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459DD14B-27A5-4955-81EE-A0DF81BD2DBE}" type="datetimeFigureOut">
              <a:rPr lang="en-US" smtClean="0"/>
              <a:pPr/>
              <a:t>8/20/2020</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9DD14B-27A5-4955-81EE-A0DF81BD2DBE}"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9DD14B-27A5-4955-81EE-A0DF81BD2DBE}"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9DD14B-27A5-4955-81EE-A0DF81BD2DBE}"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59DD14B-27A5-4955-81EE-A0DF81BD2DBE}"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59DD14B-27A5-4955-81EE-A0DF81BD2DBE}"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59DD14B-27A5-4955-81EE-A0DF81BD2DBE}" type="datetimeFigureOut">
              <a:rPr lang="en-US" smtClean="0"/>
              <a:pPr/>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59DD14B-27A5-4955-81EE-A0DF81BD2DBE}" type="datetimeFigureOut">
              <a:rPr lang="en-US" smtClean="0"/>
              <a:pPr/>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59DD14B-27A5-4955-81EE-A0DF81BD2DBE}" type="datetimeFigureOut">
              <a:rPr lang="en-US" smtClean="0"/>
              <a:pPr/>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59DD14B-27A5-4955-81EE-A0DF81BD2DBE}"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24939-6209-40D3-9D57-549FF79CE4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59DD14B-27A5-4955-81EE-A0DF81BD2DBE}"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24939-6209-40D3-9D57-549FF79CE41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9DD14B-27A5-4955-81EE-A0DF81BD2DBE}" type="datetimeFigureOut">
              <a:rPr lang="en-US" smtClean="0"/>
              <a:pPr/>
              <a:t>8/20/2020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0124939-6209-40D3-9D57-549FF79CE4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752600"/>
            <a:ext cx="7474461" cy="3416320"/>
          </a:xfrm>
          <a:prstGeom prst="rect">
            <a:avLst/>
          </a:prstGeom>
          <a:noFill/>
        </p:spPr>
        <p:txBody>
          <a:bodyPr wrap="square" rtlCol="0">
            <a:spAutoFit/>
          </a:bodyPr>
          <a:lstStyle/>
          <a:p>
            <a:pPr algn="ctr"/>
            <a:r>
              <a:rPr lang="en-US" sz="7200" b="1" dirty="0">
                <a:solidFill>
                  <a:srgbClr val="C00000"/>
                </a:solidFill>
                <a:latin typeface="Times New Roman" pitchFamily="18" charset="0"/>
                <a:cs typeface="Times New Roman" pitchFamily="18" charset="0"/>
              </a:rPr>
              <a:t>Prescription handling at retail level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83880" cy="1051560"/>
          </a:xfrm>
        </p:spPr>
        <p:txBody>
          <a:bodyPr/>
          <a:lstStyle/>
          <a:p>
            <a:r>
              <a:rPr lang="en-US" dirty="0">
                <a:solidFill>
                  <a:srgbClr val="C00000"/>
                </a:solidFill>
                <a:latin typeface="Times New Roman" pitchFamily="18" charset="0"/>
                <a:cs typeface="Times New Roman" pitchFamily="18" charset="0"/>
              </a:rPr>
              <a:t>5- Packaging </a:t>
            </a:r>
          </a:p>
        </p:txBody>
      </p:sp>
      <p:sp>
        <p:nvSpPr>
          <p:cNvPr id="3" name="Content Placeholder 2"/>
          <p:cNvSpPr>
            <a:spLocks noGrp="1"/>
          </p:cNvSpPr>
          <p:nvPr>
            <p:ph idx="1"/>
          </p:nvPr>
        </p:nvSpPr>
        <p:spPr>
          <a:xfrm>
            <a:off x="457200" y="1295400"/>
            <a:ext cx="8183880" cy="4492752"/>
          </a:xfrm>
        </p:spPr>
        <p:txBody>
          <a:bodyPr>
            <a:normAutofit fontScale="85000" lnSpcReduction="10000"/>
          </a:bodyPr>
          <a:lstStyle/>
          <a:p>
            <a:r>
              <a:rPr lang="en-US" dirty="0">
                <a:latin typeface="Times New Roman" pitchFamily="18" charset="0"/>
                <a:cs typeface="Times New Roman" pitchFamily="18" charset="0"/>
              </a:rPr>
              <a:t>Containers used for packaging must provide protection from contamination by extraneous liquids, solids, or vapors; from loss of article; and from efflorescence, deliquescence, or evaporation under ordinary or customary conditions of handling, shipment , storage, and distribution.</a:t>
            </a:r>
          </a:p>
          <a:p>
            <a:r>
              <a:rPr lang="en-US" dirty="0">
                <a:latin typeface="Times New Roman" pitchFamily="18" charset="0"/>
                <a:cs typeface="Times New Roman" pitchFamily="18" charset="0"/>
              </a:rPr>
              <a:t>Containers generally used for repackaging in retail pharmacies are: round vials , prescription bottles, wide mouth bottles, dropper bottles, applicator bottles, ointment jars, sifter-top container, hinged-lid or slide boxes.</a:t>
            </a:r>
          </a:p>
          <a:p>
            <a:r>
              <a:rPr lang="en-US" dirty="0">
                <a:latin typeface="Times New Roman" pitchFamily="18" charset="0"/>
                <a:cs typeface="Times New Roman" pitchFamily="18" charset="0"/>
              </a:rPr>
              <a:t>Closure on a prescription container is an essential component in protecting the product. One of the most important consideration for closures is that they be child-resistant.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83880" cy="1051560"/>
          </a:xfrm>
        </p:spPr>
        <p:txBody>
          <a:bodyPr/>
          <a:lstStyle/>
          <a:p>
            <a:r>
              <a:rPr lang="en-US" dirty="0">
                <a:solidFill>
                  <a:srgbClr val="C00000"/>
                </a:solidFill>
                <a:effectLst/>
                <a:latin typeface="Times New Roman" pitchFamily="18" charset="0"/>
                <a:cs typeface="Times New Roman" pitchFamily="18" charset="0"/>
              </a:rPr>
              <a:t>6- Labeling </a:t>
            </a:r>
          </a:p>
        </p:txBody>
      </p:sp>
      <p:sp>
        <p:nvSpPr>
          <p:cNvPr id="3" name="Content Placeholder 2"/>
          <p:cNvSpPr>
            <a:spLocks noGrp="1"/>
          </p:cNvSpPr>
          <p:nvPr>
            <p:ph idx="1"/>
          </p:nvPr>
        </p:nvSpPr>
        <p:spPr>
          <a:xfrm>
            <a:off x="533400" y="1143000"/>
            <a:ext cx="8183880" cy="4648200"/>
          </a:xfrm>
        </p:spPr>
        <p:txBody>
          <a:bodyPr>
            <a:normAutofit fontScale="92500" lnSpcReduction="10000"/>
          </a:bodyPr>
          <a:lstStyle/>
          <a:p>
            <a:r>
              <a:rPr lang="en-US" dirty="0">
                <a:latin typeface="Times New Roman" pitchFamily="18" charset="0"/>
                <a:cs typeface="Times New Roman" pitchFamily="18" charset="0"/>
              </a:rPr>
              <a:t>Each packaged drug product for dispensing must be appropriately labeled by the pharmacist with prescription label.</a:t>
            </a:r>
          </a:p>
          <a:p>
            <a:r>
              <a:rPr lang="en-US" dirty="0">
                <a:latin typeface="Times New Roman" pitchFamily="18" charset="0"/>
                <a:cs typeface="Times New Roman" pitchFamily="18" charset="0"/>
              </a:rPr>
              <a:t>According to </a:t>
            </a:r>
            <a:r>
              <a:rPr lang="en-US" b="1" dirty="0">
                <a:latin typeface="Times New Roman" pitchFamily="18" charset="0"/>
                <a:cs typeface="Times New Roman" pitchFamily="18" charset="0"/>
              </a:rPr>
              <a:t>NABP</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Information that should be placed on prescription label includes: patient name, direction for use, drug name and strength, beyond-use date, pharmacy name and address, prescription number, date of dispensing, number of refills, prescriber name, caution.</a:t>
            </a:r>
          </a:p>
          <a:p>
            <a:r>
              <a:rPr lang="en-US" dirty="0">
                <a:latin typeface="Times New Roman" pitchFamily="18" charset="0"/>
                <a:cs typeface="Times New Roman" pitchFamily="18" charset="0"/>
              </a:rPr>
              <a:t>Patient product information (</a:t>
            </a:r>
            <a:r>
              <a:rPr lang="en-US" b="1" dirty="0">
                <a:latin typeface="Times New Roman" pitchFamily="18" charset="0"/>
                <a:cs typeface="Times New Roman" pitchFamily="18" charset="0"/>
              </a:rPr>
              <a:t>PPI</a:t>
            </a:r>
            <a:r>
              <a:rPr lang="en-US" dirty="0">
                <a:latin typeface="Times New Roman" pitchFamily="18" charset="0"/>
                <a:cs typeface="Times New Roman" pitchFamily="18" charset="0"/>
              </a:rPr>
              <a:t>) is often provided with prescription medications to ensure that the patient is apprised of proper use, benefits and risks, adverse effects.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a:solidFill>
                  <a:srgbClr val="C00000"/>
                </a:solidFill>
                <a:latin typeface="Times New Roman" pitchFamily="18" charset="0"/>
                <a:cs typeface="Times New Roman" pitchFamily="18" charset="0"/>
              </a:rPr>
              <a:t>7- Rechecking  </a:t>
            </a:r>
          </a:p>
        </p:txBody>
      </p:sp>
      <p:sp>
        <p:nvSpPr>
          <p:cNvPr id="3" name="Content Placeholder 2"/>
          <p:cNvSpPr>
            <a:spLocks noGrp="1"/>
          </p:cNvSpPr>
          <p:nvPr>
            <p:ph idx="1"/>
          </p:nvPr>
        </p:nvSpPr>
        <p:spPr>
          <a:xfrm>
            <a:off x="457200" y="1676400"/>
            <a:ext cx="8183880" cy="4187952"/>
          </a:xfrm>
        </p:spPr>
        <p:txBody>
          <a:bodyPr>
            <a:normAutofit lnSpcReduction="10000"/>
          </a:bodyPr>
          <a:lstStyle/>
          <a:p>
            <a:r>
              <a:rPr lang="en-US" dirty="0">
                <a:latin typeface="Times New Roman" pitchFamily="18" charset="0"/>
                <a:cs typeface="Times New Roman" pitchFamily="18" charset="0"/>
              </a:rPr>
              <a:t>Every prescription should be rechecked and the ingredients and amounts used should be verified by the pharmacist.</a:t>
            </a:r>
          </a:p>
          <a:p>
            <a:r>
              <a:rPr lang="en-US" dirty="0">
                <a:latin typeface="Times New Roman" pitchFamily="18" charset="0"/>
                <a:cs typeface="Times New Roman" pitchFamily="18" charset="0"/>
              </a:rPr>
              <a:t>All details of the label should be rechecked against the prescription order to verify the directions, patients name, prescription number, date and prescriber name.</a:t>
            </a:r>
          </a:p>
          <a:p>
            <a:r>
              <a:rPr lang="en-US" b="1" dirty="0">
                <a:latin typeface="Times New Roman" pitchFamily="18" charset="0"/>
                <a:cs typeface="Times New Roman" pitchFamily="18" charset="0"/>
              </a:rPr>
              <a:t>ISMP</a:t>
            </a:r>
            <a:r>
              <a:rPr lang="en-US" dirty="0">
                <a:latin typeface="Times New Roman" pitchFamily="18" charset="0"/>
                <a:cs typeface="Times New Roman" pitchFamily="18" charset="0"/>
              </a:rPr>
              <a:t> recommends dedicating an area of pharmacy as </a:t>
            </a:r>
            <a:r>
              <a:rPr lang="en-US" b="1" dirty="0">
                <a:latin typeface="Times New Roman" pitchFamily="18" charset="0"/>
                <a:cs typeface="Times New Roman" pitchFamily="18" charset="0"/>
              </a:rPr>
              <a:t>‘sterile cockpit’ </a:t>
            </a:r>
            <a:r>
              <a:rPr lang="en-US" dirty="0">
                <a:latin typeface="Times New Roman" pitchFamily="18" charset="0"/>
                <a:cs typeface="Times New Roman" pitchFamily="18" charset="0"/>
              </a:rPr>
              <a:t>in order to satisfy the pharmacist need for focused and uninterrupted attention.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83880" cy="1051560"/>
          </a:xfrm>
        </p:spPr>
        <p:txBody>
          <a:bodyPr/>
          <a:lstStyle/>
          <a:p>
            <a:r>
              <a:rPr lang="en-US" dirty="0">
                <a:solidFill>
                  <a:srgbClr val="C00000"/>
                </a:solidFill>
                <a:effectLst/>
                <a:latin typeface="Times New Roman" pitchFamily="18" charset="0"/>
                <a:cs typeface="Times New Roman" pitchFamily="18" charset="0"/>
              </a:rPr>
              <a:t>8- Pricing </a:t>
            </a:r>
          </a:p>
        </p:txBody>
      </p:sp>
      <p:sp>
        <p:nvSpPr>
          <p:cNvPr id="3" name="Content Placeholder 2"/>
          <p:cNvSpPr>
            <a:spLocks noGrp="1"/>
          </p:cNvSpPr>
          <p:nvPr>
            <p:ph idx="1"/>
          </p:nvPr>
        </p:nvSpPr>
        <p:spPr>
          <a:xfrm>
            <a:off x="457200" y="1143000"/>
            <a:ext cx="8183880" cy="4724400"/>
          </a:xfrm>
        </p:spPr>
        <p:txBody>
          <a:bodyPr>
            <a:normAutofit fontScale="92500"/>
          </a:bodyPr>
          <a:lstStyle/>
          <a:p>
            <a:r>
              <a:rPr lang="en-US" dirty="0">
                <a:latin typeface="Times New Roman" pitchFamily="18" charset="0"/>
                <a:cs typeface="Times New Roman" pitchFamily="18" charset="0"/>
              </a:rPr>
              <a:t>Pricing method should be established to ensure the profitable preparation of prescription department.</a:t>
            </a:r>
          </a:p>
          <a:p>
            <a:r>
              <a:rPr lang="en-US" dirty="0">
                <a:latin typeface="Times New Roman" pitchFamily="18" charset="0"/>
                <a:cs typeface="Times New Roman" pitchFamily="18" charset="0"/>
              </a:rPr>
              <a:t>Charge applied to the prescription should include the costs of ingredients, including the container, label time of the involved pharmacy staff, cost of inventory maintenance as well as providing a reasonable margin of profit on investment.</a:t>
            </a:r>
          </a:p>
          <a:p>
            <a:r>
              <a:rPr lang="en-US" dirty="0">
                <a:latin typeface="Times New Roman" pitchFamily="18" charset="0"/>
                <a:cs typeface="Times New Roman" pitchFamily="18" charset="0"/>
              </a:rPr>
              <a:t>Pricing structure may be based on </a:t>
            </a:r>
            <a:r>
              <a:rPr lang="en-US" b="1" dirty="0">
                <a:latin typeface="Times New Roman" pitchFamily="18" charset="0"/>
                <a:cs typeface="Times New Roman" pitchFamily="18" charset="0"/>
              </a:rPr>
              <a:t>‘cost + %markup’</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‘cost + set fee’ </a:t>
            </a:r>
            <a:r>
              <a:rPr lang="en-US" dirty="0">
                <a:latin typeface="Times New Roman" pitchFamily="18" charset="0"/>
                <a:cs typeface="Times New Roman" pitchFamily="18" charset="0"/>
              </a:rPr>
              <a:t>or a combination of the two.</a:t>
            </a:r>
          </a:p>
          <a:p>
            <a:r>
              <a:rPr lang="en-US" dirty="0">
                <a:latin typeface="Times New Roman" pitchFamily="18" charset="0"/>
                <a:cs typeface="Times New Roman" pitchFamily="18" charset="0"/>
              </a:rPr>
              <a:t>Another source of funding is the fees for professional services other than dispensing e.g. MTM services.</a:t>
            </a:r>
          </a:p>
          <a:p>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83880" cy="1051560"/>
          </a:xfrm>
        </p:spPr>
        <p:txBody>
          <a:bodyPr/>
          <a:lstStyle/>
          <a:p>
            <a:r>
              <a:rPr lang="en-US" dirty="0">
                <a:solidFill>
                  <a:srgbClr val="C00000"/>
                </a:solidFill>
                <a:effectLst/>
                <a:latin typeface="Times New Roman" pitchFamily="18" charset="0"/>
                <a:cs typeface="Times New Roman" pitchFamily="18" charset="0"/>
              </a:rPr>
              <a:t>9- Refilling and renewal</a:t>
            </a:r>
          </a:p>
        </p:txBody>
      </p:sp>
      <p:sp>
        <p:nvSpPr>
          <p:cNvPr id="3" name="Content Placeholder 2"/>
          <p:cNvSpPr>
            <a:spLocks noGrp="1"/>
          </p:cNvSpPr>
          <p:nvPr>
            <p:ph idx="1"/>
          </p:nvPr>
        </p:nvSpPr>
        <p:spPr>
          <a:xfrm>
            <a:off x="457200" y="1219200"/>
            <a:ext cx="8183880" cy="4648200"/>
          </a:xfrm>
        </p:spPr>
        <p:txBody>
          <a:bodyPr>
            <a:normAutofit fontScale="92500"/>
          </a:bodyPr>
          <a:lstStyle/>
          <a:p>
            <a:r>
              <a:rPr lang="en-US" dirty="0">
                <a:latin typeface="Times New Roman" pitchFamily="18" charset="0"/>
                <a:cs typeface="Times New Roman" pitchFamily="18" charset="0"/>
              </a:rPr>
              <a:t>Instruction for refilling a prescription are provided by the prescriber as part of the original prescription.</a:t>
            </a:r>
          </a:p>
          <a:p>
            <a:r>
              <a:rPr lang="en-US" dirty="0">
                <a:latin typeface="Times New Roman" pitchFamily="18" charset="0"/>
                <a:cs typeface="Times New Roman" pitchFamily="18" charset="0"/>
              </a:rPr>
              <a:t>No prescription for a schedule II controlled substance should be refilled.</a:t>
            </a:r>
          </a:p>
          <a:p>
            <a:r>
              <a:rPr lang="en-US" dirty="0">
                <a:latin typeface="Times New Roman" pitchFamily="18" charset="0"/>
                <a:cs typeface="Times New Roman" pitchFamily="18" charset="0"/>
              </a:rPr>
              <a:t>Prescription for schedule III or IV controlled substances may be refilled ,if authorized . These prescriptions must not be refilled more than 6 months after the date issued.</a:t>
            </a:r>
          </a:p>
          <a:p>
            <a:r>
              <a:rPr lang="en-US" dirty="0">
                <a:latin typeface="Times New Roman" pitchFamily="18" charset="0"/>
                <a:cs typeface="Times New Roman" pitchFamily="18" charset="0"/>
              </a:rPr>
              <a:t>When the prescription order has expired, physician renew the prescription order, after reevaluating the patient.</a:t>
            </a:r>
          </a:p>
          <a:p>
            <a:r>
              <a:rPr lang="en-US" dirty="0">
                <a:latin typeface="Times New Roman" pitchFamily="18" charset="0"/>
                <a:cs typeface="Times New Roman" pitchFamily="18" charset="0"/>
              </a:rPr>
              <a:t>Prescription for schedule II controlled substance should not be transferred between the pharmacies for refilling.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85800"/>
            <a:ext cx="7852534" cy="1015663"/>
          </a:xfrm>
          <a:prstGeom prst="rect">
            <a:avLst/>
          </a:prstGeom>
          <a:noFill/>
        </p:spPr>
        <p:txBody>
          <a:bodyPr wrap="none" rtlCol="0">
            <a:spAutoFit/>
          </a:bodyPr>
          <a:lstStyle/>
          <a:p>
            <a:r>
              <a:rPr lang="en-US" sz="3200" b="1" dirty="0">
                <a:latin typeface="Times New Roman" pitchFamily="18" charset="0"/>
                <a:cs typeface="Times New Roman" pitchFamily="18" charset="0"/>
              </a:rPr>
              <a:t>Reference:</a:t>
            </a:r>
          </a:p>
          <a:p>
            <a:r>
              <a:rPr lang="en-US" sz="2800" dirty="0">
                <a:latin typeface="Times New Roman" pitchFamily="18" charset="0"/>
                <a:cs typeface="Times New Roman" pitchFamily="18" charset="0"/>
              </a:rPr>
              <a:t>Remington, an introduction to pharmacy, 22</a:t>
            </a:r>
            <a:r>
              <a:rPr lang="en-US" sz="2800" baseline="30000" dirty="0">
                <a:latin typeface="Times New Roman" pitchFamily="18" charset="0"/>
                <a:cs typeface="Times New Roman" pitchFamily="18" charset="0"/>
              </a:rPr>
              <a:t>nd</a:t>
            </a:r>
            <a:r>
              <a:rPr lang="en-US" sz="2800" dirty="0">
                <a:latin typeface="Times New Roman" pitchFamily="18" charset="0"/>
                <a:cs typeface="Times New Roman" pitchFamily="18" charset="0"/>
              </a:rPr>
              <a:t> edition</a:t>
            </a:r>
          </a:p>
        </p:txBody>
      </p:sp>
      <p:sp>
        <p:nvSpPr>
          <p:cNvPr id="5" name="TextBox 4"/>
          <p:cNvSpPr txBox="1"/>
          <p:nvPr/>
        </p:nvSpPr>
        <p:spPr>
          <a:xfrm>
            <a:off x="457200" y="2209800"/>
            <a:ext cx="7548861" cy="1877437"/>
          </a:xfrm>
          <a:prstGeom prst="rect">
            <a:avLst/>
          </a:prstGeom>
          <a:noFill/>
        </p:spPr>
        <p:txBody>
          <a:bodyPr wrap="none" rtlCol="0">
            <a:spAutoFit/>
          </a:bodyPr>
          <a:lstStyle/>
          <a:p>
            <a:r>
              <a:rPr lang="en-US" sz="3200" b="1" dirty="0">
                <a:latin typeface="Times New Roman" pitchFamily="18" charset="0"/>
                <a:cs typeface="Times New Roman" pitchFamily="18" charset="0"/>
              </a:rPr>
              <a:t>Abbreviations :</a:t>
            </a:r>
          </a:p>
          <a:p>
            <a:r>
              <a:rPr lang="en-US" sz="2800" dirty="0">
                <a:latin typeface="Times New Roman" pitchFamily="18" charset="0"/>
                <a:cs typeface="Times New Roman" pitchFamily="18" charset="0"/>
              </a:rPr>
              <a:t>ISMP (institute for safe medication practices)</a:t>
            </a:r>
          </a:p>
          <a:p>
            <a:r>
              <a:rPr lang="en-US" sz="2800" dirty="0">
                <a:latin typeface="Times New Roman" pitchFamily="18" charset="0"/>
                <a:cs typeface="Times New Roman" pitchFamily="18" charset="0"/>
              </a:rPr>
              <a:t>MTM (medication therapy management)</a:t>
            </a:r>
          </a:p>
          <a:p>
            <a:r>
              <a:rPr lang="en-US" sz="2800" dirty="0">
                <a:latin typeface="Times New Roman" pitchFamily="18" charset="0"/>
                <a:cs typeface="Times New Roman" pitchFamily="18" charset="0"/>
              </a:rPr>
              <a:t>NABP(national association of boards of pharmacy)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81000"/>
            <a:ext cx="8183880" cy="1051560"/>
          </a:xfrm>
        </p:spPr>
        <p:txBody>
          <a:bodyPr>
            <a:normAutofit/>
          </a:bodyPr>
          <a:lstStyle/>
          <a:p>
            <a:r>
              <a:rPr lang="en-US" sz="5400" dirty="0">
                <a:solidFill>
                  <a:srgbClr val="C00000"/>
                </a:solidFill>
                <a:effectLst/>
                <a:latin typeface="Times New Roman" pitchFamily="18" charset="0"/>
                <a:cs typeface="Times New Roman" pitchFamily="18" charset="0"/>
              </a:rPr>
              <a:t>P</a:t>
            </a:r>
            <a:r>
              <a:rPr sz="5400">
                <a:solidFill>
                  <a:srgbClr val="C00000"/>
                </a:solidFill>
                <a:effectLst/>
                <a:latin typeface="Times New Roman" pitchFamily="18" charset="0"/>
                <a:cs typeface="Times New Roman" pitchFamily="18" charset="0"/>
              </a:rPr>
              <a:t>rescription </a:t>
            </a:r>
            <a:endParaRPr lang="en-US" sz="540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533400" y="1752600"/>
            <a:ext cx="8183880" cy="4187952"/>
          </a:xfrm>
        </p:spPr>
        <p:txBody>
          <a:bodyPr>
            <a:normAutofit lnSpcReduction="10000"/>
          </a:bodyPr>
          <a:lstStyle/>
          <a:p>
            <a:pPr>
              <a:buClr>
                <a:srgbClr val="C00000"/>
              </a:buClr>
            </a:pPr>
            <a:r>
              <a:rPr lang="en-US" sz="3200" dirty="0">
                <a:latin typeface="Times New Roman" pitchFamily="18" charset="0"/>
                <a:cs typeface="Times New Roman" pitchFamily="18" charset="0"/>
              </a:rPr>
              <a:t>Prescription is derived from </a:t>
            </a:r>
            <a:r>
              <a:rPr lang="en-US" sz="3200" dirty="0" err="1">
                <a:latin typeface="Times New Roman" pitchFamily="18" charset="0"/>
                <a:cs typeface="Times New Roman" pitchFamily="18" charset="0"/>
              </a:rPr>
              <a:t>latin</a:t>
            </a:r>
            <a:r>
              <a:rPr lang="en-US" sz="3200" dirty="0">
                <a:latin typeface="Times New Roman" pitchFamily="18" charset="0"/>
                <a:cs typeface="Times New Roman" pitchFamily="18" charset="0"/>
              </a:rPr>
              <a:t> word </a:t>
            </a:r>
            <a:r>
              <a:rPr lang="en-US" sz="3200" b="1" dirty="0">
                <a:latin typeface="Times New Roman" pitchFamily="18" charset="0"/>
                <a:cs typeface="Times New Roman" pitchFamily="18" charset="0"/>
              </a:rPr>
              <a:t>‘</a:t>
            </a:r>
            <a:r>
              <a:rPr lang="en-US" sz="3200" b="1" dirty="0" err="1">
                <a:latin typeface="Times New Roman" pitchFamily="18" charset="0"/>
                <a:cs typeface="Times New Roman" pitchFamily="18" charset="0"/>
              </a:rPr>
              <a:t>prescriptio</a:t>
            </a:r>
            <a:r>
              <a:rPr lang="en-US"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meaning </a:t>
            </a:r>
            <a:r>
              <a:rPr lang="en-US" sz="3200" b="1" dirty="0">
                <a:latin typeface="Times New Roman" pitchFamily="18" charset="0"/>
                <a:cs typeface="Times New Roman" pitchFamily="18" charset="0"/>
              </a:rPr>
              <a:t>‘writing before’.</a:t>
            </a:r>
          </a:p>
          <a:p>
            <a:pPr>
              <a:buClr>
                <a:srgbClr val="C00000"/>
              </a:buClr>
            </a:pPr>
            <a:r>
              <a:rPr lang="en-US" sz="3200" b="1" dirty="0">
                <a:latin typeface="Times New Roman" pitchFamily="18" charset="0"/>
                <a:cs typeface="Times New Roman" pitchFamily="18" charset="0"/>
              </a:rPr>
              <a:t>‘</a:t>
            </a:r>
            <a:r>
              <a:rPr lang="en-US" sz="3200" dirty="0">
                <a:latin typeface="Times New Roman" pitchFamily="18" charset="0"/>
                <a:cs typeface="Times New Roman" pitchFamily="18" charset="0"/>
              </a:rPr>
              <a:t>Prescription is a set of specific directions issued by a medical practitioner to a pharmacist for the appropriate use of a medication or medications in a particular patient.</a:t>
            </a:r>
            <a:r>
              <a:rPr lang="en-US" sz="3200" b="1" dirty="0">
                <a:latin typeface="Times New Roman" pitchFamily="18" charset="0"/>
                <a:cs typeface="Times New Roman" pitchFamily="18" charset="0"/>
              </a:rPr>
              <a:t>’</a:t>
            </a:r>
          </a:p>
          <a:p>
            <a:pPr>
              <a:buClr>
                <a:srgbClr val="C00000"/>
              </a:buClr>
            </a:pPr>
            <a:r>
              <a:rPr lang="en-US" sz="3200" dirty="0">
                <a:latin typeface="Times New Roman" pitchFamily="18" charset="0"/>
                <a:cs typeface="Times New Roman" pitchFamily="18" charset="0"/>
              </a:rPr>
              <a:t>An individual plan of care to remedy a medical 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normAutofit/>
          </a:bodyPr>
          <a:lstStyle/>
          <a:p>
            <a:r>
              <a:rPr lang="en-US" sz="5400" dirty="0">
                <a:solidFill>
                  <a:srgbClr val="C00000"/>
                </a:solidFill>
                <a:effectLst/>
                <a:latin typeface="Times New Roman" pitchFamily="18" charset="0"/>
                <a:cs typeface="Times New Roman" pitchFamily="18" charset="0"/>
              </a:rPr>
              <a:t>Parts of prescription </a:t>
            </a:r>
          </a:p>
        </p:txBody>
      </p:sp>
      <p:sp>
        <p:nvSpPr>
          <p:cNvPr id="3" name="Content Placeholder 2"/>
          <p:cNvSpPr>
            <a:spLocks noGrp="1"/>
          </p:cNvSpPr>
          <p:nvPr>
            <p:ph idx="1"/>
          </p:nvPr>
        </p:nvSpPr>
        <p:spPr>
          <a:xfrm>
            <a:off x="457200" y="1676400"/>
            <a:ext cx="8183880" cy="4187952"/>
          </a:xfrm>
        </p:spPr>
        <p:txBody>
          <a:bodyPr>
            <a:noAutofit/>
          </a:bodyPr>
          <a:lstStyle/>
          <a:p>
            <a:pPr marL="514350" indent="-514350">
              <a:buClr>
                <a:srgbClr val="C00000"/>
              </a:buClr>
              <a:buFont typeface="+mj-lt"/>
              <a:buAutoNum type="arabicPeriod"/>
            </a:pPr>
            <a:r>
              <a:rPr lang="en-US" dirty="0">
                <a:latin typeface="Times New Roman" pitchFamily="18" charset="0"/>
                <a:cs typeface="Times New Roman" pitchFamily="18" charset="0"/>
              </a:rPr>
              <a:t>Prescriber information.</a:t>
            </a:r>
          </a:p>
          <a:p>
            <a:pPr marL="514350" indent="-514350">
              <a:buClr>
                <a:srgbClr val="C00000"/>
              </a:buClr>
              <a:buFont typeface="+mj-lt"/>
              <a:buAutoNum type="arabicPeriod"/>
            </a:pPr>
            <a:r>
              <a:rPr lang="en-US" dirty="0">
                <a:latin typeface="Times New Roman" pitchFamily="18" charset="0"/>
                <a:cs typeface="Times New Roman" pitchFamily="18" charset="0"/>
              </a:rPr>
              <a:t>Patient information.</a:t>
            </a:r>
          </a:p>
          <a:p>
            <a:pPr marL="514350" indent="-514350">
              <a:buClr>
                <a:srgbClr val="C00000"/>
              </a:buClr>
              <a:buFont typeface="+mj-lt"/>
              <a:buAutoNum type="arabicPeriod"/>
            </a:pPr>
            <a:r>
              <a:rPr lang="en-US" dirty="0">
                <a:latin typeface="Times New Roman" pitchFamily="18" charset="0"/>
                <a:cs typeface="Times New Roman" pitchFamily="18" charset="0"/>
              </a:rPr>
              <a:t>Date.</a:t>
            </a:r>
          </a:p>
          <a:p>
            <a:pPr marL="514350" indent="-514350">
              <a:buClr>
                <a:srgbClr val="C00000"/>
              </a:buClr>
              <a:buFont typeface="+mj-lt"/>
              <a:buAutoNum type="arabicPeriod"/>
            </a:pPr>
            <a:r>
              <a:rPr lang="en-US" dirty="0">
                <a:latin typeface="Times New Roman" pitchFamily="18" charset="0"/>
                <a:cs typeface="Times New Roman" pitchFamily="18" charset="0"/>
              </a:rPr>
              <a:t>Superscription.</a:t>
            </a:r>
          </a:p>
          <a:p>
            <a:pPr marL="514350" indent="-514350">
              <a:buClr>
                <a:srgbClr val="C00000"/>
              </a:buClr>
              <a:buFont typeface="+mj-lt"/>
              <a:buAutoNum type="arabicPeriod"/>
            </a:pPr>
            <a:r>
              <a:rPr lang="en-US" dirty="0">
                <a:latin typeface="Times New Roman" pitchFamily="18" charset="0"/>
                <a:cs typeface="Times New Roman" pitchFamily="18" charset="0"/>
              </a:rPr>
              <a:t>Inscription.</a:t>
            </a:r>
          </a:p>
          <a:p>
            <a:pPr marL="514350" indent="-514350">
              <a:buClr>
                <a:srgbClr val="C00000"/>
              </a:buClr>
              <a:buFont typeface="+mj-lt"/>
              <a:buAutoNum type="arabicPeriod"/>
            </a:pPr>
            <a:r>
              <a:rPr lang="en-US" dirty="0">
                <a:latin typeface="Times New Roman" pitchFamily="18" charset="0"/>
                <a:cs typeface="Times New Roman" pitchFamily="18" charset="0"/>
              </a:rPr>
              <a:t>Subscription.</a:t>
            </a:r>
          </a:p>
          <a:p>
            <a:pPr marL="514350" indent="-514350">
              <a:buClr>
                <a:srgbClr val="C00000"/>
              </a:buClr>
              <a:buFont typeface="+mj-lt"/>
              <a:buAutoNum type="arabicPeriod"/>
            </a:pPr>
            <a:r>
              <a:rPr lang="en-US" dirty="0">
                <a:latin typeface="Times New Roman" pitchFamily="18" charset="0"/>
                <a:cs typeface="Times New Roman" pitchFamily="18" charset="0"/>
              </a:rPr>
              <a:t>Signatura.</a:t>
            </a:r>
          </a:p>
          <a:p>
            <a:pPr marL="514350" indent="-514350">
              <a:buClr>
                <a:srgbClr val="C00000"/>
              </a:buClr>
              <a:buFont typeface="+mj-lt"/>
              <a:buAutoNum type="arabicPeriod"/>
            </a:pPr>
            <a:r>
              <a:rPr lang="en-US" dirty="0">
                <a:latin typeface="Times New Roman" pitchFamily="18" charset="0"/>
                <a:cs typeface="Times New Roman" pitchFamily="18" charset="0"/>
              </a:rPr>
              <a:t>Refill number.</a:t>
            </a:r>
          </a:p>
          <a:p>
            <a:pPr marL="514350" indent="-514350">
              <a:buClr>
                <a:srgbClr val="C00000"/>
              </a:buClr>
              <a:buFont typeface="+mj-lt"/>
              <a:buAutoNum type="arabicPeriod"/>
            </a:pPr>
            <a:r>
              <a:rPr lang="en-US" dirty="0">
                <a:latin typeface="Times New Roman" pitchFamily="18" charset="0"/>
                <a:cs typeface="Times New Roman" pitchFamily="18" charset="0"/>
              </a:rPr>
              <a:t>Prescriber’s signature.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c\Desktop\beL90gj3XEhE2Y.fyqSDvw.jpg"/>
          <p:cNvPicPr>
            <a:picLocks noGrp="1" noChangeAspect="1" noChangeArrowheads="1"/>
          </p:cNvPicPr>
          <p:nvPr>
            <p:ph idx="1"/>
          </p:nvPr>
        </p:nvPicPr>
        <p:blipFill>
          <a:blip r:embed="rId2"/>
          <a:srcRect/>
          <a:stretch>
            <a:fillRect/>
          </a:stretch>
        </p:blipFill>
        <p:spPr bwMode="auto">
          <a:xfrm>
            <a:off x="457200" y="457201"/>
            <a:ext cx="8229599" cy="6019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183880" cy="1051560"/>
          </a:xfrm>
        </p:spPr>
        <p:txBody>
          <a:bodyPr>
            <a:noAutofit/>
          </a:bodyPr>
          <a:lstStyle/>
          <a:p>
            <a:r>
              <a:rPr lang="en-US" sz="4800" dirty="0">
                <a:solidFill>
                  <a:srgbClr val="C00000"/>
                </a:solidFill>
                <a:latin typeface="Times New Roman" pitchFamily="18" charset="0"/>
                <a:cs typeface="Times New Roman" pitchFamily="18" charset="0"/>
              </a:rPr>
              <a:t>Processing or handling of prescription</a:t>
            </a:r>
          </a:p>
        </p:txBody>
      </p:sp>
      <p:sp>
        <p:nvSpPr>
          <p:cNvPr id="3" name="Content Placeholder 2"/>
          <p:cNvSpPr>
            <a:spLocks noGrp="1"/>
          </p:cNvSpPr>
          <p:nvPr>
            <p:ph idx="1"/>
          </p:nvPr>
        </p:nvSpPr>
        <p:spPr>
          <a:xfrm>
            <a:off x="457200" y="1828800"/>
            <a:ext cx="8183880" cy="3886200"/>
          </a:xfrm>
        </p:spPr>
        <p:txBody>
          <a:bodyPr>
            <a:noAutofit/>
          </a:bodyPr>
          <a:lstStyle/>
          <a:p>
            <a:pPr marL="457200" indent="-457200">
              <a:buClr>
                <a:srgbClr val="C00000"/>
              </a:buClr>
              <a:buFont typeface="+mj-lt"/>
              <a:buAutoNum type="arabicPeriod"/>
            </a:pPr>
            <a:r>
              <a:rPr lang="en-US" sz="2400" dirty="0">
                <a:latin typeface="Times New Roman" pitchFamily="18" charset="0"/>
                <a:cs typeface="Times New Roman" pitchFamily="18" charset="0"/>
              </a:rPr>
              <a:t>Receiving.</a:t>
            </a:r>
          </a:p>
          <a:p>
            <a:pPr marL="457200" indent="-457200">
              <a:buClr>
                <a:srgbClr val="C00000"/>
              </a:buClr>
              <a:buFont typeface="+mj-lt"/>
              <a:buAutoNum type="arabicPeriod"/>
            </a:pPr>
            <a:r>
              <a:rPr lang="en-US" sz="2400" dirty="0">
                <a:latin typeface="Times New Roman" pitchFamily="18" charset="0"/>
                <a:cs typeface="Times New Roman" pitchFamily="18" charset="0"/>
              </a:rPr>
              <a:t>Reading and checking.</a:t>
            </a:r>
          </a:p>
          <a:p>
            <a:pPr marL="457200" indent="-457200">
              <a:buClr>
                <a:srgbClr val="C00000"/>
              </a:buClr>
              <a:buFont typeface="+mj-lt"/>
              <a:buAutoNum type="arabicPeriod"/>
            </a:pPr>
            <a:r>
              <a:rPr lang="en-US" sz="2400" dirty="0">
                <a:latin typeface="Times New Roman" pitchFamily="18" charset="0"/>
                <a:cs typeface="Times New Roman" pitchFamily="18" charset="0"/>
              </a:rPr>
              <a:t>Numbering and dating.</a:t>
            </a:r>
          </a:p>
          <a:p>
            <a:pPr marL="457200" indent="-457200">
              <a:buClr>
                <a:srgbClr val="C00000"/>
              </a:buClr>
              <a:buFont typeface="+mj-lt"/>
              <a:buAutoNum type="arabicPeriod"/>
            </a:pPr>
            <a:r>
              <a:rPr lang="en-US" sz="2400" dirty="0">
                <a:latin typeface="Times New Roman" pitchFamily="18" charset="0"/>
                <a:cs typeface="Times New Roman" pitchFamily="18" charset="0"/>
              </a:rPr>
              <a:t>Preparing the prescription.</a:t>
            </a:r>
          </a:p>
          <a:p>
            <a:pPr marL="457200" indent="-457200">
              <a:buClr>
                <a:srgbClr val="C00000"/>
              </a:buClr>
              <a:buFont typeface="+mj-lt"/>
              <a:buAutoNum type="arabicPeriod"/>
            </a:pPr>
            <a:r>
              <a:rPr lang="en-US" sz="2400" dirty="0">
                <a:latin typeface="Times New Roman" pitchFamily="18" charset="0"/>
                <a:cs typeface="Times New Roman" pitchFamily="18" charset="0"/>
              </a:rPr>
              <a:t>Packaging.</a:t>
            </a:r>
          </a:p>
          <a:p>
            <a:pPr marL="457200" indent="-457200">
              <a:buClr>
                <a:srgbClr val="C00000"/>
              </a:buClr>
              <a:buFont typeface="+mj-lt"/>
              <a:buAutoNum type="arabicPeriod"/>
            </a:pPr>
            <a:r>
              <a:rPr lang="en-US" sz="2400" dirty="0">
                <a:latin typeface="Times New Roman" pitchFamily="18" charset="0"/>
                <a:cs typeface="Times New Roman" pitchFamily="18" charset="0"/>
              </a:rPr>
              <a:t>Labeling.</a:t>
            </a:r>
          </a:p>
          <a:p>
            <a:pPr marL="457200" indent="-457200">
              <a:buClr>
                <a:srgbClr val="C00000"/>
              </a:buClr>
              <a:buFont typeface="+mj-lt"/>
              <a:buAutoNum type="arabicPeriod"/>
            </a:pPr>
            <a:r>
              <a:rPr lang="en-US" sz="2400" dirty="0">
                <a:latin typeface="Times New Roman" pitchFamily="18" charset="0"/>
                <a:cs typeface="Times New Roman" pitchFamily="18" charset="0"/>
              </a:rPr>
              <a:t>Rechecking.</a:t>
            </a:r>
          </a:p>
          <a:p>
            <a:pPr marL="457200" indent="-457200">
              <a:buClr>
                <a:srgbClr val="C00000"/>
              </a:buClr>
              <a:buFont typeface="+mj-lt"/>
              <a:buAutoNum type="arabicPeriod"/>
            </a:pPr>
            <a:r>
              <a:rPr lang="en-US" sz="2400" dirty="0">
                <a:latin typeface="Times New Roman" pitchFamily="18" charset="0"/>
                <a:cs typeface="Times New Roman" pitchFamily="18" charset="0"/>
              </a:rPr>
              <a:t>Pricing and dispensing.</a:t>
            </a:r>
          </a:p>
          <a:p>
            <a:pPr marL="457200" indent="-457200">
              <a:buClr>
                <a:srgbClr val="C00000"/>
              </a:buClr>
              <a:buFont typeface="+mj-lt"/>
              <a:buAutoNum type="arabicPeriod"/>
            </a:pPr>
            <a:r>
              <a:rPr lang="en-US" sz="2400" dirty="0">
                <a:latin typeface="Times New Roman" pitchFamily="18" charset="0"/>
                <a:cs typeface="Times New Roman" pitchFamily="18" charset="0"/>
              </a:rPr>
              <a:t>Refilling.</a:t>
            </a:r>
          </a:p>
          <a:p>
            <a:pPr marL="457200" indent="-457200">
              <a:buClr>
                <a:srgbClr val="C00000"/>
              </a:buClr>
              <a:buFont typeface="+mj-lt"/>
              <a:buAutoNum type="arabicPeriod"/>
            </a:pPr>
            <a:r>
              <a:rPr lang="en-US" sz="2400" dirty="0">
                <a:latin typeface="Times New Roman" pitchFamily="18" charset="0"/>
                <a:cs typeface="Times New Roman" pitchFamily="18" charset="0"/>
              </a:rPr>
              <a:t>Recording. </a:t>
            </a:r>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83880" cy="1051560"/>
          </a:xfrm>
        </p:spPr>
        <p:txBody>
          <a:bodyPr>
            <a:normAutofit/>
          </a:bodyPr>
          <a:lstStyle/>
          <a:p>
            <a:r>
              <a:rPr lang="en-US" dirty="0">
                <a:solidFill>
                  <a:srgbClr val="C00000"/>
                </a:solidFill>
                <a:latin typeface="Times New Roman" pitchFamily="18" charset="0"/>
                <a:cs typeface="Times New Roman" pitchFamily="18" charset="0"/>
              </a:rPr>
              <a:t>1- Receiving the prescription</a:t>
            </a:r>
          </a:p>
        </p:txBody>
      </p:sp>
      <p:sp>
        <p:nvSpPr>
          <p:cNvPr id="3" name="Content Placeholder 2"/>
          <p:cNvSpPr>
            <a:spLocks noGrp="1"/>
          </p:cNvSpPr>
          <p:nvPr>
            <p:ph idx="1"/>
          </p:nvPr>
        </p:nvSpPr>
        <p:spPr>
          <a:xfrm>
            <a:off x="457200" y="1447800"/>
            <a:ext cx="8183880" cy="4187952"/>
          </a:xfrm>
        </p:spPr>
        <p:txBody>
          <a:bodyPr>
            <a:normAutofit/>
          </a:bodyPr>
          <a:lstStyle/>
          <a:p>
            <a:r>
              <a:rPr lang="en-US" sz="2600" dirty="0">
                <a:latin typeface="Times New Roman" pitchFamily="18" charset="0"/>
                <a:cs typeface="Times New Roman" pitchFamily="18" charset="0"/>
              </a:rPr>
              <a:t>Prescription order should be presented directly to pharmacist as it enhance the patient-pharmacist relationship as well as facilitates the gathering of disease related information from patient.</a:t>
            </a:r>
          </a:p>
          <a:p>
            <a:r>
              <a:rPr lang="en-US" sz="2600" dirty="0">
                <a:latin typeface="Times New Roman" pitchFamily="18" charset="0"/>
                <a:cs typeface="Times New Roman" pitchFamily="18" charset="0"/>
              </a:rPr>
              <a:t>This is essential for the provision of quality medication therapy management and can significantly increase the patient safety.</a:t>
            </a:r>
          </a:p>
          <a:p>
            <a:r>
              <a:rPr lang="en-US" sz="2600" dirty="0">
                <a:latin typeface="Times New Roman" pitchFamily="18" charset="0"/>
                <a:cs typeface="Times New Roman" pitchFamily="18" charset="0"/>
              </a:rPr>
              <a:t>Patient should be provided with an estimated time required for filling the prescription and if possible the anticipated cost with the medication.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83880" cy="1051560"/>
          </a:xfrm>
        </p:spPr>
        <p:txBody>
          <a:bodyPr/>
          <a:lstStyle/>
          <a:p>
            <a:r>
              <a:rPr lang="en-US" dirty="0">
                <a:solidFill>
                  <a:srgbClr val="C00000"/>
                </a:solidFill>
                <a:latin typeface="Times New Roman" pitchFamily="18" charset="0"/>
                <a:cs typeface="Times New Roman" pitchFamily="18" charset="0"/>
              </a:rPr>
              <a:t>2- Reading and checking</a:t>
            </a:r>
          </a:p>
        </p:txBody>
      </p:sp>
      <p:sp>
        <p:nvSpPr>
          <p:cNvPr id="3" name="Content Placeholder 2"/>
          <p:cNvSpPr>
            <a:spLocks noGrp="1"/>
          </p:cNvSpPr>
          <p:nvPr>
            <p:ph idx="1"/>
          </p:nvPr>
        </p:nvSpPr>
        <p:spPr>
          <a:xfrm>
            <a:off x="228600" y="1295400"/>
            <a:ext cx="8382000" cy="4648200"/>
          </a:xfrm>
        </p:spPr>
        <p:txBody>
          <a:bodyPr>
            <a:noAutofit/>
          </a:bodyPr>
          <a:lstStyle/>
          <a:p>
            <a:pPr algn="just"/>
            <a:r>
              <a:rPr lang="en-US" sz="2200" dirty="0">
                <a:latin typeface="Times New Roman" pitchFamily="18" charset="0"/>
                <a:cs typeface="Times New Roman" pitchFamily="18" charset="0"/>
              </a:rPr>
              <a:t>After receiving the prescription, pharmacist must review the prescription order completely. There should be no doubt as to ingredients, quantity prescribed, directions for the patient or appropriateness for this specific patient.</a:t>
            </a:r>
          </a:p>
          <a:p>
            <a:pPr algn="just"/>
            <a:r>
              <a:rPr lang="en-US" sz="2200" dirty="0">
                <a:latin typeface="Times New Roman" pitchFamily="18" charset="0"/>
                <a:cs typeface="Times New Roman" pitchFamily="18" charset="0"/>
              </a:rPr>
              <a:t>If something is illegible ,or if there appears any error, the pharmacist must consult the prescriber, especially in case of </a:t>
            </a:r>
            <a:r>
              <a:rPr lang="en-US" sz="2200" b="1" dirty="0">
                <a:latin typeface="Times New Roman" pitchFamily="18" charset="0"/>
                <a:cs typeface="Times New Roman" pitchFamily="18" charset="0"/>
              </a:rPr>
              <a:t>ISMP identified error-prone abbreviations </a:t>
            </a:r>
            <a:r>
              <a:rPr lang="en-US" sz="2200" dirty="0">
                <a:latin typeface="Times New Roman" pitchFamily="18" charset="0"/>
                <a:cs typeface="Times New Roman" pitchFamily="18" charset="0"/>
              </a:rPr>
              <a:t>or </a:t>
            </a:r>
            <a:r>
              <a:rPr lang="en-US" sz="2200" b="1" dirty="0">
                <a:latin typeface="Times New Roman" pitchFamily="18" charset="0"/>
                <a:cs typeface="Times New Roman" pitchFamily="18" charset="0"/>
              </a:rPr>
              <a:t>ISMP list of confused drug names.</a:t>
            </a:r>
          </a:p>
          <a:p>
            <a:pPr algn="just"/>
            <a:r>
              <a:rPr lang="en-US" sz="2200" dirty="0">
                <a:latin typeface="Times New Roman" pitchFamily="18" charset="0"/>
                <a:cs typeface="Times New Roman" pitchFamily="18" charset="0"/>
              </a:rPr>
              <a:t>The amount and frequency of dose must be noted and checked carefully.</a:t>
            </a:r>
          </a:p>
          <a:p>
            <a:pPr algn="just"/>
            <a:r>
              <a:rPr lang="en-US" sz="2200" dirty="0">
                <a:latin typeface="Times New Roman" pitchFamily="18" charset="0"/>
                <a:cs typeface="Times New Roman" pitchFamily="18" charset="0"/>
              </a:rPr>
              <a:t> In case of a suspected error in prescribed therapy, appropriate references should be checked prior to consulting the prescriber.</a:t>
            </a:r>
          </a:p>
          <a:p>
            <a:pPr algn="just"/>
            <a:r>
              <a:rPr lang="en-US" sz="2200" dirty="0">
                <a:latin typeface="Times New Roman" pitchFamily="18" charset="0"/>
                <a:cs typeface="Times New Roman" pitchFamily="18" charset="0"/>
              </a:rPr>
              <a:t>Omissions, such as failure to specify  the desired strength of medication or its dosage form must be corrected prior to dispensing.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83880" cy="1051560"/>
          </a:xfrm>
        </p:spPr>
        <p:txBody>
          <a:bodyPr>
            <a:normAutofit/>
          </a:bodyPr>
          <a:lstStyle/>
          <a:p>
            <a:r>
              <a:rPr lang="en-US" dirty="0">
                <a:solidFill>
                  <a:srgbClr val="C00000"/>
                </a:solidFill>
                <a:latin typeface="Times New Roman" pitchFamily="18" charset="0"/>
                <a:cs typeface="Times New Roman" pitchFamily="18" charset="0"/>
              </a:rPr>
              <a:t>3- Numbering and dating </a:t>
            </a:r>
          </a:p>
        </p:txBody>
      </p:sp>
      <p:sp>
        <p:nvSpPr>
          <p:cNvPr id="3" name="Content Placeholder 2"/>
          <p:cNvSpPr>
            <a:spLocks noGrp="1"/>
          </p:cNvSpPr>
          <p:nvPr>
            <p:ph idx="1"/>
          </p:nvPr>
        </p:nvSpPr>
        <p:spPr>
          <a:xfrm>
            <a:off x="533400" y="1447800"/>
            <a:ext cx="8183880" cy="4187952"/>
          </a:xfrm>
        </p:spPr>
        <p:txBody>
          <a:bodyPr>
            <a:normAutofit fontScale="92500" lnSpcReduction="10000"/>
          </a:bodyPr>
          <a:lstStyle/>
          <a:p>
            <a:r>
              <a:rPr lang="en-US" dirty="0">
                <a:latin typeface="Times New Roman" pitchFamily="18" charset="0"/>
                <a:cs typeface="Times New Roman" pitchFamily="18" charset="0"/>
              </a:rPr>
              <a:t>It is the legal requirement to number the prescription order and to place the same number on medication when dispensed to patient.</a:t>
            </a:r>
          </a:p>
          <a:p>
            <a:r>
              <a:rPr lang="en-US" dirty="0">
                <a:latin typeface="Times New Roman" pitchFamily="18" charset="0"/>
                <a:cs typeface="Times New Roman" pitchFamily="18" charset="0"/>
              </a:rPr>
              <a:t>This serves to identify the dispensed product and to connect it with the original order for reference or when renewing the prescription.</a:t>
            </a:r>
          </a:p>
          <a:p>
            <a:r>
              <a:rPr lang="en-US" dirty="0">
                <a:latin typeface="Times New Roman" pitchFamily="18" charset="0"/>
                <a:cs typeface="Times New Roman" pitchFamily="18" charset="0"/>
              </a:rPr>
              <a:t>Indicating on the prescription the date filled is also a legal requirement.</a:t>
            </a:r>
          </a:p>
          <a:p>
            <a:r>
              <a:rPr lang="en-US" dirty="0">
                <a:latin typeface="Times New Roman" pitchFamily="18" charset="0"/>
                <a:cs typeface="Times New Roman" pitchFamily="18" charset="0"/>
              </a:rPr>
              <a:t>This information is important in determining the appropriate refill frequency or patient compliance.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83880" cy="1051560"/>
          </a:xfrm>
        </p:spPr>
        <p:txBody>
          <a:bodyPr/>
          <a:lstStyle/>
          <a:p>
            <a:r>
              <a:rPr lang="en-US" dirty="0">
                <a:solidFill>
                  <a:srgbClr val="C00000"/>
                </a:solidFill>
                <a:effectLst/>
                <a:latin typeface="Times New Roman" pitchFamily="18" charset="0"/>
                <a:cs typeface="Times New Roman" pitchFamily="18" charset="0"/>
              </a:rPr>
              <a:t>4- Preparing the prescription</a:t>
            </a:r>
          </a:p>
        </p:txBody>
      </p:sp>
      <p:sp>
        <p:nvSpPr>
          <p:cNvPr id="3" name="Content Placeholder 2"/>
          <p:cNvSpPr>
            <a:spLocks noGrp="1"/>
          </p:cNvSpPr>
          <p:nvPr>
            <p:ph idx="1"/>
          </p:nvPr>
        </p:nvSpPr>
        <p:spPr>
          <a:xfrm>
            <a:off x="457200" y="1219200"/>
            <a:ext cx="8183880" cy="4648200"/>
          </a:xfrm>
        </p:spPr>
        <p:txBody>
          <a:bodyPr>
            <a:normAutofit fontScale="92500" lnSpcReduction="10000"/>
          </a:bodyPr>
          <a:lstStyle/>
          <a:p>
            <a:r>
              <a:rPr lang="en-US" sz="2400" dirty="0">
                <a:latin typeface="Times New Roman" pitchFamily="18" charset="0"/>
                <a:cs typeface="Times New Roman" pitchFamily="18" charset="0"/>
              </a:rPr>
              <a:t>Most prescriptions can be prepared using prefabricated dosage form, some preparations require extemporaneous compounding prior to dispensing.</a:t>
            </a:r>
          </a:p>
          <a:p>
            <a:r>
              <a:rPr lang="en-US" sz="2400" dirty="0">
                <a:latin typeface="Times New Roman" pitchFamily="18" charset="0"/>
                <a:cs typeface="Times New Roman" pitchFamily="18" charset="0"/>
              </a:rPr>
              <a:t>Pharmacist must exercise care to make certain that the product dispensed is of the prescribed dosage form, strength, and number of dosage units.</a:t>
            </a:r>
          </a:p>
          <a:p>
            <a:r>
              <a:rPr lang="en-US" sz="2400" dirty="0">
                <a:latin typeface="Times New Roman" pitchFamily="18" charset="0"/>
                <a:cs typeface="Times New Roman" pitchFamily="18" charset="0"/>
              </a:rPr>
              <a:t>During compounding product should undergo a ‘triple check’ system against the prescription order by comparing first, before preparation at the time of product selection; second, during product preparation ; and third ,after the preparation process is complete to make certain of its correctness.</a:t>
            </a:r>
          </a:p>
          <a:p>
            <a:r>
              <a:rPr lang="en-US" sz="2400" dirty="0">
                <a:latin typeface="Times New Roman" pitchFamily="18" charset="0"/>
                <a:cs typeface="Times New Roman" pitchFamily="18" charset="0"/>
              </a:rPr>
              <a:t>Pharmacist should determine the beyond-use date to the prescribed product prior to dispensing, using </a:t>
            </a:r>
            <a:r>
              <a:rPr lang="en-US" sz="2400" b="1" dirty="0">
                <a:latin typeface="Times New Roman" pitchFamily="18" charset="0"/>
                <a:cs typeface="Times New Roman" pitchFamily="18" charset="0"/>
              </a:rPr>
              <a:t>BUD</a:t>
            </a:r>
            <a:r>
              <a:rPr lang="en-US" sz="2400" dirty="0">
                <a:latin typeface="Times New Roman" pitchFamily="18" charset="0"/>
                <a:cs typeface="Times New Roman" pitchFamily="18" charset="0"/>
              </a:rPr>
              <a:t> guidelines published in USP.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1020</TotalTime>
  <Words>1038</Words>
  <Application>Microsoft Office PowerPoint</Application>
  <PresentationFormat>On-screen Show (4:3)</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Aspect</vt:lpstr>
      <vt:lpstr>PowerPoint Presentation</vt:lpstr>
      <vt:lpstr>Prescription </vt:lpstr>
      <vt:lpstr>Parts of prescription </vt:lpstr>
      <vt:lpstr>PowerPoint Presentation</vt:lpstr>
      <vt:lpstr>Processing or handling of prescription</vt:lpstr>
      <vt:lpstr>1- Receiving the prescription</vt:lpstr>
      <vt:lpstr>2- Reading and checking</vt:lpstr>
      <vt:lpstr>3- Numbering and dating </vt:lpstr>
      <vt:lpstr>4- Preparing the prescription</vt:lpstr>
      <vt:lpstr>5- Packaging </vt:lpstr>
      <vt:lpstr>6- Labeling </vt:lpstr>
      <vt:lpstr>7- Rechecking  </vt:lpstr>
      <vt:lpstr>8- Pricing </vt:lpstr>
      <vt:lpstr>9- Refilling and renewal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fc</dc:creator>
  <cp:lastModifiedBy>hazimatariq@gmail.com</cp:lastModifiedBy>
  <cp:revision>99</cp:revision>
  <dcterms:created xsi:type="dcterms:W3CDTF">2020-08-16T10:18:48Z</dcterms:created>
  <dcterms:modified xsi:type="dcterms:W3CDTF">2020-08-20T07:43:07Z</dcterms:modified>
</cp:coreProperties>
</file>