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2d838d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2d838d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2d838d1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2d838d1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2d838d1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f2d838d1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2d838d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2d838d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https://drive.google.com/drive/folders/1UewE4s-Tnq2NcxYkyJ-1coWjnLZacJEu" TargetMode="External"/><Relationship Id="rId5" Type="http://schemas.openxmlformats.org/officeDocument/2006/relationships/hyperlink" Target="https://docs.google.com/presentation/u/0/d/1LWFmrNvhvZNHhljw8ki2kUTphittbgyJU8Om6fQlt2U/edit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860224"/>
            <a:ext cx="82221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B4A7D6"/>
                </a:solidFill>
              </a:rPr>
              <a:t>&lt;html&gt;</a:t>
            </a:r>
            <a:endParaRPr sz="2400">
              <a:solidFill>
                <a:srgbClr val="B4A7D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A9999"/>
                </a:solidFill>
              </a:rPr>
              <a:t>&lt;body&gt;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&lt;h1&gt;</a:t>
            </a:r>
            <a:r>
              <a:rPr lang="es" sz="2800"/>
              <a:t>HTML</a:t>
            </a:r>
            <a:r>
              <a:rPr lang="es" sz="2400">
                <a:solidFill>
                  <a:srgbClr val="F9CB9C"/>
                </a:solidFill>
              </a:rPr>
              <a:t>&lt;/h1&gt;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B6D7A8"/>
                </a:solidFill>
              </a:rPr>
              <a:t>&lt;!-- Hecho por --!&gt;</a:t>
            </a:r>
            <a:endParaRPr sz="24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&lt;h2&gt;</a:t>
            </a:r>
            <a:r>
              <a:rPr lang="es" sz="2400"/>
              <a:t>Manuel Contreras</a:t>
            </a:r>
            <a:r>
              <a:rPr lang="es" sz="2400">
                <a:solidFill>
                  <a:srgbClr val="F9CB9C"/>
                </a:solidFill>
              </a:rPr>
              <a:t>&lt;/h2&gt;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EA9999"/>
                </a:solidFill>
              </a:rPr>
              <a:t>&lt;br&gt;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&lt;h2&gt;</a:t>
            </a:r>
            <a:r>
              <a:rPr lang="es" sz="2400"/>
              <a:t>Carles Morales</a:t>
            </a:r>
            <a:r>
              <a:rPr lang="es" sz="2400">
                <a:solidFill>
                  <a:srgbClr val="F9CB9C"/>
                </a:solidFill>
              </a:rPr>
              <a:t>&lt;/h2&gt;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9CB9C"/>
                </a:solidFill>
              </a:rPr>
              <a:t>		</a:t>
            </a:r>
            <a:r>
              <a:rPr lang="es" sz="2350">
                <a:solidFill>
                  <a:srgbClr val="B4A7D6"/>
                </a:solidFill>
              </a:rPr>
              <a:t>&lt;a href = “</a:t>
            </a:r>
            <a:r>
              <a:rPr lang="es" sz="2350" u="sng">
                <a:hlinkClick action="ppaction://hlinksldjump" r:id="rId3"/>
              </a:rPr>
              <a:t>http://indice.html</a:t>
            </a:r>
            <a:r>
              <a:rPr lang="es" sz="2350">
                <a:solidFill>
                  <a:srgbClr val="B4A7D6"/>
                </a:solidFill>
              </a:rPr>
              <a:t>”&gt;</a:t>
            </a:r>
            <a:r>
              <a:rPr lang="es" sz="2350"/>
              <a:t>Indice</a:t>
            </a:r>
            <a:r>
              <a:rPr lang="es" sz="2350">
                <a:solidFill>
                  <a:srgbClr val="B4A7D6"/>
                </a:solidFill>
              </a:rPr>
              <a:t>&lt;/a&gt;</a:t>
            </a:r>
            <a:endParaRPr sz="235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</a:t>
            </a:r>
            <a:r>
              <a:rPr lang="es" sz="2400">
                <a:solidFill>
                  <a:srgbClr val="EA9999"/>
                </a:solidFill>
              </a:rPr>
              <a:t>&lt;/body&gt;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B4A7D6"/>
                </a:solidFill>
              </a:rPr>
              <a:t>&lt;/html&gt;</a:t>
            </a:r>
            <a:endParaRPr sz="2400"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73800" y="1585250"/>
            <a:ext cx="87108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&lt;ol&gt;</a:t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E69138"/>
                </a:solidFill>
              </a:rPr>
              <a:t>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howjump?jump=nextslide"/>
              </a:rPr>
              <a:t>http://link1.html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¿Qué es HTML?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	</a:t>
            </a:r>
            <a:r>
              <a:rPr lang="es">
                <a:solidFill>
                  <a:srgbClr val="E69138"/>
                </a:solidFill>
              </a:rPr>
              <a:t>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http://link2.html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¿A qué está enfocado HTML?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	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http://link3.html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Ejemplo gráfico de HTML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&lt;/ol&gt;</a:t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97550" y="1197250"/>
            <a:ext cx="3001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s" sz="2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&lt;/h1&gt;</a:t>
            </a:r>
            <a:endParaRPr sz="24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250" y="724400"/>
            <a:ext cx="1553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71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400">
                <a:solidFill>
                  <a:srgbClr val="E69138"/>
                </a:solidFill>
              </a:rPr>
              <a:t>&lt;h2&gt;</a:t>
            </a:r>
            <a:r>
              <a:rPr lang="es" sz="2400">
                <a:solidFill>
                  <a:schemeClr val="lt1"/>
                </a:solidFill>
              </a:rPr>
              <a:t>¿Qué es HTML?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hlink"/>
                </a:solidFill>
                <a:hlinkClick action="ppaction://hlinksldjump" r:id="rId3"/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E69138"/>
                </a:solidFill>
              </a:rPr>
              <a:t>&lt;p&gt;</a:t>
            </a:r>
            <a:endParaRPr sz="38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o HyperText Markup Language es el lenguaje de marcado utilizado para definir el significado y la estructura del contenido de las páginas web.</a:t>
            </a:r>
            <a:endParaRPr sz="383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CC0000"/>
                </a:solidFill>
              </a:rPr>
              <a:t>&lt;br&gt;</a:t>
            </a:r>
            <a:endParaRPr sz="383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utiliza “marcas” para definir texto, imágenes, videos y otro contenido para mostrarlo en una página web.</a:t>
            </a:r>
            <a:endParaRPr sz="383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CC0000"/>
                </a:solidFill>
              </a:rPr>
              <a:t>&lt;br&gt;</a:t>
            </a:r>
            <a:endParaRPr sz="383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se creó en un principio con objetivos divulgativos con texto y algunas imágenes.</a:t>
            </a:r>
            <a:endParaRPr sz="383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E69138"/>
                </a:solidFill>
              </a:rPr>
              <a:t>&lt;/p&gt;</a:t>
            </a:r>
            <a:endParaRPr sz="383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71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350">
                <a:solidFill>
                  <a:srgbClr val="E69138"/>
                </a:solidFill>
              </a:rPr>
              <a:t>&lt;h2</a:t>
            </a:r>
            <a:r>
              <a:rPr lang="es" sz="2400">
                <a:solidFill>
                  <a:srgbClr val="E69138"/>
                </a:solidFill>
              </a:rPr>
              <a:t>&gt;</a:t>
            </a:r>
            <a:r>
              <a:rPr lang="es" sz="2355">
                <a:solidFill>
                  <a:srgbClr val="FFFFFF"/>
                </a:solidFill>
              </a:rPr>
              <a:t>¿A qué está enfocado HTML?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&lt;</a:t>
            </a:r>
            <a:r>
              <a:rPr lang="es">
                <a:solidFill>
                  <a:srgbClr val="E69138"/>
                </a:solidFill>
              </a:rPr>
              <a:t>p&gt;</a:t>
            </a:r>
            <a:endParaRPr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HTML es fundamentalmente importante para aquellas personas que se dediquen a desarrollar páginas web ya que mediante este lenguaje de marcado podemos definir la estructura que tendrá nuestra página.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&lt;br&gt;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definitiva HTML es el primer lenguaje que debe aprender cualquier persona interesada en desarrollar una página web.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&lt;/p&gt;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400">
                <a:solidFill>
                  <a:srgbClr val="E69138"/>
                </a:solidFill>
              </a:rPr>
              <a:t>&lt;h2&gt;</a:t>
            </a:r>
            <a:r>
              <a:rPr lang="es" sz="2355">
                <a:solidFill>
                  <a:schemeClr val="lt1"/>
                </a:solidFill>
              </a:rPr>
              <a:t>Ejemplo gráfico de HTML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98975"/>
            <a:ext cx="8520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</a:rPr>
              <a:t>&lt;a href=</a:t>
            </a:r>
            <a:r>
              <a:rPr lang="es">
                <a:solidFill>
                  <a:srgbClr val="3C78D8"/>
                </a:solidFill>
              </a:rPr>
              <a:t>”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https://acortar.link/7TZNmV</a:t>
            </a:r>
            <a:r>
              <a:rPr lang="es">
                <a:solidFill>
                  <a:srgbClr val="3D85C6"/>
                </a:solidFill>
              </a:rPr>
              <a:t>”&gt;</a:t>
            </a:r>
            <a:r>
              <a:rPr lang="es">
                <a:solidFill>
                  <a:srgbClr val="FFFFFF"/>
                </a:solidFill>
              </a:rPr>
              <a:t>Enlace al ejemplo</a:t>
            </a:r>
            <a:r>
              <a:rPr lang="es">
                <a:solidFill>
                  <a:srgbClr val="3D85C6"/>
                </a:solidFill>
              </a:rPr>
              <a:t>&lt;/a&gt;</a:t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</a:rPr>
              <a:t>&lt;img href=”</a:t>
            </a:r>
            <a:r>
              <a:rPr lang="es" u="sng">
                <a:solidFill>
                  <a:schemeClr val="hlink"/>
                </a:solidFill>
                <a:hlinkClick r:id="rId5"/>
              </a:rPr>
              <a:t>E:\2º SMR\Aplicaciones Web\img_ejemplo</a:t>
            </a:r>
            <a:r>
              <a:rPr lang="es">
                <a:solidFill>
                  <a:srgbClr val="3C78D8"/>
                </a:solidFill>
              </a:rPr>
              <a:t>”</a:t>
            </a:r>
            <a:r>
              <a:rPr lang="es">
                <a:solidFill>
                  <a:srgbClr val="3D85C6"/>
                </a:solidFill>
              </a:rPr>
              <a:t>&gt;</a:t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D85C6"/>
                </a:solidFill>
              </a:rPr>
              <a:t>&lt;/img&gt;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999125" y="1539300"/>
            <a:ext cx="6927800" cy="23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0" y="3666600"/>
            <a:ext cx="1312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r>
              <a:rPr lang="es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