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63C76F3-02DB-4438-AB21-9163D02587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8DEC70-A464-48D4-AE55-106AB1C9FFA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82CD71C-7308-40CB-83A2-4CCB4ECB14D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C9B3ED-50DB-4358-92E0-8745827F6A0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766FB7-FE01-4629-9AFE-B096450DC5C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5056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1560" y="5488920"/>
            <a:ext cx="5056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156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68284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801200" y="41731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9510840" y="41731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1560" y="54889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7801200" y="54889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9510840" y="54889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1560" y="4173120"/>
            <a:ext cx="5056920" cy="25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505692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1560" y="1917000"/>
            <a:ext cx="50569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156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1560" y="4173120"/>
            <a:ext cx="5056920" cy="25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68284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1560" y="5488920"/>
            <a:ext cx="5056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5056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1560" y="5488920"/>
            <a:ext cx="5056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156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68284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801200" y="41731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9510840" y="41731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1560" y="54889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7801200" y="54889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9510840" y="54889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1560" y="4173120"/>
            <a:ext cx="5056920" cy="25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505692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505692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1560" y="1917000"/>
            <a:ext cx="50569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156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68284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1560" y="5488920"/>
            <a:ext cx="5056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5056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1560" y="5488920"/>
            <a:ext cx="5056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156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68284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801200" y="41731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9510840" y="41731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1560" y="54889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7801200" y="54889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9510840" y="5488920"/>
            <a:ext cx="1627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1560" y="1917000"/>
            <a:ext cx="50569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156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25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682840" y="54889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682840" y="4173120"/>
            <a:ext cx="246744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1560" y="5488920"/>
            <a:ext cx="5056920" cy="12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6" descr=""/>
          <p:cNvPicPr/>
          <p:nvPr/>
        </p:nvPicPr>
        <p:blipFill>
          <a:blip r:embed="rId2"/>
          <a:srcRect l="13302" t="13813" r="0" b="0"/>
          <a:stretch/>
        </p:blipFill>
        <p:spPr>
          <a:xfrm>
            <a:off x="0" y="0"/>
            <a:ext cx="4239000" cy="37756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2580480"/>
            <a:ext cx="5181120" cy="33685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enorite"/>
              </a:rPr>
              <a:t>Click to add title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85800" y="-10080"/>
            <a:ext cx="6116040" cy="68677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enorite"/>
              </a:rPr>
              <a:t>Click icon to insert picture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8" descr=""/>
          <p:cNvPicPr/>
          <p:nvPr/>
        </p:nvPicPr>
        <p:blipFill>
          <a:blip r:embed="rId2"/>
          <a:srcRect l="44532" t="18693" r="0" b="-131"/>
          <a:stretch/>
        </p:blipFill>
        <p:spPr>
          <a:xfrm rot="5400000">
            <a:off x="7851960" y="-1244520"/>
            <a:ext cx="3095640" cy="5584680"/>
          </a:xfrm>
          <a:prstGeom prst="rect">
            <a:avLst/>
          </a:prstGeom>
          <a:ln>
            <a:noFill/>
          </a:ln>
        </p:spPr>
      </p:pic>
      <p:pic>
        <p:nvPicPr>
          <p:cNvPr id="40" name="Graphic 9" descr=""/>
          <p:cNvPicPr/>
          <p:nvPr/>
        </p:nvPicPr>
        <p:blipFill>
          <a:blip r:embed="rId3"/>
          <a:srcRect l="4151" t="0" r="18579" b="0"/>
          <a:stretch/>
        </p:blipFill>
        <p:spPr>
          <a:xfrm>
            <a:off x="7010280" y="0"/>
            <a:ext cx="5181120" cy="6857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315360"/>
            <a:ext cx="5181120" cy="23763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Tenorite"/>
              </a:rPr>
              <a:t>Click to add title</a:t>
            </a:r>
            <a:endParaRPr b="0" lang="en-US" sz="3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2844720"/>
            <a:ext cx="5181120" cy="3128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Click to add text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914400" y="6246360"/>
            <a:ext cx="630720" cy="295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1371FA4-9BAB-4421-B4BF-37D7D0FEB2BA}" type="slidenum">
              <a:rPr b="0" lang="en-US" sz="12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560" y="374040"/>
            <a:ext cx="5056920" cy="36244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enorite"/>
              </a:rPr>
              <a:t>Click to add title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560" y="4173120"/>
            <a:ext cx="5056920" cy="25189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enorite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1" marL="743040" indent="-285480">
              <a:lnSpc>
                <a:spcPct val="9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enorite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1200240" indent="-285480">
              <a:lnSpc>
                <a:spcPct val="9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enorite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  <a:p>
            <a:pPr lvl="3" marL="1657440" indent="-285480">
              <a:lnSpc>
                <a:spcPct val="9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enorite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  <a:p>
            <a:pPr lvl="4" marL="2000160" indent="-171000">
              <a:lnSpc>
                <a:spcPct val="9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enorite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82" name="Graphic 1" descr=""/>
          <p:cNvPicPr/>
          <p:nvPr/>
        </p:nvPicPr>
        <p:blipFill>
          <a:blip r:embed="rId2"/>
          <a:srcRect l="4151" t="0" r="18579" b="0"/>
          <a:stretch/>
        </p:blipFill>
        <p:spPr>
          <a:xfrm flipH="1">
            <a:off x="360" y="0"/>
            <a:ext cx="5181120" cy="6857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483200" y="723960"/>
            <a:ext cx="10805040" cy="5525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3000"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entury"/>
              </a:rPr>
              <a:t>       </a:t>
            </a:r>
            <a:r>
              <a:rPr b="1" lang="en-US" sz="5400" spc="-1" strike="noStrike">
                <a:solidFill>
                  <a:srgbClr val="ffffff"/>
                </a:solidFill>
                <a:latin typeface="Century"/>
              </a:rPr>
              <a:t>MiniLang Compiler</a:t>
            </a:r>
            <a:br/>
            <a:br/>
            <a:r>
              <a:rPr b="1" lang="en-US" sz="3600" spc="-1" strike="noStrike">
                <a:solidFill>
                  <a:srgbClr val="ffffff"/>
                </a:solidFill>
                <a:latin typeface="Century"/>
              </a:rPr>
              <a:t>An Overview of Design and Implementation</a:t>
            </a:r>
            <a:br/>
            <a:br/>
            <a:br/>
            <a:br/>
            <a:r>
              <a:rPr b="1" lang="en-US" sz="2400" spc="-1" strike="noStrike">
                <a:solidFill>
                  <a:srgbClr val="ffffff"/>
                </a:solidFill>
                <a:latin typeface="Century"/>
              </a:rPr>
              <a:t>Presented by :</a:t>
            </a:r>
            <a:br/>
            <a:r>
              <a:rPr b="1" lang="en-US" sz="1800" spc="-1" strike="noStrike" cap="all">
                <a:solidFill>
                  <a:srgbClr val="ffffff"/>
                </a:solidFill>
                <a:latin typeface="Century"/>
              </a:rPr>
              <a:t>                                    Warda BibI 2020517</a:t>
            </a:r>
            <a:br/>
            <a:br/>
            <a:r>
              <a:rPr b="1" lang="en-US" sz="1800" spc="-1" strike="noStrike" cap="all">
                <a:solidFill>
                  <a:srgbClr val="ffffff"/>
                </a:solidFill>
                <a:latin typeface="Century"/>
              </a:rPr>
              <a:t>                           Wardah Tariq 2020519</a:t>
            </a:r>
            <a:br/>
            <a:br/>
            <a:r>
              <a:rPr b="1" lang="en-US" sz="1800" spc="-1" strike="noStrike" cap="all">
                <a:solidFill>
                  <a:srgbClr val="ffffff"/>
                </a:solidFill>
                <a:latin typeface="Century"/>
              </a:rPr>
              <a:t>                                             Rao Ehsan Ilahi 2020111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52280" y="315360"/>
            <a:ext cx="8486640" cy="2258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entury"/>
                <a:ea typeface="Tenorite"/>
              </a:rPr>
              <a:t>Structure of the Minilang Compiler</a:t>
            </a:r>
            <a:br/>
            <a:br/>
            <a:br/>
            <a:endParaRPr b="0" lang="en-US" sz="3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91960" y="1599840"/>
            <a:ext cx="6833880" cy="4791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Tenorite"/>
                <a:ea typeface="Tenorite"/>
              </a:rPr>
              <a:t>Main Components:</a:t>
            </a:r>
            <a:endParaRPr b="0" lang="en-US" sz="22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Tenorite"/>
            </a:endParaRPr>
          </a:p>
          <a:p>
            <a:pPr lvl="1" marL="971640" indent="-285480">
              <a:lnSpc>
                <a:spcPct val="120000"/>
              </a:lnSpc>
              <a:spcBef>
                <a:spcPts val="499"/>
              </a:spcBef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d0d0d"/>
                </a:solidFill>
                <a:latin typeface="Tenorite"/>
                <a:ea typeface="Tenorite"/>
              </a:rPr>
              <a:t>Lexer: Converts source code into tokens.</a:t>
            </a:r>
            <a:endParaRPr b="0" lang="en-US" sz="2200" spc="-1" strike="noStrike">
              <a:solidFill>
                <a:srgbClr val="000000"/>
              </a:solidFill>
              <a:latin typeface="Tenorite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Tenorite"/>
            </a:endParaRPr>
          </a:p>
          <a:p>
            <a:pPr lvl="1" marL="971640" indent="-285480">
              <a:lnSpc>
                <a:spcPct val="120000"/>
              </a:lnSpc>
              <a:spcBef>
                <a:spcPts val="499"/>
              </a:spcBef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d0d0d"/>
                </a:solidFill>
                <a:latin typeface="Tenorite"/>
                <a:ea typeface="Tenorite"/>
              </a:rPr>
              <a:t>Parser: Builds an Abstract Syntax Tree (AST) from tokens.</a:t>
            </a:r>
            <a:endParaRPr b="0" lang="en-US" sz="2200" spc="-1" strike="noStrike">
              <a:solidFill>
                <a:srgbClr val="000000"/>
              </a:solidFill>
              <a:latin typeface="Tenorite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Tenorite"/>
            </a:endParaRPr>
          </a:p>
          <a:p>
            <a:pPr lvl="1" marL="971640" indent="-285480">
              <a:lnSpc>
                <a:spcPct val="120000"/>
              </a:lnSpc>
              <a:spcBef>
                <a:spcPts val="499"/>
              </a:spcBef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d0d0d"/>
                </a:solidFill>
                <a:latin typeface="Tenorite"/>
                <a:ea typeface="Tenorite"/>
              </a:rPr>
              <a:t>Code Generator: Produces assembly code from the AST.</a:t>
            </a:r>
            <a:endParaRPr b="0" lang="en-US" sz="22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br/>
            <a:endParaRPr b="0" lang="en-US" sz="22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914400" y="6246360"/>
            <a:ext cx="630720" cy="295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653BB0B-4DCA-45BA-90DF-FD2761F74059}" type="slidenum">
              <a:rPr b="0" lang="en-US" sz="12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4" descr="A diagram of a software company&#10;&#10;Description automatically generated"/>
          <p:cNvPicPr/>
          <p:nvPr/>
        </p:nvPicPr>
        <p:blipFill>
          <a:blip r:embed="rId1"/>
          <a:stretch/>
        </p:blipFill>
        <p:spPr>
          <a:xfrm>
            <a:off x="380880" y="1554480"/>
            <a:ext cx="11089800" cy="40888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380880" y="380880"/>
            <a:ext cx="1145016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entury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14400" y="2580480"/>
            <a:ext cx="5181120" cy="336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enorite"/>
              </a:rPr>
              <a:t>vhsdv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32" name="Picture 3" descr="A screenshot of a computer&#10;&#10;Description automatically generated"/>
          <p:cNvPicPr/>
          <p:nvPr/>
        </p:nvPicPr>
        <p:blipFill>
          <a:blip r:embed="rId1"/>
          <a:srcRect l="1339" t="11634" r="46798" b="28906"/>
          <a:stretch/>
        </p:blipFill>
        <p:spPr>
          <a:xfrm>
            <a:off x="461160" y="576720"/>
            <a:ext cx="10513080" cy="609552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92520" y="123480"/>
            <a:ext cx="10986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entury"/>
              </a:rPr>
              <a:t>Converting Grammer to FA using JFLAP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95720" y="230400"/>
            <a:ext cx="8851680" cy="10288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 u="sng" cap="all">
                <a:solidFill>
                  <a:srgbClr val="000000"/>
                </a:solidFill>
                <a:uFillTx/>
                <a:latin typeface="Century"/>
              </a:rPr>
              <a:t>Parse Tree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35" name="Picture 3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418680" y="1354320"/>
            <a:ext cx="11193480" cy="537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160" y="2215800"/>
            <a:ext cx="6233040" cy="1060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 u="sng">
                <a:solidFill>
                  <a:srgbClr val="000000"/>
                </a:solidFill>
                <a:uFillTx/>
                <a:latin typeface="Century"/>
              </a:rPr>
              <a:t>Assembly code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37" name="Picture 3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5695200" y="-2160"/>
            <a:ext cx="6499800" cy="686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094840" y="219600"/>
            <a:ext cx="10010880" cy="6953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Tenorite"/>
              </a:rPr>
              <a:t>Challenges and Solutions</a:t>
            </a:r>
            <a:br/>
            <a:br/>
            <a:r>
              <a:rPr b="0" lang="en-US" sz="3600" spc="-1" strike="noStrike">
                <a:solidFill>
                  <a:srgbClr val="ffffff"/>
                </a:solidFill>
                <a:latin typeface="Tenorite"/>
              </a:rPr>
              <a:t>Handling complex language features.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enorite"/>
              </a:rPr>
              <a:t>Managing memory efficiently.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enorite"/>
              </a:rPr>
              <a:t>Ensuring error-free parsing and code generation.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enorite"/>
              </a:rPr>
              <a:t>Solutions implemented: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enorite"/>
              </a:rPr>
              <a:t>Robust error handling.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enorite"/>
              </a:rPr>
              <a:t>Efficient data structures for symbol tables.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Tenorite"/>
              </a:rPr>
              <a:t>Clear modular design.</a:t>
            </a:r>
            <a:br/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raphic 2" descr=""/>
          <p:cNvPicPr/>
          <p:nvPr/>
        </p:nvPicPr>
        <p:blipFill>
          <a:blip r:embed="rId1"/>
          <a:srcRect l="4151" t="0" r="18579" b="0"/>
          <a:stretch/>
        </p:blipFill>
        <p:spPr>
          <a:xfrm flipH="1">
            <a:off x="360" y="0"/>
            <a:ext cx="5181120" cy="6857640"/>
          </a:xfrm>
          <a:prstGeom prst="rect">
            <a:avLst/>
          </a:prstGeom>
          <a:ln>
            <a:noFill/>
          </a:ln>
        </p:spPr>
      </p:pic>
      <p:sp>
        <p:nvSpPr>
          <p:cNvPr id="140" name="TextShape 1"/>
          <p:cNvSpPr txBox="1"/>
          <p:nvPr/>
        </p:nvSpPr>
        <p:spPr>
          <a:xfrm>
            <a:off x="6091560" y="374040"/>
            <a:ext cx="5056920" cy="36244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enorite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477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2024-05-17T07:43:38Z</dcterms:created>
  <dc:creator/>
  <dc:description/>
  <dc:language>en-US</dc:language>
  <cp:lastModifiedBy/>
  <dcterms:modified xsi:type="dcterms:W3CDTF">2024-05-17T14:25:37Z</dcterms:modified>
  <cp:revision>215</cp:revision>
  <dc:subject/>
  <dc:title>Pitch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