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8" r:id="rId2"/>
    <p:sldId id="260" r:id="rId3"/>
    <p:sldId id="298" r:id="rId4"/>
    <p:sldId id="299" r:id="rId5"/>
    <p:sldId id="300" r:id="rId6"/>
    <p:sldId id="280" r:id="rId7"/>
    <p:sldId id="265" r:id="rId8"/>
    <p:sldId id="267" r:id="rId9"/>
    <p:sldId id="270" r:id="rId10"/>
    <p:sldId id="271" r:id="rId11"/>
    <p:sldId id="272" r:id="rId12"/>
    <p:sldId id="275" r:id="rId13"/>
    <p:sldId id="290" r:id="rId14"/>
    <p:sldId id="291" r:id="rId15"/>
    <p:sldId id="303" r:id="rId16"/>
    <p:sldId id="302" r:id="rId17"/>
    <p:sldId id="307" r:id="rId18"/>
    <p:sldId id="304" r:id="rId19"/>
    <p:sldId id="30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64" d="100"/>
          <a:sy n="64" d="100"/>
        </p:scale>
        <p:origin x="7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5DDF6-B283-49A7-8DF6-8A6B38AD2EA6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E8C4-78E1-450B-8376-9C99FA2B2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2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5328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863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864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34737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992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2507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969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063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2001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833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6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140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9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21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0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2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3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5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1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8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1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4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7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F2399E-DF83-4A61-B47C-06E86F1FEAD4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A8C28-FBD9-455A-ABB0-0F19C222E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5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33938" y="447969"/>
            <a:ext cx="7232665" cy="532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pPr>
              <a:buClr>
                <a:srgbClr val="000000"/>
              </a:buClr>
              <a:buSzPts val="4800"/>
            </a:pPr>
            <a:r>
              <a:rPr lang="en-US" sz="3078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Emerging Careers</a:t>
            </a:r>
            <a:endParaRPr sz="3078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62" y="3032194"/>
            <a:ext cx="2651767" cy="428185"/>
            <a:chOff x="601553" y="8642689"/>
            <a:chExt cx="3734795" cy="354323"/>
          </a:xfrm>
        </p:grpSpPr>
        <p:sp>
          <p:nvSpPr>
            <p:cNvPr id="91" name="Google Shape;91;p1"/>
            <p:cNvSpPr/>
            <p:nvPr/>
          </p:nvSpPr>
          <p:spPr>
            <a:xfrm>
              <a:off x="601553" y="8642693"/>
              <a:ext cx="3321810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3600"/>
              </a:pPr>
              <a:r>
                <a:rPr lang="en-US" sz="230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Presented by</a:t>
              </a:r>
              <a:endParaRPr sz="115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3621605" y="8642689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1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9765939" y="3032197"/>
            <a:ext cx="2425993" cy="428183"/>
            <a:chOff x="-301759" y="8642690"/>
            <a:chExt cx="4225122" cy="354322"/>
          </a:xfrm>
        </p:grpSpPr>
        <p:sp>
          <p:nvSpPr>
            <p:cNvPr id="94" name="Google Shape;94;p1"/>
            <p:cNvSpPr/>
            <p:nvPr/>
          </p:nvSpPr>
          <p:spPr>
            <a:xfrm>
              <a:off x="0" y="8642690"/>
              <a:ext cx="3923363" cy="354319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3600"/>
              </a:pPr>
              <a:r>
                <a:rPr lang="en-US" sz="230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	Guided by</a:t>
              </a:r>
              <a:endParaRPr sz="115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-301759" y="8642693"/>
              <a:ext cx="714743" cy="354319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1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24834" y="3782331"/>
            <a:ext cx="2834423" cy="374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pPr algn="ctr"/>
            <a:r>
              <a:rPr lang="en-US" sz="2052" b="1" dirty="0">
                <a:solidFill>
                  <a:schemeClr val="dk1"/>
                </a:solidFill>
              </a:rPr>
              <a:t>MUHAMMAD SAEED</a:t>
            </a:r>
            <a:endParaRPr sz="1154"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9946263" y="3782242"/>
            <a:ext cx="2357466" cy="690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2052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SIR AFROZ </a:t>
            </a:r>
          </a:p>
          <a:p>
            <a:pPr>
              <a:buClr>
                <a:srgbClr val="000000"/>
              </a:buClr>
              <a:buSzPts val="3200"/>
            </a:pPr>
            <a:r>
              <a:rPr lang="en-US" sz="2052" b="1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MARIYA HAREEM</a:t>
            </a:r>
            <a:endParaRPr sz="2052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844893" y="1538292"/>
            <a:ext cx="6360713" cy="104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3600" b="1" dirty="0">
                <a:solidFill>
                  <a:schemeClr val="dk1"/>
                </a:solidFill>
              </a:rPr>
              <a:t>Global Superstore Sales</a:t>
            </a:r>
            <a:endParaRPr sz="3600" dirty="0"/>
          </a:p>
          <a:p>
            <a:r>
              <a:rPr lang="en-US" sz="2822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82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</a:t>
            </a:r>
            <a:endParaRPr sz="282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018" y="3246284"/>
            <a:ext cx="5162211" cy="29832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440" y="5120640"/>
            <a:ext cx="1553112" cy="155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>
            <a:spLocks noGrp="1"/>
          </p:cNvSpPr>
          <p:nvPr>
            <p:ph type="sldNum" idx="12"/>
          </p:nvPr>
        </p:nvSpPr>
        <p:spPr>
          <a:xfrm>
            <a:off x="8610578" y="6356351"/>
            <a:ext cx="2743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634" tIns="29309" rIns="58634" bIns="29309" rtlCol="0" anchor="ctr" anchorCtr="0">
            <a:noAutofit/>
          </a:bodyPr>
          <a:lstStyle/>
          <a:p>
            <a:pPr algn="r">
              <a:buSzPts val="3200"/>
            </a:pPr>
            <a:endParaRPr sz="2052">
              <a:solidFill>
                <a:schemeClr val="lt1"/>
              </a:solidFill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11618238" y="6356351"/>
            <a:ext cx="368791" cy="24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r">
              <a:buClr>
                <a:srgbClr val="000000"/>
              </a:buClr>
              <a:buSzPts val="1870"/>
            </a:pPr>
            <a:endParaRPr sz="11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/>
          <p:nvPr/>
        </p:nvSpPr>
        <p:spPr>
          <a:xfrm>
            <a:off x="1391129" y="3528533"/>
            <a:ext cx="29321" cy="29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ctr"/>
            <a:endParaRPr sz="8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578969" y="562259"/>
            <a:ext cx="10774783" cy="65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3848" b="1" i="1" dirty="0"/>
              <a:t>Total Quantity of each product:</a:t>
            </a:r>
            <a:endParaRPr sz="3848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99" t="30994" r="63901" b="56661"/>
          <a:stretch/>
        </p:blipFill>
        <p:spPr>
          <a:xfrm>
            <a:off x="4676503" y="2207623"/>
            <a:ext cx="3833781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2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sldNum" idx="12"/>
          </p:nvPr>
        </p:nvSpPr>
        <p:spPr>
          <a:xfrm>
            <a:off x="8610578" y="6356351"/>
            <a:ext cx="2743174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8634" tIns="29309" rIns="58634" bIns="29309" rtlCol="0" anchor="ctr" anchorCtr="0">
            <a:noAutofit/>
          </a:bodyPr>
          <a:lstStyle/>
          <a:p>
            <a:pPr algn="r">
              <a:buSzPts val="3200"/>
            </a:pPr>
            <a:endParaRPr sz="2052" dirty="0">
              <a:solidFill>
                <a:schemeClr val="lt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11618238" y="6356351"/>
            <a:ext cx="368791" cy="24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r">
              <a:buClr>
                <a:srgbClr val="000000"/>
              </a:buClr>
              <a:buSzPts val="3200"/>
            </a:pPr>
            <a:endParaRPr sz="1199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1391129" y="3538472"/>
            <a:ext cx="29321" cy="29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ctr"/>
            <a:endParaRPr sz="8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694798" y="178277"/>
            <a:ext cx="7312734" cy="65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3848" b="1" dirty="0">
                <a:solidFill>
                  <a:schemeClr val="bg1"/>
                </a:solidFill>
              </a:rPr>
              <a:t> </a:t>
            </a:r>
            <a:r>
              <a:rPr lang="en-US" sz="3848" b="1" i="1" dirty="0"/>
              <a:t>Average delivery in a days:</a:t>
            </a:r>
            <a:endParaRPr sz="3848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883" t="30806" r="52597" b="58796"/>
          <a:stretch/>
        </p:blipFill>
        <p:spPr>
          <a:xfrm>
            <a:off x="4637313" y="2808514"/>
            <a:ext cx="4803737" cy="279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2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11618238" y="6356351"/>
            <a:ext cx="368791" cy="24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r">
              <a:buClr>
                <a:srgbClr val="000000"/>
              </a:buClr>
              <a:buSzPts val="1870"/>
            </a:pPr>
            <a:endParaRPr sz="11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1391129" y="3518594"/>
            <a:ext cx="29321" cy="29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ctr"/>
            <a:endParaRPr sz="8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578969" y="562259"/>
            <a:ext cx="10774783" cy="65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3848" b="1" i="1" dirty="0"/>
              <a:t>Top Product BY sales:</a:t>
            </a:r>
            <a:endParaRPr sz="3848" i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20" t="65162" r="65107" b="12200"/>
          <a:stretch/>
        </p:blipFill>
        <p:spPr>
          <a:xfrm>
            <a:off x="6828183" y="2364039"/>
            <a:ext cx="4343858" cy="320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4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11618238" y="6356351"/>
            <a:ext cx="368791" cy="24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r">
              <a:buClr>
                <a:srgbClr val="000000"/>
              </a:buClr>
              <a:buSzPts val="1870"/>
            </a:pPr>
            <a:endParaRPr sz="11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1391129" y="3518594"/>
            <a:ext cx="29321" cy="29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ctr"/>
            <a:endParaRPr sz="8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578970" y="562260"/>
            <a:ext cx="9384018" cy="114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3200" b="1" i="1" dirty="0"/>
              <a:t>product quantity by Against Ship Mode:</a:t>
            </a:r>
          </a:p>
          <a:p>
            <a:endParaRPr sz="384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16" t="66737" r="36850" b="14553"/>
          <a:stretch/>
        </p:blipFill>
        <p:spPr>
          <a:xfrm>
            <a:off x="5630092" y="2241629"/>
            <a:ext cx="5630092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9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11618238" y="6356351"/>
            <a:ext cx="368791" cy="24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r">
              <a:buClr>
                <a:srgbClr val="000000"/>
              </a:buClr>
              <a:buSzPts val="1870"/>
            </a:pPr>
            <a:endParaRPr sz="11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1391129" y="3518594"/>
            <a:ext cx="29321" cy="29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ctr"/>
            <a:endParaRPr sz="8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96369" y="447959"/>
            <a:ext cx="10774783" cy="65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3848" b="1" i="1" dirty="0"/>
              <a:t>TOP REGION BY SALES:</a:t>
            </a:r>
            <a:endParaRPr sz="3848" b="1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4" t="44084" r="56172" b="33510"/>
          <a:stretch/>
        </p:blipFill>
        <p:spPr>
          <a:xfrm>
            <a:off x="6087291" y="1946365"/>
            <a:ext cx="3631475" cy="29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3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A071-7B49-8D25-D3E5-5D0A2517E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672941" cy="1028212"/>
          </a:xfrm>
        </p:spPr>
        <p:txBody>
          <a:bodyPr/>
          <a:lstStyle/>
          <a:p>
            <a:r>
              <a:rPr lang="en-US" sz="3200" b="1" i="1" dirty="0"/>
              <a:t>Sales by Market: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6C32A-F66F-2122-1458-FAF1B5FF39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t="56522" r="76603" b="18117"/>
          <a:stretch/>
        </p:blipFill>
        <p:spPr>
          <a:xfrm>
            <a:off x="6559825" y="2753140"/>
            <a:ext cx="3593422" cy="283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77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6616-0C20-A080-B0DE-9AD69BF8E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094854" cy="869186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</a:rPr>
              <a:t>Data Modeling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28772-0504-6D5E-BAE4-9A97D0413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29" y="1216373"/>
            <a:ext cx="6619461" cy="52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1257-53CD-6199-7E70-6CC6EF50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Recommendation: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021D-413B-1944-4569-FA78DDC16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1371600"/>
            <a:ext cx="9959009" cy="515840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Top Sales by Market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Top Region by Sale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Products Quantity Against Ship Mode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Top Products by Sale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Shipping Mode Impact on Delivery Times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Top Sales Product Categories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Highest Sales Regions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Average Shipping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8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157D-BB4D-C75E-D9C1-DEF6F731F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118284-C34C-8113-C508-40BCFF692A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t="23333" r="29565" b="18407"/>
          <a:stretch/>
        </p:blipFill>
        <p:spPr>
          <a:xfrm>
            <a:off x="1202635" y="1170645"/>
            <a:ext cx="9571383" cy="548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4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B7A1-A4EC-D6CC-E880-5BF85FB47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5164" y="3021496"/>
            <a:ext cx="6569765" cy="2295938"/>
          </a:xfrm>
        </p:spPr>
        <p:txBody>
          <a:bodyPr/>
          <a:lstStyle/>
          <a:p>
            <a:r>
              <a:rPr lang="en-US" sz="9600" dirty="0">
                <a:highlight>
                  <a:srgbClr val="800000"/>
                </a:highlight>
                <a:latin typeface="Algerian" panose="04020705040A02060702" pitchFamily="8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2404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11618238" y="6356351"/>
            <a:ext cx="368791" cy="24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r">
              <a:buClr>
                <a:srgbClr val="000000"/>
              </a:buClr>
              <a:buSzPts val="3200"/>
            </a:pPr>
            <a:endParaRPr sz="11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574800" y="2952294"/>
            <a:ext cx="8346432" cy="797854"/>
          </a:xfrm>
          <a:prstGeom prst="rect">
            <a:avLst/>
          </a:prstGeom>
          <a:solidFill>
            <a:srgbClr val="D00000"/>
          </a:solidFill>
          <a:ln>
            <a:solidFill>
              <a:schemeClr val="accent1"/>
            </a:solidFill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GLOBAL SUPERSTORE SALE</a:t>
            </a:r>
            <a:r>
              <a:rPr lang="en-US" sz="4800" b="1" dirty="0">
                <a:solidFill>
                  <a:schemeClr val="dk1"/>
                </a:solidFill>
              </a:rPr>
              <a:t> </a:t>
            </a:r>
            <a:endParaRPr sz="4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258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8885515" cy="96857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INTRODUCTION:</a:t>
            </a:r>
            <a:b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b="1" dirty="0"/>
            </a:br>
            <a:r>
              <a:rPr lang="en-US" sz="2800" b="1" dirty="0"/>
              <a:t>Project Title: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Sales Analysis for Global Superstore</a:t>
            </a:r>
            <a:br>
              <a:rPr lang="en-US" dirty="0"/>
            </a:br>
            <a:r>
              <a:rPr lang="en-US" sz="2400" b="1" dirty="0"/>
              <a:t>Objective:</a:t>
            </a:r>
            <a:br>
              <a:rPr lang="en-US" dirty="0"/>
            </a:br>
            <a:r>
              <a:rPr lang="en-US" sz="1800" dirty="0"/>
              <a:t>The objective of this project is to analyze sales data to identify loss-making products and develop strategies to improve profitability</a:t>
            </a:r>
            <a:br>
              <a:rPr lang="en-US" dirty="0"/>
            </a:br>
            <a:r>
              <a:rPr lang="en-US" sz="2400" b="1" dirty="0"/>
              <a:t>Background:</a:t>
            </a:r>
            <a:br>
              <a:rPr lang="en-US" sz="2400" dirty="0"/>
            </a:br>
            <a:r>
              <a:rPr lang="en-US" sz="1800" dirty="0"/>
              <a:t>Global Superstore is a retail company that sells various products across different regions. Understanding sales performance and profitability is crucial for making informed business decisions</a:t>
            </a:r>
            <a:br>
              <a:rPr lang="en-US" sz="1800" dirty="0"/>
            </a:br>
            <a:r>
              <a:rPr lang="en-US" sz="2800" b="1" dirty="0"/>
              <a:t>Scope:</a:t>
            </a:r>
            <a:br>
              <a:rPr lang="en-US" dirty="0"/>
            </a:br>
            <a:r>
              <a:rPr lang="en-US" sz="1800" dirty="0"/>
              <a:t>This project focuses on analyzing sales data, identifying trends, and finding loss-making products. It includes data cleaning, processing, and visualization to draw meaningful insights</a:t>
            </a:r>
            <a:br>
              <a:rPr lang="en-US" dirty="0"/>
            </a:br>
            <a:endParaRPr lang="en-US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45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 rot="10800000" flipV="1">
            <a:off x="1240971" y="841380"/>
            <a:ext cx="890886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Unique identifier for each order placed.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Date: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 when the order was placed.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 Date: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Date when the order was shipped.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 Mode: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Shipping mode chosen for delivery (e.g., Standard Class, Express).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Unique identifier for each customer.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 of the customer who placed the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segment to which the customer belongs (e.g., Consumer, Corporate).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Postal Code: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Postal code of the customer's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City where the customer is located.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State where the customer is located.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Country where the customer is located.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Geographical region where the order was placed.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to which the order belongs (e.g., APAC, EMEA).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Unique identifier for each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Broad category of the product (e.g., Furniture, Office Supplies, Technology).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Sub-Category: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Detailed sub-category of the product (e.g., Chairs, Phones, Binders).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Name: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 of the product ordered.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sales revenue generated from the order.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574766" y="274320"/>
            <a:ext cx="2625634" cy="567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Attributes:</a:t>
            </a:r>
          </a:p>
        </p:txBody>
      </p:sp>
    </p:spTree>
    <p:extLst>
      <p:ext uri="{BB962C8B-B14F-4D97-AF65-F5344CB8AC3E}">
        <p14:creationId xmlns:p14="http://schemas.microsoft.com/office/powerpoint/2010/main" val="143715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1858050"/>
            <a:ext cx="8621485" cy="4676502"/>
          </a:xfrm>
        </p:spPr>
        <p:txBody>
          <a:bodyPr/>
          <a:lstStyle/>
          <a:p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Quantity: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Number of units ordered.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Discount: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Discount applied to the order.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Profit: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Profit generated from the order.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Shipping Cost: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Cost incurred for shipping the order.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Order Priority: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Priority level assigned to the order (e.g., High, Medium, Low).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Average Delivery Day: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Average delivery days for each order.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sz="1800" b="1" dirty="0">
                <a:solidFill>
                  <a:schemeClr val="tx1"/>
                </a:solidFill>
              </a:rPr>
              <a:t>Person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Identifier or name of the person associated with the order or transaction.</a:t>
            </a:r>
            <a:br>
              <a:rPr lang="en-US" sz="1800" dirty="0"/>
            </a:br>
            <a:r>
              <a:rPr lang="en-US" sz="1800" b="1" dirty="0">
                <a:solidFill>
                  <a:schemeClr val="tx1"/>
                </a:solidFill>
              </a:rPr>
              <a:t>Return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Indicator showing whether the order was a return or not (e.g., Yes/No,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True/False).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4766" y="684664"/>
            <a:ext cx="2834640" cy="875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Attributes:</a:t>
            </a:r>
          </a:p>
        </p:txBody>
      </p:sp>
    </p:spTree>
    <p:extLst>
      <p:ext uri="{BB962C8B-B14F-4D97-AF65-F5344CB8AC3E}">
        <p14:creationId xmlns:p14="http://schemas.microsoft.com/office/powerpoint/2010/main" val="1820147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0" y="274321"/>
            <a:ext cx="11328400" cy="6583679"/>
          </a:xfrm>
        </p:spPr>
        <p:txBody>
          <a:bodyPr/>
          <a:lstStyle/>
          <a:p>
            <a:br>
              <a:rPr lang="en-US" sz="1600" b="1" dirty="0">
                <a:solidFill>
                  <a:schemeClr val="bg1"/>
                </a:solidFill>
              </a:rPr>
            </a:br>
            <a:br>
              <a:rPr lang="en-US" sz="1600" b="1" dirty="0">
                <a:solidFill>
                  <a:schemeClr val="bg1"/>
                </a:solidFill>
              </a:rPr>
            </a:b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" y="274321"/>
            <a:ext cx="120624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sz="1400" dirty="0">
              <a:solidFill>
                <a:srgbClr val="00B050"/>
              </a:solidFill>
              <a:latin typeface="ui-sans-serif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 rot="10800000" flipV="1">
            <a:off x="304800" y="2109279"/>
            <a:ext cx="1160852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 Sales Performance</a:t>
            </a:r>
            <a:endParaRPr kumimoji="0" lang="en-US" altLang="en-US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Profitability</a:t>
            </a:r>
            <a:endParaRPr kumimoji="0" lang="en-US" altLang="en-US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Segmentation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Shipping and Delivery</a:t>
            </a:r>
            <a:r>
              <a:rPr kumimoji="0" lang="en-US" altLang="en-US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Experience</a:t>
            </a:r>
            <a:endParaRPr kumimoji="0" lang="en-US" altLang="en-US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i="1" dirty="0"/>
              <a:t>Maximize Customer Retention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 Risks</a:t>
            </a:r>
            <a:endParaRPr kumimoji="0" lang="en-US" altLang="en-US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472126"/>
            <a:ext cx="121615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04800" y="-183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829" y="475566"/>
            <a:ext cx="6335485" cy="791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Objectives for  Global Superstore Sales Data Analysis: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930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6"/>
          <p:cNvGrpSpPr/>
          <p:nvPr/>
        </p:nvGrpSpPr>
        <p:grpSpPr>
          <a:xfrm>
            <a:off x="56" y="496839"/>
            <a:ext cx="9649079" cy="531016"/>
            <a:chOff x="-9130" y="8640158"/>
            <a:chExt cx="4038662" cy="439420"/>
          </a:xfrm>
        </p:grpSpPr>
        <p:sp>
          <p:nvSpPr>
            <p:cNvPr id="140" name="Google Shape;140;p6"/>
            <p:cNvSpPr/>
            <p:nvPr/>
          </p:nvSpPr>
          <p:spPr>
            <a:xfrm>
              <a:off x="-9130" y="8640158"/>
              <a:ext cx="3923363" cy="439420"/>
            </a:xfrm>
            <a:custGeom>
              <a:avLst/>
              <a:gdLst/>
              <a:ahLst/>
              <a:cxnLst/>
              <a:rect l="l" t="t" r="r" b="b"/>
              <a:pathLst>
                <a:path w="3844925" h="439420" extrusionOk="0">
                  <a:moveTo>
                    <a:pt x="0" y="439204"/>
                  </a:moveTo>
                  <a:lnTo>
                    <a:pt x="3844798" y="439204"/>
                  </a:lnTo>
                  <a:lnTo>
                    <a:pt x="3844798" y="0"/>
                  </a:lnTo>
                  <a:lnTo>
                    <a:pt x="0" y="0"/>
                  </a:lnTo>
                  <a:lnTo>
                    <a:pt x="0" y="439204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293202" lvl="1" algn="ctr">
                <a:buClr>
                  <a:srgbClr val="000000"/>
                </a:buClr>
                <a:buSzPts val="5400"/>
              </a:pPr>
              <a:r>
                <a:rPr lang="en-US" sz="3463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Dataset Summary</a:t>
              </a:r>
              <a:endParaRPr sz="1283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800173" y="8640158"/>
              <a:ext cx="229359" cy="439420"/>
            </a:xfrm>
            <a:custGeom>
              <a:avLst/>
              <a:gdLst/>
              <a:ahLst/>
              <a:cxnLst/>
              <a:rect l="l" t="t" r="r" b="b"/>
              <a:pathLst>
                <a:path w="439420" h="439420" extrusionOk="0">
                  <a:moveTo>
                    <a:pt x="219595" y="0"/>
                  </a:moveTo>
                  <a:lnTo>
                    <a:pt x="175337" y="4461"/>
                  </a:lnTo>
                  <a:lnTo>
                    <a:pt x="134116" y="17257"/>
                  </a:lnTo>
                  <a:lnTo>
                    <a:pt x="96815" y="37505"/>
                  </a:lnTo>
                  <a:lnTo>
                    <a:pt x="64315" y="64320"/>
                  </a:lnTo>
                  <a:lnTo>
                    <a:pt x="37502" y="96820"/>
                  </a:lnTo>
                  <a:lnTo>
                    <a:pt x="17256" y="134122"/>
                  </a:lnTo>
                  <a:lnTo>
                    <a:pt x="4461" y="175341"/>
                  </a:lnTo>
                  <a:lnTo>
                    <a:pt x="0" y="219595"/>
                  </a:lnTo>
                  <a:lnTo>
                    <a:pt x="4461" y="263854"/>
                  </a:lnTo>
                  <a:lnTo>
                    <a:pt x="17256" y="305076"/>
                  </a:lnTo>
                  <a:lnTo>
                    <a:pt x="37502" y="342380"/>
                  </a:lnTo>
                  <a:lnTo>
                    <a:pt x="64315" y="374881"/>
                  </a:lnTo>
                  <a:lnTo>
                    <a:pt x="96815" y="401698"/>
                  </a:lnTo>
                  <a:lnTo>
                    <a:pt x="134116" y="421945"/>
                  </a:lnTo>
                  <a:lnTo>
                    <a:pt x="175337" y="434742"/>
                  </a:lnTo>
                  <a:lnTo>
                    <a:pt x="219595" y="439204"/>
                  </a:lnTo>
                  <a:lnTo>
                    <a:pt x="263854" y="434742"/>
                  </a:lnTo>
                  <a:lnTo>
                    <a:pt x="305076" y="421945"/>
                  </a:lnTo>
                  <a:lnTo>
                    <a:pt x="342380" y="401698"/>
                  </a:lnTo>
                  <a:lnTo>
                    <a:pt x="374881" y="374881"/>
                  </a:lnTo>
                  <a:lnTo>
                    <a:pt x="401698" y="342380"/>
                  </a:lnTo>
                  <a:lnTo>
                    <a:pt x="421945" y="305076"/>
                  </a:lnTo>
                  <a:lnTo>
                    <a:pt x="434742" y="263854"/>
                  </a:lnTo>
                  <a:lnTo>
                    <a:pt x="439204" y="219595"/>
                  </a:lnTo>
                  <a:lnTo>
                    <a:pt x="434742" y="175341"/>
                  </a:lnTo>
                  <a:lnTo>
                    <a:pt x="421945" y="134122"/>
                  </a:lnTo>
                  <a:lnTo>
                    <a:pt x="401698" y="96820"/>
                  </a:lnTo>
                  <a:lnTo>
                    <a:pt x="374881" y="64320"/>
                  </a:lnTo>
                  <a:lnTo>
                    <a:pt x="342380" y="37505"/>
                  </a:lnTo>
                  <a:lnTo>
                    <a:pt x="305076" y="17257"/>
                  </a:lnTo>
                  <a:lnTo>
                    <a:pt x="263854" y="4461"/>
                  </a:lnTo>
                  <a:lnTo>
                    <a:pt x="219595" y="0"/>
                  </a:lnTo>
                  <a:close/>
                </a:path>
              </a:pathLst>
            </a:custGeom>
            <a:solidFill>
              <a:srgbClr val="0073AC"/>
            </a:solidFill>
            <a:ln>
              <a:noFill/>
            </a:ln>
            <a:effectLst>
              <a:outerShdw blurRad="44450" dist="27940" dir="5400000" algn="ctr">
                <a:srgbClr val="000000">
                  <a:alpha val="31372"/>
                </a:srgbClr>
              </a:outerShdw>
            </a:effectLst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 sz="115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6"/>
          <p:cNvSpPr txBox="1"/>
          <p:nvPr/>
        </p:nvSpPr>
        <p:spPr>
          <a:xfrm>
            <a:off x="576470" y="1162876"/>
            <a:ext cx="7066721" cy="2275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endParaRPr lang="en-US" sz="2400" dirty="0"/>
          </a:p>
          <a:p>
            <a:pPr>
              <a:buClr>
                <a:srgbClr val="000000"/>
              </a:buClr>
              <a:buSzPts val="3600"/>
            </a:pPr>
            <a:r>
              <a:rPr lang="en-US" sz="2400" dirty="0"/>
              <a:t>The Global Superstore sales analysis reveals key insights into regional sales performance, profitability, and customer segments. It identifies top-performing and underperforming products and evaluates shipping efficiency.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428" y="1776549"/>
            <a:ext cx="3847463" cy="32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3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1391129" y="3518594"/>
            <a:ext cx="29321" cy="29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ctr"/>
            <a:endParaRPr sz="8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035748" y="669244"/>
            <a:ext cx="7574829" cy="651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3848" b="1" dirty="0">
                <a:solidFill>
                  <a:schemeClr val="bg1"/>
                </a:solidFill>
              </a:rPr>
              <a:t> </a:t>
            </a:r>
            <a:r>
              <a:rPr lang="en-US" sz="3848" b="1" i="1" dirty="0"/>
              <a:t>Total Sales:</a:t>
            </a:r>
            <a:endParaRPr sz="3848" b="1" i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40" t="31583" r="84747" b="56987"/>
          <a:stretch/>
        </p:blipFill>
        <p:spPr>
          <a:xfrm>
            <a:off x="4578741" y="2011680"/>
            <a:ext cx="4753473" cy="33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/>
        </p:nvSpPr>
        <p:spPr>
          <a:xfrm>
            <a:off x="11618238" y="6356351"/>
            <a:ext cx="368791" cy="249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r">
              <a:buClr>
                <a:srgbClr val="000000"/>
              </a:buClr>
              <a:buSzPts val="1870"/>
            </a:pPr>
            <a:endParaRPr sz="11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3"/>
          <p:cNvSpPr/>
          <p:nvPr/>
        </p:nvSpPr>
        <p:spPr>
          <a:xfrm>
            <a:off x="1391129" y="3518594"/>
            <a:ext cx="29321" cy="293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634" tIns="29309" rIns="58634" bIns="29309" anchor="ctr" anchorCtr="0">
            <a:noAutofit/>
          </a:bodyPr>
          <a:lstStyle/>
          <a:p>
            <a:pPr algn="ctr"/>
            <a:endParaRPr sz="89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808768" y="808385"/>
            <a:ext cx="6123349" cy="1006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8634" tIns="29309" rIns="58634" bIns="29309" anchor="t" anchorCtr="0">
            <a:spAutoFit/>
          </a:bodyPr>
          <a:lstStyle/>
          <a:p>
            <a:r>
              <a:rPr lang="en-US" sz="3078" b="1" i="1" dirty="0"/>
              <a:t>Total Profit against Order:</a:t>
            </a:r>
          </a:p>
          <a:p>
            <a:endParaRPr sz="3078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965" t="31004" r="74150" b="56896"/>
          <a:stretch/>
        </p:blipFill>
        <p:spPr>
          <a:xfrm>
            <a:off x="4399571" y="2860766"/>
            <a:ext cx="4744425" cy="296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606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1466</TotalTime>
  <Words>610</Words>
  <Application>Microsoft Office PowerPoint</Application>
  <PresentationFormat>Widescreen</PresentationFormat>
  <Paragraphs>65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Algerian</vt:lpstr>
      <vt:lpstr>Arial</vt:lpstr>
      <vt:lpstr>Calibri</vt:lpstr>
      <vt:lpstr>Cambria</vt:lpstr>
      <vt:lpstr>Cambria Math</vt:lpstr>
      <vt:lpstr>Century Gothic</vt:lpstr>
      <vt:lpstr>Times New Roman</vt:lpstr>
      <vt:lpstr>ui-sans-serif</vt:lpstr>
      <vt:lpstr>Wingdings 3</vt:lpstr>
      <vt:lpstr>Ion</vt:lpstr>
      <vt:lpstr>PowerPoint Presentation</vt:lpstr>
      <vt:lpstr>PowerPoint Presentation</vt:lpstr>
      <vt:lpstr>PROJECT INTRODUCTION:  Project Title:  Sales Analysis for Global Superstore Objective: The objective of this project is to analyze sales data to identify loss-making products and develop strategies to improve profitability Background: Global Superstore is a retail company that sells various products across different regions. Understanding sales performance and profitability is crucial for making informed business decisions Scope: This project focuses on analyzing sales data, identifying trends, and finding loss-making products. It includes data cleaning, processing, and visualization to draw meaningful insights </vt:lpstr>
      <vt:lpstr>Order ID: Unique identifier for each order placed. Order Date: Date when the order was placed. Ship Date: Date when the order was shipped. Ship Mode: Shipping mode chosen for delivery (e.g., Standard Class, Express). Customer ID: Unique identifier for each customer. Customer Name: Name of the customer who placed the order. Segment: Market segment to which the customer belongs (e.g., Consumer, Corporate). Postal Code: Postal code of the customer's address. City: City where the customer is located. State: State where the customer is located. Country: Country where the customer is located. Region: Geographical region where the order was placed. Market: Market to which the order belongs (e.g., APAC, EMEA). Product ID: Unique identifier for each product. Category: Broad category of the product (e.g., Furniture, Office Supplies, Technology). Sub-Category: Detailed sub-category of the product (e.g., Chairs, Phones, Binders). Product Name: Name of the product ordered. Sales: Total sales revenue generated from the order.</vt:lpstr>
      <vt:lpstr> Quantity: Number of units ordered. Discount: Discount applied to the order. Profit: Profit generated from the order. Shipping Cost: Cost incurred for shipping the order. Order Priority: Priority level assigned to the order (e.g., High, Medium, Low). Average Delivery Day: Average delivery days for each order. Person: Identifier or name of the person associated with the order or transaction. Return: Indicator showing whether the order was a return or not (e.g., Yes/No,  True/False).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by Market:</vt:lpstr>
      <vt:lpstr>Data Modeling </vt:lpstr>
      <vt:lpstr>Recommendation:</vt:lpstr>
      <vt:lpstr>Dashboard: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Friends shop</dc:creator>
  <cp:lastModifiedBy>saeedrao207813@gmail.com</cp:lastModifiedBy>
  <cp:revision>53</cp:revision>
  <dcterms:created xsi:type="dcterms:W3CDTF">2024-05-20T14:07:44Z</dcterms:created>
  <dcterms:modified xsi:type="dcterms:W3CDTF">2024-08-17T07:14:12Z</dcterms:modified>
</cp:coreProperties>
</file>