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32"/>
  </p:notesMasterIdLst>
  <p:sldIdLst>
    <p:sldId id="256" r:id="rId4"/>
    <p:sldId id="258" r:id="rId5"/>
    <p:sldId id="259" r:id="rId6"/>
    <p:sldId id="280" r:id="rId7"/>
    <p:sldId id="281" r:id="rId8"/>
    <p:sldId id="264" r:id="rId9"/>
    <p:sldId id="266" r:id="rId10"/>
    <p:sldId id="268" r:id="rId11"/>
    <p:sldId id="267" r:id="rId12"/>
    <p:sldId id="271" r:id="rId13"/>
    <p:sldId id="273" r:id="rId14"/>
    <p:sldId id="274" r:id="rId15"/>
    <p:sldId id="275" r:id="rId16"/>
    <p:sldId id="277" r:id="rId17"/>
    <p:sldId id="278" r:id="rId18"/>
    <p:sldId id="279"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mn-ea"/>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mn-ea"/>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mn-ea"/>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mn-ea"/>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A2D7"/>
    <a:srgbClr val="29FAFA"/>
    <a:srgbClr val="206EAC"/>
    <a:srgbClr val="78BDE4"/>
    <a:srgbClr val="165F99"/>
    <a:srgbClr val="2670A2"/>
    <a:srgbClr val="226592"/>
    <a:srgbClr val="2E86C2"/>
    <a:srgbClr val="A6CEEA"/>
    <a:srgbClr val="00E5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3591" autoAdjust="0"/>
  </p:normalViewPr>
  <p:slideViewPr>
    <p:cSldViewPr>
      <p:cViewPr>
        <p:scale>
          <a:sx n="75" d="100"/>
          <a:sy n="75" d="100"/>
        </p:scale>
        <p:origin x="-2664" y="-264"/>
      </p:cViewPr>
      <p:guideLst>
        <p:guide orient="horz" pos="2160"/>
        <p:guide pos="2880"/>
      </p:guideLst>
    </p:cSldViewPr>
  </p:slideViewPr>
  <p:notesTextViewPr>
    <p:cViewPr>
      <p:scale>
        <a:sx n="1" d="1"/>
        <a:sy n="1" d="1"/>
      </p:scale>
      <p:origin x="0" y="0"/>
    </p:cViewPr>
  </p:notesTextViewPr>
  <p:sorterViewPr>
    <p:cViewPr>
      <p:scale>
        <a:sx n="100" d="100"/>
        <a:sy n="100" d="100"/>
      </p:scale>
      <p:origin x="0" y="2472"/>
    </p:cViewPr>
  </p:sorterViewPr>
  <p:notesViewPr>
    <p:cSldViewPr>
      <p:cViewPr>
        <p:scale>
          <a:sx n="100" d="100"/>
          <a:sy n="100" d="100"/>
        </p:scale>
        <p:origin x="-2592" y="1632"/>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C5CFA-A6BD-4D81-8B40-5BD24B8B60C9}" type="datetimeFigureOut">
              <a:rPr lang="zh-CN" altLang="en-US" smtClean="0"/>
              <a:t>2013/11/10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F9AFD-9154-4901-A6C4-7DA61C71A961}" type="slidenum">
              <a:rPr lang="zh-CN" altLang="en-US" smtClean="0"/>
              <a:t>‹#›</a:t>
            </a:fld>
            <a:endParaRPr lang="zh-CN" altLang="en-US"/>
          </a:p>
        </p:txBody>
      </p:sp>
    </p:spTree>
    <p:extLst>
      <p:ext uri="{BB962C8B-B14F-4D97-AF65-F5344CB8AC3E}">
        <p14:creationId xmlns:p14="http://schemas.microsoft.com/office/powerpoint/2010/main" val="3661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a:t>
            </a:fld>
            <a:endParaRPr lang="zh-CN" altLang="en-US"/>
          </a:p>
        </p:txBody>
      </p:sp>
    </p:spTree>
    <p:extLst>
      <p:ext uri="{BB962C8B-B14F-4D97-AF65-F5344CB8AC3E}">
        <p14:creationId xmlns:p14="http://schemas.microsoft.com/office/powerpoint/2010/main" val="263418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see how to use the exported</a:t>
            </a:r>
            <a:r>
              <a:rPr lang="en-US" altLang="zh-CN" baseline="0" dirty="0" smtClean="0"/>
              <a:t> resources in IronCity. Here is the Layer Menu UI and it’s (an?) initial function. To read the .json file in this layer, use </a:t>
            </a:r>
            <a:r>
              <a:rPr lang="zh-CN" altLang="en-US" baseline="0" dirty="0" smtClean="0"/>
              <a:t>“</a:t>
            </a:r>
            <a:r>
              <a:rPr lang="en-US" altLang="zh-CN" baseline="0" dirty="0" err="1" smtClean="0"/>
              <a:t>this.addWidget</a:t>
            </a:r>
            <a:r>
              <a:rPr lang="en-US" altLang="zh-CN" baseline="0" dirty="0" smtClean="0"/>
              <a:t>( </a:t>
            </a:r>
            <a:r>
              <a:rPr lang="en-US" altLang="zh-CN" baseline="0" dirty="0" err="1" smtClean="0"/>
              <a:t>cc.UIHelper.getInstance</a:t>
            </a:r>
            <a:r>
              <a:rPr lang="en-US" altLang="zh-CN" baseline="0" dirty="0" smtClean="0"/>
              <a:t>().</a:t>
            </a:r>
            <a:r>
              <a:rPr lang="en-US" altLang="zh-CN" baseline="0" dirty="0" err="1" smtClean="0"/>
              <a:t>createWidgetFromJsonFile</a:t>
            </a:r>
            <a:r>
              <a:rPr lang="en-US" altLang="zh-CN" baseline="0" dirty="0" smtClean="0"/>
              <a:t>(Json_IronCityUI_1) );</a:t>
            </a:r>
            <a:r>
              <a:rPr lang="zh-CN" altLang="en-US" baseline="0" dirty="0" smtClean="0"/>
              <a:t>” </a:t>
            </a:r>
            <a:r>
              <a:rPr lang="en-US" altLang="zh-CN" baseline="0" dirty="0" smtClean="0"/>
              <a:t>In IronCity, we arranged all of the resources constant(constantly</a:t>
            </a:r>
            <a:r>
              <a:rPr lang="zh-CN" altLang="en-US" baseline="0" dirty="0" smtClean="0"/>
              <a:t>还是。。？没看懂）</a:t>
            </a:r>
            <a:r>
              <a:rPr lang="en-US" altLang="zh-CN" baseline="0" dirty="0" smtClean="0"/>
              <a:t> to another file. We have a setting button , blood bar(progress bar), distance score(atlas label), and they all</a:t>
            </a:r>
            <a:r>
              <a:rPr lang="zh-CN" altLang="en-US" baseline="0" dirty="0" smtClean="0"/>
              <a:t> </a:t>
            </a:r>
            <a:r>
              <a:rPr lang="en-US" altLang="zh-CN" baseline="0" dirty="0" smtClean="0"/>
              <a:t>need </a:t>
            </a:r>
            <a:r>
              <a:rPr lang="en-US" altLang="zh-CN" dirty="0" smtClean="0"/>
              <a:t>interaction during the game. So we get</a:t>
            </a:r>
            <a:r>
              <a:rPr lang="en-US" altLang="zh-CN" baseline="0" dirty="0" smtClean="0"/>
              <a:t> these widgets by the </a:t>
            </a:r>
            <a:r>
              <a:rPr lang="en-US" altLang="zh-CN" baseline="0" dirty="0" err="1" smtClean="0"/>
              <a:t>getWidgetByName</a:t>
            </a:r>
            <a:r>
              <a:rPr lang="en-US" altLang="zh-CN" baseline="0" dirty="0" smtClean="0"/>
              <a:t>() function as in the pictures. Remember that the name of the widgets can be found in your object structure, or the properties of their own in UI editor project. </a:t>
            </a:r>
          </a:p>
          <a:p>
            <a:r>
              <a:rPr lang="en-US" altLang="zh-CN" baseline="0" dirty="0" smtClean="0"/>
              <a:t>Different widgets will have their own interfaces to be called in the program. For example, you use </a:t>
            </a:r>
            <a:r>
              <a:rPr lang="en-US" altLang="zh-CN" baseline="0" dirty="0" err="1" smtClean="0"/>
              <a:t>setPercent</a:t>
            </a:r>
            <a:r>
              <a:rPr lang="en-US" altLang="zh-CN" baseline="0" dirty="0" smtClean="0"/>
              <a:t>() to set the rate of a progress bar, and </a:t>
            </a:r>
            <a:r>
              <a:rPr lang="en-US" altLang="zh-CN" baseline="0" dirty="0" err="1" smtClean="0"/>
              <a:t>setStringValue</a:t>
            </a:r>
            <a:r>
              <a:rPr lang="en-US" altLang="zh-CN" baseline="0" dirty="0" smtClean="0"/>
              <a:t>() for the atlas label to change the value. All widgets can add a </a:t>
            </a:r>
            <a:r>
              <a:rPr lang="en-US" altLang="zh-CN" baseline="0" dirty="0" err="1" smtClean="0"/>
              <a:t>addTouchEventListener</a:t>
            </a:r>
            <a:r>
              <a:rPr lang="en-US" altLang="zh-CN" baseline="0" dirty="0" smtClean="0"/>
              <a:t>() (</a:t>
            </a:r>
            <a:r>
              <a:rPr lang="zh-CN" altLang="en-US" baseline="0" dirty="0" smtClean="0"/>
              <a:t>是</a:t>
            </a:r>
            <a:r>
              <a:rPr lang="en-US" altLang="zh-CN" baseline="0" dirty="0" smtClean="0"/>
              <a:t>add</a:t>
            </a:r>
            <a:r>
              <a:rPr lang="zh-CN" altLang="en-US" baseline="0" dirty="0" smtClean="0"/>
              <a:t>还是</a:t>
            </a:r>
            <a:r>
              <a:rPr lang="en-US" altLang="zh-CN" baseline="0" dirty="0" smtClean="0"/>
              <a:t>be added</a:t>
            </a:r>
            <a:r>
              <a:rPr lang="zh-CN" altLang="en-US" baseline="0" dirty="0" smtClean="0"/>
              <a:t>？不确定，问问吴昊）</a:t>
            </a:r>
            <a:r>
              <a:rPr lang="en-US" altLang="zh-CN" baseline="0" dirty="0" smtClean="0"/>
              <a:t> to </a:t>
            </a:r>
            <a:r>
              <a:rPr lang="en-US" altLang="zh-CN" dirty="0" smtClean="0"/>
              <a:t>listen the touch</a:t>
            </a:r>
            <a:r>
              <a:rPr lang="en-US" altLang="zh-CN" baseline="0" dirty="0" smtClean="0"/>
              <a:t> event. Try to learn more in the “CocoStudio test”(section?) in cocos2d-html5.</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19</a:t>
            </a:fld>
            <a:endParaRPr lang="zh-CN" altLang="en-US"/>
          </a:p>
        </p:txBody>
      </p:sp>
    </p:spTree>
    <p:extLst>
      <p:ext uri="{BB962C8B-B14F-4D97-AF65-F5344CB8AC3E}">
        <p14:creationId xmlns:p14="http://schemas.microsoft.com/office/powerpoint/2010/main" val="2179749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are going to create a running animation for the </a:t>
            </a:r>
            <a:r>
              <a:rPr lang="en-US" altLang="zh-CN" baseline="0" dirty="0" err="1" smtClean="0"/>
              <a:t>cocoMan</a:t>
            </a:r>
            <a:r>
              <a:rPr lang="en-US" altLang="zh-CN" baseline="0" dirty="0" smtClean="0"/>
              <a:t>(CocoMan?) in IronCity, and this is what animation editor does.</a:t>
            </a:r>
          </a:p>
          <a:p>
            <a:r>
              <a:rPr lang="en-US" altLang="zh-CN" baseline="0" dirty="0" smtClean="0"/>
              <a:t>So I built a new project named “running,” then I dragged all of my resources into Resources Menu.</a:t>
            </a:r>
          </a:p>
          <a:p>
            <a:r>
              <a:rPr lang="en-US" altLang="zh-CN" baseline="0" dirty="0" smtClean="0"/>
              <a:t>The picture is the screenshot. The default mode is in the Posing Mode, you can change it into Animation Mode with the button in the upper left corner.</a:t>
            </a:r>
            <a:r>
              <a:rPr lang="zh-CN" altLang="en-US" baseline="0" dirty="0" smtClean="0"/>
              <a:t> </a:t>
            </a:r>
            <a:r>
              <a:rPr lang="en-US" altLang="zh-CN" baseline="0" dirty="0" smtClean="0"/>
              <a:t>Same story with the UI editor. </a:t>
            </a:r>
          </a:p>
          <a:p>
            <a:r>
              <a:rPr lang="en-US" altLang="zh-CN" baseline="0" dirty="0" smtClean="0"/>
              <a:t>Next, let’s find out how to create a complete armature in animation editor.</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20</a:t>
            </a:fld>
            <a:endParaRPr lang="zh-CN" altLang="en-US"/>
          </a:p>
        </p:txBody>
      </p:sp>
    </p:spTree>
    <p:extLst>
      <p:ext uri="{BB962C8B-B14F-4D97-AF65-F5344CB8AC3E}">
        <p14:creationId xmlns:p14="http://schemas.microsoft.com/office/powerpoint/2010/main" val="387327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create a whole armature, every picture of the bones should be complete. </a:t>
            </a:r>
          </a:p>
          <a:p>
            <a:r>
              <a:rPr lang="en-US" altLang="zh-CN" baseline="0" dirty="0" smtClean="0"/>
              <a:t>A good design of an armature is important. In IronCity, we </a:t>
            </a:r>
            <a:r>
              <a:rPr lang="en-US" altLang="zh-CN" dirty="0" smtClean="0"/>
              <a:t>divided </a:t>
            </a:r>
            <a:r>
              <a:rPr lang="en-US" altLang="zh-CN" baseline="0" dirty="0" smtClean="0"/>
              <a:t>the </a:t>
            </a:r>
            <a:r>
              <a:rPr lang="en-US" altLang="zh-CN" baseline="0" dirty="0" err="1" smtClean="0"/>
              <a:t>cocoMan</a:t>
            </a:r>
            <a:r>
              <a:rPr lang="en-US" altLang="zh-CN" baseline="0" dirty="0" smtClean="0"/>
              <a:t> into 6 parts. We created the parts of the body(body parts?) by using 2-4 bones and </a:t>
            </a:r>
            <a:r>
              <a:rPr lang="en-US" altLang="zh-CN" dirty="0" smtClean="0"/>
              <a:t>assembled them </a:t>
            </a:r>
            <a:r>
              <a:rPr lang="en-US" altLang="zh-CN" baseline="0" dirty="0" smtClean="0"/>
              <a:t>when they are finished.</a:t>
            </a:r>
          </a:p>
          <a:p>
            <a:r>
              <a:rPr lang="en-US" altLang="zh-CN" baseline="0" dirty="0" smtClean="0"/>
              <a:t>So, in this case of picture(in this case as the picture shows?), we put all of the pictures into the main render. This is a right leg, consisting of 4 </a:t>
            </a:r>
            <a:r>
              <a:rPr lang="en-US" altLang="zh-CN" dirty="0" smtClean="0"/>
              <a:t>skeletons: thigh,</a:t>
            </a:r>
            <a:r>
              <a:rPr lang="en-US" altLang="zh-CN" baseline="0" dirty="0" smtClean="0"/>
              <a:t> shank, knee and foot. Then you can draw the collision region part in the HitBox. Here I just show you can create it, but we didn’t use the way of CocoStudio animation editor to detect collision.</a:t>
            </a:r>
            <a:r>
              <a:rPr lang="zh-CN" altLang="en-US" baseline="0" dirty="0" smtClean="0"/>
              <a:t>（这句不通顺）</a:t>
            </a:r>
            <a:r>
              <a:rPr lang="en-US" altLang="zh-CN" baseline="0" dirty="0" smtClean="0"/>
              <a:t> We used another way to do this thing. Because the more bones and its collision regions you create, the lower performance it will be on the browser. That’s why we didn’t use it, so that we don’t have to detect each bone of the </a:t>
            </a:r>
            <a:r>
              <a:rPr lang="en-US" altLang="zh-CN" baseline="0" dirty="0" err="1" smtClean="0"/>
              <a:t>cocoMan</a:t>
            </a:r>
            <a:r>
              <a:rPr lang="en-US" altLang="zh-CN" baseline="0" dirty="0" smtClean="0"/>
              <a:t>. If for some reason you still need it, try to find the sample called “</a:t>
            </a:r>
            <a:r>
              <a:rPr lang="en-US" altLang="zh-CN" baseline="0" dirty="0" err="1" smtClean="0"/>
              <a:t>TestColliderDetector</a:t>
            </a:r>
            <a:r>
              <a:rPr lang="en-US" altLang="zh-CN" baseline="0" dirty="0" smtClean="0"/>
              <a:t>” in cocos2d-html5. After combination, we have a whole right leg on the main render. It’s time to create bones now.</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21</a:t>
            </a:fld>
            <a:endParaRPr lang="zh-CN" altLang="en-US"/>
          </a:p>
        </p:txBody>
      </p:sp>
    </p:spTree>
    <p:extLst>
      <p:ext uri="{BB962C8B-B14F-4D97-AF65-F5344CB8AC3E}">
        <p14:creationId xmlns:p14="http://schemas.microsoft.com/office/powerpoint/2010/main" val="355466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9DC9"/>
                </a:solidFill>
                <a:latin typeface="微软雅黑" pitchFamily="34" charset="-122"/>
                <a:ea typeface="微软雅黑" pitchFamily="34" charset="-122"/>
                <a:sym typeface="微软雅黑" pitchFamily="34" charset="-122"/>
              </a:rPr>
              <a:t>How</a:t>
            </a:r>
            <a:r>
              <a:rPr lang="en-US" altLang="zh-CN" b="0" baseline="0" dirty="0" smtClean="0">
                <a:solidFill>
                  <a:srgbClr val="219DC9"/>
                </a:solidFill>
                <a:latin typeface="微软雅黑" pitchFamily="34" charset="-122"/>
                <a:ea typeface="微软雅黑" pitchFamily="34" charset="-122"/>
                <a:sym typeface="微软雅黑" pitchFamily="34" charset="-122"/>
              </a:rPr>
              <a:t> to c</a:t>
            </a:r>
            <a:r>
              <a:rPr lang="en-US" altLang="zh-CN" b="0" dirty="0" smtClean="0">
                <a:solidFill>
                  <a:srgbClr val="219DC9"/>
                </a:solidFill>
                <a:latin typeface="微软雅黑" pitchFamily="34" charset="-122"/>
                <a:ea typeface="微软雅黑" pitchFamily="34" charset="-122"/>
                <a:sym typeface="微软雅黑" pitchFamily="34" charset="-122"/>
              </a:rPr>
              <a:t>reate right leg part of CocoMan.</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smtClean="0">
              <a:solidFill>
                <a:srgbClr val="219DC9"/>
              </a:solidFill>
              <a:latin typeface="微软雅黑" pitchFamily="34" charset="-122"/>
              <a:ea typeface="微软雅黑" pitchFamily="34" charset="-122"/>
              <a:sym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a:t>
            </a:r>
            <a:r>
              <a:rPr lang="en-US" altLang="zh-CN" dirty="0" smtClean="0">
                <a:solidFill>
                  <a:schemeClr val="bg1"/>
                </a:solidFill>
              </a:rPr>
              <a:t>Choose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en-US" altLang="zh-CN" dirty="0" smtClean="0">
                <a:solidFill>
                  <a:schemeClr val="bg1"/>
                </a:solidFill>
              </a:rPr>
              <a:t>Draw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t>
            </a:r>
            <a:r>
              <a:rPr lang="en-US" altLang="zh-CN" dirty="0" smtClean="0">
                <a:solidFill>
                  <a:schemeClr val="bg1"/>
                </a:solidFill>
              </a:rPr>
              <a:t>Disable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 </a:t>
            </a:r>
            <a:r>
              <a:rPr lang="en-US" altLang="zh-CN" dirty="0" smtClean="0">
                <a:solidFill>
                  <a:schemeClr val="bg1"/>
                </a:solidFill>
              </a:rPr>
              <a:t>Bind pictures to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 </a:t>
            </a:r>
            <a:r>
              <a:rPr lang="en-US" altLang="zh-CN" dirty="0" smtClean="0">
                <a:solidFill>
                  <a:schemeClr val="bg1"/>
                </a:solidFill>
              </a:rPr>
              <a:t>Bind children bone to their parents.</a:t>
            </a:r>
            <a:endParaRPr lang="zh-CN" altLang="en-US" dirty="0" smtClean="0">
              <a:solidFill>
                <a:schemeClr val="bg1"/>
              </a:solidFill>
            </a:endParaRPr>
          </a:p>
          <a:p>
            <a:endParaRPr lang="en-US" altLang="zh-CN"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22</a:t>
            </a:fld>
            <a:endParaRPr lang="zh-CN" altLang="en-US"/>
          </a:p>
        </p:txBody>
      </p:sp>
    </p:spTree>
    <p:extLst>
      <p:ext uri="{BB962C8B-B14F-4D97-AF65-F5344CB8AC3E}">
        <p14:creationId xmlns:p14="http://schemas.microsoft.com/office/powerpoint/2010/main" val="1191366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a:t>
            </a:r>
            <a:r>
              <a:rPr lang="en-US" altLang="zh-CN" baseline="0" dirty="0" smtClean="0"/>
              <a:t> all the work, I have c</a:t>
            </a:r>
            <a:r>
              <a:rPr lang="en-US" altLang="zh-CN" dirty="0" smtClean="0"/>
              <a:t>reated</a:t>
            </a:r>
            <a:r>
              <a:rPr lang="en-US" altLang="zh-CN" baseline="0" dirty="0" smtClean="0"/>
              <a:t> all parts of the </a:t>
            </a:r>
            <a:r>
              <a:rPr lang="en-US" altLang="zh-CN" baseline="0" dirty="0" err="1" smtClean="0"/>
              <a:t>cocoMan</a:t>
            </a:r>
            <a:r>
              <a:rPr lang="en-US" altLang="zh-CN" baseline="0" dirty="0" smtClean="0"/>
              <a:t> and finally </a:t>
            </a:r>
            <a:r>
              <a:rPr lang="en-US" altLang="zh-CN" dirty="0" smtClean="0"/>
              <a:t>assembled them</a:t>
            </a:r>
            <a:r>
              <a:rPr lang="en-US" altLang="zh-CN" baseline="0" dirty="0" smtClean="0"/>
              <a:t> into our </a:t>
            </a:r>
            <a:r>
              <a:rPr lang="en-US" altLang="zh-CN" baseline="0" dirty="0" err="1" smtClean="0"/>
              <a:t>cocoMan</a:t>
            </a:r>
            <a:r>
              <a:rPr lang="en-US" altLang="zh-CN" baseline="0" dirty="0" smtClean="0"/>
              <a:t> just like playing </a:t>
            </a:r>
            <a:r>
              <a:rPr lang="en-US" altLang="zh-CN" dirty="0" smtClean="0"/>
              <a:t>Jigsaw.</a:t>
            </a:r>
            <a:r>
              <a:rPr lang="en-US" altLang="zh-CN" baseline="0" dirty="0" smtClean="0"/>
              <a:t> Don’t forget to bind parent bones when it comes to the joint. This pose is going for the start of running animation. All of the other poses will be extended or copied from this basic armature. Next we are going to create animations.</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23</a:t>
            </a:fld>
            <a:endParaRPr lang="zh-CN" altLang="en-US"/>
          </a:p>
        </p:txBody>
      </p:sp>
    </p:spTree>
    <p:extLst>
      <p:ext uri="{BB962C8B-B14F-4D97-AF65-F5344CB8AC3E}">
        <p14:creationId xmlns:p14="http://schemas.microsoft.com/office/powerpoint/2010/main" val="332734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Change the mode into animation (Press</a:t>
            </a:r>
            <a:r>
              <a:rPr lang="en-US" altLang="zh-CN" baseline="0" dirty="0" smtClean="0"/>
              <a:t> the button on the left upper corner.</a:t>
            </a:r>
            <a:r>
              <a:rPr lang="en-US" altLang="zh-CN" dirty="0" smtClean="0"/>
              <a:t>)</a:t>
            </a:r>
          </a:p>
          <a:p>
            <a:r>
              <a:rPr lang="en-US" altLang="zh-CN" dirty="0" smtClean="0"/>
              <a:t>The interface of animation mode in</a:t>
            </a:r>
            <a:r>
              <a:rPr lang="en-US" altLang="zh-CN" baseline="0" dirty="0" smtClean="0"/>
              <a:t> UI editor and animation editor are almost the same, as well as their usages.</a:t>
            </a:r>
          </a:p>
          <a:p>
            <a:r>
              <a:rPr lang="en-US" altLang="zh-CN" dirty="0" smtClean="0"/>
              <a:t>The</a:t>
            </a:r>
            <a:r>
              <a:rPr lang="en-US" altLang="zh-CN" baseline="0" dirty="0" smtClean="0"/>
              <a:t> timeline is the core of creating an animation.</a:t>
            </a:r>
            <a:r>
              <a:rPr lang="zh-CN" altLang="en-US" baseline="0" dirty="0" smtClean="0"/>
              <a:t> </a:t>
            </a:r>
            <a:r>
              <a:rPr lang="en-US" altLang="zh-CN" baseline="0" dirty="0" smtClean="0"/>
              <a:t>If you know anything about flash or spine, it should be easy to get started.</a:t>
            </a:r>
          </a:p>
          <a:p>
            <a:r>
              <a:rPr lang="en-US" altLang="zh-CN" baseline="0" dirty="0" smtClean="0"/>
              <a:t>There are many frames in the timeline. Each frame represents a time point for the armature. Using rotate or shift button to set up the status and poses for each bone of the armature on the key frames, and you will get an animation. </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24</a:t>
            </a:fld>
            <a:endParaRPr lang="zh-CN" altLang="en-US"/>
          </a:p>
        </p:txBody>
      </p:sp>
    </p:spTree>
    <p:extLst>
      <p:ext uri="{BB962C8B-B14F-4D97-AF65-F5344CB8AC3E}">
        <p14:creationId xmlns:p14="http://schemas.microsoft.com/office/powerpoint/2010/main" val="338932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a:t>
            </a:r>
            <a:r>
              <a:rPr lang="en-US" altLang="zh-CN" baseline="0" dirty="0" smtClean="0"/>
              <a:t> are the key frames of </a:t>
            </a:r>
            <a:r>
              <a:rPr lang="en-US" altLang="zh-CN" dirty="0" smtClean="0"/>
              <a:t>running</a:t>
            </a:r>
            <a:r>
              <a:rPr lang="en-US" altLang="zh-CN" baseline="0" dirty="0" smtClean="0"/>
              <a:t> animation. The Frame 40 is missing because that is identical with Frame 0. In this way, you can make your animation </a:t>
            </a:r>
            <a:r>
              <a:rPr lang="en-US" altLang="zh-CN" dirty="0" smtClean="0"/>
              <a:t>coherence when it comes to a</a:t>
            </a:r>
            <a:r>
              <a:rPr lang="en-US" altLang="zh-CN" baseline="0" dirty="0" smtClean="0"/>
              <a:t> loop(tick the Loop). Press play button in the timeline can show the animation(Pressing, </a:t>
            </a:r>
            <a:r>
              <a:rPr lang="zh-CN" altLang="en-US" baseline="0" dirty="0" smtClean="0"/>
              <a:t>或者</a:t>
            </a:r>
            <a:r>
              <a:rPr lang="en-US" altLang="zh-CN" baseline="0" dirty="0" smtClean="0"/>
              <a:t>Press play button and you. You can also modify the fps to control the speed of your animation. </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25</a:t>
            </a:fld>
            <a:endParaRPr lang="zh-CN" altLang="en-US"/>
          </a:p>
        </p:txBody>
      </p:sp>
    </p:spTree>
    <p:extLst>
      <p:ext uri="{BB962C8B-B14F-4D97-AF65-F5344CB8AC3E}">
        <p14:creationId xmlns:p14="http://schemas.microsoft.com/office/powerpoint/2010/main" val="3353104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finished</a:t>
            </a:r>
            <a:r>
              <a:rPr lang="en-US" altLang="zh-CN" baseline="0" dirty="0" smtClean="0"/>
              <a:t> the armature and it’s animation</a:t>
            </a:r>
            <a:r>
              <a:rPr lang="zh-CN" altLang="en-US" baseline="0" dirty="0" smtClean="0"/>
              <a:t>（啥意思？）</a:t>
            </a:r>
            <a:r>
              <a:rPr lang="en-US" altLang="zh-CN" baseline="0" dirty="0" smtClean="0"/>
              <a:t>. You’ll find 3 files in the export folder(default way). The ExportJson file is like the json file</a:t>
            </a:r>
            <a:r>
              <a:rPr lang="zh-CN" altLang="en-US" baseline="0" dirty="0" smtClean="0"/>
              <a:t>，</a:t>
            </a:r>
            <a:r>
              <a:rPr lang="en-US" altLang="zh-CN" baseline="0" dirty="0" smtClean="0"/>
              <a:t> which you can try to read some information from it</a:t>
            </a:r>
            <a:r>
              <a:rPr lang="zh-CN" altLang="en-US" baseline="0" dirty="0" smtClean="0"/>
              <a:t>（</a:t>
            </a:r>
            <a:r>
              <a:rPr lang="en-US" altLang="zh-CN" baseline="0" dirty="0" smtClean="0"/>
              <a:t>from which you ca</a:t>
            </a:r>
            <a:r>
              <a:rPr lang="en-US" altLang="zh-CN" dirty="0" smtClean="0"/>
              <a:t>n get some useful information</a:t>
            </a:r>
            <a:r>
              <a:rPr lang="zh-CN" altLang="en-US" baseline="0" dirty="0" smtClean="0"/>
              <a:t>或者</a:t>
            </a:r>
            <a:r>
              <a:rPr lang="en-US" altLang="zh-CN" baseline="0" dirty="0" smtClean="0"/>
              <a:t>which is rather informative</a:t>
            </a:r>
            <a:r>
              <a:rPr lang="zh-CN" altLang="en-US" baseline="0" dirty="0" smtClean="0"/>
              <a:t>可能高大上一点）</a:t>
            </a:r>
            <a:r>
              <a:rPr lang="en-US" altLang="zh-CN" baseline="0" dirty="0" smtClean="0"/>
              <a:t>. The function “CMRunning” is a basic way to create an armature and run it’s(</a:t>
            </a:r>
            <a:r>
              <a:rPr lang="zh-CN" altLang="en-US" baseline="0" dirty="0" smtClean="0"/>
              <a:t>注意</a:t>
            </a:r>
            <a:r>
              <a:rPr lang="en-US" altLang="zh-CN" baseline="0" dirty="0" smtClean="0"/>
              <a:t>it’s </a:t>
            </a:r>
            <a:r>
              <a:rPr lang="zh-CN" altLang="en-US" baseline="0" dirty="0" smtClean="0"/>
              <a:t>和</a:t>
            </a:r>
            <a:r>
              <a:rPr lang="en-US" altLang="zh-CN" baseline="0" dirty="0" smtClean="0"/>
              <a:t>its</a:t>
            </a:r>
            <a:r>
              <a:rPr lang="zh-CN" altLang="en-US" dirty="0" smtClean="0"/>
              <a:t>。。）</a:t>
            </a:r>
            <a:r>
              <a:rPr lang="en-US" altLang="zh-CN" baseline="0" dirty="0" smtClean="0"/>
              <a:t> animations. </a:t>
            </a:r>
            <a:r>
              <a:rPr lang="en-US" altLang="zh-CN" baseline="0" dirty="0" err="1" smtClean="0"/>
              <a:t>cc.ArmatureDataManager.getInstance</a:t>
            </a:r>
            <a:r>
              <a:rPr lang="en-US" altLang="zh-CN" baseline="0" dirty="0" smtClean="0"/>
              <a:t>().</a:t>
            </a:r>
            <a:r>
              <a:rPr lang="en-US" altLang="zh-CN" baseline="0" dirty="0" err="1" smtClean="0"/>
              <a:t>addArmatureFileInfo</a:t>
            </a:r>
            <a:r>
              <a:rPr lang="en-US" altLang="zh-CN" baseline="0" dirty="0" smtClean="0"/>
              <a:t>(</a:t>
            </a:r>
            <a:r>
              <a:rPr lang="en-US" altLang="zh-CN" baseline="0" dirty="0" err="1" smtClean="0"/>
              <a:t>Json_CMRun</a:t>
            </a:r>
            <a:r>
              <a:rPr lang="en-US" altLang="zh-CN" baseline="0" dirty="0" smtClean="0"/>
              <a:t>) to read the resources from the path. </a:t>
            </a:r>
            <a:r>
              <a:rPr lang="en-US" altLang="zh-CN" baseline="0" dirty="0" err="1" smtClean="0"/>
              <a:t>cc.Armature.create</a:t>
            </a:r>
            <a:r>
              <a:rPr lang="en-US" altLang="zh-CN" baseline="0" dirty="0" smtClean="0"/>
              <a:t>(“</a:t>
            </a:r>
            <a:r>
              <a:rPr lang="en-US" altLang="zh-CN" baseline="0" dirty="0" err="1" smtClean="0"/>
              <a:t>CMRun</a:t>
            </a:r>
            <a:r>
              <a:rPr lang="en-US" altLang="zh-CN" baseline="0" dirty="0" smtClean="0"/>
              <a:t>”) will try to create an armature called “</a:t>
            </a:r>
            <a:r>
              <a:rPr lang="en-US" altLang="zh-CN" baseline="0" dirty="0" err="1" smtClean="0"/>
              <a:t>CMRun</a:t>
            </a:r>
            <a:r>
              <a:rPr lang="en-US" altLang="zh-CN" baseline="0" dirty="0" smtClean="0"/>
              <a:t>” from all the ExportJson file. </a:t>
            </a:r>
            <a:r>
              <a:rPr lang="zh-CN" altLang="en-US" baseline="0" dirty="0" smtClean="0"/>
              <a:t>（这句语法应该有错，但我没看懂</a:t>
            </a:r>
            <a:r>
              <a:rPr lang="zh-CN" altLang="en-US" dirty="0"/>
              <a:t>）</a:t>
            </a:r>
            <a:r>
              <a:rPr lang="en-US" altLang="zh-CN" baseline="0" dirty="0" smtClean="0"/>
              <a:t>“</a:t>
            </a:r>
            <a:r>
              <a:rPr lang="en-US" altLang="zh-CN" baseline="0" dirty="0" err="1" smtClean="0"/>
              <a:t>CMRun</a:t>
            </a:r>
            <a:r>
              <a:rPr lang="en-US" altLang="zh-CN" baseline="0" dirty="0" smtClean="0"/>
              <a:t>” is the</a:t>
            </a:r>
            <a:r>
              <a:rPr lang="zh-CN" altLang="en-US" baseline="0" dirty="0" smtClean="0"/>
              <a:t>（</a:t>
            </a:r>
            <a:r>
              <a:rPr lang="en-US" altLang="zh-CN" baseline="0" dirty="0" smtClean="0"/>
              <a:t>what</a:t>
            </a:r>
            <a:r>
              <a:rPr lang="zh-CN" altLang="en-US" baseline="0" dirty="0" smtClean="0"/>
              <a:t>？）</a:t>
            </a:r>
            <a:r>
              <a:rPr lang="en-US" altLang="zh-CN" baseline="0" dirty="0" smtClean="0"/>
              <a:t> of your project, but you can also try to replace all the “</a:t>
            </a:r>
            <a:r>
              <a:rPr lang="en-US" altLang="zh-CN" baseline="0" dirty="0" err="1" smtClean="0"/>
              <a:t>CMRun”in</a:t>
            </a:r>
            <a:r>
              <a:rPr lang="en-US" altLang="zh-CN" baseline="0" dirty="0" smtClean="0"/>
              <a:t> the ExportJson file(</a:t>
            </a:r>
            <a:r>
              <a:rPr lang="en-US" altLang="zh-CN" dirty="0" smtClean="0"/>
              <a:t>with what</a:t>
            </a:r>
            <a:r>
              <a:rPr lang="zh-CN" altLang="en-US" dirty="0" smtClean="0"/>
              <a:t>？）</a:t>
            </a:r>
            <a:r>
              <a:rPr lang="en-US" altLang="zh-CN" dirty="0" smtClean="0"/>
              <a:t>;</a:t>
            </a:r>
            <a:r>
              <a:rPr lang="en-US" altLang="zh-CN" baseline="0" dirty="0" smtClean="0"/>
              <a:t> this is a fast way to change the armature’s name. </a:t>
            </a:r>
            <a:r>
              <a:rPr lang="en-US" altLang="zh-CN" baseline="0" dirty="0" err="1" smtClean="0"/>
              <a:t>armature.getAnimation</a:t>
            </a:r>
            <a:r>
              <a:rPr lang="en-US" altLang="zh-CN" baseline="0" dirty="0" smtClean="0"/>
              <a:t>().play(“Running”) will begin to find</a:t>
            </a:r>
            <a:r>
              <a:rPr lang="en-US" altLang="zh-CN" dirty="0" smtClean="0"/>
              <a:t>(look for)</a:t>
            </a:r>
            <a:r>
              <a:rPr lang="en-US" altLang="zh-CN" baseline="0" dirty="0" smtClean="0"/>
              <a:t> the animation named “Running” in this armature’s ExportJson file. This name can be set in the animation list from animation editor. You can edit it in </a:t>
            </a:r>
            <a:r>
              <a:rPr lang="en-US" altLang="zh-CN" baseline="0" dirty="0" err="1" smtClean="0"/>
              <a:t>ExportJon</a:t>
            </a:r>
            <a:r>
              <a:rPr lang="en-US" altLang="zh-CN" baseline="0" dirty="0" smtClean="0"/>
              <a:t> file as well.</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26</a:t>
            </a:fld>
            <a:endParaRPr lang="zh-CN" altLang="en-US"/>
          </a:p>
        </p:txBody>
      </p:sp>
    </p:spTree>
    <p:extLst>
      <p:ext uri="{BB962C8B-B14F-4D97-AF65-F5344CB8AC3E}">
        <p14:creationId xmlns:p14="http://schemas.microsoft.com/office/powerpoint/2010/main" val="370437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27</a:t>
            </a:fld>
            <a:endParaRPr lang="zh-CN" altLang="en-US"/>
          </a:p>
        </p:txBody>
      </p:sp>
    </p:spTree>
    <p:extLst>
      <p:ext uri="{BB962C8B-B14F-4D97-AF65-F5344CB8AC3E}">
        <p14:creationId xmlns:p14="http://schemas.microsoft.com/office/powerpoint/2010/main" val="429154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28</a:t>
            </a:fld>
            <a:endParaRPr lang="zh-CN" altLang="en-US"/>
          </a:p>
        </p:txBody>
      </p:sp>
    </p:spTree>
    <p:extLst>
      <p:ext uri="{BB962C8B-B14F-4D97-AF65-F5344CB8AC3E}">
        <p14:creationId xmlns:p14="http://schemas.microsoft.com/office/powerpoint/2010/main" val="409948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a:t>
            </a:fld>
            <a:endParaRPr lang="zh-CN" altLang="en-US"/>
          </a:p>
        </p:txBody>
      </p:sp>
    </p:spTree>
    <p:extLst>
      <p:ext uri="{BB962C8B-B14F-4D97-AF65-F5344CB8AC3E}">
        <p14:creationId xmlns:p14="http://schemas.microsoft.com/office/powerpoint/2010/main" val="241461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7</a:t>
            </a:fld>
            <a:endParaRPr lang="zh-CN" altLang="en-US"/>
          </a:p>
        </p:txBody>
      </p:sp>
    </p:spTree>
    <p:extLst>
      <p:ext uri="{BB962C8B-B14F-4D97-AF65-F5344CB8AC3E}">
        <p14:creationId xmlns:p14="http://schemas.microsoft.com/office/powerpoint/2010/main" val="6477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10</a:t>
            </a:fld>
            <a:endParaRPr lang="zh-CN" altLang="en-US"/>
          </a:p>
        </p:txBody>
      </p:sp>
    </p:spTree>
    <p:extLst>
      <p:ext uri="{BB962C8B-B14F-4D97-AF65-F5344CB8AC3E}">
        <p14:creationId xmlns:p14="http://schemas.microsoft.com/office/powerpoint/2010/main" val="391274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14</a:t>
            </a:fld>
            <a:endParaRPr lang="zh-CN" altLang="en-US"/>
          </a:p>
        </p:txBody>
      </p:sp>
    </p:spTree>
    <p:extLst>
      <p:ext uri="{BB962C8B-B14F-4D97-AF65-F5344CB8AC3E}">
        <p14:creationId xmlns:p14="http://schemas.microsoft.com/office/powerpoint/2010/main" val="285511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15</a:t>
            </a:fld>
            <a:endParaRPr lang="zh-CN" altLang="en-US"/>
          </a:p>
        </p:txBody>
      </p:sp>
    </p:spTree>
    <p:extLst>
      <p:ext uri="{BB962C8B-B14F-4D97-AF65-F5344CB8AC3E}">
        <p14:creationId xmlns:p14="http://schemas.microsoft.com/office/powerpoint/2010/main" val="1357071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UI</a:t>
            </a:r>
            <a:r>
              <a:rPr lang="en-US" altLang="zh-CN" baseline="0" dirty="0" smtClean="0"/>
              <a:t> editor. You should build a new project before you use it. </a:t>
            </a:r>
            <a:r>
              <a:rPr lang="en-US" altLang="zh-CN" dirty="0" smtClean="0"/>
              <a:t>The yellow</a:t>
            </a:r>
            <a:r>
              <a:rPr lang="en-US" altLang="zh-CN" baseline="0" dirty="0" smtClean="0"/>
              <a:t> parts are comments. CocoStudio contains 4 editors, it is good because it makes each of the editors concise and easy to learn.</a:t>
            </a:r>
          </a:p>
          <a:p>
            <a:endParaRPr lang="en-US" altLang="zh-CN" baseline="0" dirty="0" smtClean="0"/>
          </a:p>
          <a:p>
            <a:r>
              <a:rPr lang="en-US" altLang="zh-CN" baseline="0" dirty="0" smtClean="0"/>
              <a:t>The tools provide 8 ways to help you align and 2 ways to rotate. You can set up the </a:t>
            </a:r>
            <a:r>
              <a:rPr lang="en-US" altLang="zh-CN" dirty="0" smtClean="0"/>
              <a:t>resolution of your UI Layer by canvas,</a:t>
            </a:r>
            <a:r>
              <a:rPr lang="en-US" altLang="zh-CN" baseline="0" dirty="0" smtClean="0"/>
              <a:t> it offers several kinds of </a:t>
            </a:r>
            <a:r>
              <a:rPr lang="en-US" altLang="zh-CN" dirty="0" smtClean="0"/>
              <a:t>resolution</a:t>
            </a:r>
            <a:r>
              <a:rPr lang="en-US" altLang="zh-CN" baseline="0" dirty="0" smtClean="0"/>
              <a:t> just beside the tools (which offers several different resolutions just by the tools). You can see a normal button on the left side of canvas, this button(use which or start a new sentence) changes UI editor from normal mode to animation mode. The animation part is almost the same as the animation Editor, so I will talk about this in animation editor.</a:t>
            </a:r>
          </a:p>
          <a:p>
            <a:endParaRPr lang="en-US" altLang="zh-CN" baseline="0" dirty="0" smtClean="0"/>
          </a:p>
          <a:p>
            <a:r>
              <a:rPr lang="en-US" altLang="zh-CN" baseline="0" dirty="0" smtClean="0"/>
              <a:t>There are 14 widgets in the widgets toolbar. You can learn how to use them in the sample case “CocoStudio test” from the cocos2d-html5. I will introduce some of them later. All of the widgets can be dragged into the main render. If you held down blank button on keyboard, you can move your canvas on the main render by your mouse. Some of shortcut keys in CocoStudio is similar to that in </a:t>
            </a:r>
            <a:r>
              <a:rPr lang="en-US" altLang="zh-CN" baseline="0" dirty="0" err="1" smtClean="0"/>
              <a:t>PhotoShop</a:t>
            </a:r>
            <a:r>
              <a:rPr lang="en-US" altLang="zh-CN" baseline="0" dirty="0" smtClean="0"/>
              <a:t>. Then you pull the picture resource from the Resources Menu into the Properties. In this case, I dragged a “bloodBar.png” to the my </a:t>
            </a:r>
            <a:r>
              <a:rPr lang="en-US" altLang="zh-CN" baseline="0" dirty="0" err="1" smtClean="0"/>
              <a:t>bloodBar’s</a:t>
            </a:r>
            <a:r>
              <a:rPr lang="en-US" altLang="zh-CN" baseline="0" dirty="0" smtClean="0"/>
              <a:t> texture. The resources menu supports importing or dragging a .</a:t>
            </a:r>
            <a:r>
              <a:rPr lang="en-US" altLang="zh-CN" baseline="0" dirty="0" err="1" smtClean="0"/>
              <a:t>psd</a:t>
            </a:r>
            <a:r>
              <a:rPr lang="en-US" altLang="zh-CN" baseline="0" dirty="0" smtClean="0"/>
              <a:t> file, but the names of the resources should be English, or it may cause some problems. Same with the path of the projects.</a:t>
            </a:r>
          </a:p>
          <a:p>
            <a:endParaRPr lang="en-US" altLang="zh-CN" baseline="0" dirty="0" smtClean="0"/>
          </a:p>
          <a:p>
            <a:r>
              <a:rPr lang="en-US" altLang="zh-CN" baseline="0" dirty="0" smtClean="0"/>
              <a:t>Here I have added all widgets I need and set up the pictures from resources. </a:t>
            </a:r>
            <a:r>
              <a:rPr lang="en-US" altLang="zh-CN" baseline="0" dirty="0" err="1" smtClean="0"/>
              <a:t>Thle</a:t>
            </a:r>
            <a:r>
              <a:rPr lang="en-US" altLang="zh-CN" baseline="0" dirty="0" smtClean="0"/>
              <a:t> object structure shows the </a:t>
            </a:r>
            <a:r>
              <a:rPr lang="en-US" altLang="zh-CN" dirty="0" smtClean="0"/>
              <a:t>hierarchy of the layer, but that is not</a:t>
            </a:r>
            <a:r>
              <a:rPr lang="en-US" altLang="zh-CN" baseline="0" dirty="0" smtClean="0"/>
              <a:t> the real order in the game. In cocos2d-x and cocos2d-html5, we use </a:t>
            </a:r>
            <a:r>
              <a:rPr lang="en-US" altLang="zh-CN" baseline="0" dirty="0" err="1" smtClean="0"/>
              <a:t>Zorder</a:t>
            </a:r>
            <a:r>
              <a:rPr lang="en-US" altLang="zh-CN" baseline="0" dirty="0" smtClean="0"/>
              <a:t> to represent the h</a:t>
            </a:r>
            <a:r>
              <a:rPr lang="en-US" altLang="zh-CN" dirty="0" smtClean="0"/>
              <a:t>ierarchy of the sprites,</a:t>
            </a:r>
            <a:r>
              <a:rPr lang="en-US" altLang="zh-CN" baseline="0" dirty="0" smtClean="0"/>
              <a:t> while in UI editor, it is called “render layer,” and can be found in Properties Menu of every widgets.</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16</a:t>
            </a:fld>
            <a:endParaRPr lang="zh-CN" altLang="en-US"/>
          </a:p>
        </p:txBody>
      </p:sp>
    </p:spTree>
    <p:extLst>
      <p:ext uri="{BB962C8B-B14F-4D97-AF65-F5344CB8AC3E}">
        <p14:creationId xmlns:p14="http://schemas.microsoft.com/office/powerpoint/2010/main" val="86823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final</a:t>
            </a:r>
            <a:r>
              <a:rPr lang="en-US" altLang="zh-CN" baseline="0" dirty="0" smtClean="0"/>
              <a:t> step is easy. I have prepared everything for my Game Menu UI layer. Just click “export projects” in the file. Most of the time, we use the default setting for exporting. Don’t forget to set the properties of the parent node before exporting. For example, if you didn’t tick the “touchable,” everything belongs to this parent cannot be touched, even if the child node has ticked the “touchable” on it’s own property.</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17</a:t>
            </a:fld>
            <a:endParaRPr lang="zh-CN" altLang="en-US"/>
          </a:p>
        </p:txBody>
      </p:sp>
    </p:spTree>
    <p:extLst>
      <p:ext uri="{BB962C8B-B14F-4D97-AF65-F5344CB8AC3E}">
        <p14:creationId xmlns:p14="http://schemas.microsoft.com/office/powerpoint/2010/main" val="345388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exporting,</a:t>
            </a:r>
            <a:r>
              <a:rPr lang="en-US" altLang="zh-CN" baseline="0" dirty="0" smtClean="0"/>
              <a:t> you will see a number of files in the export folder of your CocoStudio project. </a:t>
            </a:r>
            <a:r>
              <a:rPr lang="en-US" altLang="zh-CN" sz="1200" dirty="0" smtClean="0">
                <a:solidFill>
                  <a:srgbClr val="55A2D7"/>
                </a:solidFill>
              </a:rPr>
              <a:t>Put all of them into your game resources.</a:t>
            </a:r>
            <a:r>
              <a:rPr lang="zh-CN" altLang="en-US" sz="1200" baseline="0" dirty="0" smtClean="0">
                <a:solidFill>
                  <a:schemeClr val="tx1"/>
                </a:solidFill>
              </a:rPr>
              <a:t> </a:t>
            </a:r>
            <a:r>
              <a:rPr lang="en-US" altLang="zh-CN" sz="1200" baseline="0" dirty="0" smtClean="0">
                <a:solidFill>
                  <a:schemeClr val="tx1"/>
                </a:solidFill>
              </a:rPr>
              <a:t>There would also be a .json file. This is a JavaScript Object Notation file, a kind of data exchange language. All of your settings in the UI editor have been saved in this file. Sometimes you may figure out your problems through this file, it’s easy to </a:t>
            </a:r>
            <a:r>
              <a:rPr lang="en-US" altLang="zh-CN" sz="1200" baseline="0" dirty="0" smtClean="0">
                <a:solidFill>
                  <a:schemeClr val="tx1"/>
                </a:solidFill>
              </a:rPr>
              <a:t>understand a </a:t>
            </a:r>
            <a:r>
              <a:rPr lang="en-US" altLang="zh-CN" sz="1200" baseline="0" dirty="0" smtClean="0">
                <a:solidFill>
                  <a:schemeClr val="tx1"/>
                </a:solidFill>
              </a:rPr>
              <a:t>.</a:t>
            </a:r>
            <a:r>
              <a:rPr lang="en-US" altLang="zh-CN" sz="1200" baseline="0" dirty="0" err="1" smtClean="0">
                <a:solidFill>
                  <a:schemeClr val="tx1"/>
                </a:solidFill>
              </a:rPr>
              <a:t>json</a:t>
            </a:r>
            <a:r>
              <a:rPr lang="en-US" altLang="zh-CN" sz="1200" baseline="0" smtClean="0">
                <a:solidFill>
                  <a:schemeClr val="tx1"/>
                </a:solidFill>
              </a:rPr>
              <a:t> </a:t>
            </a:r>
            <a:r>
              <a:rPr lang="en-US" altLang="zh-CN" sz="1200" baseline="0" smtClean="0">
                <a:solidFill>
                  <a:schemeClr val="tx1"/>
                </a:solidFill>
              </a:rPr>
              <a:t>file.</a:t>
            </a:r>
            <a:endParaRPr lang="zh-CN" altLang="en-US" sz="1200" dirty="0" smtClean="0">
              <a:solidFill>
                <a:srgbClr val="55A2D7"/>
              </a:solidFill>
            </a:endParaRPr>
          </a:p>
        </p:txBody>
      </p:sp>
      <p:sp>
        <p:nvSpPr>
          <p:cNvPr id="4" name="灯片编号占位符 3"/>
          <p:cNvSpPr>
            <a:spLocks noGrp="1"/>
          </p:cNvSpPr>
          <p:nvPr>
            <p:ph type="sldNum" sz="quarter" idx="10"/>
          </p:nvPr>
        </p:nvSpPr>
        <p:spPr/>
        <p:txBody>
          <a:bodyPr/>
          <a:lstStyle/>
          <a:p>
            <a:fld id="{A4BF9AFD-9154-4901-A6C4-7DA61C71A961}" type="slidenum">
              <a:rPr lang="zh-CN" altLang="en-US" smtClean="0"/>
              <a:t>18</a:t>
            </a:fld>
            <a:endParaRPr lang="zh-CN" altLang="en-US"/>
          </a:p>
        </p:txBody>
      </p:sp>
    </p:spTree>
    <p:extLst>
      <p:ext uri="{BB962C8B-B14F-4D97-AF65-F5344CB8AC3E}">
        <p14:creationId xmlns:p14="http://schemas.microsoft.com/office/powerpoint/2010/main" val="322804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7246125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381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B7AD6FA-2B3B-4C2A-B2D9-E3ABB1818803}"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6020389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66637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56077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1609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990226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913667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73424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892300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352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622351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6783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35427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5886345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2642522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4375705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21308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267665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8" name="页脚占位符 7"/>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43744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4" name="页脚占位符 3"/>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98528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3" name="页脚占位符 2"/>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56544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273242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068492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0619688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364304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Tree>
    <p:extLst>
      <p:ext uri="{BB962C8B-B14F-4D97-AF65-F5344CB8AC3E}">
        <p14:creationId xmlns:p14="http://schemas.microsoft.com/office/powerpoint/2010/main" val="14608915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712404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2112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966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19790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7972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2013/11/10</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3422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2013/11/10</a:t>
            </a:fld>
            <a:endParaRPr lang="zh-CN" altLang="en-US" sz="1800">
              <a:solidFill>
                <a:schemeClr val="tx1"/>
              </a:solidFill>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32546"/>
            <a:ext cx="1485890" cy="3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2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4D459-1F8B-48A2-A094-295C829B9691}" type="datetimeFigureOut">
              <a:rPr lang="zh-CN" altLang="en-US" smtClean="0"/>
              <a:t>2013/11/10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61565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sym typeface="Calibri" pitchFamily="34" charset="0"/>
              </a:rPr>
              <a:t>单击此处编辑母版文本样式</a:t>
            </a:r>
          </a:p>
          <a:p>
            <a:pPr lvl="1"/>
            <a:r>
              <a:rPr lang="zh-CN" dirty="0" smtClean="0">
                <a:sym typeface="Calibri" pitchFamily="34" charset="0"/>
              </a:rPr>
              <a:t>第二级</a:t>
            </a:r>
          </a:p>
          <a:p>
            <a:pPr lvl="2"/>
            <a:r>
              <a:rPr lang="zh-CN" dirty="0" smtClean="0">
                <a:sym typeface="Calibri" pitchFamily="34" charset="0"/>
              </a:rPr>
              <a:t>第三级</a:t>
            </a:r>
          </a:p>
          <a:p>
            <a:pPr lvl="3"/>
            <a:r>
              <a:rPr lang="zh-CN" dirty="0" smtClean="0">
                <a:sym typeface="Calibri" pitchFamily="34" charset="0"/>
              </a:rPr>
              <a:t>第四级</a:t>
            </a:r>
          </a:p>
          <a:p>
            <a:pPr lvl="4"/>
            <a:r>
              <a:rPr lang="zh-CN" dirty="0"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2013/11/10</a:t>
            </a:fld>
            <a:endParaRPr lang="zh-CN" altLang="en-US" sz="1800">
              <a:solidFill>
                <a:schemeClr val="tx1"/>
              </a:solidFill>
              <a:ea typeface="+mn-ea"/>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67695"/>
            <a:ext cx="1485890" cy="3913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43209" y="6232546"/>
            <a:ext cx="3457583" cy="461665"/>
          </a:xfrm>
          <a:prstGeom prst="rect">
            <a:avLst/>
          </a:prstGeom>
          <a:noFill/>
        </p:spPr>
        <p:txBody>
          <a:bodyPr wrap="square" rtlCol="0">
            <a:spAutoFit/>
          </a:bodyPr>
          <a:lstStyle/>
          <a:p>
            <a:pPr algn="ctr"/>
            <a:r>
              <a:rPr lang="en-US" altLang="zh-CN" sz="1200" dirty="0" smtClean="0">
                <a:solidFill>
                  <a:schemeClr val="bg1">
                    <a:lumMod val="65000"/>
                  </a:schemeClr>
                </a:solidFill>
                <a:latin typeface="Lucida Sans" panose="020B0602030504020204" pitchFamily="34" charset="0"/>
              </a:rPr>
              <a:t>www.cocos2d-x.org</a:t>
            </a:r>
          </a:p>
          <a:p>
            <a:pPr algn="ctr"/>
            <a:r>
              <a:rPr lang="en-US" altLang="zh-CN" sz="1200" dirty="0" smtClean="0">
                <a:solidFill>
                  <a:schemeClr val="bg1">
                    <a:lumMod val="65000"/>
                  </a:schemeClr>
                </a:solidFill>
                <a:latin typeface="Lucida Sans" panose="020B0602030504020204" pitchFamily="34" charset="0"/>
              </a:rPr>
              <a:t>Weibo:@cocos2d-x | Twitter:@cocos2d-x</a:t>
            </a:r>
            <a:endParaRPr lang="zh-CN" altLang="zh-CN" sz="1200" dirty="0" smtClean="0">
              <a:solidFill>
                <a:schemeClr val="bg1">
                  <a:lumMod val="65000"/>
                </a:schemeClr>
              </a:solidFill>
              <a:latin typeface="Lucida Sans" panose="020B0602030504020204" pitchFamily="34" charset="0"/>
            </a:endParaRPr>
          </a:p>
        </p:txBody>
      </p:sp>
    </p:spTree>
    <p:extLst>
      <p:ext uri="{BB962C8B-B14F-4D97-AF65-F5344CB8AC3E}">
        <p14:creationId xmlns:p14="http://schemas.microsoft.com/office/powerpoint/2010/main" val="3300327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同心圆 10"/>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099" name="同心圆 3"/>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0" name="同心圆 4"/>
          <p:cNvSpPr>
            <a:spLocks noChangeArrowheads="1"/>
          </p:cNvSpPr>
          <p:nvPr/>
        </p:nvSpPr>
        <p:spPr bwMode="auto">
          <a:xfrm>
            <a:off x="-574675" y="4643438"/>
            <a:ext cx="1155700"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1"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2" name="同心圆 6"/>
          <p:cNvSpPr>
            <a:spLocks noChangeArrowheads="1"/>
          </p:cNvSpPr>
          <p:nvPr/>
        </p:nvSpPr>
        <p:spPr bwMode="auto">
          <a:xfrm>
            <a:off x="285750" y="2071688"/>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3" name="同心圆 7"/>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4" name="同心圆 8"/>
          <p:cNvSpPr>
            <a:spLocks noChangeArrowheads="1"/>
          </p:cNvSpPr>
          <p:nvPr/>
        </p:nvSpPr>
        <p:spPr bwMode="auto">
          <a:xfrm>
            <a:off x="1071563" y="235743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5" name="同心圆 9"/>
          <p:cNvSpPr>
            <a:spLocks noChangeArrowheads="1"/>
          </p:cNvSpPr>
          <p:nvPr/>
        </p:nvSpPr>
        <p:spPr bwMode="auto">
          <a:xfrm>
            <a:off x="2000250" y="2127250"/>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6" name="同心圆 11"/>
          <p:cNvSpPr>
            <a:spLocks noChangeArrowheads="1"/>
          </p:cNvSpPr>
          <p:nvPr/>
        </p:nvSpPr>
        <p:spPr bwMode="auto">
          <a:xfrm>
            <a:off x="2071688" y="3143250"/>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7" name="同心圆 12"/>
          <p:cNvSpPr>
            <a:spLocks noChangeArrowheads="1"/>
          </p:cNvSpPr>
          <p:nvPr/>
        </p:nvSpPr>
        <p:spPr bwMode="auto">
          <a:xfrm>
            <a:off x="1714500" y="4071938"/>
            <a:ext cx="1016000" cy="1016000"/>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8" name="同心圆 13"/>
          <p:cNvSpPr>
            <a:spLocks noChangeArrowheads="1"/>
          </p:cNvSpPr>
          <p:nvPr/>
        </p:nvSpPr>
        <p:spPr bwMode="auto">
          <a:xfrm>
            <a:off x="928688" y="5429250"/>
            <a:ext cx="1428750" cy="14287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9" name="同心圆 14"/>
          <p:cNvSpPr>
            <a:spLocks noChangeArrowheads="1"/>
          </p:cNvSpPr>
          <p:nvPr/>
        </p:nvSpPr>
        <p:spPr bwMode="auto">
          <a:xfrm>
            <a:off x="1285875" y="6429375"/>
            <a:ext cx="214313" cy="2143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0" name="同心圆 15"/>
          <p:cNvSpPr>
            <a:spLocks noChangeArrowheads="1"/>
          </p:cNvSpPr>
          <p:nvPr/>
        </p:nvSpPr>
        <p:spPr bwMode="auto">
          <a:xfrm>
            <a:off x="2428875" y="1214438"/>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1" name="同心圆 18"/>
          <p:cNvSpPr>
            <a:spLocks noChangeArrowheads="1"/>
          </p:cNvSpPr>
          <p:nvPr/>
        </p:nvSpPr>
        <p:spPr bwMode="auto">
          <a:xfrm>
            <a:off x="3214688" y="785813"/>
            <a:ext cx="714375" cy="71437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2" name="同心圆 19"/>
          <p:cNvSpPr>
            <a:spLocks noChangeArrowheads="1"/>
          </p:cNvSpPr>
          <p:nvPr/>
        </p:nvSpPr>
        <p:spPr bwMode="auto">
          <a:xfrm>
            <a:off x="3378951" y="4623594"/>
            <a:ext cx="928687"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4" name="同心圆 21"/>
          <p:cNvSpPr>
            <a:spLocks noChangeArrowheads="1"/>
          </p:cNvSpPr>
          <p:nvPr/>
        </p:nvSpPr>
        <p:spPr bwMode="auto">
          <a:xfrm>
            <a:off x="5357813" y="5500688"/>
            <a:ext cx="515937" cy="51593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5" name="同心圆 22"/>
          <p:cNvSpPr>
            <a:spLocks noChangeArrowheads="1"/>
          </p:cNvSpPr>
          <p:nvPr/>
        </p:nvSpPr>
        <p:spPr bwMode="auto">
          <a:xfrm>
            <a:off x="4643438" y="6413500"/>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6" name="同心圆 23"/>
          <p:cNvSpPr>
            <a:spLocks noChangeArrowheads="1"/>
          </p:cNvSpPr>
          <p:nvPr/>
        </p:nvSpPr>
        <p:spPr bwMode="auto">
          <a:xfrm>
            <a:off x="3786188" y="5911850"/>
            <a:ext cx="946150" cy="946150"/>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7" name="同心圆 24"/>
          <p:cNvSpPr>
            <a:spLocks noChangeArrowheads="1"/>
          </p:cNvSpPr>
          <p:nvPr/>
        </p:nvSpPr>
        <p:spPr bwMode="auto">
          <a:xfrm>
            <a:off x="3500438" y="6429375"/>
            <a:ext cx="714375" cy="714375"/>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8" name="同心圆 26"/>
          <p:cNvSpPr>
            <a:spLocks noChangeArrowheads="1"/>
          </p:cNvSpPr>
          <p:nvPr/>
        </p:nvSpPr>
        <p:spPr bwMode="auto">
          <a:xfrm>
            <a:off x="2357438" y="5786438"/>
            <a:ext cx="1357312" cy="135731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119" name="同心圆 27"/>
          <p:cNvSpPr>
            <a:spLocks noChangeArrowheads="1"/>
          </p:cNvSpPr>
          <p:nvPr/>
        </p:nvSpPr>
        <p:spPr bwMode="auto">
          <a:xfrm>
            <a:off x="2428875" y="5214938"/>
            <a:ext cx="928688"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20" name="椭圆 28"/>
          <p:cNvSpPr>
            <a:spLocks noChangeArrowheads="1"/>
          </p:cNvSpPr>
          <p:nvPr/>
        </p:nvSpPr>
        <p:spPr bwMode="auto">
          <a:xfrm>
            <a:off x="0" y="3214688"/>
            <a:ext cx="357188" cy="3571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1" name="椭圆 29"/>
          <p:cNvSpPr>
            <a:spLocks noChangeArrowheads="1"/>
          </p:cNvSpPr>
          <p:nvPr/>
        </p:nvSpPr>
        <p:spPr bwMode="auto">
          <a:xfrm>
            <a:off x="3286125" y="3500438"/>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2" name="椭圆 30"/>
          <p:cNvSpPr>
            <a:spLocks noChangeArrowheads="1"/>
          </p:cNvSpPr>
          <p:nvPr/>
        </p:nvSpPr>
        <p:spPr bwMode="auto">
          <a:xfrm>
            <a:off x="2357438" y="4786313"/>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3" name="椭圆 31"/>
          <p:cNvSpPr>
            <a:spLocks noChangeArrowheads="1"/>
          </p:cNvSpPr>
          <p:nvPr/>
        </p:nvSpPr>
        <p:spPr bwMode="auto">
          <a:xfrm>
            <a:off x="4143375" y="5857875"/>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4" name="椭圆 32"/>
          <p:cNvSpPr>
            <a:spLocks noChangeArrowheads="1"/>
          </p:cNvSpPr>
          <p:nvPr/>
        </p:nvSpPr>
        <p:spPr bwMode="auto">
          <a:xfrm>
            <a:off x="2549525" y="2246313"/>
            <a:ext cx="252413" cy="2524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5" name="WordArt 29"/>
          <p:cNvSpPr>
            <a:spLocks noChangeArrowheads="1" noChangeShapeType="1"/>
          </p:cNvSpPr>
          <p:nvPr/>
        </p:nvSpPr>
        <p:spPr bwMode="auto">
          <a:xfrm>
            <a:off x="4482787" y="3140868"/>
            <a:ext cx="4033838" cy="576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Hello CocoStudio</a:t>
            </a:r>
            <a:endParaRPr lang="zh-CN" altLang="en-US" sz="3600" dirty="0">
              <a:solidFill>
                <a:srgbClr val="FFFFFF"/>
              </a:solidFill>
              <a:latin typeface="Arial"/>
              <a:cs typeface="Arial"/>
            </a:endParaRPr>
          </a:p>
        </p:txBody>
      </p:sp>
      <p:pic>
        <p:nvPicPr>
          <p:cNvPr id="4126" name="Picture 30" descr="C:\Users\cocos2d-x\Desktop\华南理工大学讲课\cocostudioLogo\cocostudio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34" y="1700208"/>
            <a:ext cx="1016597" cy="1078477"/>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C:\Users\cocos2d-x\Desktop\华南理工大学讲课\cocostudioLogo\U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8169" y="1934166"/>
            <a:ext cx="1083246" cy="1083246"/>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descr="C:\Users\cocos2d-x\Desktop\华南理工大学讲课\cocostudioLogo\ac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4531" y="1960153"/>
            <a:ext cx="1031272" cy="1031272"/>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C:\Users\cocos2d-x\Desktop\华南理工大学讲课\cocostudioLogo\Sce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6584" y="1921715"/>
            <a:ext cx="1144210" cy="1144210"/>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C:\Users\cocos2d-x\Desktop\华南理工大学讲课\cocostudioLogo\Dat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0629" y="1890871"/>
            <a:ext cx="1212638" cy="1212638"/>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C:\Users\cocos2d-x\Desktop\华南理工大学讲课\cocostudioLogo\cocos2dx log onl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8034178">
            <a:off x="7928868" y="404816"/>
            <a:ext cx="1187070" cy="1532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1" descr="C:\Users\cocos2d-x\Desktop\华南理工大学讲课\图片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5188" y="4071938"/>
            <a:ext cx="466775" cy="453586"/>
          </a:xfrm>
          <a:prstGeom prst="rect">
            <a:avLst/>
          </a:prstGeom>
          <a:noFill/>
          <a:extLst>
            <a:ext uri="{909E8E84-426E-40DD-AFC4-6F175D3DCCD1}">
              <a14:hiddenFill xmlns:a14="http://schemas.microsoft.com/office/drawing/2010/main">
                <a:solidFill>
                  <a:srgbClr val="FFFFFF"/>
                </a:solidFill>
              </a14:hiddenFill>
            </a:ext>
          </a:extLst>
        </p:spPr>
      </p:pic>
      <p:sp>
        <p:nvSpPr>
          <p:cNvPr id="37" name="WordArt 29"/>
          <p:cNvSpPr>
            <a:spLocks noChangeArrowheads="1" noChangeShapeType="1"/>
          </p:cNvSpPr>
          <p:nvPr/>
        </p:nvSpPr>
        <p:spPr bwMode="auto">
          <a:xfrm>
            <a:off x="7762593" y="4186031"/>
            <a:ext cx="908186" cy="2771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Mr.Rao</a:t>
            </a:r>
            <a:endParaRPr lang="zh-CN" altLang="en-US" sz="3600" dirty="0">
              <a:solidFill>
                <a:srgbClr val="FFFFFF"/>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p:cTn id="13" dur="1000" fill="hold"/>
                                        <p:tgtEl>
                                          <p:spTgt spid="4099"/>
                                        </p:tgtEl>
                                        <p:attrNameLst>
                                          <p:attrName>ppt_w</p:attrName>
                                        </p:attrNameLst>
                                      </p:cBhvr>
                                      <p:tavLst>
                                        <p:tav tm="0">
                                          <p:val>
                                            <p:fltVal val="0"/>
                                          </p:val>
                                        </p:tav>
                                        <p:tav tm="100000">
                                          <p:val>
                                            <p:strVal val="#ppt_w"/>
                                          </p:val>
                                        </p:tav>
                                      </p:tavLst>
                                    </p:anim>
                                    <p:anim calcmode="lin" valueType="num">
                                      <p:cBhvr>
                                        <p:cTn id="14" dur="1000" fill="hold"/>
                                        <p:tgtEl>
                                          <p:spTgt spid="4099"/>
                                        </p:tgtEl>
                                        <p:attrNameLst>
                                          <p:attrName>ppt_h</p:attrName>
                                        </p:attrNameLst>
                                      </p:cBhvr>
                                      <p:tavLst>
                                        <p:tav tm="0">
                                          <p:val>
                                            <p:fltVal val="0"/>
                                          </p:val>
                                        </p:tav>
                                        <p:tav tm="100000">
                                          <p:val>
                                            <p:strVal val="#ppt_h"/>
                                          </p:val>
                                        </p:tav>
                                      </p:tavLst>
                                    </p:anim>
                                    <p:anim calcmode="lin" valueType="num">
                                      <p:cBhvr>
                                        <p:cTn id="15" dur="1000" fill="hold"/>
                                        <p:tgtEl>
                                          <p:spTgt spid="4099"/>
                                        </p:tgtEl>
                                        <p:attrNameLst>
                                          <p:attrName>style.rotation</p:attrName>
                                        </p:attrNameLst>
                                      </p:cBhvr>
                                      <p:tavLst>
                                        <p:tav tm="0">
                                          <p:val>
                                            <p:fltVal val="90"/>
                                          </p:val>
                                        </p:tav>
                                        <p:tav tm="100000">
                                          <p:val>
                                            <p:fltVal val="0"/>
                                          </p:val>
                                        </p:tav>
                                      </p:tavLst>
                                    </p:anim>
                                    <p:animEffect transition="in" filter="fade">
                                      <p:cBhvr>
                                        <p:cTn id="16" dur="1000"/>
                                        <p:tgtEl>
                                          <p:spTgt spid="409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p:cTn id="19" dur="1000" fill="hold"/>
                                        <p:tgtEl>
                                          <p:spTgt spid="4100"/>
                                        </p:tgtEl>
                                        <p:attrNameLst>
                                          <p:attrName>ppt_w</p:attrName>
                                        </p:attrNameLst>
                                      </p:cBhvr>
                                      <p:tavLst>
                                        <p:tav tm="0">
                                          <p:val>
                                            <p:fltVal val="0"/>
                                          </p:val>
                                        </p:tav>
                                        <p:tav tm="100000">
                                          <p:val>
                                            <p:strVal val="#ppt_w"/>
                                          </p:val>
                                        </p:tav>
                                      </p:tavLst>
                                    </p:anim>
                                    <p:anim calcmode="lin" valueType="num">
                                      <p:cBhvr>
                                        <p:cTn id="20" dur="1000" fill="hold"/>
                                        <p:tgtEl>
                                          <p:spTgt spid="4100"/>
                                        </p:tgtEl>
                                        <p:attrNameLst>
                                          <p:attrName>ppt_h</p:attrName>
                                        </p:attrNameLst>
                                      </p:cBhvr>
                                      <p:tavLst>
                                        <p:tav tm="0">
                                          <p:val>
                                            <p:fltVal val="0"/>
                                          </p:val>
                                        </p:tav>
                                        <p:tav tm="100000">
                                          <p:val>
                                            <p:strVal val="#ppt_h"/>
                                          </p:val>
                                        </p:tav>
                                      </p:tavLst>
                                    </p:anim>
                                    <p:anim calcmode="lin" valueType="num">
                                      <p:cBhvr>
                                        <p:cTn id="21" dur="1000" fill="hold"/>
                                        <p:tgtEl>
                                          <p:spTgt spid="4100"/>
                                        </p:tgtEl>
                                        <p:attrNameLst>
                                          <p:attrName>style.rotation</p:attrName>
                                        </p:attrNameLst>
                                      </p:cBhvr>
                                      <p:tavLst>
                                        <p:tav tm="0">
                                          <p:val>
                                            <p:fltVal val="90"/>
                                          </p:val>
                                        </p:tav>
                                        <p:tav tm="100000">
                                          <p:val>
                                            <p:fltVal val="0"/>
                                          </p:val>
                                        </p:tav>
                                      </p:tavLst>
                                    </p:anim>
                                    <p:animEffect transition="in" filter="fade">
                                      <p:cBhvr>
                                        <p:cTn id="22" dur="1000"/>
                                        <p:tgtEl>
                                          <p:spTgt spid="410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101"/>
                                        </p:tgtEl>
                                        <p:attrNameLst>
                                          <p:attrName>style.visibility</p:attrName>
                                        </p:attrNameLst>
                                      </p:cBhvr>
                                      <p:to>
                                        <p:strVal val="visible"/>
                                      </p:to>
                                    </p:set>
                                    <p:anim calcmode="lin" valueType="num">
                                      <p:cBhvr>
                                        <p:cTn id="25" dur="1000" fill="hold"/>
                                        <p:tgtEl>
                                          <p:spTgt spid="4101"/>
                                        </p:tgtEl>
                                        <p:attrNameLst>
                                          <p:attrName>ppt_w</p:attrName>
                                        </p:attrNameLst>
                                      </p:cBhvr>
                                      <p:tavLst>
                                        <p:tav tm="0">
                                          <p:val>
                                            <p:fltVal val="0"/>
                                          </p:val>
                                        </p:tav>
                                        <p:tav tm="100000">
                                          <p:val>
                                            <p:strVal val="#ppt_w"/>
                                          </p:val>
                                        </p:tav>
                                      </p:tavLst>
                                    </p:anim>
                                    <p:anim calcmode="lin" valueType="num">
                                      <p:cBhvr>
                                        <p:cTn id="26" dur="1000" fill="hold"/>
                                        <p:tgtEl>
                                          <p:spTgt spid="4101"/>
                                        </p:tgtEl>
                                        <p:attrNameLst>
                                          <p:attrName>ppt_h</p:attrName>
                                        </p:attrNameLst>
                                      </p:cBhvr>
                                      <p:tavLst>
                                        <p:tav tm="0">
                                          <p:val>
                                            <p:fltVal val="0"/>
                                          </p:val>
                                        </p:tav>
                                        <p:tav tm="100000">
                                          <p:val>
                                            <p:strVal val="#ppt_h"/>
                                          </p:val>
                                        </p:tav>
                                      </p:tavLst>
                                    </p:anim>
                                    <p:anim calcmode="lin" valueType="num">
                                      <p:cBhvr>
                                        <p:cTn id="27" dur="1000" fill="hold"/>
                                        <p:tgtEl>
                                          <p:spTgt spid="4101"/>
                                        </p:tgtEl>
                                        <p:attrNameLst>
                                          <p:attrName>style.rotation</p:attrName>
                                        </p:attrNameLst>
                                      </p:cBhvr>
                                      <p:tavLst>
                                        <p:tav tm="0">
                                          <p:val>
                                            <p:fltVal val="90"/>
                                          </p:val>
                                        </p:tav>
                                        <p:tav tm="100000">
                                          <p:val>
                                            <p:fltVal val="0"/>
                                          </p:val>
                                        </p:tav>
                                      </p:tavLst>
                                    </p:anim>
                                    <p:animEffect transition="in" filter="fade">
                                      <p:cBhvr>
                                        <p:cTn id="28" dur="1000"/>
                                        <p:tgtEl>
                                          <p:spTgt spid="410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102"/>
                                        </p:tgtEl>
                                        <p:attrNameLst>
                                          <p:attrName>style.visibility</p:attrName>
                                        </p:attrNameLst>
                                      </p:cBhvr>
                                      <p:to>
                                        <p:strVal val="visible"/>
                                      </p:to>
                                    </p:set>
                                    <p:anim calcmode="lin" valueType="num">
                                      <p:cBhvr>
                                        <p:cTn id="31" dur="1000" fill="hold"/>
                                        <p:tgtEl>
                                          <p:spTgt spid="4102"/>
                                        </p:tgtEl>
                                        <p:attrNameLst>
                                          <p:attrName>ppt_w</p:attrName>
                                        </p:attrNameLst>
                                      </p:cBhvr>
                                      <p:tavLst>
                                        <p:tav tm="0">
                                          <p:val>
                                            <p:fltVal val="0"/>
                                          </p:val>
                                        </p:tav>
                                        <p:tav tm="100000">
                                          <p:val>
                                            <p:strVal val="#ppt_w"/>
                                          </p:val>
                                        </p:tav>
                                      </p:tavLst>
                                    </p:anim>
                                    <p:anim calcmode="lin" valueType="num">
                                      <p:cBhvr>
                                        <p:cTn id="32" dur="1000" fill="hold"/>
                                        <p:tgtEl>
                                          <p:spTgt spid="4102"/>
                                        </p:tgtEl>
                                        <p:attrNameLst>
                                          <p:attrName>ppt_h</p:attrName>
                                        </p:attrNameLst>
                                      </p:cBhvr>
                                      <p:tavLst>
                                        <p:tav tm="0">
                                          <p:val>
                                            <p:fltVal val="0"/>
                                          </p:val>
                                        </p:tav>
                                        <p:tav tm="100000">
                                          <p:val>
                                            <p:strVal val="#ppt_h"/>
                                          </p:val>
                                        </p:tav>
                                      </p:tavLst>
                                    </p:anim>
                                    <p:anim calcmode="lin" valueType="num">
                                      <p:cBhvr>
                                        <p:cTn id="33" dur="1000" fill="hold"/>
                                        <p:tgtEl>
                                          <p:spTgt spid="4102"/>
                                        </p:tgtEl>
                                        <p:attrNameLst>
                                          <p:attrName>style.rotation</p:attrName>
                                        </p:attrNameLst>
                                      </p:cBhvr>
                                      <p:tavLst>
                                        <p:tav tm="0">
                                          <p:val>
                                            <p:fltVal val="90"/>
                                          </p:val>
                                        </p:tav>
                                        <p:tav tm="100000">
                                          <p:val>
                                            <p:fltVal val="0"/>
                                          </p:val>
                                        </p:tav>
                                      </p:tavLst>
                                    </p:anim>
                                    <p:animEffect transition="in" filter="fade">
                                      <p:cBhvr>
                                        <p:cTn id="34" dur="1000"/>
                                        <p:tgtEl>
                                          <p:spTgt spid="410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103"/>
                                        </p:tgtEl>
                                        <p:attrNameLst>
                                          <p:attrName>style.visibility</p:attrName>
                                        </p:attrNameLst>
                                      </p:cBhvr>
                                      <p:to>
                                        <p:strVal val="visible"/>
                                      </p:to>
                                    </p:set>
                                    <p:anim calcmode="lin" valueType="num">
                                      <p:cBhvr>
                                        <p:cTn id="37" dur="1000" fill="hold"/>
                                        <p:tgtEl>
                                          <p:spTgt spid="4103"/>
                                        </p:tgtEl>
                                        <p:attrNameLst>
                                          <p:attrName>ppt_w</p:attrName>
                                        </p:attrNameLst>
                                      </p:cBhvr>
                                      <p:tavLst>
                                        <p:tav tm="0">
                                          <p:val>
                                            <p:fltVal val="0"/>
                                          </p:val>
                                        </p:tav>
                                        <p:tav tm="100000">
                                          <p:val>
                                            <p:strVal val="#ppt_w"/>
                                          </p:val>
                                        </p:tav>
                                      </p:tavLst>
                                    </p:anim>
                                    <p:anim calcmode="lin" valueType="num">
                                      <p:cBhvr>
                                        <p:cTn id="38" dur="1000" fill="hold"/>
                                        <p:tgtEl>
                                          <p:spTgt spid="4103"/>
                                        </p:tgtEl>
                                        <p:attrNameLst>
                                          <p:attrName>ppt_h</p:attrName>
                                        </p:attrNameLst>
                                      </p:cBhvr>
                                      <p:tavLst>
                                        <p:tav tm="0">
                                          <p:val>
                                            <p:fltVal val="0"/>
                                          </p:val>
                                        </p:tav>
                                        <p:tav tm="100000">
                                          <p:val>
                                            <p:strVal val="#ppt_h"/>
                                          </p:val>
                                        </p:tav>
                                      </p:tavLst>
                                    </p:anim>
                                    <p:anim calcmode="lin" valueType="num">
                                      <p:cBhvr>
                                        <p:cTn id="39" dur="1000" fill="hold"/>
                                        <p:tgtEl>
                                          <p:spTgt spid="4103"/>
                                        </p:tgtEl>
                                        <p:attrNameLst>
                                          <p:attrName>style.rotation</p:attrName>
                                        </p:attrNameLst>
                                      </p:cBhvr>
                                      <p:tavLst>
                                        <p:tav tm="0">
                                          <p:val>
                                            <p:fltVal val="90"/>
                                          </p:val>
                                        </p:tav>
                                        <p:tav tm="100000">
                                          <p:val>
                                            <p:fltVal val="0"/>
                                          </p:val>
                                        </p:tav>
                                      </p:tavLst>
                                    </p:anim>
                                    <p:animEffect transition="in" filter="fade">
                                      <p:cBhvr>
                                        <p:cTn id="40" dur="1000"/>
                                        <p:tgtEl>
                                          <p:spTgt spid="410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104"/>
                                        </p:tgtEl>
                                        <p:attrNameLst>
                                          <p:attrName>style.visibility</p:attrName>
                                        </p:attrNameLst>
                                      </p:cBhvr>
                                      <p:to>
                                        <p:strVal val="visible"/>
                                      </p:to>
                                    </p:set>
                                    <p:anim calcmode="lin" valueType="num">
                                      <p:cBhvr>
                                        <p:cTn id="43" dur="1000" fill="hold"/>
                                        <p:tgtEl>
                                          <p:spTgt spid="4104"/>
                                        </p:tgtEl>
                                        <p:attrNameLst>
                                          <p:attrName>ppt_w</p:attrName>
                                        </p:attrNameLst>
                                      </p:cBhvr>
                                      <p:tavLst>
                                        <p:tav tm="0">
                                          <p:val>
                                            <p:fltVal val="0"/>
                                          </p:val>
                                        </p:tav>
                                        <p:tav tm="100000">
                                          <p:val>
                                            <p:strVal val="#ppt_w"/>
                                          </p:val>
                                        </p:tav>
                                      </p:tavLst>
                                    </p:anim>
                                    <p:anim calcmode="lin" valueType="num">
                                      <p:cBhvr>
                                        <p:cTn id="44" dur="1000" fill="hold"/>
                                        <p:tgtEl>
                                          <p:spTgt spid="4104"/>
                                        </p:tgtEl>
                                        <p:attrNameLst>
                                          <p:attrName>ppt_h</p:attrName>
                                        </p:attrNameLst>
                                      </p:cBhvr>
                                      <p:tavLst>
                                        <p:tav tm="0">
                                          <p:val>
                                            <p:fltVal val="0"/>
                                          </p:val>
                                        </p:tav>
                                        <p:tav tm="100000">
                                          <p:val>
                                            <p:strVal val="#ppt_h"/>
                                          </p:val>
                                        </p:tav>
                                      </p:tavLst>
                                    </p:anim>
                                    <p:anim calcmode="lin" valueType="num">
                                      <p:cBhvr>
                                        <p:cTn id="45" dur="1000" fill="hold"/>
                                        <p:tgtEl>
                                          <p:spTgt spid="4104"/>
                                        </p:tgtEl>
                                        <p:attrNameLst>
                                          <p:attrName>style.rotation</p:attrName>
                                        </p:attrNameLst>
                                      </p:cBhvr>
                                      <p:tavLst>
                                        <p:tav tm="0">
                                          <p:val>
                                            <p:fltVal val="90"/>
                                          </p:val>
                                        </p:tav>
                                        <p:tav tm="100000">
                                          <p:val>
                                            <p:fltVal val="0"/>
                                          </p:val>
                                        </p:tav>
                                      </p:tavLst>
                                    </p:anim>
                                    <p:animEffect transition="in" filter="fade">
                                      <p:cBhvr>
                                        <p:cTn id="46" dur="1000"/>
                                        <p:tgtEl>
                                          <p:spTgt spid="410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105"/>
                                        </p:tgtEl>
                                        <p:attrNameLst>
                                          <p:attrName>style.visibility</p:attrName>
                                        </p:attrNameLst>
                                      </p:cBhvr>
                                      <p:to>
                                        <p:strVal val="visible"/>
                                      </p:to>
                                    </p:set>
                                    <p:anim calcmode="lin" valueType="num">
                                      <p:cBhvr>
                                        <p:cTn id="49" dur="1000" fill="hold"/>
                                        <p:tgtEl>
                                          <p:spTgt spid="4105"/>
                                        </p:tgtEl>
                                        <p:attrNameLst>
                                          <p:attrName>ppt_w</p:attrName>
                                        </p:attrNameLst>
                                      </p:cBhvr>
                                      <p:tavLst>
                                        <p:tav tm="0">
                                          <p:val>
                                            <p:fltVal val="0"/>
                                          </p:val>
                                        </p:tav>
                                        <p:tav tm="100000">
                                          <p:val>
                                            <p:strVal val="#ppt_w"/>
                                          </p:val>
                                        </p:tav>
                                      </p:tavLst>
                                    </p:anim>
                                    <p:anim calcmode="lin" valueType="num">
                                      <p:cBhvr>
                                        <p:cTn id="50" dur="1000" fill="hold"/>
                                        <p:tgtEl>
                                          <p:spTgt spid="4105"/>
                                        </p:tgtEl>
                                        <p:attrNameLst>
                                          <p:attrName>ppt_h</p:attrName>
                                        </p:attrNameLst>
                                      </p:cBhvr>
                                      <p:tavLst>
                                        <p:tav tm="0">
                                          <p:val>
                                            <p:fltVal val="0"/>
                                          </p:val>
                                        </p:tav>
                                        <p:tav tm="100000">
                                          <p:val>
                                            <p:strVal val="#ppt_h"/>
                                          </p:val>
                                        </p:tav>
                                      </p:tavLst>
                                    </p:anim>
                                    <p:anim calcmode="lin" valueType="num">
                                      <p:cBhvr>
                                        <p:cTn id="51" dur="1000" fill="hold"/>
                                        <p:tgtEl>
                                          <p:spTgt spid="4105"/>
                                        </p:tgtEl>
                                        <p:attrNameLst>
                                          <p:attrName>style.rotation</p:attrName>
                                        </p:attrNameLst>
                                      </p:cBhvr>
                                      <p:tavLst>
                                        <p:tav tm="0">
                                          <p:val>
                                            <p:fltVal val="90"/>
                                          </p:val>
                                        </p:tav>
                                        <p:tav tm="100000">
                                          <p:val>
                                            <p:fltVal val="0"/>
                                          </p:val>
                                        </p:tav>
                                      </p:tavLst>
                                    </p:anim>
                                    <p:animEffect transition="in" filter="fade">
                                      <p:cBhvr>
                                        <p:cTn id="52" dur="1000"/>
                                        <p:tgtEl>
                                          <p:spTgt spid="410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106"/>
                                        </p:tgtEl>
                                        <p:attrNameLst>
                                          <p:attrName>style.visibility</p:attrName>
                                        </p:attrNameLst>
                                      </p:cBhvr>
                                      <p:to>
                                        <p:strVal val="visible"/>
                                      </p:to>
                                    </p:set>
                                    <p:anim calcmode="lin" valueType="num">
                                      <p:cBhvr>
                                        <p:cTn id="55" dur="1000" fill="hold"/>
                                        <p:tgtEl>
                                          <p:spTgt spid="4106"/>
                                        </p:tgtEl>
                                        <p:attrNameLst>
                                          <p:attrName>ppt_w</p:attrName>
                                        </p:attrNameLst>
                                      </p:cBhvr>
                                      <p:tavLst>
                                        <p:tav tm="0">
                                          <p:val>
                                            <p:fltVal val="0"/>
                                          </p:val>
                                        </p:tav>
                                        <p:tav tm="100000">
                                          <p:val>
                                            <p:strVal val="#ppt_w"/>
                                          </p:val>
                                        </p:tav>
                                      </p:tavLst>
                                    </p:anim>
                                    <p:anim calcmode="lin" valueType="num">
                                      <p:cBhvr>
                                        <p:cTn id="56" dur="1000" fill="hold"/>
                                        <p:tgtEl>
                                          <p:spTgt spid="4106"/>
                                        </p:tgtEl>
                                        <p:attrNameLst>
                                          <p:attrName>ppt_h</p:attrName>
                                        </p:attrNameLst>
                                      </p:cBhvr>
                                      <p:tavLst>
                                        <p:tav tm="0">
                                          <p:val>
                                            <p:fltVal val="0"/>
                                          </p:val>
                                        </p:tav>
                                        <p:tav tm="100000">
                                          <p:val>
                                            <p:strVal val="#ppt_h"/>
                                          </p:val>
                                        </p:tav>
                                      </p:tavLst>
                                    </p:anim>
                                    <p:anim calcmode="lin" valueType="num">
                                      <p:cBhvr>
                                        <p:cTn id="57" dur="1000" fill="hold"/>
                                        <p:tgtEl>
                                          <p:spTgt spid="4106"/>
                                        </p:tgtEl>
                                        <p:attrNameLst>
                                          <p:attrName>style.rotation</p:attrName>
                                        </p:attrNameLst>
                                      </p:cBhvr>
                                      <p:tavLst>
                                        <p:tav tm="0">
                                          <p:val>
                                            <p:fltVal val="90"/>
                                          </p:val>
                                        </p:tav>
                                        <p:tav tm="100000">
                                          <p:val>
                                            <p:fltVal val="0"/>
                                          </p:val>
                                        </p:tav>
                                      </p:tavLst>
                                    </p:anim>
                                    <p:animEffect transition="in" filter="fade">
                                      <p:cBhvr>
                                        <p:cTn id="58" dur="1000"/>
                                        <p:tgtEl>
                                          <p:spTgt spid="410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4107"/>
                                        </p:tgtEl>
                                        <p:attrNameLst>
                                          <p:attrName>style.visibility</p:attrName>
                                        </p:attrNameLst>
                                      </p:cBhvr>
                                      <p:to>
                                        <p:strVal val="visible"/>
                                      </p:to>
                                    </p:set>
                                    <p:anim calcmode="lin" valueType="num">
                                      <p:cBhvr>
                                        <p:cTn id="61" dur="1000" fill="hold"/>
                                        <p:tgtEl>
                                          <p:spTgt spid="4107"/>
                                        </p:tgtEl>
                                        <p:attrNameLst>
                                          <p:attrName>ppt_w</p:attrName>
                                        </p:attrNameLst>
                                      </p:cBhvr>
                                      <p:tavLst>
                                        <p:tav tm="0">
                                          <p:val>
                                            <p:fltVal val="0"/>
                                          </p:val>
                                        </p:tav>
                                        <p:tav tm="100000">
                                          <p:val>
                                            <p:strVal val="#ppt_w"/>
                                          </p:val>
                                        </p:tav>
                                      </p:tavLst>
                                    </p:anim>
                                    <p:anim calcmode="lin" valueType="num">
                                      <p:cBhvr>
                                        <p:cTn id="62" dur="1000" fill="hold"/>
                                        <p:tgtEl>
                                          <p:spTgt spid="4107"/>
                                        </p:tgtEl>
                                        <p:attrNameLst>
                                          <p:attrName>ppt_h</p:attrName>
                                        </p:attrNameLst>
                                      </p:cBhvr>
                                      <p:tavLst>
                                        <p:tav tm="0">
                                          <p:val>
                                            <p:fltVal val="0"/>
                                          </p:val>
                                        </p:tav>
                                        <p:tav tm="100000">
                                          <p:val>
                                            <p:strVal val="#ppt_h"/>
                                          </p:val>
                                        </p:tav>
                                      </p:tavLst>
                                    </p:anim>
                                    <p:anim calcmode="lin" valueType="num">
                                      <p:cBhvr>
                                        <p:cTn id="63" dur="1000" fill="hold"/>
                                        <p:tgtEl>
                                          <p:spTgt spid="4107"/>
                                        </p:tgtEl>
                                        <p:attrNameLst>
                                          <p:attrName>style.rotation</p:attrName>
                                        </p:attrNameLst>
                                      </p:cBhvr>
                                      <p:tavLst>
                                        <p:tav tm="0">
                                          <p:val>
                                            <p:fltVal val="90"/>
                                          </p:val>
                                        </p:tav>
                                        <p:tav tm="100000">
                                          <p:val>
                                            <p:fltVal val="0"/>
                                          </p:val>
                                        </p:tav>
                                      </p:tavLst>
                                    </p:anim>
                                    <p:animEffect transition="in" filter="fade">
                                      <p:cBhvr>
                                        <p:cTn id="64" dur="1000"/>
                                        <p:tgtEl>
                                          <p:spTgt spid="410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4108"/>
                                        </p:tgtEl>
                                        <p:attrNameLst>
                                          <p:attrName>style.visibility</p:attrName>
                                        </p:attrNameLst>
                                      </p:cBhvr>
                                      <p:to>
                                        <p:strVal val="visible"/>
                                      </p:to>
                                    </p:set>
                                    <p:anim calcmode="lin" valueType="num">
                                      <p:cBhvr>
                                        <p:cTn id="67" dur="1000" fill="hold"/>
                                        <p:tgtEl>
                                          <p:spTgt spid="4108"/>
                                        </p:tgtEl>
                                        <p:attrNameLst>
                                          <p:attrName>ppt_w</p:attrName>
                                        </p:attrNameLst>
                                      </p:cBhvr>
                                      <p:tavLst>
                                        <p:tav tm="0">
                                          <p:val>
                                            <p:fltVal val="0"/>
                                          </p:val>
                                        </p:tav>
                                        <p:tav tm="100000">
                                          <p:val>
                                            <p:strVal val="#ppt_w"/>
                                          </p:val>
                                        </p:tav>
                                      </p:tavLst>
                                    </p:anim>
                                    <p:anim calcmode="lin" valueType="num">
                                      <p:cBhvr>
                                        <p:cTn id="68" dur="1000" fill="hold"/>
                                        <p:tgtEl>
                                          <p:spTgt spid="4108"/>
                                        </p:tgtEl>
                                        <p:attrNameLst>
                                          <p:attrName>ppt_h</p:attrName>
                                        </p:attrNameLst>
                                      </p:cBhvr>
                                      <p:tavLst>
                                        <p:tav tm="0">
                                          <p:val>
                                            <p:fltVal val="0"/>
                                          </p:val>
                                        </p:tav>
                                        <p:tav tm="100000">
                                          <p:val>
                                            <p:strVal val="#ppt_h"/>
                                          </p:val>
                                        </p:tav>
                                      </p:tavLst>
                                    </p:anim>
                                    <p:anim calcmode="lin" valueType="num">
                                      <p:cBhvr>
                                        <p:cTn id="69" dur="1000" fill="hold"/>
                                        <p:tgtEl>
                                          <p:spTgt spid="4108"/>
                                        </p:tgtEl>
                                        <p:attrNameLst>
                                          <p:attrName>style.rotation</p:attrName>
                                        </p:attrNameLst>
                                      </p:cBhvr>
                                      <p:tavLst>
                                        <p:tav tm="0">
                                          <p:val>
                                            <p:fltVal val="90"/>
                                          </p:val>
                                        </p:tav>
                                        <p:tav tm="100000">
                                          <p:val>
                                            <p:fltVal val="0"/>
                                          </p:val>
                                        </p:tav>
                                      </p:tavLst>
                                    </p:anim>
                                    <p:animEffect transition="in" filter="fade">
                                      <p:cBhvr>
                                        <p:cTn id="70" dur="1000"/>
                                        <p:tgtEl>
                                          <p:spTgt spid="410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109"/>
                                        </p:tgtEl>
                                        <p:attrNameLst>
                                          <p:attrName>style.visibility</p:attrName>
                                        </p:attrNameLst>
                                      </p:cBhvr>
                                      <p:to>
                                        <p:strVal val="visible"/>
                                      </p:to>
                                    </p:set>
                                    <p:anim calcmode="lin" valueType="num">
                                      <p:cBhvr>
                                        <p:cTn id="73" dur="1000" fill="hold"/>
                                        <p:tgtEl>
                                          <p:spTgt spid="4109"/>
                                        </p:tgtEl>
                                        <p:attrNameLst>
                                          <p:attrName>ppt_w</p:attrName>
                                        </p:attrNameLst>
                                      </p:cBhvr>
                                      <p:tavLst>
                                        <p:tav tm="0">
                                          <p:val>
                                            <p:fltVal val="0"/>
                                          </p:val>
                                        </p:tav>
                                        <p:tav tm="100000">
                                          <p:val>
                                            <p:strVal val="#ppt_w"/>
                                          </p:val>
                                        </p:tav>
                                      </p:tavLst>
                                    </p:anim>
                                    <p:anim calcmode="lin" valueType="num">
                                      <p:cBhvr>
                                        <p:cTn id="74" dur="1000" fill="hold"/>
                                        <p:tgtEl>
                                          <p:spTgt spid="4109"/>
                                        </p:tgtEl>
                                        <p:attrNameLst>
                                          <p:attrName>ppt_h</p:attrName>
                                        </p:attrNameLst>
                                      </p:cBhvr>
                                      <p:tavLst>
                                        <p:tav tm="0">
                                          <p:val>
                                            <p:fltVal val="0"/>
                                          </p:val>
                                        </p:tav>
                                        <p:tav tm="100000">
                                          <p:val>
                                            <p:strVal val="#ppt_h"/>
                                          </p:val>
                                        </p:tav>
                                      </p:tavLst>
                                    </p:anim>
                                    <p:anim calcmode="lin" valueType="num">
                                      <p:cBhvr>
                                        <p:cTn id="75" dur="1000" fill="hold"/>
                                        <p:tgtEl>
                                          <p:spTgt spid="4109"/>
                                        </p:tgtEl>
                                        <p:attrNameLst>
                                          <p:attrName>style.rotation</p:attrName>
                                        </p:attrNameLst>
                                      </p:cBhvr>
                                      <p:tavLst>
                                        <p:tav tm="0">
                                          <p:val>
                                            <p:fltVal val="90"/>
                                          </p:val>
                                        </p:tav>
                                        <p:tav tm="100000">
                                          <p:val>
                                            <p:fltVal val="0"/>
                                          </p:val>
                                        </p:tav>
                                      </p:tavLst>
                                    </p:anim>
                                    <p:animEffect transition="in" filter="fade">
                                      <p:cBhvr>
                                        <p:cTn id="76" dur="1000"/>
                                        <p:tgtEl>
                                          <p:spTgt spid="410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4110"/>
                                        </p:tgtEl>
                                        <p:attrNameLst>
                                          <p:attrName>style.visibility</p:attrName>
                                        </p:attrNameLst>
                                      </p:cBhvr>
                                      <p:to>
                                        <p:strVal val="visible"/>
                                      </p:to>
                                    </p:set>
                                    <p:anim calcmode="lin" valueType="num">
                                      <p:cBhvr>
                                        <p:cTn id="79" dur="1000" fill="hold"/>
                                        <p:tgtEl>
                                          <p:spTgt spid="4110"/>
                                        </p:tgtEl>
                                        <p:attrNameLst>
                                          <p:attrName>ppt_w</p:attrName>
                                        </p:attrNameLst>
                                      </p:cBhvr>
                                      <p:tavLst>
                                        <p:tav tm="0">
                                          <p:val>
                                            <p:fltVal val="0"/>
                                          </p:val>
                                        </p:tav>
                                        <p:tav tm="100000">
                                          <p:val>
                                            <p:strVal val="#ppt_w"/>
                                          </p:val>
                                        </p:tav>
                                      </p:tavLst>
                                    </p:anim>
                                    <p:anim calcmode="lin" valueType="num">
                                      <p:cBhvr>
                                        <p:cTn id="80" dur="1000" fill="hold"/>
                                        <p:tgtEl>
                                          <p:spTgt spid="4110"/>
                                        </p:tgtEl>
                                        <p:attrNameLst>
                                          <p:attrName>ppt_h</p:attrName>
                                        </p:attrNameLst>
                                      </p:cBhvr>
                                      <p:tavLst>
                                        <p:tav tm="0">
                                          <p:val>
                                            <p:fltVal val="0"/>
                                          </p:val>
                                        </p:tav>
                                        <p:tav tm="100000">
                                          <p:val>
                                            <p:strVal val="#ppt_h"/>
                                          </p:val>
                                        </p:tav>
                                      </p:tavLst>
                                    </p:anim>
                                    <p:anim calcmode="lin" valueType="num">
                                      <p:cBhvr>
                                        <p:cTn id="81" dur="1000" fill="hold"/>
                                        <p:tgtEl>
                                          <p:spTgt spid="4110"/>
                                        </p:tgtEl>
                                        <p:attrNameLst>
                                          <p:attrName>style.rotation</p:attrName>
                                        </p:attrNameLst>
                                      </p:cBhvr>
                                      <p:tavLst>
                                        <p:tav tm="0">
                                          <p:val>
                                            <p:fltVal val="90"/>
                                          </p:val>
                                        </p:tav>
                                        <p:tav tm="100000">
                                          <p:val>
                                            <p:fltVal val="0"/>
                                          </p:val>
                                        </p:tav>
                                      </p:tavLst>
                                    </p:anim>
                                    <p:animEffect transition="in" filter="fade">
                                      <p:cBhvr>
                                        <p:cTn id="82" dur="1000"/>
                                        <p:tgtEl>
                                          <p:spTgt spid="411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111"/>
                                        </p:tgtEl>
                                        <p:attrNameLst>
                                          <p:attrName>style.visibility</p:attrName>
                                        </p:attrNameLst>
                                      </p:cBhvr>
                                      <p:to>
                                        <p:strVal val="visible"/>
                                      </p:to>
                                    </p:set>
                                    <p:anim calcmode="lin" valueType="num">
                                      <p:cBhvr>
                                        <p:cTn id="85" dur="1000" fill="hold"/>
                                        <p:tgtEl>
                                          <p:spTgt spid="4111"/>
                                        </p:tgtEl>
                                        <p:attrNameLst>
                                          <p:attrName>ppt_w</p:attrName>
                                        </p:attrNameLst>
                                      </p:cBhvr>
                                      <p:tavLst>
                                        <p:tav tm="0">
                                          <p:val>
                                            <p:fltVal val="0"/>
                                          </p:val>
                                        </p:tav>
                                        <p:tav tm="100000">
                                          <p:val>
                                            <p:strVal val="#ppt_w"/>
                                          </p:val>
                                        </p:tav>
                                      </p:tavLst>
                                    </p:anim>
                                    <p:anim calcmode="lin" valueType="num">
                                      <p:cBhvr>
                                        <p:cTn id="86" dur="1000" fill="hold"/>
                                        <p:tgtEl>
                                          <p:spTgt spid="4111"/>
                                        </p:tgtEl>
                                        <p:attrNameLst>
                                          <p:attrName>ppt_h</p:attrName>
                                        </p:attrNameLst>
                                      </p:cBhvr>
                                      <p:tavLst>
                                        <p:tav tm="0">
                                          <p:val>
                                            <p:fltVal val="0"/>
                                          </p:val>
                                        </p:tav>
                                        <p:tav tm="100000">
                                          <p:val>
                                            <p:strVal val="#ppt_h"/>
                                          </p:val>
                                        </p:tav>
                                      </p:tavLst>
                                    </p:anim>
                                    <p:anim calcmode="lin" valueType="num">
                                      <p:cBhvr>
                                        <p:cTn id="87" dur="1000" fill="hold"/>
                                        <p:tgtEl>
                                          <p:spTgt spid="4111"/>
                                        </p:tgtEl>
                                        <p:attrNameLst>
                                          <p:attrName>style.rotation</p:attrName>
                                        </p:attrNameLst>
                                      </p:cBhvr>
                                      <p:tavLst>
                                        <p:tav tm="0">
                                          <p:val>
                                            <p:fltVal val="90"/>
                                          </p:val>
                                        </p:tav>
                                        <p:tav tm="100000">
                                          <p:val>
                                            <p:fltVal val="0"/>
                                          </p:val>
                                        </p:tav>
                                      </p:tavLst>
                                    </p:anim>
                                    <p:animEffect transition="in" filter="fade">
                                      <p:cBhvr>
                                        <p:cTn id="88" dur="1000"/>
                                        <p:tgtEl>
                                          <p:spTgt spid="411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112"/>
                                        </p:tgtEl>
                                        <p:attrNameLst>
                                          <p:attrName>style.visibility</p:attrName>
                                        </p:attrNameLst>
                                      </p:cBhvr>
                                      <p:to>
                                        <p:strVal val="visible"/>
                                      </p:to>
                                    </p:set>
                                    <p:anim calcmode="lin" valueType="num">
                                      <p:cBhvr>
                                        <p:cTn id="91" dur="1000" fill="hold"/>
                                        <p:tgtEl>
                                          <p:spTgt spid="4112"/>
                                        </p:tgtEl>
                                        <p:attrNameLst>
                                          <p:attrName>ppt_w</p:attrName>
                                        </p:attrNameLst>
                                      </p:cBhvr>
                                      <p:tavLst>
                                        <p:tav tm="0">
                                          <p:val>
                                            <p:fltVal val="0"/>
                                          </p:val>
                                        </p:tav>
                                        <p:tav tm="100000">
                                          <p:val>
                                            <p:strVal val="#ppt_w"/>
                                          </p:val>
                                        </p:tav>
                                      </p:tavLst>
                                    </p:anim>
                                    <p:anim calcmode="lin" valueType="num">
                                      <p:cBhvr>
                                        <p:cTn id="92" dur="1000" fill="hold"/>
                                        <p:tgtEl>
                                          <p:spTgt spid="4112"/>
                                        </p:tgtEl>
                                        <p:attrNameLst>
                                          <p:attrName>ppt_h</p:attrName>
                                        </p:attrNameLst>
                                      </p:cBhvr>
                                      <p:tavLst>
                                        <p:tav tm="0">
                                          <p:val>
                                            <p:fltVal val="0"/>
                                          </p:val>
                                        </p:tav>
                                        <p:tav tm="100000">
                                          <p:val>
                                            <p:strVal val="#ppt_h"/>
                                          </p:val>
                                        </p:tav>
                                      </p:tavLst>
                                    </p:anim>
                                    <p:anim calcmode="lin" valueType="num">
                                      <p:cBhvr>
                                        <p:cTn id="93" dur="1000" fill="hold"/>
                                        <p:tgtEl>
                                          <p:spTgt spid="4112"/>
                                        </p:tgtEl>
                                        <p:attrNameLst>
                                          <p:attrName>style.rotation</p:attrName>
                                        </p:attrNameLst>
                                      </p:cBhvr>
                                      <p:tavLst>
                                        <p:tav tm="0">
                                          <p:val>
                                            <p:fltVal val="90"/>
                                          </p:val>
                                        </p:tav>
                                        <p:tav tm="100000">
                                          <p:val>
                                            <p:fltVal val="0"/>
                                          </p:val>
                                        </p:tav>
                                      </p:tavLst>
                                    </p:anim>
                                    <p:animEffect transition="in" filter="fade">
                                      <p:cBhvr>
                                        <p:cTn id="94" dur="1000"/>
                                        <p:tgtEl>
                                          <p:spTgt spid="411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4114"/>
                                        </p:tgtEl>
                                        <p:attrNameLst>
                                          <p:attrName>style.visibility</p:attrName>
                                        </p:attrNameLst>
                                      </p:cBhvr>
                                      <p:to>
                                        <p:strVal val="visible"/>
                                      </p:to>
                                    </p:set>
                                    <p:anim calcmode="lin" valueType="num">
                                      <p:cBhvr>
                                        <p:cTn id="97" dur="1000" fill="hold"/>
                                        <p:tgtEl>
                                          <p:spTgt spid="4114"/>
                                        </p:tgtEl>
                                        <p:attrNameLst>
                                          <p:attrName>ppt_w</p:attrName>
                                        </p:attrNameLst>
                                      </p:cBhvr>
                                      <p:tavLst>
                                        <p:tav tm="0">
                                          <p:val>
                                            <p:fltVal val="0"/>
                                          </p:val>
                                        </p:tav>
                                        <p:tav tm="100000">
                                          <p:val>
                                            <p:strVal val="#ppt_w"/>
                                          </p:val>
                                        </p:tav>
                                      </p:tavLst>
                                    </p:anim>
                                    <p:anim calcmode="lin" valueType="num">
                                      <p:cBhvr>
                                        <p:cTn id="98" dur="1000" fill="hold"/>
                                        <p:tgtEl>
                                          <p:spTgt spid="4114"/>
                                        </p:tgtEl>
                                        <p:attrNameLst>
                                          <p:attrName>ppt_h</p:attrName>
                                        </p:attrNameLst>
                                      </p:cBhvr>
                                      <p:tavLst>
                                        <p:tav tm="0">
                                          <p:val>
                                            <p:fltVal val="0"/>
                                          </p:val>
                                        </p:tav>
                                        <p:tav tm="100000">
                                          <p:val>
                                            <p:strVal val="#ppt_h"/>
                                          </p:val>
                                        </p:tav>
                                      </p:tavLst>
                                    </p:anim>
                                    <p:anim calcmode="lin" valueType="num">
                                      <p:cBhvr>
                                        <p:cTn id="99" dur="1000" fill="hold"/>
                                        <p:tgtEl>
                                          <p:spTgt spid="4114"/>
                                        </p:tgtEl>
                                        <p:attrNameLst>
                                          <p:attrName>style.rotation</p:attrName>
                                        </p:attrNameLst>
                                      </p:cBhvr>
                                      <p:tavLst>
                                        <p:tav tm="0">
                                          <p:val>
                                            <p:fltVal val="90"/>
                                          </p:val>
                                        </p:tav>
                                        <p:tav tm="100000">
                                          <p:val>
                                            <p:fltVal val="0"/>
                                          </p:val>
                                        </p:tav>
                                      </p:tavLst>
                                    </p:anim>
                                    <p:animEffect transition="in" filter="fade">
                                      <p:cBhvr>
                                        <p:cTn id="100" dur="1000"/>
                                        <p:tgtEl>
                                          <p:spTgt spid="4114"/>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15"/>
                                        </p:tgtEl>
                                        <p:attrNameLst>
                                          <p:attrName>style.visibility</p:attrName>
                                        </p:attrNameLst>
                                      </p:cBhvr>
                                      <p:to>
                                        <p:strVal val="visible"/>
                                      </p:to>
                                    </p:set>
                                    <p:anim calcmode="lin" valueType="num">
                                      <p:cBhvr>
                                        <p:cTn id="103" dur="1000" fill="hold"/>
                                        <p:tgtEl>
                                          <p:spTgt spid="4115"/>
                                        </p:tgtEl>
                                        <p:attrNameLst>
                                          <p:attrName>ppt_w</p:attrName>
                                        </p:attrNameLst>
                                      </p:cBhvr>
                                      <p:tavLst>
                                        <p:tav tm="0">
                                          <p:val>
                                            <p:fltVal val="0"/>
                                          </p:val>
                                        </p:tav>
                                        <p:tav tm="100000">
                                          <p:val>
                                            <p:strVal val="#ppt_w"/>
                                          </p:val>
                                        </p:tav>
                                      </p:tavLst>
                                    </p:anim>
                                    <p:anim calcmode="lin" valueType="num">
                                      <p:cBhvr>
                                        <p:cTn id="104" dur="1000" fill="hold"/>
                                        <p:tgtEl>
                                          <p:spTgt spid="4115"/>
                                        </p:tgtEl>
                                        <p:attrNameLst>
                                          <p:attrName>ppt_h</p:attrName>
                                        </p:attrNameLst>
                                      </p:cBhvr>
                                      <p:tavLst>
                                        <p:tav tm="0">
                                          <p:val>
                                            <p:fltVal val="0"/>
                                          </p:val>
                                        </p:tav>
                                        <p:tav tm="100000">
                                          <p:val>
                                            <p:strVal val="#ppt_h"/>
                                          </p:val>
                                        </p:tav>
                                      </p:tavLst>
                                    </p:anim>
                                    <p:anim calcmode="lin" valueType="num">
                                      <p:cBhvr>
                                        <p:cTn id="105" dur="1000" fill="hold"/>
                                        <p:tgtEl>
                                          <p:spTgt spid="4115"/>
                                        </p:tgtEl>
                                        <p:attrNameLst>
                                          <p:attrName>style.rotation</p:attrName>
                                        </p:attrNameLst>
                                      </p:cBhvr>
                                      <p:tavLst>
                                        <p:tav tm="0">
                                          <p:val>
                                            <p:fltVal val="90"/>
                                          </p:val>
                                        </p:tav>
                                        <p:tav tm="100000">
                                          <p:val>
                                            <p:fltVal val="0"/>
                                          </p:val>
                                        </p:tav>
                                      </p:tavLst>
                                    </p:anim>
                                    <p:animEffect transition="in" filter="fade">
                                      <p:cBhvr>
                                        <p:cTn id="106" dur="1000"/>
                                        <p:tgtEl>
                                          <p:spTgt spid="4115"/>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4116"/>
                                        </p:tgtEl>
                                        <p:attrNameLst>
                                          <p:attrName>style.visibility</p:attrName>
                                        </p:attrNameLst>
                                      </p:cBhvr>
                                      <p:to>
                                        <p:strVal val="visible"/>
                                      </p:to>
                                    </p:set>
                                    <p:anim calcmode="lin" valueType="num">
                                      <p:cBhvr>
                                        <p:cTn id="109" dur="1000" fill="hold"/>
                                        <p:tgtEl>
                                          <p:spTgt spid="4116"/>
                                        </p:tgtEl>
                                        <p:attrNameLst>
                                          <p:attrName>ppt_w</p:attrName>
                                        </p:attrNameLst>
                                      </p:cBhvr>
                                      <p:tavLst>
                                        <p:tav tm="0">
                                          <p:val>
                                            <p:fltVal val="0"/>
                                          </p:val>
                                        </p:tav>
                                        <p:tav tm="100000">
                                          <p:val>
                                            <p:strVal val="#ppt_w"/>
                                          </p:val>
                                        </p:tav>
                                      </p:tavLst>
                                    </p:anim>
                                    <p:anim calcmode="lin" valueType="num">
                                      <p:cBhvr>
                                        <p:cTn id="110" dur="1000" fill="hold"/>
                                        <p:tgtEl>
                                          <p:spTgt spid="4116"/>
                                        </p:tgtEl>
                                        <p:attrNameLst>
                                          <p:attrName>ppt_h</p:attrName>
                                        </p:attrNameLst>
                                      </p:cBhvr>
                                      <p:tavLst>
                                        <p:tav tm="0">
                                          <p:val>
                                            <p:fltVal val="0"/>
                                          </p:val>
                                        </p:tav>
                                        <p:tav tm="100000">
                                          <p:val>
                                            <p:strVal val="#ppt_h"/>
                                          </p:val>
                                        </p:tav>
                                      </p:tavLst>
                                    </p:anim>
                                    <p:anim calcmode="lin" valueType="num">
                                      <p:cBhvr>
                                        <p:cTn id="111" dur="1000" fill="hold"/>
                                        <p:tgtEl>
                                          <p:spTgt spid="4116"/>
                                        </p:tgtEl>
                                        <p:attrNameLst>
                                          <p:attrName>style.rotation</p:attrName>
                                        </p:attrNameLst>
                                      </p:cBhvr>
                                      <p:tavLst>
                                        <p:tav tm="0">
                                          <p:val>
                                            <p:fltVal val="90"/>
                                          </p:val>
                                        </p:tav>
                                        <p:tav tm="100000">
                                          <p:val>
                                            <p:fltVal val="0"/>
                                          </p:val>
                                        </p:tav>
                                      </p:tavLst>
                                    </p:anim>
                                    <p:animEffect transition="in" filter="fade">
                                      <p:cBhvr>
                                        <p:cTn id="112" dur="1000"/>
                                        <p:tgtEl>
                                          <p:spTgt spid="4116"/>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117"/>
                                        </p:tgtEl>
                                        <p:attrNameLst>
                                          <p:attrName>style.visibility</p:attrName>
                                        </p:attrNameLst>
                                      </p:cBhvr>
                                      <p:to>
                                        <p:strVal val="visible"/>
                                      </p:to>
                                    </p:set>
                                    <p:anim calcmode="lin" valueType="num">
                                      <p:cBhvr>
                                        <p:cTn id="115" dur="1000" fill="hold"/>
                                        <p:tgtEl>
                                          <p:spTgt spid="4117"/>
                                        </p:tgtEl>
                                        <p:attrNameLst>
                                          <p:attrName>ppt_w</p:attrName>
                                        </p:attrNameLst>
                                      </p:cBhvr>
                                      <p:tavLst>
                                        <p:tav tm="0">
                                          <p:val>
                                            <p:fltVal val="0"/>
                                          </p:val>
                                        </p:tav>
                                        <p:tav tm="100000">
                                          <p:val>
                                            <p:strVal val="#ppt_w"/>
                                          </p:val>
                                        </p:tav>
                                      </p:tavLst>
                                    </p:anim>
                                    <p:anim calcmode="lin" valueType="num">
                                      <p:cBhvr>
                                        <p:cTn id="116" dur="1000" fill="hold"/>
                                        <p:tgtEl>
                                          <p:spTgt spid="4117"/>
                                        </p:tgtEl>
                                        <p:attrNameLst>
                                          <p:attrName>ppt_h</p:attrName>
                                        </p:attrNameLst>
                                      </p:cBhvr>
                                      <p:tavLst>
                                        <p:tav tm="0">
                                          <p:val>
                                            <p:fltVal val="0"/>
                                          </p:val>
                                        </p:tav>
                                        <p:tav tm="100000">
                                          <p:val>
                                            <p:strVal val="#ppt_h"/>
                                          </p:val>
                                        </p:tav>
                                      </p:tavLst>
                                    </p:anim>
                                    <p:anim calcmode="lin" valueType="num">
                                      <p:cBhvr>
                                        <p:cTn id="117" dur="1000" fill="hold"/>
                                        <p:tgtEl>
                                          <p:spTgt spid="4117"/>
                                        </p:tgtEl>
                                        <p:attrNameLst>
                                          <p:attrName>style.rotation</p:attrName>
                                        </p:attrNameLst>
                                      </p:cBhvr>
                                      <p:tavLst>
                                        <p:tav tm="0">
                                          <p:val>
                                            <p:fltVal val="90"/>
                                          </p:val>
                                        </p:tav>
                                        <p:tav tm="100000">
                                          <p:val>
                                            <p:fltVal val="0"/>
                                          </p:val>
                                        </p:tav>
                                      </p:tavLst>
                                    </p:anim>
                                    <p:animEffect transition="in" filter="fade">
                                      <p:cBhvr>
                                        <p:cTn id="118" dur="1000"/>
                                        <p:tgtEl>
                                          <p:spTgt spid="4117"/>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4118"/>
                                        </p:tgtEl>
                                        <p:attrNameLst>
                                          <p:attrName>style.visibility</p:attrName>
                                        </p:attrNameLst>
                                      </p:cBhvr>
                                      <p:to>
                                        <p:strVal val="visible"/>
                                      </p:to>
                                    </p:set>
                                    <p:anim calcmode="lin" valueType="num">
                                      <p:cBhvr>
                                        <p:cTn id="121" dur="1000" fill="hold"/>
                                        <p:tgtEl>
                                          <p:spTgt spid="4118"/>
                                        </p:tgtEl>
                                        <p:attrNameLst>
                                          <p:attrName>ppt_w</p:attrName>
                                        </p:attrNameLst>
                                      </p:cBhvr>
                                      <p:tavLst>
                                        <p:tav tm="0">
                                          <p:val>
                                            <p:fltVal val="0"/>
                                          </p:val>
                                        </p:tav>
                                        <p:tav tm="100000">
                                          <p:val>
                                            <p:strVal val="#ppt_w"/>
                                          </p:val>
                                        </p:tav>
                                      </p:tavLst>
                                    </p:anim>
                                    <p:anim calcmode="lin" valueType="num">
                                      <p:cBhvr>
                                        <p:cTn id="122" dur="1000" fill="hold"/>
                                        <p:tgtEl>
                                          <p:spTgt spid="4118"/>
                                        </p:tgtEl>
                                        <p:attrNameLst>
                                          <p:attrName>ppt_h</p:attrName>
                                        </p:attrNameLst>
                                      </p:cBhvr>
                                      <p:tavLst>
                                        <p:tav tm="0">
                                          <p:val>
                                            <p:fltVal val="0"/>
                                          </p:val>
                                        </p:tav>
                                        <p:tav tm="100000">
                                          <p:val>
                                            <p:strVal val="#ppt_h"/>
                                          </p:val>
                                        </p:tav>
                                      </p:tavLst>
                                    </p:anim>
                                    <p:anim calcmode="lin" valueType="num">
                                      <p:cBhvr>
                                        <p:cTn id="123" dur="1000" fill="hold"/>
                                        <p:tgtEl>
                                          <p:spTgt spid="4118"/>
                                        </p:tgtEl>
                                        <p:attrNameLst>
                                          <p:attrName>style.rotation</p:attrName>
                                        </p:attrNameLst>
                                      </p:cBhvr>
                                      <p:tavLst>
                                        <p:tav tm="0">
                                          <p:val>
                                            <p:fltVal val="90"/>
                                          </p:val>
                                        </p:tav>
                                        <p:tav tm="100000">
                                          <p:val>
                                            <p:fltVal val="0"/>
                                          </p:val>
                                        </p:tav>
                                      </p:tavLst>
                                    </p:anim>
                                    <p:animEffect transition="in" filter="fade">
                                      <p:cBhvr>
                                        <p:cTn id="124" dur="1000"/>
                                        <p:tgtEl>
                                          <p:spTgt spid="4118"/>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4119"/>
                                        </p:tgtEl>
                                        <p:attrNameLst>
                                          <p:attrName>style.visibility</p:attrName>
                                        </p:attrNameLst>
                                      </p:cBhvr>
                                      <p:to>
                                        <p:strVal val="visible"/>
                                      </p:to>
                                    </p:set>
                                    <p:anim calcmode="lin" valueType="num">
                                      <p:cBhvr>
                                        <p:cTn id="127" dur="1000" fill="hold"/>
                                        <p:tgtEl>
                                          <p:spTgt spid="4119"/>
                                        </p:tgtEl>
                                        <p:attrNameLst>
                                          <p:attrName>ppt_w</p:attrName>
                                        </p:attrNameLst>
                                      </p:cBhvr>
                                      <p:tavLst>
                                        <p:tav tm="0">
                                          <p:val>
                                            <p:fltVal val="0"/>
                                          </p:val>
                                        </p:tav>
                                        <p:tav tm="100000">
                                          <p:val>
                                            <p:strVal val="#ppt_w"/>
                                          </p:val>
                                        </p:tav>
                                      </p:tavLst>
                                    </p:anim>
                                    <p:anim calcmode="lin" valueType="num">
                                      <p:cBhvr>
                                        <p:cTn id="128" dur="1000" fill="hold"/>
                                        <p:tgtEl>
                                          <p:spTgt spid="4119"/>
                                        </p:tgtEl>
                                        <p:attrNameLst>
                                          <p:attrName>ppt_h</p:attrName>
                                        </p:attrNameLst>
                                      </p:cBhvr>
                                      <p:tavLst>
                                        <p:tav tm="0">
                                          <p:val>
                                            <p:fltVal val="0"/>
                                          </p:val>
                                        </p:tav>
                                        <p:tav tm="100000">
                                          <p:val>
                                            <p:strVal val="#ppt_h"/>
                                          </p:val>
                                        </p:tav>
                                      </p:tavLst>
                                    </p:anim>
                                    <p:anim calcmode="lin" valueType="num">
                                      <p:cBhvr>
                                        <p:cTn id="129" dur="1000" fill="hold"/>
                                        <p:tgtEl>
                                          <p:spTgt spid="4119"/>
                                        </p:tgtEl>
                                        <p:attrNameLst>
                                          <p:attrName>style.rotation</p:attrName>
                                        </p:attrNameLst>
                                      </p:cBhvr>
                                      <p:tavLst>
                                        <p:tav tm="0">
                                          <p:val>
                                            <p:fltVal val="90"/>
                                          </p:val>
                                        </p:tav>
                                        <p:tav tm="100000">
                                          <p:val>
                                            <p:fltVal val="0"/>
                                          </p:val>
                                        </p:tav>
                                      </p:tavLst>
                                    </p:anim>
                                    <p:animEffect transition="in" filter="fade">
                                      <p:cBhvr>
                                        <p:cTn id="130" dur="1000"/>
                                        <p:tgtEl>
                                          <p:spTgt spid="4119"/>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4120"/>
                                        </p:tgtEl>
                                        <p:attrNameLst>
                                          <p:attrName>style.visibility</p:attrName>
                                        </p:attrNameLst>
                                      </p:cBhvr>
                                      <p:to>
                                        <p:strVal val="visible"/>
                                      </p:to>
                                    </p:set>
                                    <p:anim calcmode="lin" valueType="num">
                                      <p:cBhvr>
                                        <p:cTn id="133" dur="1000" fill="hold"/>
                                        <p:tgtEl>
                                          <p:spTgt spid="4120"/>
                                        </p:tgtEl>
                                        <p:attrNameLst>
                                          <p:attrName>ppt_w</p:attrName>
                                        </p:attrNameLst>
                                      </p:cBhvr>
                                      <p:tavLst>
                                        <p:tav tm="0">
                                          <p:val>
                                            <p:fltVal val="0"/>
                                          </p:val>
                                        </p:tav>
                                        <p:tav tm="100000">
                                          <p:val>
                                            <p:strVal val="#ppt_w"/>
                                          </p:val>
                                        </p:tav>
                                      </p:tavLst>
                                    </p:anim>
                                    <p:anim calcmode="lin" valueType="num">
                                      <p:cBhvr>
                                        <p:cTn id="134" dur="1000" fill="hold"/>
                                        <p:tgtEl>
                                          <p:spTgt spid="4120"/>
                                        </p:tgtEl>
                                        <p:attrNameLst>
                                          <p:attrName>ppt_h</p:attrName>
                                        </p:attrNameLst>
                                      </p:cBhvr>
                                      <p:tavLst>
                                        <p:tav tm="0">
                                          <p:val>
                                            <p:fltVal val="0"/>
                                          </p:val>
                                        </p:tav>
                                        <p:tav tm="100000">
                                          <p:val>
                                            <p:strVal val="#ppt_h"/>
                                          </p:val>
                                        </p:tav>
                                      </p:tavLst>
                                    </p:anim>
                                    <p:anim calcmode="lin" valueType="num">
                                      <p:cBhvr>
                                        <p:cTn id="135" dur="1000" fill="hold"/>
                                        <p:tgtEl>
                                          <p:spTgt spid="4120"/>
                                        </p:tgtEl>
                                        <p:attrNameLst>
                                          <p:attrName>style.rotation</p:attrName>
                                        </p:attrNameLst>
                                      </p:cBhvr>
                                      <p:tavLst>
                                        <p:tav tm="0">
                                          <p:val>
                                            <p:fltVal val="90"/>
                                          </p:val>
                                        </p:tav>
                                        <p:tav tm="100000">
                                          <p:val>
                                            <p:fltVal val="0"/>
                                          </p:val>
                                        </p:tav>
                                      </p:tavLst>
                                    </p:anim>
                                    <p:animEffect transition="in" filter="fade">
                                      <p:cBhvr>
                                        <p:cTn id="136" dur="1000"/>
                                        <p:tgtEl>
                                          <p:spTgt spid="4120"/>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4121"/>
                                        </p:tgtEl>
                                        <p:attrNameLst>
                                          <p:attrName>style.visibility</p:attrName>
                                        </p:attrNameLst>
                                      </p:cBhvr>
                                      <p:to>
                                        <p:strVal val="visible"/>
                                      </p:to>
                                    </p:set>
                                    <p:anim calcmode="lin" valueType="num">
                                      <p:cBhvr>
                                        <p:cTn id="139" dur="1000" fill="hold"/>
                                        <p:tgtEl>
                                          <p:spTgt spid="4121"/>
                                        </p:tgtEl>
                                        <p:attrNameLst>
                                          <p:attrName>ppt_w</p:attrName>
                                        </p:attrNameLst>
                                      </p:cBhvr>
                                      <p:tavLst>
                                        <p:tav tm="0">
                                          <p:val>
                                            <p:fltVal val="0"/>
                                          </p:val>
                                        </p:tav>
                                        <p:tav tm="100000">
                                          <p:val>
                                            <p:strVal val="#ppt_w"/>
                                          </p:val>
                                        </p:tav>
                                      </p:tavLst>
                                    </p:anim>
                                    <p:anim calcmode="lin" valueType="num">
                                      <p:cBhvr>
                                        <p:cTn id="140" dur="1000" fill="hold"/>
                                        <p:tgtEl>
                                          <p:spTgt spid="4121"/>
                                        </p:tgtEl>
                                        <p:attrNameLst>
                                          <p:attrName>ppt_h</p:attrName>
                                        </p:attrNameLst>
                                      </p:cBhvr>
                                      <p:tavLst>
                                        <p:tav tm="0">
                                          <p:val>
                                            <p:fltVal val="0"/>
                                          </p:val>
                                        </p:tav>
                                        <p:tav tm="100000">
                                          <p:val>
                                            <p:strVal val="#ppt_h"/>
                                          </p:val>
                                        </p:tav>
                                      </p:tavLst>
                                    </p:anim>
                                    <p:anim calcmode="lin" valueType="num">
                                      <p:cBhvr>
                                        <p:cTn id="141" dur="1000" fill="hold"/>
                                        <p:tgtEl>
                                          <p:spTgt spid="4121"/>
                                        </p:tgtEl>
                                        <p:attrNameLst>
                                          <p:attrName>style.rotation</p:attrName>
                                        </p:attrNameLst>
                                      </p:cBhvr>
                                      <p:tavLst>
                                        <p:tav tm="0">
                                          <p:val>
                                            <p:fltVal val="90"/>
                                          </p:val>
                                        </p:tav>
                                        <p:tav tm="100000">
                                          <p:val>
                                            <p:fltVal val="0"/>
                                          </p:val>
                                        </p:tav>
                                      </p:tavLst>
                                    </p:anim>
                                    <p:animEffect transition="in" filter="fade">
                                      <p:cBhvr>
                                        <p:cTn id="142" dur="1000"/>
                                        <p:tgtEl>
                                          <p:spTgt spid="4121"/>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4122"/>
                                        </p:tgtEl>
                                        <p:attrNameLst>
                                          <p:attrName>style.visibility</p:attrName>
                                        </p:attrNameLst>
                                      </p:cBhvr>
                                      <p:to>
                                        <p:strVal val="visible"/>
                                      </p:to>
                                    </p:set>
                                    <p:anim calcmode="lin" valueType="num">
                                      <p:cBhvr>
                                        <p:cTn id="145" dur="1000" fill="hold"/>
                                        <p:tgtEl>
                                          <p:spTgt spid="4122"/>
                                        </p:tgtEl>
                                        <p:attrNameLst>
                                          <p:attrName>ppt_w</p:attrName>
                                        </p:attrNameLst>
                                      </p:cBhvr>
                                      <p:tavLst>
                                        <p:tav tm="0">
                                          <p:val>
                                            <p:fltVal val="0"/>
                                          </p:val>
                                        </p:tav>
                                        <p:tav tm="100000">
                                          <p:val>
                                            <p:strVal val="#ppt_w"/>
                                          </p:val>
                                        </p:tav>
                                      </p:tavLst>
                                    </p:anim>
                                    <p:anim calcmode="lin" valueType="num">
                                      <p:cBhvr>
                                        <p:cTn id="146" dur="1000" fill="hold"/>
                                        <p:tgtEl>
                                          <p:spTgt spid="4122"/>
                                        </p:tgtEl>
                                        <p:attrNameLst>
                                          <p:attrName>ppt_h</p:attrName>
                                        </p:attrNameLst>
                                      </p:cBhvr>
                                      <p:tavLst>
                                        <p:tav tm="0">
                                          <p:val>
                                            <p:fltVal val="0"/>
                                          </p:val>
                                        </p:tav>
                                        <p:tav tm="100000">
                                          <p:val>
                                            <p:strVal val="#ppt_h"/>
                                          </p:val>
                                        </p:tav>
                                      </p:tavLst>
                                    </p:anim>
                                    <p:anim calcmode="lin" valueType="num">
                                      <p:cBhvr>
                                        <p:cTn id="147" dur="1000" fill="hold"/>
                                        <p:tgtEl>
                                          <p:spTgt spid="4122"/>
                                        </p:tgtEl>
                                        <p:attrNameLst>
                                          <p:attrName>style.rotation</p:attrName>
                                        </p:attrNameLst>
                                      </p:cBhvr>
                                      <p:tavLst>
                                        <p:tav tm="0">
                                          <p:val>
                                            <p:fltVal val="90"/>
                                          </p:val>
                                        </p:tav>
                                        <p:tav tm="100000">
                                          <p:val>
                                            <p:fltVal val="0"/>
                                          </p:val>
                                        </p:tav>
                                      </p:tavLst>
                                    </p:anim>
                                    <p:animEffect transition="in" filter="fade">
                                      <p:cBhvr>
                                        <p:cTn id="148" dur="1000"/>
                                        <p:tgtEl>
                                          <p:spTgt spid="4122"/>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4123"/>
                                        </p:tgtEl>
                                        <p:attrNameLst>
                                          <p:attrName>style.visibility</p:attrName>
                                        </p:attrNameLst>
                                      </p:cBhvr>
                                      <p:to>
                                        <p:strVal val="visible"/>
                                      </p:to>
                                    </p:set>
                                    <p:anim calcmode="lin" valueType="num">
                                      <p:cBhvr>
                                        <p:cTn id="151" dur="1000" fill="hold"/>
                                        <p:tgtEl>
                                          <p:spTgt spid="4123"/>
                                        </p:tgtEl>
                                        <p:attrNameLst>
                                          <p:attrName>ppt_w</p:attrName>
                                        </p:attrNameLst>
                                      </p:cBhvr>
                                      <p:tavLst>
                                        <p:tav tm="0">
                                          <p:val>
                                            <p:fltVal val="0"/>
                                          </p:val>
                                        </p:tav>
                                        <p:tav tm="100000">
                                          <p:val>
                                            <p:strVal val="#ppt_w"/>
                                          </p:val>
                                        </p:tav>
                                      </p:tavLst>
                                    </p:anim>
                                    <p:anim calcmode="lin" valueType="num">
                                      <p:cBhvr>
                                        <p:cTn id="152" dur="1000" fill="hold"/>
                                        <p:tgtEl>
                                          <p:spTgt spid="4123"/>
                                        </p:tgtEl>
                                        <p:attrNameLst>
                                          <p:attrName>ppt_h</p:attrName>
                                        </p:attrNameLst>
                                      </p:cBhvr>
                                      <p:tavLst>
                                        <p:tav tm="0">
                                          <p:val>
                                            <p:fltVal val="0"/>
                                          </p:val>
                                        </p:tav>
                                        <p:tav tm="100000">
                                          <p:val>
                                            <p:strVal val="#ppt_h"/>
                                          </p:val>
                                        </p:tav>
                                      </p:tavLst>
                                    </p:anim>
                                    <p:anim calcmode="lin" valueType="num">
                                      <p:cBhvr>
                                        <p:cTn id="153" dur="1000" fill="hold"/>
                                        <p:tgtEl>
                                          <p:spTgt spid="4123"/>
                                        </p:tgtEl>
                                        <p:attrNameLst>
                                          <p:attrName>style.rotation</p:attrName>
                                        </p:attrNameLst>
                                      </p:cBhvr>
                                      <p:tavLst>
                                        <p:tav tm="0">
                                          <p:val>
                                            <p:fltVal val="90"/>
                                          </p:val>
                                        </p:tav>
                                        <p:tav tm="100000">
                                          <p:val>
                                            <p:fltVal val="0"/>
                                          </p:val>
                                        </p:tav>
                                      </p:tavLst>
                                    </p:anim>
                                    <p:animEffect transition="in" filter="fade">
                                      <p:cBhvr>
                                        <p:cTn id="154" dur="1000"/>
                                        <p:tgtEl>
                                          <p:spTgt spid="412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4124"/>
                                        </p:tgtEl>
                                        <p:attrNameLst>
                                          <p:attrName>style.visibility</p:attrName>
                                        </p:attrNameLst>
                                      </p:cBhvr>
                                      <p:to>
                                        <p:strVal val="visible"/>
                                      </p:to>
                                    </p:set>
                                    <p:anim calcmode="lin" valueType="num">
                                      <p:cBhvr>
                                        <p:cTn id="157" dur="1000" fill="hold"/>
                                        <p:tgtEl>
                                          <p:spTgt spid="4124"/>
                                        </p:tgtEl>
                                        <p:attrNameLst>
                                          <p:attrName>ppt_w</p:attrName>
                                        </p:attrNameLst>
                                      </p:cBhvr>
                                      <p:tavLst>
                                        <p:tav tm="0">
                                          <p:val>
                                            <p:fltVal val="0"/>
                                          </p:val>
                                        </p:tav>
                                        <p:tav tm="100000">
                                          <p:val>
                                            <p:strVal val="#ppt_w"/>
                                          </p:val>
                                        </p:tav>
                                      </p:tavLst>
                                    </p:anim>
                                    <p:anim calcmode="lin" valueType="num">
                                      <p:cBhvr>
                                        <p:cTn id="158" dur="1000" fill="hold"/>
                                        <p:tgtEl>
                                          <p:spTgt spid="4124"/>
                                        </p:tgtEl>
                                        <p:attrNameLst>
                                          <p:attrName>ppt_h</p:attrName>
                                        </p:attrNameLst>
                                      </p:cBhvr>
                                      <p:tavLst>
                                        <p:tav tm="0">
                                          <p:val>
                                            <p:fltVal val="0"/>
                                          </p:val>
                                        </p:tav>
                                        <p:tav tm="100000">
                                          <p:val>
                                            <p:strVal val="#ppt_h"/>
                                          </p:val>
                                        </p:tav>
                                      </p:tavLst>
                                    </p:anim>
                                    <p:anim calcmode="lin" valueType="num">
                                      <p:cBhvr>
                                        <p:cTn id="159" dur="1000" fill="hold"/>
                                        <p:tgtEl>
                                          <p:spTgt spid="4124"/>
                                        </p:tgtEl>
                                        <p:attrNameLst>
                                          <p:attrName>style.rotation</p:attrName>
                                        </p:attrNameLst>
                                      </p:cBhvr>
                                      <p:tavLst>
                                        <p:tav tm="0">
                                          <p:val>
                                            <p:fltVal val="90"/>
                                          </p:val>
                                        </p:tav>
                                        <p:tav tm="100000">
                                          <p:val>
                                            <p:fltVal val="0"/>
                                          </p:val>
                                        </p:tav>
                                      </p:tavLst>
                                    </p:anim>
                                    <p:animEffect transition="in" filter="fade">
                                      <p:cBhvr>
                                        <p:cTn id="160" dur="1000"/>
                                        <p:tgtEl>
                                          <p:spTgt spid="4124"/>
                                        </p:tgtEl>
                                      </p:cBhvr>
                                    </p:animEffect>
                                  </p:childTnLst>
                                </p:cTn>
                              </p:par>
                            </p:childTnLst>
                          </p:cTn>
                        </p:par>
                        <p:par>
                          <p:cTn id="161" fill="hold">
                            <p:stCondLst>
                              <p:cond delay="1000"/>
                            </p:stCondLst>
                            <p:childTnLst>
                              <p:par>
                                <p:cTn id="162" presetID="2" presetClass="entr" presetSubtype="2" fill="hold" nodeType="afterEffect">
                                  <p:stCondLst>
                                    <p:cond delay="0"/>
                                  </p:stCondLst>
                                  <p:childTnLst>
                                    <p:set>
                                      <p:cBhvr>
                                        <p:cTn id="163" dur="1" fill="hold">
                                          <p:stCondLst>
                                            <p:cond delay="0"/>
                                          </p:stCondLst>
                                        </p:cTn>
                                        <p:tgtEl>
                                          <p:spTgt spid="4126"/>
                                        </p:tgtEl>
                                        <p:attrNameLst>
                                          <p:attrName>style.visibility</p:attrName>
                                        </p:attrNameLst>
                                      </p:cBhvr>
                                      <p:to>
                                        <p:strVal val="visible"/>
                                      </p:to>
                                    </p:set>
                                    <p:anim calcmode="lin" valueType="num">
                                      <p:cBhvr additive="base">
                                        <p:cTn id="164" dur="1000" fill="hold"/>
                                        <p:tgtEl>
                                          <p:spTgt spid="4126"/>
                                        </p:tgtEl>
                                        <p:attrNameLst>
                                          <p:attrName>ppt_x</p:attrName>
                                        </p:attrNameLst>
                                      </p:cBhvr>
                                      <p:tavLst>
                                        <p:tav tm="0">
                                          <p:val>
                                            <p:strVal val="1+#ppt_w/2"/>
                                          </p:val>
                                        </p:tav>
                                        <p:tav tm="100000">
                                          <p:val>
                                            <p:strVal val="#ppt_x"/>
                                          </p:val>
                                        </p:tav>
                                      </p:tavLst>
                                    </p:anim>
                                    <p:anim calcmode="lin" valueType="num">
                                      <p:cBhvr additive="base">
                                        <p:cTn id="165" dur="1000" fill="hold"/>
                                        <p:tgtEl>
                                          <p:spTgt spid="4126"/>
                                        </p:tgtEl>
                                        <p:attrNameLst>
                                          <p:attrName>ppt_y</p:attrName>
                                        </p:attrNameLst>
                                      </p:cBhvr>
                                      <p:tavLst>
                                        <p:tav tm="0">
                                          <p:val>
                                            <p:strVal val="#ppt_y"/>
                                          </p:val>
                                        </p:tav>
                                        <p:tav tm="100000">
                                          <p:val>
                                            <p:strVal val="#ppt_y"/>
                                          </p:val>
                                        </p:tav>
                                      </p:tavLst>
                                    </p:anim>
                                  </p:childTnLst>
                                </p:cTn>
                              </p:par>
                            </p:childTnLst>
                          </p:cTn>
                        </p:par>
                        <p:par>
                          <p:cTn id="166" fill="hold">
                            <p:stCondLst>
                              <p:cond delay="2000"/>
                            </p:stCondLst>
                            <p:childTnLst>
                              <p:par>
                                <p:cTn id="167" presetID="2" presetClass="entr" presetSubtype="2" fill="hold" nodeType="afterEffect">
                                  <p:stCondLst>
                                    <p:cond delay="0"/>
                                  </p:stCondLst>
                                  <p:childTnLst>
                                    <p:set>
                                      <p:cBhvr>
                                        <p:cTn id="168" dur="1" fill="hold">
                                          <p:stCondLst>
                                            <p:cond delay="0"/>
                                          </p:stCondLst>
                                        </p:cTn>
                                        <p:tgtEl>
                                          <p:spTgt spid="4128"/>
                                        </p:tgtEl>
                                        <p:attrNameLst>
                                          <p:attrName>style.visibility</p:attrName>
                                        </p:attrNameLst>
                                      </p:cBhvr>
                                      <p:to>
                                        <p:strVal val="visible"/>
                                      </p:to>
                                    </p:set>
                                    <p:anim calcmode="lin" valueType="num">
                                      <p:cBhvr additive="base">
                                        <p:cTn id="169" dur="1000" fill="hold"/>
                                        <p:tgtEl>
                                          <p:spTgt spid="4128"/>
                                        </p:tgtEl>
                                        <p:attrNameLst>
                                          <p:attrName>ppt_x</p:attrName>
                                        </p:attrNameLst>
                                      </p:cBhvr>
                                      <p:tavLst>
                                        <p:tav tm="0">
                                          <p:val>
                                            <p:strVal val="1+#ppt_w/2"/>
                                          </p:val>
                                        </p:tav>
                                        <p:tav tm="100000">
                                          <p:val>
                                            <p:strVal val="#ppt_x"/>
                                          </p:val>
                                        </p:tav>
                                      </p:tavLst>
                                    </p:anim>
                                    <p:anim calcmode="lin" valueType="num">
                                      <p:cBhvr additive="base">
                                        <p:cTn id="170" dur="1000" fill="hold"/>
                                        <p:tgtEl>
                                          <p:spTgt spid="4128"/>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2" presetClass="entr" presetSubtype="2" fill="hold" nodeType="afterEffect">
                                  <p:stCondLst>
                                    <p:cond delay="0"/>
                                  </p:stCondLst>
                                  <p:childTnLst>
                                    <p:set>
                                      <p:cBhvr>
                                        <p:cTn id="173" dur="1" fill="hold">
                                          <p:stCondLst>
                                            <p:cond delay="0"/>
                                          </p:stCondLst>
                                        </p:cTn>
                                        <p:tgtEl>
                                          <p:spTgt spid="4127"/>
                                        </p:tgtEl>
                                        <p:attrNameLst>
                                          <p:attrName>style.visibility</p:attrName>
                                        </p:attrNameLst>
                                      </p:cBhvr>
                                      <p:to>
                                        <p:strVal val="visible"/>
                                      </p:to>
                                    </p:set>
                                    <p:anim calcmode="lin" valueType="num">
                                      <p:cBhvr additive="base">
                                        <p:cTn id="174" dur="1000" fill="hold"/>
                                        <p:tgtEl>
                                          <p:spTgt spid="4127"/>
                                        </p:tgtEl>
                                        <p:attrNameLst>
                                          <p:attrName>ppt_x</p:attrName>
                                        </p:attrNameLst>
                                      </p:cBhvr>
                                      <p:tavLst>
                                        <p:tav tm="0">
                                          <p:val>
                                            <p:strVal val="1+#ppt_w/2"/>
                                          </p:val>
                                        </p:tav>
                                        <p:tav tm="100000">
                                          <p:val>
                                            <p:strVal val="#ppt_x"/>
                                          </p:val>
                                        </p:tav>
                                      </p:tavLst>
                                    </p:anim>
                                    <p:anim calcmode="lin" valueType="num">
                                      <p:cBhvr additive="base">
                                        <p:cTn id="175" dur="1000" fill="hold"/>
                                        <p:tgtEl>
                                          <p:spTgt spid="4127"/>
                                        </p:tgtEl>
                                        <p:attrNameLst>
                                          <p:attrName>ppt_y</p:attrName>
                                        </p:attrNameLst>
                                      </p:cBhvr>
                                      <p:tavLst>
                                        <p:tav tm="0">
                                          <p:val>
                                            <p:strVal val="#ppt_y"/>
                                          </p:val>
                                        </p:tav>
                                        <p:tav tm="100000">
                                          <p:val>
                                            <p:strVal val="#ppt_y"/>
                                          </p:val>
                                        </p:tav>
                                      </p:tavLst>
                                    </p:anim>
                                  </p:childTnLst>
                                </p:cTn>
                              </p:par>
                            </p:childTnLst>
                          </p:cTn>
                        </p:par>
                        <p:par>
                          <p:cTn id="176" fill="hold">
                            <p:stCondLst>
                              <p:cond delay="4000"/>
                            </p:stCondLst>
                            <p:childTnLst>
                              <p:par>
                                <p:cTn id="177" presetID="2" presetClass="entr" presetSubtype="2" fill="hold" nodeType="afterEffect">
                                  <p:stCondLst>
                                    <p:cond delay="0"/>
                                  </p:stCondLst>
                                  <p:childTnLst>
                                    <p:set>
                                      <p:cBhvr>
                                        <p:cTn id="178" dur="1" fill="hold">
                                          <p:stCondLst>
                                            <p:cond delay="0"/>
                                          </p:stCondLst>
                                        </p:cTn>
                                        <p:tgtEl>
                                          <p:spTgt spid="4129"/>
                                        </p:tgtEl>
                                        <p:attrNameLst>
                                          <p:attrName>style.visibility</p:attrName>
                                        </p:attrNameLst>
                                      </p:cBhvr>
                                      <p:to>
                                        <p:strVal val="visible"/>
                                      </p:to>
                                    </p:set>
                                    <p:anim calcmode="lin" valueType="num">
                                      <p:cBhvr additive="base">
                                        <p:cTn id="179" dur="1000" fill="hold"/>
                                        <p:tgtEl>
                                          <p:spTgt spid="4129"/>
                                        </p:tgtEl>
                                        <p:attrNameLst>
                                          <p:attrName>ppt_x</p:attrName>
                                        </p:attrNameLst>
                                      </p:cBhvr>
                                      <p:tavLst>
                                        <p:tav tm="0">
                                          <p:val>
                                            <p:strVal val="1+#ppt_w/2"/>
                                          </p:val>
                                        </p:tav>
                                        <p:tav tm="100000">
                                          <p:val>
                                            <p:strVal val="#ppt_x"/>
                                          </p:val>
                                        </p:tav>
                                      </p:tavLst>
                                    </p:anim>
                                    <p:anim calcmode="lin" valueType="num">
                                      <p:cBhvr additive="base">
                                        <p:cTn id="180" dur="1000" fill="hold"/>
                                        <p:tgtEl>
                                          <p:spTgt spid="4129"/>
                                        </p:tgtEl>
                                        <p:attrNameLst>
                                          <p:attrName>ppt_y</p:attrName>
                                        </p:attrNameLst>
                                      </p:cBhvr>
                                      <p:tavLst>
                                        <p:tav tm="0">
                                          <p:val>
                                            <p:strVal val="#ppt_y"/>
                                          </p:val>
                                        </p:tav>
                                        <p:tav tm="100000">
                                          <p:val>
                                            <p:strVal val="#ppt_y"/>
                                          </p:val>
                                        </p:tav>
                                      </p:tavLst>
                                    </p:anim>
                                  </p:childTnLst>
                                </p:cTn>
                              </p:par>
                            </p:childTnLst>
                          </p:cTn>
                        </p:par>
                        <p:par>
                          <p:cTn id="181" fill="hold">
                            <p:stCondLst>
                              <p:cond delay="5000"/>
                            </p:stCondLst>
                            <p:childTnLst>
                              <p:par>
                                <p:cTn id="182" presetID="2" presetClass="entr" presetSubtype="2" fill="hold" nodeType="afterEffect">
                                  <p:stCondLst>
                                    <p:cond delay="0"/>
                                  </p:stCondLst>
                                  <p:childTnLst>
                                    <p:set>
                                      <p:cBhvr>
                                        <p:cTn id="183" dur="1" fill="hold">
                                          <p:stCondLst>
                                            <p:cond delay="0"/>
                                          </p:stCondLst>
                                        </p:cTn>
                                        <p:tgtEl>
                                          <p:spTgt spid="4130"/>
                                        </p:tgtEl>
                                        <p:attrNameLst>
                                          <p:attrName>style.visibility</p:attrName>
                                        </p:attrNameLst>
                                      </p:cBhvr>
                                      <p:to>
                                        <p:strVal val="visible"/>
                                      </p:to>
                                    </p:set>
                                    <p:anim calcmode="lin" valueType="num">
                                      <p:cBhvr additive="base">
                                        <p:cTn id="184" dur="1000" fill="hold"/>
                                        <p:tgtEl>
                                          <p:spTgt spid="4130"/>
                                        </p:tgtEl>
                                        <p:attrNameLst>
                                          <p:attrName>ppt_x</p:attrName>
                                        </p:attrNameLst>
                                      </p:cBhvr>
                                      <p:tavLst>
                                        <p:tav tm="0">
                                          <p:val>
                                            <p:strVal val="1+#ppt_w/2"/>
                                          </p:val>
                                        </p:tav>
                                        <p:tav tm="100000">
                                          <p:val>
                                            <p:strVal val="#ppt_x"/>
                                          </p:val>
                                        </p:tav>
                                      </p:tavLst>
                                    </p:anim>
                                    <p:anim calcmode="lin" valueType="num">
                                      <p:cBhvr additive="base">
                                        <p:cTn id="185" dur="1000" fill="hold"/>
                                        <p:tgtEl>
                                          <p:spTgt spid="4130"/>
                                        </p:tgtEl>
                                        <p:attrNameLst>
                                          <p:attrName>ppt_y</p:attrName>
                                        </p:attrNameLst>
                                      </p:cBhvr>
                                      <p:tavLst>
                                        <p:tav tm="0">
                                          <p:val>
                                            <p:strVal val="#ppt_y"/>
                                          </p:val>
                                        </p:tav>
                                        <p:tav tm="100000">
                                          <p:val>
                                            <p:strVal val="#ppt_y"/>
                                          </p:val>
                                        </p:tav>
                                      </p:tavLst>
                                    </p:anim>
                                  </p:childTnLst>
                                </p:cTn>
                              </p:par>
                            </p:childTnLst>
                          </p:cTn>
                        </p:par>
                        <p:par>
                          <p:cTn id="186" fill="hold">
                            <p:stCondLst>
                              <p:cond delay="6000"/>
                            </p:stCondLst>
                            <p:childTnLst>
                              <p:par>
                                <p:cTn id="187" presetID="10" presetClass="entr" presetSubtype="0" fill="hold" grpId="0" nodeType="afterEffect">
                                  <p:stCondLst>
                                    <p:cond delay="0"/>
                                  </p:stCondLst>
                                  <p:childTnLst>
                                    <p:set>
                                      <p:cBhvr>
                                        <p:cTn id="188" dur="1" fill="hold">
                                          <p:stCondLst>
                                            <p:cond delay="0"/>
                                          </p:stCondLst>
                                        </p:cTn>
                                        <p:tgtEl>
                                          <p:spTgt spid="4125"/>
                                        </p:tgtEl>
                                        <p:attrNameLst>
                                          <p:attrName>style.visibility</p:attrName>
                                        </p:attrNameLst>
                                      </p:cBhvr>
                                      <p:to>
                                        <p:strVal val="visible"/>
                                      </p:to>
                                    </p:set>
                                    <p:animEffect transition="in" filter="fade">
                                      <p:cBhvr>
                                        <p:cTn id="189" dur="500"/>
                                        <p:tgtEl>
                                          <p:spTgt spid="4125"/>
                                        </p:tgtEl>
                                      </p:cBhvr>
                                    </p:animEffect>
                                  </p:childTnLst>
                                </p:cTn>
                              </p:par>
                            </p:childTnLst>
                          </p:cTn>
                        </p:par>
                        <p:par>
                          <p:cTn id="190" fill="hold">
                            <p:stCondLst>
                              <p:cond delay="6500"/>
                            </p:stCondLst>
                            <p:childTnLst>
                              <p:par>
                                <p:cTn id="191" presetID="2" presetClass="entr" presetSubtype="2" fill="hold" nodeType="afterEffect">
                                  <p:stCondLst>
                                    <p:cond delay="0"/>
                                  </p:stCondLst>
                                  <p:childTnLst>
                                    <p:set>
                                      <p:cBhvr>
                                        <p:cTn id="192" dur="1" fill="hold">
                                          <p:stCondLst>
                                            <p:cond delay="0"/>
                                          </p:stCondLst>
                                        </p:cTn>
                                        <p:tgtEl>
                                          <p:spTgt spid="4131"/>
                                        </p:tgtEl>
                                        <p:attrNameLst>
                                          <p:attrName>style.visibility</p:attrName>
                                        </p:attrNameLst>
                                      </p:cBhvr>
                                      <p:to>
                                        <p:strVal val="visible"/>
                                      </p:to>
                                    </p:set>
                                    <p:anim calcmode="lin" valueType="num">
                                      <p:cBhvr additive="base">
                                        <p:cTn id="193" dur="1000" fill="hold"/>
                                        <p:tgtEl>
                                          <p:spTgt spid="4131"/>
                                        </p:tgtEl>
                                        <p:attrNameLst>
                                          <p:attrName>ppt_x</p:attrName>
                                        </p:attrNameLst>
                                      </p:cBhvr>
                                      <p:tavLst>
                                        <p:tav tm="0">
                                          <p:val>
                                            <p:strVal val="1+#ppt_w/2"/>
                                          </p:val>
                                        </p:tav>
                                        <p:tav tm="100000">
                                          <p:val>
                                            <p:strVal val="#ppt_x"/>
                                          </p:val>
                                        </p:tav>
                                      </p:tavLst>
                                    </p:anim>
                                    <p:anim calcmode="lin" valueType="num">
                                      <p:cBhvr additive="base">
                                        <p:cTn id="194" dur="1000" fill="hold"/>
                                        <p:tgtEl>
                                          <p:spTgt spid="4131"/>
                                        </p:tgtEl>
                                        <p:attrNameLst>
                                          <p:attrName>ppt_y</p:attrName>
                                        </p:attrNameLst>
                                      </p:cBhvr>
                                      <p:tavLst>
                                        <p:tav tm="0">
                                          <p:val>
                                            <p:strVal val="#ppt_y"/>
                                          </p:val>
                                        </p:tav>
                                        <p:tav tm="100000">
                                          <p:val>
                                            <p:strVal val="#ppt_y"/>
                                          </p:val>
                                        </p:tav>
                                      </p:tavLst>
                                    </p:anim>
                                  </p:childTnLst>
                                </p:cTn>
                              </p:par>
                            </p:childTnLst>
                          </p:cTn>
                        </p:par>
                        <p:par>
                          <p:cTn id="195" fill="hold">
                            <p:stCondLst>
                              <p:cond delay="7500"/>
                            </p:stCondLst>
                            <p:childTnLst>
                              <p:par>
                                <p:cTn id="196" presetID="10" presetClass="entr" presetSubtype="0" fill="hold" nodeType="after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0" grpId="0" animBg="1"/>
      <p:bldP spid="4101" grpId="0" animBg="1"/>
      <p:bldP spid="4102" grpId="0" animBg="1"/>
      <p:bldP spid="4103"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4" grpId="0" animBg="1"/>
      <p:bldP spid="4115" grpId="0" animBg="1"/>
      <p:bldP spid="4116" grpId="0" animBg="1"/>
      <p:bldP spid="4117" grpId="0" animBg="1"/>
      <p:bldP spid="4118" grpId="0" animBg="1"/>
      <p:bldP spid="4119" grpId="0" animBg="1"/>
      <p:bldP spid="4120" grpId="0" animBg="1"/>
      <p:bldP spid="4121" grpId="0" animBg="1"/>
      <p:bldP spid="4122" grpId="0" animBg="1"/>
      <p:bldP spid="4123" grpId="0" animBg="1"/>
      <p:bldP spid="4124" grpId="0" animBg="1"/>
      <p:bldP spid="4125"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2911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Resources Support</a:t>
            </a:r>
            <a:endParaRPr lang="zh-CN" altLang="en-US" dirty="0">
              <a:ea typeface="宋体" pitchFamily="2" charset="-122"/>
            </a:endParaRPr>
          </a:p>
        </p:txBody>
      </p:sp>
    </p:spTree>
    <p:extLst>
      <p:ext uri="{BB962C8B-B14F-4D97-AF65-F5344CB8AC3E}">
        <p14:creationId xmlns:p14="http://schemas.microsoft.com/office/powerpoint/2010/main" val="3330295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圆角矩形 11"/>
          <p:cNvSpPr>
            <a:spLocks noChangeArrowheads="1"/>
          </p:cNvSpPr>
          <p:nvPr/>
        </p:nvSpPr>
        <p:spPr bwMode="auto">
          <a:xfrm>
            <a:off x="1714500" y="1771584"/>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289668" y="1760005"/>
            <a:ext cx="45646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How to get resources?</a:t>
            </a:r>
            <a:endParaRPr lang="zh-CN" altLang="en-US" sz="2800" dirty="0">
              <a:ea typeface="宋体" pitchFamily="2" charset="-122"/>
            </a:endParaRPr>
          </a:p>
        </p:txBody>
      </p:sp>
      <p:sp>
        <p:nvSpPr>
          <p:cNvPr id="8204" name="圆角矩形 13"/>
          <p:cNvSpPr>
            <a:spLocks noChangeArrowheads="1"/>
          </p:cNvSpPr>
          <p:nvPr/>
        </p:nvSpPr>
        <p:spPr bwMode="auto">
          <a:xfrm>
            <a:off x="1357311" y="1229921"/>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3295912"/>
            <a:ext cx="1857375" cy="1525794"/>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Create Yourself </a:t>
            </a:r>
            <a:endParaRPr lang="zh-CN" altLang="en-US" dirty="0">
              <a:ea typeface="宋体" pitchFamily="2" charset="-122"/>
            </a:endParaRPr>
          </a:p>
        </p:txBody>
      </p:sp>
      <p:sp>
        <p:nvSpPr>
          <p:cNvPr id="8210" name="圆角矩形 22"/>
          <p:cNvSpPr>
            <a:spLocks noChangeArrowheads="1"/>
          </p:cNvSpPr>
          <p:nvPr/>
        </p:nvSpPr>
        <p:spPr bwMode="auto">
          <a:xfrm>
            <a:off x="364331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Graphic Artist</a:t>
            </a:r>
            <a:endParaRPr lang="zh-CN" altLang="en-US" dirty="0">
              <a:ea typeface="宋体" pitchFamily="2" charset="-122"/>
            </a:endParaRPr>
          </a:p>
        </p:txBody>
      </p:sp>
      <p:sp>
        <p:nvSpPr>
          <p:cNvPr id="8213" name="TextBox 25"/>
          <p:cNvSpPr>
            <a:spLocks noChangeArrowheads="1"/>
          </p:cNvSpPr>
          <p:nvPr/>
        </p:nvSpPr>
        <p:spPr bwMode="auto">
          <a:xfrm>
            <a:off x="57443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Internet</a:t>
            </a:r>
            <a:endParaRPr lang="zh-CN" altLang="en-US" dirty="0">
              <a:ea typeface="宋体" pitchFamily="2" charset="-122"/>
            </a:endParaRPr>
          </a:p>
        </p:txBody>
      </p:sp>
      <p:sp>
        <p:nvSpPr>
          <p:cNvPr id="8214" name="TextBox 26"/>
          <p:cNvSpPr>
            <a:spLocks noChangeArrowheads="1"/>
          </p:cNvSpPr>
          <p:nvPr/>
        </p:nvSpPr>
        <p:spPr bwMode="auto">
          <a:xfrm>
            <a:off x="1743869" y="3653099"/>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Huge Harvest</a:t>
            </a:r>
            <a:endParaRPr lang="zh-CN" altLang="en-US" dirty="0">
              <a:ea typeface="宋体" pitchFamily="2" charset="-122"/>
            </a:endParaRPr>
          </a:p>
        </p:txBody>
      </p:sp>
      <p:sp>
        <p:nvSpPr>
          <p:cNvPr id="8215" name="TextBox 27"/>
          <p:cNvSpPr>
            <a:spLocks noChangeArrowheads="1"/>
          </p:cNvSpPr>
          <p:nvPr/>
        </p:nvSpPr>
        <p:spPr bwMode="auto">
          <a:xfrm>
            <a:off x="1743869" y="4367474"/>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Great Difficulty</a:t>
            </a:r>
            <a:endParaRPr lang="zh-CN" altLang="en-US" dirty="0">
              <a:ea typeface="宋体" pitchFamily="2" charset="-122"/>
            </a:endParaRPr>
          </a:p>
        </p:txBody>
      </p:sp>
      <p:sp>
        <p:nvSpPr>
          <p:cNvPr id="8217" name="TextBox 29"/>
          <p:cNvSpPr>
            <a:spLocks noChangeArrowheads="1"/>
          </p:cNvSpPr>
          <p:nvPr/>
        </p:nvSpPr>
        <p:spPr bwMode="auto">
          <a:xfrm>
            <a:off x="3643314" y="3653099"/>
            <a:ext cx="18573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Professional Art</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4367474"/>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Hard To Find</a:t>
            </a:r>
            <a:endParaRPr lang="zh-CN" altLang="en-US" dirty="0">
              <a:ea typeface="宋体" pitchFamily="2" charset="-122"/>
            </a:endParaRPr>
          </a:p>
        </p:txBody>
      </p:sp>
      <p:sp>
        <p:nvSpPr>
          <p:cNvPr id="8220" name="TextBox 32"/>
          <p:cNvSpPr>
            <a:spLocks noChangeArrowheads="1"/>
          </p:cNvSpPr>
          <p:nvPr/>
        </p:nvSpPr>
        <p:spPr bwMode="auto">
          <a:xfrm>
            <a:off x="5745163" y="3653099"/>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Free &amp; Easy</a:t>
            </a:r>
            <a:endParaRPr lang="zh-CN" altLang="en-US" dirty="0">
              <a:ea typeface="宋体" pitchFamily="2" charset="-122"/>
            </a:endParaRPr>
          </a:p>
        </p:txBody>
      </p:sp>
      <p:sp>
        <p:nvSpPr>
          <p:cNvPr id="8221" name="TextBox 33"/>
          <p:cNvSpPr>
            <a:spLocks noChangeArrowheads="1"/>
          </p:cNvSpPr>
          <p:nvPr/>
        </p:nvSpPr>
        <p:spPr bwMode="auto">
          <a:xfrm>
            <a:off x="5745163" y="4367474"/>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Copyright Issue</a:t>
            </a:r>
            <a:endParaRPr lang="zh-CN" altLang="en-US" dirty="0">
              <a:ea typeface="宋体" pitchFamily="2" charset="-122"/>
            </a:endParaRPr>
          </a:p>
        </p:txBody>
      </p:sp>
    </p:spTree>
    <p:extLst>
      <p:ext uri="{BB962C8B-B14F-4D97-AF65-F5344CB8AC3E}">
        <p14:creationId xmlns:p14="http://schemas.microsoft.com/office/powerpoint/2010/main" val="2224337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down)">
                                      <p:cBhvr>
                                        <p:cTn id="7" dur="500"/>
                                        <p:tgtEl>
                                          <p:spTgt spid="82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03"/>
                                        </p:tgtEl>
                                        <p:attrNameLst>
                                          <p:attrName>style.visibility</p:attrName>
                                        </p:attrNameLst>
                                      </p:cBhvr>
                                      <p:to>
                                        <p:strVal val="visible"/>
                                      </p:to>
                                    </p:set>
                                    <p:animEffect transition="in" filter="wipe(down)">
                                      <p:cBhvr>
                                        <p:cTn id="10" dur="500"/>
                                        <p:tgtEl>
                                          <p:spTgt spid="820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04"/>
                                        </p:tgtEl>
                                        <p:attrNameLst>
                                          <p:attrName>style.visibility</p:attrName>
                                        </p:attrNameLst>
                                      </p:cBhvr>
                                      <p:to>
                                        <p:strVal val="visible"/>
                                      </p:to>
                                    </p:set>
                                    <p:animEffect transition="in" filter="wipe(down)">
                                      <p:cBhvr>
                                        <p:cTn id="13" dur="500"/>
                                        <p:tgtEl>
                                          <p:spTgt spid="820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transition="in" filter="wipe(down)">
                                      <p:cBhvr>
                                        <p:cTn id="16" dur="500"/>
                                        <p:tgtEl>
                                          <p:spTgt spid="820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06"/>
                                        </p:tgtEl>
                                        <p:attrNameLst>
                                          <p:attrName>style.visibility</p:attrName>
                                        </p:attrNameLst>
                                      </p:cBhvr>
                                      <p:to>
                                        <p:strVal val="visible"/>
                                      </p:to>
                                    </p:set>
                                    <p:animEffect transition="in" filter="wipe(down)">
                                      <p:cBhvr>
                                        <p:cTn id="19" dur="500"/>
                                        <p:tgtEl>
                                          <p:spTgt spid="820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7"/>
                                        </p:tgtEl>
                                        <p:attrNameLst>
                                          <p:attrName>style.visibility</p:attrName>
                                        </p:attrNameLst>
                                      </p:cBhvr>
                                      <p:to>
                                        <p:strVal val="visible"/>
                                      </p:to>
                                    </p:set>
                                    <p:animEffect transition="in" filter="wipe(down)">
                                      <p:cBhvr>
                                        <p:cTn id="22" dur="500"/>
                                        <p:tgtEl>
                                          <p:spTgt spid="820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08"/>
                                        </p:tgtEl>
                                        <p:attrNameLst>
                                          <p:attrName>style.visibility</p:attrName>
                                        </p:attrNameLst>
                                      </p:cBhvr>
                                      <p:to>
                                        <p:strVal val="visible"/>
                                      </p:to>
                                    </p:set>
                                    <p:animEffect transition="in" filter="wipe(down)">
                                      <p:cBhvr>
                                        <p:cTn id="25" dur="500"/>
                                        <p:tgtEl>
                                          <p:spTgt spid="820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209"/>
                                        </p:tgtEl>
                                        <p:attrNameLst>
                                          <p:attrName>style.visibility</p:attrName>
                                        </p:attrNameLst>
                                      </p:cBhvr>
                                      <p:to>
                                        <p:strVal val="visible"/>
                                      </p:to>
                                    </p:set>
                                    <p:animEffect transition="in" filter="wipe(down)">
                                      <p:cBhvr>
                                        <p:cTn id="28" dur="500"/>
                                        <p:tgtEl>
                                          <p:spTgt spid="820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210"/>
                                        </p:tgtEl>
                                        <p:attrNameLst>
                                          <p:attrName>style.visibility</p:attrName>
                                        </p:attrNameLst>
                                      </p:cBhvr>
                                      <p:to>
                                        <p:strVal val="visible"/>
                                      </p:to>
                                    </p:set>
                                    <p:animEffect transition="in" filter="wipe(down)">
                                      <p:cBhvr>
                                        <p:cTn id="31" dur="500"/>
                                        <p:tgtEl>
                                          <p:spTgt spid="82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11"/>
                                        </p:tgtEl>
                                        <p:attrNameLst>
                                          <p:attrName>style.visibility</p:attrName>
                                        </p:attrNameLst>
                                      </p:cBhvr>
                                      <p:to>
                                        <p:strVal val="visible"/>
                                      </p:to>
                                    </p:set>
                                    <p:animEffect transition="in" filter="wipe(down)">
                                      <p:cBhvr>
                                        <p:cTn id="34" dur="500"/>
                                        <p:tgtEl>
                                          <p:spTgt spid="82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212"/>
                                        </p:tgtEl>
                                        <p:attrNameLst>
                                          <p:attrName>style.visibility</p:attrName>
                                        </p:attrNameLst>
                                      </p:cBhvr>
                                      <p:to>
                                        <p:strVal val="visible"/>
                                      </p:to>
                                    </p:set>
                                    <p:animEffect transition="in" filter="wipe(down)">
                                      <p:cBhvr>
                                        <p:cTn id="37" dur="500"/>
                                        <p:tgtEl>
                                          <p:spTgt spid="82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13"/>
                                        </p:tgtEl>
                                        <p:attrNameLst>
                                          <p:attrName>style.visibility</p:attrName>
                                        </p:attrNameLst>
                                      </p:cBhvr>
                                      <p:to>
                                        <p:strVal val="visible"/>
                                      </p:to>
                                    </p:set>
                                    <p:animEffect transition="in" filter="wipe(down)">
                                      <p:cBhvr>
                                        <p:cTn id="40" dur="500"/>
                                        <p:tgtEl>
                                          <p:spTgt spid="82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214"/>
                                        </p:tgtEl>
                                        <p:attrNameLst>
                                          <p:attrName>style.visibility</p:attrName>
                                        </p:attrNameLst>
                                      </p:cBhvr>
                                      <p:to>
                                        <p:strVal val="visible"/>
                                      </p:to>
                                    </p:set>
                                    <p:animEffect transition="in" filter="wipe(down)">
                                      <p:cBhvr>
                                        <p:cTn id="43" dur="500"/>
                                        <p:tgtEl>
                                          <p:spTgt spid="82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215"/>
                                        </p:tgtEl>
                                        <p:attrNameLst>
                                          <p:attrName>style.visibility</p:attrName>
                                        </p:attrNameLst>
                                      </p:cBhvr>
                                      <p:to>
                                        <p:strVal val="visible"/>
                                      </p:to>
                                    </p:set>
                                    <p:animEffect transition="in" filter="wipe(down)">
                                      <p:cBhvr>
                                        <p:cTn id="46" dur="500"/>
                                        <p:tgtEl>
                                          <p:spTgt spid="82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17"/>
                                        </p:tgtEl>
                                        <p:attrNameLst>
                                          <p:attrName>style.visibility</p:attrName>
                                        </p:attrNameLst>
                                      </p:cBhvr>
                                      <p:to>
                                        <p:strVal val="visible"/>
                                      </p:to>
                                    </p:set>
                                    <p:animEffect transition="in" filter="wipe(down)">
                                      <p:cBhvr>
                                        <p:cTn id="49" dur="500"/>
                                        <p:tgtEl>
                                          <p:spTgt spid="82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18"/>
                                        </p:tgtEl>
                                        <p:attrNameLst>
                                          <p:attrName>style.visibility</p:attrName>
                                        </p:attrNameLst>
                                      </p:cBhvr>
                                      <p:to>
                                        <p:strVal val="visible"/>
                                      </p:to>
                                    </p:set>
                                    <p:animEffect transition="in" filter="wipe(down)">
                                      <p:cBhvr>
                                        <p:cTn id="52" dur="500"/>
                                        <p:tgtEl>
                                          <p:spTgt spid="821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220"/>
                                        </p:tgtEl>
                                        <p:attrNameLst>
                                          <p:attrName>style.visibility</p:attrName>
                                        </p:attrNameLst>
                                      </p:cBhvr>
                                      <p:to>
                                        <p:strVal val="visible"/>
                                      </p:to>
                                    </p:set>
                                    <p:animEffect transition="in" filter="wipe(down)">
                                      <p:cBhvr>
                                        <p:cTn id="55" dur="500"/>
                                        <p:tgtEl>
                                          <p:spTgt spid="82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221"/>
                                        </p:tgtEl>
                                        <p:attrNameLst>
                                          <p:attrName>style.visibility</p:attrName>
                                        </p:attrNameLst>
                                      </p:cBhvr>
                                      <p:to>
                                        <p:strVal val="visible"/>
                                      </p:to>
                                    </p:set>
                                    <p:animEffect transition="in" filter="wipe(down)">
                                      <p:cBhvr>
                                        <p:cTn id="58"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7" grpId="0"/>
      <p:bldP spid="8218" grpId="0"/>
      <p:bldP spid="8220" grpId="0"/>
      <p:bldP spid="8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30" name="文本框 7"/>
          <p:cNvSpPr>
            <a:spLocks noChangeArrowheads="1"/>
          </p:cNvSpPr>
          <p:nvPr/>
        </p:nvSpPr>
        <p:spPr bwMode="auto">
          <a:xfrm>
            <a:off x="1666875" y="596900"/>
            <a:ext cx="520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You may add these to your bookmarks</a:t>
            </a:r>
            <a:endParaRPr lang="zh-CN" altLang="en-US" sz="2000" b="1" dirty="0">
              <a:solidFill>
                <a:srgbClr val="219DC9"/>
              </a:solidFill>
              <a:latin typeface="微软雅黑" pitchFamily="34" charset="-122"/>
              <a:ea typeface="微软雅黑" pitchFamily="34" charset="-122"/>
            </a:endParaRPr>
          </a:p>
        </p:txBody>
      </p:sp>
      <p:sp>
        <p:nvSpPr>
          <p:cNvPr id="35" name="文本框 15"/>
          <p:cNvSpPr>
            <a:spLocks noChangeArrowheads="1"/>
          </p:cNvSpPr>
          <p:nvPr/>
        </p:nvSpPr>
        <p:spPr bwMode="auto">
          <a:xfrm>
            <a:off x="2058028" y="1471994"/>
            <a:ext cx="2123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chemeClr val="bg1">
                    <a:lumMod val="95000"/>
                  </a:schemeClr>
                </a:solidFill>
                <a:latin typeface="微软雅黑" pitchFamily="34" charset="-122"/>
                <a:ea typeface="微软雅黑" pitchFamily="34" charset="-122"/>
                <a:sym typeface="微软雅黑" pitchFamily="34" charset="-122"/>
              </a:rPr>
              <a:t>o</a:t>
            </a:r>
            <a:r>
              <a:rPr lang="en-US" altLang="zh-CN" dirty="0" smtClean="0">
                <a:solidFill>
                  <a:schemeClr val="bg1">
                    <a:lumMod val="95000"/>
                  </a:schemeClr>
                </a:solidFill>
                <a:latin typeface="微软雅黑" pitchFamily="34" charset="-122"/>
                <a:ea typeface="微软雅黑" pitchFamily="34" charset="-122"/>
                <a:sym typeface="微软雅黑" pitchFamily="34" charset="-122"/>
              </a:rPr>
              <a:t>pengameart.org</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36" name="矩形 17"/>
          <p:cNvSpPr>
            <a:spLocks noChangeArrowheads="1"/>
          </p:cNvSpPr>
          <p:nvPr/>
        </p:nvSpPr>
        <p:spPr bwMode="auto">
          <a:xfrm flipH="1">
            <a:off x="1978812" y="1450975"/>
            <a:ext cx="46038" cy="1568450"/>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 name="文本框 18"/>
          <p:cNvSpPr>
            <a:spLocks noChangeArrowheads="1"/>
          </p:cNvSpPr>
          <p:nvPr/>
        </p:nvSpPr>
        <p:spPr bwMode="auto">
          <a:xfrm>
            <a:off x="2058028" y="3776849"/>
            <a:ext cx="1606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www.bfxr.net</a:t>
            </a:r>
            <a:endParaRPr lang="en-US" altLang="zh-CN" dirty="0">
              <a:solidFill>
                <a:schemeClr val="bg1"/>
              </a:solidFill>
              <a:latin typeface="微软雅黑" pitchFamily="34" charset="-122"/>
              <a:ea typeface="微软雅黑" pitchFamily="34" charset="-122"/>
              <a:sym typeface="微软雅黑" pitchFamily="34" charset="-122"/>
            </a:endParaRPr>
          </a:p>
        </p:txBody>
      </p:sp>
      <p:sp>
        <p:nvSpPr>
          <p:cNvPr id="38" name="矩形 19"/>
          <p:cNvSpPr>
            <a:spLocks noChangeArrowheads="1"/>
          </p:cNvSpPr>
          <p:nvPr/>
        </p:nvSpPr>
        <p:spPr bwMode="auto">
          <a:xfrm flipH="1">
            <a:off x="1958933" y="3792543"/>
            <a:ext cx="46038" cy="1941513"/>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3075" name="Picture 3" descr="C:\Users\cocos2d-x\Desktop\华南理工大学讲课\pictures\图片.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79" y="2279853"/>
            <a:ext cx="787400" cy="7493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58355" y="1220788"/>
            <a:ext cx="1648424" cy="1200150"/>
            <a:chOff x="258355" y="1220788"/>
            <a:chExt cx="1648424" cy="1200150"/>
          </a:xfrm>
        </p:grpSpPr>
        <p:sp>
          <p:nvSpPr>
            <p:cNvPr id="33" name="矩形 10"/>
            <p:cNvSpPr>
              <a:spLocks noChangeArrowheads="1"/>
            </p:cNvSpPr>
            <p:nvPr/>
          </p:nvSpPr>
          <p:spPr bwMode="auto">
            <a:xfrm>
              <a:off x="682218" y="1773535"/>
              <a:ext cx="1224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ictures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0" name="矩形 5"/>
            <p:cNvSpPr>
              <a:spLocks noChangeArrowheads="1"/>
            </p:cNvSpPr>
            <p:nvPr/>
          </p:nvSpPr>
          <p:spPr bwMode="auto">
            <a:xfrm>
              <a:off x="258355" y="1220788"/>
              <a:ext cx="847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a:solidFill>
                    <a:srgbClr val="1C86AC"/>
                  </a:solidFill>
                  <a:latin typeface="方正超粗黑_GBK" pitchFamily="1" charset="-122"/>
                  <a:ea typeface="方正超粗黑_GBK" pitchFamily="1" charset="-122"/>
                  <a:sym typeface="方正超粗黑_GBK" pitchFamily="1" charset="-122"/>
                </a:rPr>
                <a:t>P</a:t>
              </a:r>
              <a:endParaRPr lang="zh-CN" altLang="en-US" sz="7200" dirty="0">
                <a:solidFill>
                  <a:srgbClr val="1C86AC"/>
                </a:solidFill>
                <a:latin typeface="Calibri" pitchFamily="34" charset="0"/>
                <a:sym typeface="宋体" pitchFamily="2" charset="-122"/>
              </a:endParaRPr>
            </a:p>
          </p:txBody>
        </p:sp>
      </p:grpSp>
      <p:grpSp>
        <p:nvGrpSpPr>
          <p:cNvPr id="6" name="组合 5"/>
          <p:cNvGrpSpPr/>
          <p:nvPr/>
        </p:nvGrpSpPr>
        <p:grpSpPr>
          <a:xfrm>
            <a:off x="322053" y="3576444"/>
            <a:ext cx="1636881" cy="1200329"/>
            <a:chOff x="322053" y="3576444"/>
            <a:chExt cx="1636881" cy="1200329"/>
          </a:xfrm>
        </p:grpSpPr>
        <p:sp>
          <p:nvSpPr>
            <p:cNvPr id="45" name="矩形 10"/>
            <p:cNvSpPr>
              <a:spLocks noChangeArrowheads="1"/>
            </p:cNvSpPr>
            <p:nvPr/>
          </p:nvSpPr>
          <p:spPr bwMode="auto">
            <a:xfrm>
              <a:off x="898318" y="4129190"/>
              <a:ext cx="1060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udios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7" name="矩形 5"/>
            <p:cNvSpPr>
              <a:spLocks noChangeArrowheads="1"/>
            </p:cNvSpPr>
            <p:nvPr/>
          </p:nvSpPr>
          <p:spPr bwMode="auto">
            <a:xfrm>
              <a:off x="322053" y="3576444"/>
              <a:ext cx="7184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smtClean="0">
                  <a:solidFill>
                    <a:srgbClr val="1C86AC"/>
                  </a:solidFill>
                  <a:latin typeface="Calibri" pitchFamily="34" charset="0"/>
                  <a:ea typeface="方正超粗黑_GBK" pitchFamily="1" charset="-122"/>
                  <a:sym typeface="方正超粗黑_GBK" pitchFamily="1" charset="-122"/>
                </a:rPr>
                <a:t>A</a:t>
              </a:r>
              <a:endParaRPr lang="zh-CN" altLang="en-US" sz="7200" dirty="0">
                <a:solidFill>
                  <a:srgbClr val="1C86AC"/>
                </a:solidFill>
                <a:latin typeface="Calibri" pitchFamily="34" charset="0"/>
                <a:sym typeface="宋体" pitchFamily="2" charset="-122"/>
              </a:endParaRPr>
            </a:p>
          </p:txBody>
        </p:sp>
      </p:grpSp>
      <p:pic>
        <p:nvPicPr>
          <p:cNvPr id="3076" name="Picture 4" descr="C:\Users\cocos2d-x\Desktop\华南理工大学讲课\pictures\音频.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482" y="4832481"/>
            <a:ext cx="603250" cy="622300"/>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1"/>
          <p:cNvSpPr>
            <a:spLocks noChangeArrowheads="1"/>
          </p:cNvSpPr>
          <p:nvPr/>
        </p:nvSpPr>
        <p:spPr bwMode="auto">
          <a:xfrm>
            <a:off x="250020" y="3405411"/>
            <a:ext cx="8715993" cy="47179"/>
          </a:xfrm>
          <a:prstGeom prst="rect">
            <a:avLst/>
          </a:prstGeom>
          <a:solidFill>
            <a:schemeClr val="bg1"/>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0" name="文本框 15"/>
          <p:cNvSpPr>
            <a:spLocks noChangeArrowheads="1"/>
          </p:cNvSpPr>
          <p:nvPr/>
        </p:nvSpPr>
        <p:spPr bwMode="auto">
          <a:xfrm>
            <a:off x="2058028" y="1970699"/>
            <a:ext cx="13898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pixtea.com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1" name="文本框 15"/>
          <p:cNvSpPr>
            <a:spLocks noChangeArrowheads="1"/>
          </p:cNvSpPr>
          <p:nvPr/>
        </p:nvSpPr>
        <p:spPr bwMode="auto">
          <a:xfrm>
            <a:off x="2058028" y="2492421"/>
            <a:ext cx="229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www.psdchest.com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2" name="文本框 15"/>
          <p:cNvSpPr>
            <a:spLocks noChangeArrowheads="1"/>
          </p:cNvSpPr>
          <p:nvPr/>
        </p:nvSpPr>
        <p:spPr bwMode="auto">
          <a:xfrm>
            <a:off x="4572000" y="1471994"/>
            <a:ext cx="28172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www.designkindle.com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4" name="文本框 15"/>
          <p:cNvSpPr>
            <a:spLocks noChangeArrowheads="1"/>
          </p:cNvSpPr>
          <p:nvPr/>
        </p:nvSpPr>
        <p:spPr bwMode="auto">
          <a:xfrm>
            <a:off x="4572000" y="1970699"/>
            <a:ext cx="1872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freepsdfiles.net</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5" name="文本框 15"/>
          <p:cNvSpPr>
            <a:spLocks noChangeArrowheads="1"/>
          </p:cNvSpPr>
          <p:nvPr/>
        </p:nvSpPr>
        <p:spPr bwMode="auto">
          <a:xfrm>
            <a:off x="4572000" y="2492421"/>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smtClean="0">
                <a:solidFill>
                  <a:schemeClr val="bg1">
                    <a:lumMod val="95000"/>
                  </a:schemeClr>
                </a:solidFill>
                <a:latin typeface="微软雅黑" pitchFamily="34" charset="-122"/>
                <a:ea typeface="微软雅黑" pitchFamily="34" charset="-122"/>
                <a:sym typeface="微软雅黑" pitchFamily="34" charset="-122"/>
              </a:rPr>
              <a:t>花瓣网、站酷、昵图网</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6" name="文本框 18"/>
          <p:cNvSpPr>
            <a:spLocks noChangeArrowheads="1"/>
          </p:cNvSpPr>
          <p:nvPr/>
        </p:nvSpPr>
        <p:spPr bwMode="auto">
          <a:xfrm>
            <a:off x="2058028" y="4335761"/>
            <a:ext cx="2680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sc.chinaz.com/yinxiao</a:t>
            </a:r>
            <a:r>
              <a:rPr lang="en-US" altLang="zh-CN" dirty="0">
                <a:solidFill>
                  <a:schemeClr val="bg1"/>
                </a:solidFill>
                <a:latin typeface="微软雅黑" pitchFamily="34" charset="-122"/>
                <a:ea typeface="微软雅黑" pitchFamily="34" charset="-122"/>
                <a:sym typeface="微软雅黑" pitchFamily="34" charset="-122"/>
              </a:rPr>
              <a:t>/</a:t>
            </a:r>
          </a:p>
        </p:txBody>
      </p:sp>
      <p:sp>
        <p:nvSpPr>
          <p:cNvPr id="8" name="矩形 7"/>
          <p:cNvSpPr/>
          <p:nvPr/>
        </p:nvSpPr>
        <p:spPr bwMode="auto">
          <a:xfrm rot="15189241">
            <a:off x="6377120" y="3426571"/>
            <a:ext cx="1156088" cy="2673454"/>
          </a:xfrm>
          <a:prstGeom prst="rect">
            <a:avLst/>
          </a:prstGeom>
          <a:blipFill dpi="0" rotWithShape="1">
            <a:blip r:embed="rId4"/>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2060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0-#ppt_w/2"/>
                                          </p:val>
                                        </p:tav>
                                        <p:tav tm="100000">
                                          <p:val>
                                            <p:strVal val="#ppt_x"/>
                                          </p:val>
                                        </p:tav>
                                      </p:tavLst>
                                    </p:anim>
                                    <p:anim calcmode="lin" valueType="num">
                                      <p:cBhvr additive="base">
                                        <p:cTn id="26" dur="500" fill="hold"/>
                                        <p:tgtEl>
                                          <p:spTgt spid="307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0-#ppt_w/2"/>
                                          </p:val>
                                        </p:tav>
                                        <p:tav tm="100000">
                                          <p:val>
                                            <p:strVal val="#ppt_x"/>
                                          </p:val>
                                        </p:tav>
                                      </p:tavLst>
                                    </p:anim>
                                    <p:anim calcmode="lin" valueType="num">
                                      <p:cBhvr additive="base">
                                        <p:cTn id="38" dur="500" fill="hold"/>
                                        <p:tgtEl>
                                          <p:spTgt spid="5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0-#ppt_w/2"/>
                                          </p:val>
                                        </p:tav>
                                        <p:tav tm="100000">
                                          <p:val>
                                            <p:strVal val="#ppt_x"/>
                                          </p:val>
                                        </p:tav>
                                      </p:tavLst>
                                    </p:anim>
                                    <p:anim calcmode="lin" valueType="num">
                                      <p:cBhvr additive="base">
                                        <p:cTn id="46" dur="500" fill="hold"/>
                                        <p:tgtEl>
                                          <p:spTgt spid="5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0-#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0-#ppt_w/2"/>
                                          </p:val>
                                        </p:tav>
                                        <p:tav tm="100000">
                                          <p:val>
                                            <p:strVal val="#ppt_x"/>
                                          </p:val>
                                        </p:tav>
                                      </p:tavLst>
                                    </p:anim>
                                    <p:anim calcmode="lin" valueType="num">
                                      <p:cBhvr additive="base">
                                        <p:cTn id="6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0-#ppt_w/2"/>
                                          </p:val>
                                        </p:tav>
                                        <p:tav tm="100000">
                                          <p:val>
                                            <p:strVal val="#ppt_x"/>
                                          </p:val>
                                        </p:tav>
                                      </p:tavLst>
                                    </p:anim>
                                    <p:anim calcmode="lin" valueType="num">
                                      <p:cBhvr additive="base">
                                        <p:cTn id="70" dur="500" fill="hold"/>
                                        <p:tgtEl>
                                          <p:spTgt spid="38"/>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3076"/>
                                        </p:tgtEl>
                                        <p:attrNameLst>
                                          <p:attrName>style.visibility</p:attrName>
                                        </p:attrNameLst>
                                      </p:cBhvr>
                                      <p:to>
                                        <p:strVal val="visible"/>
                                      </p:to>
                                    </p:set>
                                    <p:anim calcmode="lin" valueType="num">
                                      <p:cBhvr additive="base">
                                        <p:cTn id="73" dur="500" fill="hold"/>
                                        <p:tgtEl>
                                          <p:spTgt spid="3076"/>
                                        </p:tgtEl>
                                        <p:attrNameLst>
                                          <p:attrName>ppt_x</p:attrName>
                                        </p:attrNameLst>
                                      </p:cBhvr>
                                      <p:tavLst>
                                        <p:tav tm="0">
                                          <p:val>
                                            <p:strVal val="0-#ppt_w/2"/>
                                          </p:val>
                                        </p:tav>
                                        <p:tav tm="100000">
                                          <p:val>
                                            <p:strVal val="#ppt_x"/>
                                          </p:val>
                                        </p:tav>
                                      </p:tavLst>
                                    </p:anim>
                                    <p:anim calcmode="lin" valueType="num">
                                      <p:cBhvr additive="base">
                                        <p:cTn id="74" dur="500" fill="hold"/>
                                        <p:tgtEl>
                                          <p:spTgt spid="307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0-#ppt_w/2"/>
                                          </p:val>
                                        </p:tav>
                                        <p:tav tm="100000">
                                          <p:val>
                                            <p:strVal val="#ppt_x"/>
                                          </p:val>
                                        </p:tav>
                                      </p:tavLst>
                                    </p:anim>
                                    <p:anim calcmode="lin" valueType="num">
                                      <p:cBhvr additive="base">
                                        <p:cTn id="78" dur="500" fill="hold"/>
                                        <p:tgtEl>
                                          <p:spTgt spid="37"/>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528"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p:cTn id="87" dur="300" fill="hold"/>
                                        <p:tgtEl>
                                          <p:spTgt spid="8"/>
                                        </p:tgtEl>
                                        <p:attrNameLst>
                                          <p:attrName>ppt_w</p:attrName>
                                        </p:attrNameLst>
                                      </p:cBhvr>
                                      <p:tavLst>
                                        <p:tav tm="0">
                                          <p:val>
                                            <p:fltVal val="0"/>
                                          </p:val>
                                        </p:tav>
                                        <p:tav tm="100000">
                                          <p:val>
                                            <p:strVal val="#ppt_w"/>
                                          </p:val>
                                        </p:tav>
                                      </p:tavLst>
                                    </p:anim>
                                    <p:anim calcmode="lin" valueType="num">
                                      <p:cBhvr>
                                        <p:cTn id="88" dur="300" fill="hold"/>
                                        <p:tgtEl>
                                          <p:spTgt spid="8"/>
                                        </p:tgtEl>
                                        <p:attrNameLst>
                                          <p:attrName>ppt_h</p:attrName>
                                        </p:attrNameLst>
                                      </p:cBhvr>
                                      <p:tavLst>
                                        <p:tav tm="0">
                                          <p:val>
                                            <p:fltVal val="0"/>
                                          </p:val>
                                        </p:tav>
                                        <p:tav tm="100000">
                                          <p:val>
                                            <p:strVal val="#ppt_h"/>
                                          </p:val>
                                        </p:tav>
                                      </p:tavLst>
                                    </p:anim>
                                    <p:animEffect transition="in" filter="fade">
                                      <p:cBhvr>
                                        <p:cTn id="89" dur="300"/>
                                        <p:tgtEl>
                                          <p:spTgt spid="8"/>
                                        </p:tgtEl>
                                      </p:cBhvr>
                                    </p:animEffect>
                                    <p:anim calcmode="lin" valueType="num">
                                      <p:cBhvr>
                                        <p:cTn id="90" dur="300" fill="hold"/>
                                        <p:tgtEl>
                                          <p:spTgt spid="8"/>
                                        </p:tgtEl>
                                        <p:attrNameLst>
                                          <p:attrName>ppt_x</p:attrName>
                                        </p:attrNameLst>
                                      </p:cBhvr>
                                      <p:tavLst>
                                        <p:tav tm="0">
                                          <p:val>
                                            <p:fltVal val="0.5"/>
                                          </p:val>
                                        </p:tav>
                                        <p:tav tm="100000">
                                          <p:val>
                                            <p:strVal val="#ppt_x"/>
                                          </p:val>
                                        </p:tav>
                                      </p:tavLst>
                                    </p:anim>
                                    <p:anim calcmode="lin" valueType="num">
                                      <p:cBhvr>
                                        <p:cTn id="91" dur="3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5" grpId="0"/>
      <p:bldP spid="36" grpId="0" animBg="1"/>
      <p:bldP spid="37" grpId="0"/>
      <p:bldP spid="38" grpId="0" animBg="1"/>
      <p:bldP spid="49" grpId="0" animBg="1"/>
      <p:bldP spid="50" grpId="0"/>
      <p:bldP spid="51" grpId="0"/>
      <p:bldP spid="52" grpId="0"/>
      <p:bldP spid="54" grpId="0"/>
      <p:bldP spid="55" grpId="0"/>
      <p:bldP spid="5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75" y="1476376"/>
            <a:ext cx="9140825" cy="675480"/>
            <a:chOff x="3175" y="1476376"/>
            <a:chExt cx="9140825" cy="675480"/>
          </a:xfrm>
        </p:grpSpPr>
        <p:sp>
          <p:nvSpPr>
            <p:cNvPr id="13" name="矩形 24"/>
            <p:cNvSpPr>
              <a:spLocks noChangeArrowheads="1"/>
            </p:cNvSpPr>
            <p:nvPr/>
          </p:nvSpPr>
          <p:spPr bwMode="auto">
            <a:xfrm>
              <a:off x="3175" y="1476376"/>
              <a:ext cx="9140825"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4" name="文本框 25"/>
            <p:cNvSpPr>
              <a:spLocks noChangeArrowheads="1"/>
            </p:cNvSpPr>
            <p:nvPr/>
          </p:nvSpPr>
          <p:spPr bwMode="auto">
            <a:xfrm>
              <a:off x="105954" y="1583135"/>
              <a:ext cx="738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Three steps to get fast to deal with your images. </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15" name="文本框 26"/>
          <p:cNvSpPr>
            <a:spLocks noChangeArrowheads="1"/>
          </p:cNvSpPr>
          <p:nvPr/>
        </p:nvSpPr>
        <p:spPr bwMode="auto">
          <a:xfrm>
            <a:off x="105954" y="2381179"/>
            <a:ext cx="3322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1. Cut out a regular shape.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6" name="文本框 26"/>
          <p:cNvSpPr>
            <a:spLocks noChangeArrowheads="1"/>
          </p:cNvSpPr>
          <p:nvPr/>
        </p:nvSpPr>
        <p:spPr bwMode="auto">
          <a:xfrm>
            <a:off x="105954" y="2833056"/>
            <a:ext cx="3525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219DC9"/>
                </a:solidFill>
                <a:latin typeface="微软雅黑" pitchFamily="34" charset="-122"/>
                <a:ea typeface="微软雅黑" pitchFamily="34" charset="-122"/>
                <a:sym typeface="微软雅黑" pitchFamily="34" charset="-122"/>
              </a:rPr>
              <a:t>2</a:t>
            </a:r>
            <a:r>
              <a:rPr lang="en-US" altLang="zh-CN" b="1" dirty="0" smtClean="0">
                <a:solidFill>
                  <a:srgbClr val="219DC9"/>
                </a:solidFill>
                <a:latin typeface="微软雅黑" pitchFamily="34" charset="-122"/>
                <a:ea typeface="微软雅黑" pitchFamily="34" charset="-122"/>
                <a:sym typeface="微软雅黑" pitchFamily="34" charset="-122"/>
              </a:rPr>
              <a:t>. </a:t>
            </a:r>
            <a:r>
              <a:rPr lang="en-US" altLang="zh-CN" b="1" dirty="0">
                <a:solidFill>
                  <a:srgbClr val="219DC9"/>
                </a:solidFill>
                <a:latin typeface="微软雅黑" pitchFamily="34" charset="-122"/>
                <a:ea typeface="微软雅黑" pitchFamily="34" charset="-122"/>
                <a:sym typeface="微软雅黑" pitchFamily="34" charset="-122"/>
              </a:rPr>
              <a:t>W</a:t>
            </a:r>
            <a:r>
              <a:rPr lang="en-US" altLang="zh-CN" b="1" dirty="0" smtClean="0">
                <a:solidFill>
                  <a:srgbClr val="219DC9"/>
                </a:solidFill>
                <a:latin typeface="微软雅黑" pitchFamily="34" charset="-122"/>
                <a:ea typeface="微软雅黑" pitchFamily="34" charset="-122"/>
                <a:sym typeface="微软雅黑" pitchFamily="34" charset="-122"/>
              </a:rPr>
              <a:t>ipe out unwanted pixel.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7" name="文本框 26"/>
          <p:cNvSpPr>
            <a:spLocks noChangeArrowheads="1"/>
          </p:cNvSpPr>
          <p:nvPr/>
        </p:nvSpPr>
        <p:spPr bwMode="auto">
          <a:xfrm>
            <a:off x="105954" y="3284934"/>
            <a:ext cx="29623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3. Export a .png format.</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8"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19"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0"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12706421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977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IronCity Demo : </a:t>
            </a:r>
            <a:r>
              <a:rPr lang="en-US" altLang="zh-CN" b="1" dirty="0">
                <a:solidFill>
                  <a:schemeClr val="bg1"/>
                </a:solidFill>
                <a:latin typeface="微软雅黑" pitchFamily="34" charset="-122"/>
                <a:ea typeface="微软雅黑" pitchFamily="34" charset="-122"/>
                <a:sym typeface="微软雅黑" pitchFamily="34" charset="-122"/>
              </a:rPr>
              <a:t>https://</a:t>
            </a:r>
            <a:r>
              <a:rPr lang="en-US" altLang="zh-CN" b="1" dirty="0" smtClean="0">
                <a:solidFill>
                  <a:schemeClr val="bg1"/>
                </a:solidFill>
                <a:latin typeface="微软雅黑" pitchFamily="34" charset="-122"/>
                <a:ea typeface="微软雅黑" pitchFamily="34" charset="-122"/>
                <a:sym typeface="微软雅黑" pitchFamily="34" charset="-122"/>
              </a:rPr>
              <a:t>github.com/yuye-liu/CocoStudioIronCity</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1" name="文本框 26"/>
          <p:cNvSpPr>
            <a:spLocks noChangeArrowheads="1"/>
          </p:cNvSpPr>
          <p:nvPr/>
        </p:nvSpPr>
        <p:spPr bwMode="auto">
          <a:xfrm>
            <a:off x="75493" y="903227"/>
            <a:ext cx="3598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A platform shooting game.</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2" name="文本框 26"/>
          <p:cNvSpPr>
            <a:spLocks noChangeArrowheads="1"/>
          </p:cNvSpPr>
          <p:nvPr/>
        </p:nvSpPr>
        <p:spPr bwMode="auto">
          <a:xfrm>
            <a:off x="75493" y="1341536"/>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Made by CocoStudio v1.0.2.</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3" name="文本框 26"/>
          <p:cNvSpPr>
            <a:spLocks noChangeArrowheads="1"/>
          </p:cNvSpPr>
          <p:nvPr/>
        </p:nvSpPr>
        <p:spPr bwMode="auto">
          <a:xfrm>
            <a:off x="75493" y="1779845"/>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Cocos2dx and Cocos2d-html5</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5" name="组合 4"/>
          <p:cNvGrpSpPr/>
          <p:nvPr/>
        </p:nvGrpSpPr>
        <p:grpSpPr>
          <a:xfrm>
            <a:off x="179088" y="2731088"/>
            <a:ext cx="4682145" cy="3075001"/>
            <a:chOff x="322053" y="2780703"/>
            <a:chExt cx="4277557" cy="2809288"/>
          </a:xfrm>
        </p:grpSpPr>
        <p:sp>
          <p:nvSpPr>
            <p:cNvPr id="27" name="矩形 26"/>
            <p:cNvSpPr/>
            <p:nvPr/>
          </p:nvSpPr>
          <p:spPr bwMode="auto">
            <a:xfrm>
              <a:off x="322053" y="2780703"/>
              <a:ext cx="4277557" cy="2809288"/>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19" y="2818510"/>
              <a:ext cx="41624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组合 5"/>
          <p:cNvGrpSpPr/>
          <p:nvPr/>
        </p:nvGrpSpPr>
        <p:grpSpPr>
          <a:xfrm>
            <a:off x="4334681" y="851802"/>
            <a:ext cx="4682145" cy="3102039"/>
            <a:chOff x="4211835" y="831192"/>
            <a:chExt cx="4682145" cy="3102039"/>
          </a:xfrm>
        </p:grpSpPr>
        <p:sp>
          <p:nvSpPr>
            <p:cNvPr id="47" name="矩形 46"/>
            <p:cNvSpPr/>
            <p:nvPr/>
          </p:nvSpPr>
          <p:spPr bwMode="auto">
            <a:xfrm>
              <a:off x="4211835" y="831192"/>
              <a:ext cx="4682145" cy="3102039"/>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670" y="862974"/>
              <a:ext cx="45624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67609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0-#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IronCity Game Menu UI: UI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41" name="文本框 26"/>
          <p:cNvSpPr>
            <a:spLocks noChangeArrowheads="1"/>
          </p:cNvSpPr>
          <p:nvPr/>
        </p:nvSpPr>
        <p:spPr bwMode="auto">
          <a:xfrm>
            <a:off x="250020" y="1893509"/>
            <a:ext cx="5951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Decide which kind of widgets should be included.</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8" name="组合 7"/>
          <p:cNvGrpSpPr/>
          <p:nvPr/>
        </p:nvGrpSpPr>
        <p:grpSpPr>
          <a:xfrm>
            <a:off x="5136905" y="2636637"/>
            <a:ext cx="3757075" cy="2575216"/>
            <a:chOff x="5136905" y="2636637"/>
            <a:chExt cx="3757075" cy="2575216"/>
          </a:xfrm>
        </p:grpSpPr>
        <p:sp>
          <p:nvSpPr>
            <p:cNvPr id="18" name="矩形 17"/>
            <p:cNvSpPr/>
            <p:nvPr/>
          </p:nvSpPr>
          <p:spPr bwMode="auto">
            <a:xfrm>
              <a:off x="5136905" y="2636637"/>
              <a:ext cx="3757075" cy="2575216"/>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81" y="2678234"/>
              <a:ext cx="3650523" cy="244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组合 1"/>
          <p:cNvGrpSpPr/>
          <p:nvPr/>
        </p:nvGrpSpPr>
        <p:grpSpPr>
          <a:xfrm>
            <a:off x="250020" y="2678508"/>
            <a:ext cx="3757075" cy="2493635"/>
            <a:chOff x="227100" y="2553078"/>
            <a:chExt cx="3757075" cy="2493635"/>
          </a:xfrm>
        </p:grpSpPr>
        <p:sp>
          <p:nvSpPr>
            <p:cNvPr id="16" name="矩形 15"/>
            <p:cNvSpPr/>
            <p:nvPr/>
          </p:nvSpPr>
          <p:spPr bwMode="auto">
            <a:xfrm>
              <a:off x="227100" y="2553078"/>
              <a:ext cx="3757075" cy="2493635"/>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1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 y="2578627"/>
              <a:ext cx="3661049" cy="244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右箭头 3"/>
          <p:cNvSpPr/>
          <p:nvPr/>
        </p:nvSpPr>
        <p:spPr bwMode="auto">
          <a:xfrm>
            <a:off x="4172232" y="3510051"/>
            <a:ext cx="799536" cy="648297"/>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文本框 26"/>
          <p:cNvSpPr>
            <a:spLocks noChangeArrowheads="1"/>
          </p:cNvSpPr>
          <p:nvPr/>
        </p:nvSpPr>
        <p:spPr bwMode="auto">
          <a:xfrm>
            <a:off x="250020" y="953353"/>
            <a:ext cx="204094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Firstly</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24" name="文本框 2"/>
          <p:cNvSpPr>
            <a:spLocks noChangeArrowheads="1"/>
          </p:cNvSpPr>
          <p:nvPr/>
        </p:nvSpPr>
        <p:spPr bwMode="auto">
          <a:xfrm>
            <a:off x="246962" y="5467244"/>
            <a:ext cx="8647018" cy="523220"/>
          </a:xfrm>
          <a:prstGeom prst="rect">
            <a:avLst/>
          </a:prstGeom>
          <a:solidFill>
            <a:schemeClr val="tx1">
              <a:lumMod val="50000"/>
              <a:lumOff val="50000"/>
              <a:alpha val="48000"/>
            </a:schemeClr>
          </a:solid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dirty="0" smtClean="0">
                <a:solidFill>
                  <a:schemeClr val="bg1"/>
                </a:solidFill>
                <a:ea typeface="方正超粗黑_GBK" pitchFamily="1" charset="-122"/>
                <a:sym typeface="方正超粗黑_GBK" pitchFamily="1" charset="-122"/>
              </a:rPr>
              <a:t>I want a blood bar, distance score and setting button. </a:t>
            </a:r>
            <a:endParaRPr lang="zh-CN" altLang="en-US" sz="2800" dirty="0"/>
          </a:p>
        </p:txBody>
      </p:sp>
    </p:spTree>
    <p:extLst>
      <p:ext uri="{BB962C8B-B14F-4D97-AF65-F5344CB8AC3E}">
        <p14:creationId xmlns:p14="http://schemas.microsoft.com/office/powerpoint/2010/main" val="1568552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animBg="1"/>
      <p:bldP spid="22"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Secondly, put everything you need by adding widgets.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2" name="组合 1"/>
          <p:cNvGrpSpPr/>
          <p:nvPr/>
        </p:nvGrpSpPr>
        <p:grpSpPr>
          <a:xfrm>
            <a:off x="39869" y="1051911"/>
            <a:ext cx="8998177" cy="4699186"/>
            <a:chOff x="39869" y="1051911"/>
            <a:chExt cx="8998177" cy="4699186"/>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9" y="1051911"/>
              <a:ext cx="8988037" cy="469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322053" y="3401504"/>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矩形 13"/>
            <p:cNvSpPr/>
            <p:nvPr/>
          </p:nvSpPr>
          <p:spPr bwMode="auto">
            <a:xfrm>
              <a:off x="1618647" y="1195977"/>
              <a:ext cx="1872858"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 name="圆角矩形标注 5"/>
            <p:cNvSpPr/>
            <p:nvPr/>
          </p:nvSpPr>
          <p:spPr bwMode="auto">
            <a:xfrm rot="10800000">
              <a:off x="2555076" y="1484109"/>
              <a:ext cx="648297" cy="360165"/>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TextBox 11"/>
            <p:cNvSpPr txBox="1"/>
            <p:nvPr/>
          </p:nvSpPr>
          <p:spPr>
            <a:xfrm>
              <a:off x="2555076" y="1484108"/>
              <a:ext cx="792363" cy="369332"/>
            </a:xfrm>
            <a:prstGeom prst="rect">
              <a:avLst/>
            </a:prstGeom>
            <a:noFill/>
          </p:spPr>
          <p:txBody>
            <a:bodyPr wrap="square" rtlCol="0">
              <a:spAutoFit/>
            </a:bodyPr>
            <a:lstStyle/>
            <a:p>
              <a:r>
                <a:rPr lang="en-US" altLang="zh-CN" dirty="0" smtClean="0">
                  <a:solidFill>
                    <a:schemeClr val="bg1"/>
                  </a:solidFill>
                </a:rPr>
                <a:t>Tools</a:t>
              </a:r>
              <a:endParaRPr lang="zh-CN" altLang="en-US" dirty="0">
                <a:solidFill>
                  <a:schemeClr val="bg1"/>
                </a:solidFill>
              </a:endParaRPr>
            </a:p>
          </p:txBody>
        </p:sp>
        <p:sp>
          <p:nvSpPr>
            <p:cNvPr id="13" name="矩形 12"/>
            <p:cNvSpPr/>
            <p:nvPr/>
          </p:nvSpPr>
          <p:spPr bwMode="auto">
            <a:xfrm>
              <a:off x="61552" y="1340043"/>
              <a:ext cx="210151" cy="2853824"/>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矩形 18"/>
            <p:cNvSpPr/>
            <p:nvPr/>
          </p:nvSpPr>
          <p:spPr bwMode="auto">
            <a:xfrm>
              <a:off x="5580462" y="1484108"/>
              <a:ext cx="648297" cy="144067"/>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646201" y="1195977"/>
              <a:ext cx="972446"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8" name="组合 17"/>
            <p:cNvGrpSpPr/>
            <p:nvPr/>
          </p:nvGrpSpPr>
          <p:grpSpPr>
            <a:xfrm>
              <a:off x="322052" y="2204439"/>
              <a:ext cx="1008463" cy="546600"/>
              <a:chOff x="322052" y="2204439"/>
              <a:chExt cx="1008463" cy="546600"/>
            </a:xfrm>
          </p:grpSpPr>
          <p:sp>
            <p:nvSpPr>
              <p:cNvPr id="16" name="左箭头 15"/>
              <p:cNvSpPr/>
              <p:nvPr/>
            </p:nvSpPr>
            <p:spPr bwMode="auto">
              <a:xfrm>
                <a:off x="322052" y="2204439"/>
                <a:ext cx="936429" cy="546600"/>
              </a:xfrm>
              <a:prstGeom prst="leftArrow">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322053" y="2267305"/>
                <a:ext cx="1008462" cy="369332"/>
              </a:xfrm>
              <a:prstGeom prst="rect">
                <a:avLst/>
              </a:prstGeom>
              <a:noFill/>
            </p:spPr>
            <p:txBody>
              <a:bodyPr wrap="square" rtlCol="0">
                <a:spAutoFit/>
              </a:bodyPr>
              <a:lstStyle/>
              <a:p>
                <a:r>
                  <a:rPr lang="en-US" altLang="zh-CN" dirty="0" smtClean="0">
                    <a:solidFill>
                      <a:schemeClr val="bg1"/>
                    </a:solidFill>
                  </a:rPr>
                  <a:t>widgets</a:t>
                </a:r>
                <a:endParaRPr lang="zh-CN" altLang="en-US" dirty="0">
                  <a:solidFill>
                    <a:schemeClr val="bg1"/>
                  </a:solidFill>
                </a:endParaRPr>
              </a:p>
            </p:txBody>
          </p:sp>
        </p:grpSp>
        <p:sp>
          <p:nvSpPr>
            <p:cNvPr id="24" name="矩形 23"/>
            <p:cNvSpPr/>
            <p:nvPr/>
          </p:nvSpPr>
          <p:spPr bwMode="auto">
            <a:xfrm>
              <a:off x="7309253" y="1360528"/>
              <a:ext cx="1718653" cy="843911"/>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圆角矩形标注 24"/>
            <p:cNvSpPr/>
            <p:nvPr/>
          </p:nvSpPr>
          <p:spPr bwMode="auto">
            <a:xfrm rot="10800000">
              <a:off x="7320104" y="2337692"/>
              <a:ext cx="1645908" cy="515043"/>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1" name="TextBox 20"/>
            <p:cNvSpPr txBox="1"/>
            <p:nvPr/>
          </p:nvSpPr>
          <p:spPr>
            <a:xfrm>
              <a:off x="7252262" y="2411371"/>
              <a:ext cx="1785784" cy="369332"/>
            </a:xfrm>
            <a:prstGeom prst="rect">
              <a:avLst/>
            </a:prstGeom>
            <a:noFill/>
          </p:spPr>
          <p:txBody>
            <a:bodyPr wrap="square" rtlCol="0">
              <a:spAutoFit/>
            </a:bodyPr>
            <a:lstStyle/>
            <a:p>
              <a:r>
                <a:rPr lang="en-US" altLang="zh-CN" dirty="0" smtClean="0">
                  <a:solidFill>
                    <a:schemeClr val="bg1"/>
                  </a:solidFill>
                </a:rPr>
                <a:t>Add Resources</a:t>
              </a:r>
              <a:endParaRPr lang="zh-CN" altLang="en-US" dirty="0">
                <a:solidFill>
                  <a:schemeClr val="bg1"/>
                </a:solidFill>
              </a:endParaRPr>
            </a:p>
          </p:txBody>
        </p:sp>
        <p:sp>
          <p:nvSpPr>
            <p:cNvPr id="27" name="圆角矩形标注 26"/>
            <p:cNvSpPr/>
            <p:nvPr/>
          </p:nvSpPr>
          <p:spPr bwMode="auto">
            <a:xfrm rot="10800000">
              <a:off x="1690680" y="4581527"/>
              <a:ext cx="3745714" cy="659431"/>
            </a:xfrm>
            <a:prstGeom prst="wedgeRoundRectCallout">
              <a:avLst>
                <a:gd name="adj1" fmla="val -20833"/>
                <a:gd name="adj2" fmla="val 77907"/>
                <a:gd name="adj3" fmla="val 16667"/>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1690680" y="4594627"/>
              <a:ext cx="3889785" cy="646331"/>
            </a:xfrm>
            <a:prstGeom prst="rect">
              <a:avLst/>
            </a:prstGeom>
            <a:noFill/>
          </p:spPr>
          <p:txBody>
            <a:bodyPr wrap="square" rtlCol="0">
              <a:spAutoFit/>
            </a:bodyPr>
            <a:lstStyle/>
            <a:p>
              <a:r>
                <a:rPr lang="en-US" altLang="zh-CN" dirty="0" smtClean="0">
                  <a:solidFill>
                    <a:schemeClr val="bg1"/>
                  </a:solidFill>
                </a:rPr>
                <a:t>Adjust position of widgets to create the Menu UI like the previous page.</a:t>
              </a:r>
              <a:endParaRPr lang="zh-CN" altLang="en-US" dirty="0">
                <a:solidFill>
                  <a:schemeClr val="bg1"/>
                </a:solidFill>
              </a:endParaRPr>
            </a:p>
          </p:txBody>
        </p:sp>
      </p:grpSp>
    </p:spTree>
    <p:extLst>
      <p:ext uri="{BB962C8B-B14F-4D97-AF65-F5344CB8AC3E}">
        <p14:creationId xmlns:p14="http://schemas.microsoft.com/office/powerpoint/2010/main" val="3875923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Final Step: Export</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13" name="组合 12"/>
          <p:cNvGrpSpPr/>
          <p:nvPr/>
        </p:nvGrpSpPr>
        <p:grpSpPr>
          <a:xfrm>
            <a:off x="0" y="767970"/>
            <a:ext cx="9144000" cy="4786447"/>
            <a:chOff x="0" y="767970"/>
            <a:chExt cx="9144000" cy="4786447"/>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7970"/>
              <a:ext cx="9144000"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bwMode="auto">
            <a:xfrm>
              <a:off x="5868594" y="2393042"/>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2" name="组合 11"/>
            <p:cNvGrpSpPr/>
            <p:nvPr/>
          </p:nvGrpSpPr>
          <p:grpSpPr>
            <a:xfrm>
              <a:off x="6685175" y="1844274"/>
              <a:ext cx="2160990" cy="1219329"/>
              <a:chOff x="6685175" y="2106542"/>
              <a:chExt cx="2160990" cy="1219329"/>
            </a:xfrm>
          </p:grpSpPr>
          <p:sp>
            <p:nvSpPr>
              <p:cNvPr id="6" name="左箭头 5"/>
              <p:cNvSpPr/>
              <p:nvPr/>
            </p:nvSpPr>
            <p:spPr bwMode="auto">
              <a:xfrm>
                <a:off x="6685175" y="2106542"/>
                <a:ext cx="2160990" cy="1219329"/>
              </a:xfrm>
              <a:prstGeom prst="leftArrow">
                <a:avLst/>
              </a:prstGeom>
              <a:solidFill>
                <a:schemeClr val="accent1">
                  <a:alpha val="8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949089" y="2393042"/>
                <a:ext cx="1872858" cy="646331"/>
              </a:xfrm>
              <a:prstGeom prst="rect">
                <a:avLst/>
              </a:prstGeom>
              <a:noFill/>
            </p:spPr>
            <p:txBody>
              <a:bodyPr wrap="square" rtlCol="0">
                <a:spAutoFit/>
              </a:bodyPr>
              <a:lstStyle/>
              <a:p>
                <a:r>
                  <a:rPr lang="en-US" altLang="zh-CN" dirty="0" smtClean="0">
                    <a:solidFill>
                      <a:schemeClr val="bg1"/>
                    </a:solidFill>
                  </a:rPr>
                  <a:t>Tick this in the parent node. </a:t>
                </a:r>
                <a:endParaRPr lang="zh-CN" altLang="en-US" dirty="0">
                  <a:solidFill>
                    <a:schemeClr val="bg1"/>
                  </a:solidFill>
                </a:endParaRPr>
              </a:p>
            </p:txBody>
          </p:sp>
        </p:grpSp>
      </p:grpSp>
    </p:spTree>
    <p:extLst>
      <p:ext uri="{BB962C8B-B14F-4D97-AF65-F5344CB8AC3E}">
        <p14:creationId xmlns:p14="http://schemas.microsoft.com/office/powerpoint/2010/main" val="720669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2"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13" name="文本框 7"/>
          <p:cNvSpPr>
            <a:spLocks noChangeArrowheads="1"/>
          </p:cNvSpPr>
          <p:nvPr/>
        </p:nvSpPr>
        <p:spPr bwMode="auto">
          <a:xfrm>
            <a:off x="1666875" y="596900"/>
            <a:ext cx="3185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Try to read the json file</a:t>
            </a:r>
            <a:endParaRPr lang="zh-CN" altLang="en-US" sz="2000" b="1" dirty="0">
              <a:solidFill>
                <a:srgbClr val="219DC9"/>
              </a:solidFill>
              <a:latin typeface="微软雅黑" pitchFamily="34" charset="-122"/>
              <a:ea typeface="微软雅黑" pitchFamily="34" charset="-122"/>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0" y="3679828"/>
            <a:ext cx="3724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
          <p:cNvSpPr>
            <a:spLocks noChangeArrowheads="1"/>
          </p:cNvSpPr>
          <p:nvPr/>
        </p:nvSpPr>
        <p:spPr bwMode="auto">
          <a:xfrm>
            <a:off x="250020" y="3424008"/>
            <a:ext cx="8715993" cy="47179"/>
          </a:xfrm>
          <a:prstGeom prst="rect">
            <a:avLst/>
          </a:prstGeom>
          <a:solidFill>
            <a:srgbClr val="55A2D7"/>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 name="TextBox 4"/>
          <p:cNvSpPr txBox="1"/>
          <p:nvPr/>
        </p:nvSpPr>
        <p:spPr>
          <a:xfrm>
            <a:off x="2049452" y="1538968"/>
            <a:ext cx="6122805" cy="1077218"/>
          </a:xfrm>
          <a:prstGeom prst="rect">
            <a:avLst/>
          </a:prstGeom>
          <a:noFill/>
        </p:spPr>
        <p:txBody>
          <a:bodyPr wrap="square" rtlCol="0">
            <a:spAutoFit/>
          </a:bodyPr>
          <a:lstStyle/>
          <a:p>
            <a:r>
              <a:rPr lang="en-US" altLang="zh-CN" sz="3200" dirty="0" smtClean="0">
                <a:solidFill>
                  <a:srgbClr val="55A2D7"/>
                </a:solidFill>
              </a:rPr>
              <a:t>Put all of the export files into your game resources.</a:t>
            </a:r>
            <a:endParaRPr lang="zh-CN" altLang="en-US" sz="3200" dirty="0">
              <a:solidFill>
                <a:srgbClr val="55A2D7"/>
              </a:solidFill>
            </a:endParaRPr>
          </a:p>
        </p:txBody>
      </p:sp>
      <p:sp>
        <p:nvSpPr>
          <p:cNvPr id="17" name="TextBox 16"/>
          <p:cNvSpPr txBox="1"/>
          <p:nvPr/>
        </p:nvSpPr>
        <p:spPr>
          <a:xfrm>
            <a:off x="4017370" y="4483819"/>
            <a:ext cx="5004198" cy="584775"/>
          </a:xfrm>
          <a:prstGeom prst="rect">
            <a:avLst/>
          </a:prstGeom>
          <a:noFill/>
        </p:spPr>
        <p:txBody>
          <a:bodyPr wrap="square" rtlCol="0">
            <a:spAutoFit/>
          </a:bodyPr>
          <a:lstStyle/>
          <a:p>
            <a:r>
              <a:rPr lang="en-US" altLang="zh-CN" sz="3200" dirty="0" smtClean="0">
                <a:solidFill>
                  <a:srgbClr val="55A2D7"/>
                </a:solidFill>
              </a:rPr>
              <a:t>It’s easy to read a .json file.</a:t>
            </a:r>
            <a:endParaRPr lang="zh-CN" altLang="en-US" sz="3200" dirty="0">
              <a:solidFill>
                <a:srgbClr val="55A2D7"/>
              </a:solidFill>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 y="1538968"/>
            <a:ext cx="14668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20"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1"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31201383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2056"/>
                                        </p:tgtEl>
                                        <p:attrNameLst>
                                          <p:attrName>style.visibility</p:attrName>
                                        </p:attrNameLst>
                                      </p:cBhvr>
                                      <p:to>
                                        <p:strVal val="visible"/>
                                      </p:to>
                                    </p:set>
                                    <p:anim calcmode="lin" valueType="num">
                                      <p:cBhvr additive="base">
                                        <p:cTn id="20" dur="500" fill="hold"/>
                                        <p:tgtEl>
                                          <p:spTgt spid="2056"/>
                                        </p:tgtEl>
                                        <p:attrNameLst>
                                          <p:attrName>ppt_x</p:attrName>
                                        </p:attrNameLst>
                                      </p:cBhvr>
                                      <p:tavLst>
                                        <p:tav tm="0">
                                          <p:val>
                                            <p:strVal val="0-#ppt_w/2"/>
                                          </p:val>
                                        </p:tav>
                                        <p:tav tm="100000">
                                          <p:val>
                                            <p:strVal val="#ppt_x"/>
                                          </p:val>
                                        </p:tav>
                                      </p:tavLst>
                                    </p:anim>
                                    <p:anim calcmode="lin" valueType="num">
                                      <p:cBhvr additive="base">
                                        <p:cTn id="21" dur="500" fill="hold"/>
                                        <p:tgtEl>
                                          <p:spTgt spid="205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2055"/>
                                        </p:tgtEl>
                                        <p:attrNameLst>
                                          <p:attrName>style.visibility</p:attrName>
                                        </p:attrNameLst>
                                      </p:cBhvr>
                                      <p:to>
                                        <p:strVal val="visible"/>
                                      </p:to>
                                    </p:set>
                                    <p:anim calcmode="lin" valueType="num">
                                      <p:cBhvr additive="base">
                                        <p:cTn id="35" dur="500" fill="hold"/>
                                        <p:tgtEl>
                                          <p:spTgt spid="2055"/>
                                        </p:tgtEl>
                                        <p:attrNameLst>
                                          <p:attrName>ppt_x</p:attrName>
                                        </p:attrNameLst>
                                      </p:cBhvr>
                                      <p:tavLst>
                                        <p:tav tm="0">
                                          <p:val>
                                            <p:strVal val="0-#ppt_w/2"/>
                                          </p:val>
                                        </p:tav>
                                        <p:tav tm="100000">
                                          <p:val>
                                            <p:strVal val="#ppt_x"/>
                                          </p:val>
                                        </p:tav>
                                      </p:tavLst>
                                    </p:anim>
                                    <p:anim calcmode="lin" valueType="num">
                                      <p:cBhvr additive="base">
                                        <p:cTn id="36" dur="500" fill="hold"/>
                                        <p:tgtEl>
                                          <p:spTgt spid="2055"/>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5" grpId="0" animBg="1"/>
      <p:bldP spid="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exported resources?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25" y="758230"/>
            <a:ext cx="62198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组合 20"/>
          <p:cNvGrpSpPr/>
          <p:nvPr/>
        </p:nvGrpSpPr>
        <p:grpSpPr>
          <a:xfrm>
            <a:off x="3813067" y="1495012"/>
            <a:ext cx="5282509" cy="855278"/>
            <a:chOff x="3563538" y="1133062"/>
            <a:chExt cx="5282509" cy="855278"/>
          </a:xfrm>
        </p:grpSpPr>
        <p:sp>
          <p:nvSpPr>
            <p:cNvPr id="18" name="矩形 17"/>
            <p:cNvSpPr/>
            <p:nvPr/>
          </p:nvSpPr>
          <p:spPr bwMode="auto">
            <a:xfrm>
              <a:off x="3563538" y="1133062"/>
              <a:ext cx="5282509" cy="855278"/>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5" y="1198751"/>
              <a:ext cx="50958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组合 19"/>
          <p:cNvGrpSpPr/>
          <p:nvPr/>
        </p:nvGrpSpPr>
        <p:grpSpPr>
          <a:xfrm>
            <a:off x="6577061" y="3308454"/>
            <a:ext cx="2382731" cy="1737625"/>
            <a:chOff x="6624712" y="3708299"/>
            <a:chExt cx="2382731" cy="1737625"/>
          </a:xfrm>
        </p:grpSpPr>
        <p:sp>
          <p:nvSpPr>
            <p:cNvPr id="24" name="矩形 23"/>
            <p:cNvSpPr/>
            <p:nvPr/>
          </p:nvSpPr>
          <p:spPr bwMode="auto">
            <a:xfrm>
              <a:off x="6624712" y="3708299"/>
              <a:ext cx="2382731" cy="1737625"/>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465" y="3781774"/>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右箭头 18"/>
          <p:cNvSpPr/>
          <p:nvPr/>
        </p:nvSpPr>
        <p:spPr bwMode="auto">
          <a:xfrm>
            <a:off x="1834746" y="3035698"/>
            <a:ext cx="4646756" cy="1440660"/>
          </a:xfrm>
          <a:prstGeom prst="rightArrow">
            <a:avLst/>
          </a:prstGeom>
          <a:solidFill>
            <a:schemeClr val="accent1">
              <a:alpha val="3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25" name="组合 24"/>
          <p:cNvGrpSpPr/>
          <p:nvPr/>
        </p:nvGrpSpPr>
        <p:grpSpPr>
          <a:xfrm>
            <a:off x="3727640" y="4725594"/>
            <a:ext cx="2950174" cy="1554566"/>
            <a:chOff x="3791493" y="4755753"/>
            <a:chExt cx="2950174" cy="1554566"/>
          </a:xfrm>
        </p:grpSpPr>
        <p:sp>
          <p:nvSpPr>
            <p:cNvPr id="30" name="矩形 29"/>
            <p:cNvSpPr/>
            <p:nvPr/>
          </p:nvSpPr>
          <p:spPr bwMode="auto">
            <a:xfrm>
              <a:off x="3791493" y="4755753"/>
              <a:ext cx="2950174" cy="1554566"/>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166" y="4824314"/>
              <a:ext cx="2662828" cy="1417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47869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6147"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8"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9"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0"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1"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2"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3" name="圆角矩形 10"/>
          <p:cNvSpPr>
            <a:spLocks noChangeArrowheads="1"/>
          </p:cNvSpPr>
          <p:nvPr/>
        </p:nvSpPr>
        <p:spPr bwMode="auto">
          <a:xfrm>
            <a:off x="1714500" y="142365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4" name="TextBox 12"/>
          <p:cNvSpPr>
            <a:spLocks noChangeArrowheads="1"/>
          </p:cNvSpPr>
          <p:nvPr/>
        </p:nvSpPr>
        <p:spPr bwMode="auto">
          <a:xfrm>
            <a:off x="2267466" y="1412076"/>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6155" name="圆角矩形 13"/>
          <p:cNvSpPr>
            <a:spLocks noChangeArrowheads="1"/>
          </p:cNvSpPr>
          <p:nvPr/>
        </p:nvSpPr>
        <p:spPr bwMode="auto">
          <a:xfrm>
            <a:off x="1714500" y="230317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6" name="TextBox 14"/>
          <p:cNvSpPr>
            <a:spLocks noChangeArrowheads="1"/>
          </p:cNvSpPr>
          <p:nvPr/>
        </p:nvSpPr>
        <p:spPr bwMode="auto">
          <a:xfrm>
            <a:off x="2267466" y="2291596"/>
            <a:ext cx="27494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Why CocoStudio?</a:t>
            </a:r>
            <a:endParaRPr lang="zh-CN" altLang="en-US" dirty="0">
              <a:ea typeface="宋体" pitchFamily="2" charset="-122"/>
            </a:endParaRPr>
          </a:p>
        </p:txBody>
      </p:sp>
      <p:sp>
        <p:nvSpPr>
          <p:cNvPr id="6157" name="圆角矩形 15"/>
          <p:cNvSpPr>
            <a:spLocks noChangeArrowheads="1"/>
          </p:cNvSpPr>
          <p:nvPr/>
        </p:nvSpPr>
        <p:spPr bwMode="auto">
          <a:xfrm>
            <a:off x="1714500" y="3138061"/>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8" name="TextBox 16"/>
          <p:cNvSpPr>
            <a:spLocks noChangeArrowheads="1"/>
          </p:cNvSpPr>
          <p:nvPr/>
        </p:nvSpPr>
        <p:spPr bwMode="auto">
          <a:xfrm>
            <a:off x="2267466" y="3126482"/>
            <a:ext cx="42582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How to prepare your game?</a:t>
            </a:r>
            <a:endParaRPr lang="zh-CN" altLang="en-US" sz="2800" dirty="0">
              <a:ea typeface="宋体" pitchFamily="2" charset="-122"/>
            </a:endParaRPr>
          </a:p>
        </p:txBody>
      </p:sp>
      <p:sp>
        <p:nvSpPr>
          <p:cNvPr id="6159" name="圆角矩形 17"/>
          <p:cNvSpPr>
            <a:spLocks noChangeArrowheads="1"/>
          </p:cNvSpPr>
          <p:nvPr/>
        </p:nvSpPr>
        <p:spPr bwMode="auto">
          <a:xfrm>
            <a:off x="1714500" y="3990548"/>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60" name="TextBox 18"/>
          <p:cNvSpPr>
            <a:spLocks noChangeArrowheads="1"/>
          </p:cNvSpPr>
          <p:nvPr/>
        </p:nvSpPr>
        <p:spPr bwMode="auto">
          <a:xfrm>
            <a:off x="2267466" y="3978969"/>
            <a:ext cx="2927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Design in UI Editor.</a:t>
            </a:r>
            <a:endParaRPr lang="zh-CN" altLang="en-US" sz="2800" dirty="0">
              <a:ea typeface="宋体" pitchFamily="2" charset="-122"/>
            </a:endParaRPr>
          </a:p>
        </p:txBody>
      </p:sp>
      <p:sp>
        <p:nvSpPr>
          <p:cNvPr id="6161" name="TextBox 19"/>
          <p:cNvSpPr>
            <a:spLocks noChangeArrowheads="1"/>
          </p:cNvSpPr>
          <p:nvPr/>
        </p:nvSpPr>
        <p:spPr bwMode="auto">
          <a:xfrm>
            <a:off x="1917700" y="1412542"/>
            <a:ext cx="368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1</a:t>
            </a:r>
            <a:endParaRPr lang="zh-CN" altLang="en-US" dirty="0">
              <a:ea typeface="宋体" pitchFamily="2" charset="-122"/>
            </a:endParaRPr>
          </a:p>
        </p:txBody>
      </p:sp>
      <p:sp>
        <p:nvSpPr>
          <p:cNvPr id="6162" name="TextBox 20"/>
          <p:cNvSpPr>
            <a:spLocks noChangeArrowheads="1"/>
          </p:cNvSpPr>
          <p:nvPr/>
        </p:nvSpPr>
        <p:spPr bwMode="auto">
          <a:xfrm>
            <a:off x="1928813" y="2292062"/>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chemeClr val="bg1"/>
                </a:solidFill>
                <a:latin typeface="方正姚体" pitchFamily="2" charset="-122"/>
                <a:ea typeface="方正姚体" pitchFamily="2" charset="-122"/>
                <a:sym typeface="方正姚体" pitchFamily="2" charset="-122"/>
              </a:rPr>
              <a:t>2</a:t>
            </a:r>
            <a:endParaRPr lang="zh-CN" altLang="en-US">
              <a:ea typeface="宋体" pitchFamily="2" charset="-122"/>
            </a:endParaRPr>
          </a:p>
        </p:txBody>
      </p:sp>
      <p:sp>
        <p:nvSpPr>
          <p:cNvPr id="6163" name="TextBox 21"/>
          <p:cNvSpPr>
            <a:spLocks noChangeArrowheads="1"/>
          </p:cNvSpPr>
          <p:nvPr/>
        </p:nvSpPr>
        <p:spPr bwMode="auto">
          <a:xfrm>
            <a:off x="1928813" y="3126155"/>
            <a:ext cx="366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3</a:t>
            </a:r>
            <a:endParaRPr lang="zh-CN" altLang="en-US" dirty="0">
              <a:ea typeface="宋体" pitchFamily="2" charset="-122"/>
            </a:endParaRPr>
          </a:p>
        </p:txBody>
      </p:sp>
      <p:sp>
        <p:nvSpPr>
          <p:cNvPr id="6164" name="TextBox 22"/>
          <p:cNvSpPr>
            <a:spLocks noChangeArrowheads="1"/>
          </p:cNvSpPr>
          <p:nvPr/>
        </p:nvSpPr>
        <p:spPr bwMode="auto">
          <a:xfrm>
            <a:off x="1928813" y="3979435"/>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4</a:t>
            </a:r>
            <a:endParaRPr lang="zh-CN" altLang="en-US" dirty="0">
              <a:ea typeface="宋体" pitchFamily="2" charset="-122"/>
            </a:endParaRPr>
          </a:p>
        </p:txBody>
      </p:sp>
      <p:sp>
        <p:nvSpPr>
          <p:cNvPr id="21" name="圆角矩形 17"/>
          <p:cNvSpPr>
            <a:spLocks noChangeArrowheads="1"/>
          </p:cNvSpPr>
          <p:nvPr/>
        </p:nvSpPr>
        <p:spPr bwMode="auto">
          <a:xfrm>
            <a:off x="1714500" y="4910636"/>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2" name="TextBox 18"/>
          <p:cNvSpPr>
            <a:spLocks noChangeArrowheads="1"/>
          </p:cNvSpPr>
          <p:nvPr/>
        </p:nvSpPr>
        <p:spPr bwMode="auto">
          <a:xfrm>
            <a:off x="2267466" y="4906662"/>
            <a:ext cx="37676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Experiment for UI Editor.</a:t>
            </a:r>
            <a:endParaRPr lang="zh-CN" altLang="en-US" sz="2800" dirty="0">
              <a:ea typeface="宋体" pitchFamily="2" charset="-122"/>
            </a:endParaRPr>
          </a:p>
        </p:txBody>
      </p:sp>
      <p:sp>
        <p:nvSpPr>
          <p:cNvPr id="23" name="TextBox 22"/>
          <p:cNvSpPr>
            <a:spLocks noChangeArrowheads="1"/>
          </p:cNvSpPr>
          <p:nvPr/>
        </p:nvSpPr>
        <p:spPr bwMode="auto">
          <a:xfrm>
            <a:off x="1928813" y="4907128"/>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5</a:t>
            </a:r>
            <a:endParaRPr lang="zh-CN" altLang="en-US" dirty="0">
              <a:ea typeface="宋体" pitchFamily="2" charset="-122"/>
            </a:endParaRPr>
          </a:p>
        </p:txBody>
      </p:sp>
      <p:sp>
        <p:nvSpPr>
          <p:cNvPr id="24" name="TextBox 12"/>
          <p:cNvSpPr>
            <a:spLocks noChangeArrowheads="1"/>
          </p:cNvSpPr>
          <p:nvPr/>
        </p:nvSpPr>
        <p:spPr bwMode="auto">
          <a:xfrm>
            <a:off x="1286758" y="570568"/>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Outline</a:t>
            </a:r>
            <a:endParaRPr lang="zh-CN" altLang="en-US" dirty="0">
              <a:ea typeface="宋体"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p:cTn id="13" dur="1000" fill="hold"/>
                                        <p:tgtEl>
                                          <p:spTgt spid="6147"/>
                                        </p:tgtEl>
                                        <p:attrNameLst>
                                          <p:attrName>ppt_w</p:attrName>
                                        </p:attrNameLst>
                                      </p:cBhvr>
                                      <p:tavLst>
                                        <p:tav tm="0">
                                          <p:val>
                                            <p:fltVal val="0"/>
                                          </p:val>
                                        </p:tav>
                                        <p:tav tm="100000">
                                          <p:val>
                                            <p:strVal val="#ppt_w"/>
                                          </p:val>
                                        </p:tav>
                                      </p:tavLst>
                                    </p:anim>
                                    <p:anim calcmode="lin" valueType="num">
                                      <p:cBhvr>
                                        <p:cTn id="14" dur="1000" fill="hold"/>
                                        <p:tgtEl>
                                          <p:spTgt spid="6147"/>
                                        </p:tgtEl>
                                        <p:attrNameLst>
                                          <p:attrName>ppt_h</p:attrName>
                                        </p:attrNameLst>
                                      </p:cBhvr>
                                      <p:tavLst>
                                        <p:tav tm="0">
                                          <p:val>
                                            <p:fltVal val="0"/>
                                          </p:val>
                                        </p:tav>
                                        <p:tav tm="100000">
                                          <p:val>
                                            <p:strVal val="#ppt_h"/>
                                          </p:val>
                                        </p:tav>
                                      </p:tavLst>
                                    </p:anim>
                                    <p:anim calcmode="lin" valueType="num">
                                      <p:cBhvr>
                                        <p:cTn id="15" dur="1000" fill="hold"/>
                                        <p:tgtEl>
                                          <p:spTgt spid="6147"/>
                                        </p:tgtEl>
                                        <p:attrNameLst>
                                          <p:attrName>style.rotation</p:attrName>
                                        </p:attrNameLst>
                                      </p:cBhvr>
                                      <p:tavLst>
                                        <p:tav tm="0">
                                          <p:val>
                                            <p:fltVal val="90"/>
                                          </p:val>
                                        </p:tav>
                                        <p:tav tm="100000">
                                          <p:val>
                                            <p:fltVal val="0"/>
                                          </p:val>
                                        </p:tav>
                                      </p:tavLst>
                                    </p:anim>
                                    <p:animEffect transition="in" filter="fade">
                                      <p:cBhvr>
                                        <p:cTn id="16" dur="1000"/>
                                        <p:tgtEl>
                                          <p:spTgt spid="614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1000" fill="hold"/>
                                        <p:tgtEl>
                                          <p:spTgt spid="6148"/>
                                        </p:tgtEl>
                                        <p:attrNameLst>
                                          <p:attrName>ppt_w</p:attrName>
                                        </p:attrNameLst>
                                      </p:cBhvr>
                                      <p:tavLst>
                                        <p:tav tm="0">
                                          <p:val>
                                            <p:fltVal val="0"/>
                                          </p:val>
                                        </p:tav>
                                        <p:tav tm="100000">
                                          <p:val>
                                            <p:strVal val="#ppt_w"/>
                                          </p:val>
                                        </p:tav>
                                      </p:tavLst>
                                    </p:anim>
                                    <p:anim calcmode="lin" valueType="num">
                                      <p:cBhvr>
                                        <p:cTn id="20" dur="1000" fill="hold"/>
                                        <p:tgtEl>
                                          <p:spTgt spid="6148"/>
                                        </p:tgtEl>
                                        <p:attrNameLst>
                                          <p:attrName>ppt_h</p:attrName>
                                        </p:attrNameLst>
                                      </p:cBhvr>
                                      <p:tavLst>
                                        <p:tav tm="0">
                                          <p:val>
                                            <p:fltVal val="0"/>
                                          </p:val>
                                        </p:tav>
                                        <p:tav tm="100000">
                                          <p:val>
                                            <p:strVal val="#ppt_h"/>
                                          </p:val>
                                        </p:tav>
                                      </p:tavLst>
                                    </p:anim>
                                    <p:anim calcmode="lin" valueType="num">
                                      <p:cBhvr>
                                        <p:cTn id="21" dur="1000" fill="hold"/>
                                        <p:tgtEl>
                                          <p:spTgt spid="6148"/>
                                        </p:tgtEl>
                                        <p:attrNameLst>
                                          <p:attrName>style.rotation</p:attrName>
                                        </p:attrNameLst>
                                      </p:cBhvr>
                                      <p:tavLst>
                                        <p:tav tm="0">
                                          <p:val>
                                            <p:fltVal val="90"/>
                                          </p:val>
                                        </p:tav>
                                        <p:tav tm="100000">
                                          <p:val>
                                            <p:fltVal val="0"/>
                                          </p:val>
                                        </p:tav>
                                      </p:tavLst>
                                    </p:anim>
                                    <p:animEffect transition="in" filter="fade">
                                      <p:cBhvr>
                                        <p:cTn id="22" dur="1000"/>
                                        <p:tgtEl>
                                          <p:spTgt spid="614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p:cTn id="25" dur="1000" fill="hold"/>
                                        <p:tgtEl>
                                          <p:spTgt spid="6149"/>
                                        </p:tgtEl>
                                        <p:attrNameLst>
                                          <p:attrName>ppt_w</p:attrName>
                                        </p:attrNameLst>
                                      </p:cBhvr>
                                      <p:tavLst>
                                        <p:tav tm="0">
                                          <p:val>
                                            <p:fltVal val="0"/>
                                          </p:val>
                                        </p:tav>
                                        <p:tav tm="100000">
                                          <p:val>
                                            <p:strVal val="#ppt_w"/>
                                          </p:val>
                                        </p:tav>
                                      </p:tavLst>
                                    </p:anim>
                                    <p:anim calcmode="lin" valueType="num">
                                      <p:cBhvr>
                                        <p:cTn id="26" dur="1000" fill="hold"/>
                                        <p:tgtEl>
                                          <p:spTgt spid="6149"/>
                                        </p:tgtEl>
                                        <p:attrNameLst>
                                          <p:attrName>ppt_h</p:attrName>
                                        </p:attrNameLst>
                                      </p:cBhvr>
                                      <p:tavLst>
                                        <p:tav tm="0">
                                          <p:val>
                                            <p:fltVal val="0"/>
                                          </p:val>
                                        </p:tav>
                                        <p:tav tm="100000">
                                          <p:val>
                                            <p:strVal val="#ppt_h"/>
                                          </p:val>
                                        </p:tav>
                                      </p:tavLst>
                                    </p:anim>
                                    <p:anim calcmode="lin" valueType="num">
                                      <p:cBhvr>
                                        <p:cTn id="27" dur="1000" fill="hold"/>
                                        <p:tgtEl>
                                          <p:spTgt spid="6149"/>
                                        </p:tgtEl>
                                        <p:attrNameLst>
                                          <p:attrName>style.rotation</p:attrName>
                                        </p:attrNameLst>
                                      </p:cBhvr>
                                      <p:tavLst>
                                        <p:tav tm="0">
                                          <p:val>
                                            <p:fltVal val="90"/>
                                          </p:val>
                                        </p:tav>
                                        <p:tav tm="100000">
                                          <p:val>
                                            <p:fltVal val="0"/>
                                          </p:val>
                                        </p:tav>
                                      </p:tavLst>
                                    </p:anim>
                                    <p:animEffect transition="in" filter="fade">
                                      <p:cBhvr>
                                        <p:cTn id="28" dur="1000"/>
                                        <p:tgtEl>
                                          <p:spTgt spid="614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150"/>
                                        </p:tgtEl>
                                        <p:attrNameLst>
                                          <p:attrName>style.visibility</p:attrName>
                                        </p:attrNameLst>
                                      </p:cBhvr>
                                      <p:to>
                                        <p:strVal val="visible"/>
                                      </p:to>
                                    </p:set>
                                    <p:anim calcmode="lin" valueType="num">
                                      <p:cBhvr>
                                        <p:cTn id="31" dur="1000" fill="hold"/>
                                        <p:tgtEl>
                                          <p:spTgt spid="6150"/>
                                        </p:tgtEl>
                                        <p:attrNameLst>
                                          <p:attrName>ppt_w</p:attrName>
                                        </p:attrNameLst>
                                      </p:cBhvr>
                                      <p:tavLst>
                                        <p:tav tm="0">
                                          <p:val>
                                            <p:fltVal val="0"/>
                                          </p:val>
                                        </p:tav>
                                        <p:tav tm="100000">
                                          <p:val>
                                            <p:strVal val="#ppt_w"/>
                                          </p:val>
                                        </p:tav>
                                      </p:tavLst>
                                    </p:anim>
                                    <p:anim calcmode="lin" valueType="num">
                                      <p:cBhvr>
                                        <p:cTn id="32" dur="1000" fill="hold"/>
                                        <p:tgtEl>
                                          <p:spTgt spid="6150"/>
                                        </p:tgtEl>
                                        <p:attrNameLst>
                                          <p:attrName>ppt_h</p:attrName>
                                        </p:attrNameLst>
                                      </p:cBhvr>
                                      <p:tavLst>
                                        <p:tav tm="0">
                                          <p:val>
                                            <p:fltVal val="0"/>
                                          </p:val>
                                        </p:tav>
                                        <p:tav tm="100000">
                                          <p:val>
                                            <p:strVal val="#ppt_h"/>
                                          </p:val>
                                        </p:tav>
                                      </p:tavLst>
                                    </p:anim>
                                    <p:anim calcmode="lin" valueType="num">
                                      <p:cBhvr>
                                        <p:cTn id="33" dur="1000" fill="hold"/>
                                        <p:tgtEl>
                                          <p:spTgt spid="6150"/>
                                        </p:tgtEl>
                                        <p:attrNameLst>
                                          <p:attrName>style.rotation</p:attrName>
                                        </p:attrNameLst>
                                      </p:cBhvr>
                                      <p:tavLst>
                                        <p:tav tm="0">
                                          <p:val>
                                            <p:fltVal val="90"/>
                                          </p:val>
                                        </p:tav>
                                        <p:tav tm="100000">
                                          <p:val>
                                            <p:fltVal val="0"/>
                                          </p:val>
                                        </p:tav>
                                      </p:tavLst>
                                    </p:anim>
                                    <p:animEffect transition="in" filter="fade">
                                      <p:cBhvr>
                                        <p:cTn id="34" dur="1000"/>
                                        <p:tgtEl>
                                          <p:spTgt spid="615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p:cTn id="37" dur="1000" fill="hold"/>
                                        <p:tgtEl>
                                          <p:spTgt spid="6151"/>
                                        </p:tgtEl>
                                        <p:attrNameLst>
                                          <p:attrName>ppt_w</p:attrName>
                                        </p:attrNameLst>
                                      </p:cBhvr>
                                      <p:tavLst>
                                        <p:tav tm="0">
                                          <p:val>
                                            <p:fltVal val="0"/>
                                          </p:val>
                                        </p:tav>
                                        <p:tav tm="100000">
                                          <p:val>
                                            <p:strVal val="#ppt_w"/>
                                          </p:val>
                                        </p:tav>
                                      </p:tavLst>
                                    </p:anim>
                                    <p:anim calcmode="lin" valueType="num">
                                      <p:cBhvr>
                                        <p:cTn id="38" dur="1000" fill="hold"/>
                                        <p:tgtEl>
                                          <p:spTgt spid="6151"/>
                                        </p:tgtEl>
                                        <p:attrNameLst>
                                          <p:attrName>ppt_h</p:attrName>
                                        </p:attrNameLst>
                                      </p:cBhvr>
                                      <p:tavLst>
                                        <p:tav tm="0">
                                          <p:val>
                                            <p:fltVal val="0"/>
                                          </p:val>
                                        </p:tav>
                                        <p:tav tm="100000">
                                          <p:val>
                                            <p:strVal val="#ppt_h"/>
                                          </p:val>
                                        </p:tav>
                                      </p:tavLst>
                                    </p:anim>
                                    <p:anim calcmode="lin" valueType="num">
                                      <p:cBhvr>
                                        <p:cTn id="39" dur="1000" fill="hold"/>
                                        <p:tgtEl>
                                          <p:spTgt spid="6151"/>
                                        </p:tgtEl>
                                        <p:attrNameLst>
                                          <p:attrName>style.rotation</p:attrName>
                                        </p:attrNameLst>
                                      </p:cBhvr>
                                      <p:tavLst>
                                        <p:tav tm="0">
                                          <p:val>
                                            <p:fltVal val="90"/>
                                          </p:val>
                                        </p:tav>
                                        <p:tav tm="100000">
                                          <p:val>
                                            <p:fltVal val="0"/>
                                          </p:val>
                                        </p:tav>
                                      </p:tavLst>
                                    </p:anim>
                                    <p:animEffect transition="in" filter="fade">
                                      <p:cBhvr>
                                        <p:cTn id="40" dur="1000"/>
                                        <p:tgtEl>
                                          <p:spTgt spid="615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1000" fill="hold"/>
                                        <p:tgtEl>
                                          <p:spTgt spid="6152"/>
                                        </p:tgtEl>
                                        <p:attrNameLst>
                                          <p:attrName>ppt_w</p:attrName>
                                        </p:attrNameLst>
                                      </p:cBhvr>
                                      <p:tavLst>
                                        <p:tav tm="0">
                                          <p:val>
                                            <p:fltVal val="0"/>
                                          </p:val>
                                        </p:tav>
                                        <p:tav tm="100000">
                                          <p:val>
                                            <p:strVal val="#ppt_w"/>
                                          </p:val>
                                        </p:tav>
                                      </p:tavLst>
                                    </p:anim>
                                    <p:anim calcmode="lin" valueType="num">
                                      <p:cBhvr>
                                        <p:cTn id="44" dur="1000" fill="hold"/>
                                        <p:tgtEl>
                                          <p:spTgt spid="6152"/>
                                        </p:tgtEl>
                                        <p:attrNameLst>
                                          <p:attrName>ppt_h</p:attrName>
                                        </p:attrNameLst>
                                      </p:cBhvr>
                                      <p:tavLst>
                                        <p:tav tm="0">
                                          <p:val>
                                            <p:fltVal val="0"/>
                                          </p:val>
                                        </p:tav>
                                        <p:tav tm="100000">
                                          <p:val>
                                            <p:strVal val="#ppt_h"/>
                                          </p:val>
                                        </p:tav>
                                      </p:tavLst>
                                    </p:anim>
                                    <p:anim calcmode="lin" valueType="num">
                                      <p:cBhvr>
                                        <p:cTn id="45" dur="1000" fill="hold"/>
                                        <p:tgtEl>
                                          <p:spTgt spid="6152"/>
                                        </p:tgtEl>
                                        <p:attrNameLst>
                                          <p:attrName>style.rotation</p:attrName>
                                        </p:attrNameLst>
                                      </p:cBhvr>
                                      <p:tavLst>
                                        <p:tav tm="0">
                                          <p:val>
                                            <p:fltVal val="90"/>
                                          </p:val>
                                        </p:tav>
                                        <p:tav tm="100000">
                                          <p:val>
                                            <p:fltVal val="0"/>
                                          </p:val>
                                        </p:tav>
                                      </p:tavLst>
                                    </p:anim>
                                    <p:animEffect transition="in" filter="fade">
                                      <p:cBhvr>
                                        <p:cTn id="46" dur="1000"/>
                                        <p:tgtEl>
                                          <p:spTgt spid="6152"/>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6153"/>
                                        </p:tgtEl>
                                        <p:attrNameLst>
                                          <p:attrName>style.visibility</p:attrName>
                                        </p:attrNameLst>
                                      </p:cBhvr>
                                      <p:to>
                                        <p:strVal val="visible"/>
                                      </p:to>
                                    </p:set>
                                    <p:animEffect transition="in" filter="barn(inVertical)">
                                      <p:cBhvr>
                                        <p:cTn id="50" dur="500"/>
                                        <p:tgtEl>
                                          <p:spTgt spid="6153"/>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6154"/>
                                        </p:tgtEl>
                                        <p:attrNameLst>
                                          <p:attrName>style.visibility</p:attrName>
                                        </p:attrNameLst>
                                      </p:cBhvr>
                                      <p:to>
                                        <p:strVal val="visible"/>
                                      </p:to>
                                    </p:set>
                                    <p:animEffect transition="in" filter="barn(inVertical)">
                                      <p:cBhvr>
                                        <p:cTn id="53" dur="500"/>
                                        <p:tgtEl>
                                          <p:spTgt spid="615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6155"/>
                                        </p:tgtEl>
                                        <p:attrNameLst>
                                          <p:attrName>style.visibility</p:attrName>
                                        </p:attrNameLst>
                                      </p:cBhvr>
                                      <p:to>
                                        <p:strVal val="visible"/>
                                      </p:to>
                                    </p:set>
                                    <p:animEffect transition="in" filter="barn(inVertical)">
                                      <p:cBhvr>
                                        <p:cTn id="56" dur="500"/>
                                        <p:tgtEl>
                                          <p:spTgt spid="615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6156"/>
                                        </p:tgtEl>
                                        <p:attrNameLst>
                                          <p:attrName>style.visibility</p:attrName>
                                        </p:attrNameLst>
                                      </p:cBhvr>
                                      <p:to>
                                        <p:strVal val="visible"/>
                                      </p:to>
                                    </p:set>
                                    <p:animEffect transition="in" filter="barn(inVertical)">
                                      <p:cBhvr>
                                        <p:cTn id="59" dur="500"/>
                                        <p:tgtEl>
                                          <p:spTgt spid="61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6157"/>
                                        </p:tgtEl>
                                        <p:attrNameLst>
                                          <p:attrName>style.visibility</p:attrName>
                                        </p:attrNameLst>
                                      </p:cBhvr>
                                      <p:to>
                                        <p:strVal val="visible"/>
                                      </p:to>
                                    </p:set>
                                    <p:animEffect transition="in" filter="barn(inVertical)">
                                      <p:cBhvr>
                                        <p:cTn id="62" dur="500"/>
                                        <p:tgtEl>
                                          <p:spTgt spid="615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6158"/>
                                        </p:tgtEl>
                                        <p:attrNameLst>
                                          <p:attrName>style.visibility</p:attrName>
                                        </p:attrNameLst>
                                      </p:cBhvr>
                                      <p:to>
                                        <p:strVal val="visible"/>
                                      </p:to>
                                    </p:set>
                                    <p:animEffect transition="in" filter="barn(inVertical)">
                                      <p:cBhvr>
                                        <p:cTn id="65" dur="500"/>
                                        <p:tgtEl>
                                          <p:spTgt spid="615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6159"/>
                                        </p:tgtEl>
                                        <p:attrNameLst>
                                          <p:attrName>style.visibility</p:attrName>
                                        </p:attrNameLst>
                                      </p:cBhvr>
                                      <p:to>
                                        <p:strVal val="visible"/>
                                      </p:to>
                                    </p:set>
                                    <p:animEffect transition="in" filter="barn(inVertical)">
                                      <p:cBhvr>
                                        <p:cTn id="68" dur="500"/>
                                        <p:tgtEl>
                                          <p:spTgt spid="615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6160"/>
                                        </p:tgtEl>
                                        <p:attrNameLst>
                                          <p:attrName>style.visibility</p:attrName>
                                        </p:attrNameLst>
                                      </p:cBhvr>
                                      <p:to>
                                        <p:strVal val="visible"/>
                                      </p:to>
                                    </p:set>
                                    <p:animEffect transition="in" filter="barn(inVertical)">
                                      <p:cBhvr>
                                        <p:cTn id="71" dur="500"/>
                                        <p:tgtEl>
                                          <p:spTgt spid="616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6161"/>
                                        </p:tgtEl>
                                        <p:attrNameLst>
                                          <p:attrName>style.visibility</p:attrName>
                                        </p:attrNameLst>
                                      </p:cBhvr>
                                      <p:to>
                                        <p:strVal val="visible"/>
                                      </p:to>
                                    </p:set>
                                    <p:animEffect transition="in" filter="barn(inVertical)">
                                      <p:cBhvr>
                                        <p:cTn id="74" dur="500"/>
                                        <p:tgtEl>
                                          <p:spTgt spid="6161"/>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6162"/>
                                        </p:tgtEl>
                                        <p:attrNameLst>
                                          <p:attrName>style.visibility</p:attrName>
                                        </p:attrNameLst>
                                      </p:cBhvr>
                                      <p:to>
                                        <p:strVal val="visible"/>
                                      </p:to>
                                    </p:set>
                                    <p:animEffect transition="in" filter="barn(inVertical)">
                                      <p:cBhvr>
                                        <p:cTn id="77" dur="500"/>
                                        <p:tgtEl>
                                          <p:spTgt spid="6162"/>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6163"/>
                                        </p:tgtEl>
                                        <p:attrNameLst>
                                          <p:attrName>style.visibility</p:attrName>
                                        </p:attrNameLst>
                                      </p:cBhvr>
                                      <p:to>
                                        <p:strVal val="visible"/>
                                      </p:to>
                                    </p:set>
                                    <p:animEffect transition="in" filter="barn(inVertical)">
                                      <p:cBhvr>
                                        <p:cTn id="80" dur="500"/>
                                        <p:tgtEl>
                                          <p:spTgt spid="6163"/>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6164"/>
                                        </p:tgtEl>
                                        <p:attrNameLst>
                                          <p:attrName>style.visibility</p:attrName>
                                        </p:attrNameLst>
                                      </p:cBhvr>
                                      <p:to>
                                        <p:strVal val="visible"/>
                                      </p:to>
                                    </p:set>
                                    <p:animEffect transition="in" filter="barn(inVertical)">
                                      <p:cBhvr>
                                        <p:cTn id="83" dur="500"/>
                                        <p:tgtEl>
                                          <p:spTgt spid="6164"/>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arn(inVertical)">
                                      <p:cBhvr>
                                        <p:cTn id="86" dur="500"/>
                                        <p:tgtEl>
                                          <p:spTgt spid="21"/>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barn(inVertical)">
                                      <p:cBhvr>
                                        <p:cTn id="89" dur="500"/>
                                        <p:tgtEl>
                                          <p:spTgt spid="22"/>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barn(inVertical)">
                                      <p:cBhvr>
                                        <p:cTn id="9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48" grpId="0" animBg="1"/>
      <p:bldP spid="6149" grpId="0" animBg="1"/>
      <p:bldP spid="6150" grpId="0" animBg="1"/>
      <p:bldP spid="6151" grpId="0" animBg="1"/>
      <p:bldP spid="6152" grpId="0" animBg="1"/>
      <p:bldP spid="6153" grpId="0" animBg="1"/>
      <p:bldP spid="6154" grpId="0"/>
      <p:bldP spid="6155" grpId="0" animBg="1"/>
      <p:bldP spid="6156" grpId="0"/>
      <p:bldP spid="6157" grpId="0" animBg="1"/>
      <p:bldP spid="6158" grpId="0"/>
      <p:bldP spid="6159" grpId="0" animBg="1"/>
      <p:bldP spid="6160" grpId="0"/>
      <p:bldP spid="6161" grpId="0"/>
      <p:bldP spid="6162" grpId="0"/>
      <p:bldP spid="6163" grpId="0"/>
      <p:bldP spid="6164" grpId="0"/>
      <p:bldP spid="21" grpId="0" animBg="1"/>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112" y="-28584"/>
            <a:ext cx="9652422" cy="675480"/>
            <a:chOff x="-38112" y="-28584"/>
            <a:chExt cx="9652422" cy="675480"/>
          </a:xfrm>
        </p:grpSpPr>
        <p:sp>
          <p:nvSpPr>
            <p:cNvPr id="5"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6" name="文本框 25"/>
            <p:cNvSpPr>
              <a:spLocks noChangeArrowheads="1"/>
            </p:cNvSpPr>
            <p:nvPr/>
          </p:nvSpPr>
          <p:spPr bwMode="auto">
            <a:xfrm>
              <a:off x="166628" y="150356"/>
              <a:ext cx="944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a running animation: animation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7" name="文本框 26"/>
          <p:cNvSpPr>
            <a:spLocks noChangeArrowheads="1"/>
          </p:cNvSpPr>
          <p:nvPr/>
        </p:nvSpPr>
        <p:spPr bwMode="auto">
          <a:xfrm>
            <a:off x="166628" y="809890"/>
            <a:ext cx="627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Firstly, build a ne project and import your resources.</a:t>
            </a:r>
            <a:endParaRPr lang="zh-CN" altLang="en-US" b="1" dirty="0">
              <a:solidFill>
                <a:srgbClr val="219DC9"/>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2" y="1340042"/>
            <a:ext cx="9105888"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0" y="1484109"/>
            <a:ext cx="682218"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右箭头 8"/>
          <p:cNvSpPr/>
          <p:nvPr/>
        </p:nvSpPr>
        <p:spPr bwMode="auto">
          <a:xfrm rot="8743972">
            <a:off x="2519553" y="3389493"/>
            <a:ext cx="400217" cy="25306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2733941" y="2956202"/>
            <a:ext cx="1450976" cy="369332"/>
          </a:xfrm>
          <a:prstGeom prst="rect">
            <a:avLst/>
          </a:prstGeom>
          <a:noFill/>
        </p:spPr>
        <p:txBody>
          <a:bodyPr wrap="square" rtlCol="0">
            <a:spAutoFit/>
          </a:bodyPr>
          <a:lstStyle/>
          <a:p>
            <a:r>
              <a:rPr lang="en-US" altLang="zh-CN" dirty="0" smtClean="0">
                <a:solidFill>
                  <a:schemeClr val="bg1"/>
                </a:solidFill>
              </a:rPr>
              <a:t>Center point</a:t>
            </a:r>
            <a:endParaRPr lang="zh-CN" altLang="en-US" dirty="0">
              <a:solidFill>
                <a:schemeClr val="bg1"/>
              </a:solidFill>
            </a:endParaRPr>
          </a:p>
        </p:txBody>
      </p:sp>
      <p:sp>
        <p:nvSpPr>
          <p:cNvPr id="12" name="圆角矩形标注 11"/>
          <p:cNvSpPr/>
          <p:nvPr/>
        </p:nvSpPr>
        <p:spPr bwMode="auto">
          <a:xfrm rot="10800000">
            <a:off x="188645" y="1813710"/>
            <a:ext cx="1502035" cy="489168"/>
          </a:xfrm>
          <a:prstGeom prst="wedgeRoundRectCallout">
            <a:avLst>
              <a:gd name="adj1" fmla="val 21329"/>
              <a:gd name="adj2" fmla="val 68661"/>
              <a:gd name="adj3" fmla="val 16667"/>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166628" y="1933546"/>
            <a:ext cx="1792085" cy="369332"/>
          </a:xfrm>
          <a:prstGeom prst="rect">
            <a:avLst/>
          </a:prstGeom>
          <a:noFill/>
        </p:spPr>
        <p:txBody>
          <a:bodyPr wrap="square" rtlCol="0">
            <a:spAutoFit/>
          </a:bodyPr>
          <a:lstStyle/>
          <a:p>
            <a:r>
              <a:rPr lang="en-US" altLang="zh-CN" dirty="0" smtClean="0">
                <a:solidFill>
                  <a:schemeClr val="bg1"/>
                </a:solidFill>
              </a:rPr>
              <a:t>Change mode</a:t>
            </a:r>
            <a:endParaRPr lang="zh-CN" altLang="en-US" dirty="0">
              <a:solidFill>
                <a:schemeClr val="bg1"/>
              </a:solidFill>
            </a:endParaRPr>
          </a:p>
        </p:txBody>
      </p:sp>
      <p:sp>
        <p:nvSpPr>
          <p:cNvPr id="15" name="矩形 14"/>
          <p:cNvSpPr/>
          <p:nvPr/>
        </p:nvSpPr>
        <p:spPr bwMode="auto">
          <a:xfrm>
            <a:off x="7237220" y="2058294"/>
            <a:ext cx="792363"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上箭头标注 13"/>
          <p:cNvSpPr/>
          <p:nvPr/>
        </p:nvSpPr>
        <p:spPr bwMode="auto">
          <a:xfrm>
            <a:off x="7225013" y="2276472"/>
            <a:ext cx="804571" cy="792363"/>
          </a:xfrm>
          <a:prstGeom prst="upArrowCallou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TextBox 15"/>
          <p:cNvSpPr txBox="1"/>
          <p:nvPr/>
        </p:nvSpPr>
        <p:spPr>
          <a:xfrm>
            <a:off x="7261637" y="2494537"/>
            <a:ext cx="1416245" cy="646331"/>
          </a:xfrm>
          <a:prstGeom prst="rect">
            <a:avLst/>
          </a:prstGeom>
          <a:noFill/>
        </p:spPr>
        <p:txBody>
          <a:bodyPr wrap="square" rtlCol="0">
            <a:spAutoFit/>
          </a:bodyPr>
          <a:lstStyle/>
          <a:p>
            <a:r>
              <a:rPr lang="en-US" altLang="zh-CN" dirty="0" smtClean="0">
                <a:solidFill>
                  <a:schemeClr val="bg1"/>
                </a:solidFill>
              </a:rPr>
              <a:t>Bone</a:t>
            </a:r>
          </a:p>
          <a:p>
            <a:r>
              <a:rPr lang="en-US" altLang="zh-CN" dirty="0" smtClean="0">
                <a:solidFill>
                  <a:schemeClr val="bg1"/>
                </a:solidFill>
              </a:rPr>
              <a:t>order</a:t>
            </a:r>
            <a:endParaRPr lang="zh-CN" altLang="en-US" dirty="0">
              <a:solidFill>
                <a:schemeClr val="bg1"/>
              </a:solidFill>
            </a:endParaRPr>
          </a:p>
        </p:txBody>
      </p:sp>
      <p:sp>
        <p:nvSpPr>
          <p:cNvPr id="17" name="右箭头 16"/>
          <p:cNvSpPr/>
          <p:nvPr/>
        </p:nvSpPr>
        <p:spPr bwMode="auto">
          <a:xfrm>
            <a:off x="2807191" y="4261963"/>
            <a:ext cx="2233024" cy="794112"/>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TextBox 18"/>
          <p:cNvSpPr txBox="1"/>
          <p:nvPr/>
        </p:nvSpPr>
        <p:spPr>
          <a:xfrm>
            <a:off x="2771176" y="4474353"/>
            <a:ext cx="2305055" cy="369332"/>
          </a:xfrm>
          <a:prstGeom prst="rect">
            <a:avLst/>
          </a:prstGeom>
          <a:noFill/>
        </p:spPr>
        <p:txBody>
          <a:bodyPr wrap="square" rtlCol="0">
            <a:spAutoFit/>
          </a:bodyPr>
          <a:lstStyle/>
          <a:p>
            <a:r>
              <a:rPr lang="en-US" altLang="zh-CN" dirty="0" smtClean="0">
                <a:solidFill>
                  <a:schemeClr val="bg1"/>
                </a:solidFill>
              </a:rPr>
              <a:t>Draw collision region</a:t>
            </a:r>
            <a:endParaRPr lang="zh-CN" altLang="en-US" dirty="0">
              <a:solidFill>
                <a:schemeClr val="bg1"/>
              </a:solidFill>
            </a:endParaRPr>
          </a:p>
        </p:txBody>
      </p:sp>
    </p:spTree>
    <p:extLst>
      <p:ext uri="{BB962C8B-B14F-4D97-AF65-F5344CB8AC3E}">
        <p14:creationId xmlns:p14="http://schemas.microsoft.com/office/powerpoint/2010/main" val="358483614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0-#ppt_w/2"/>
                                          </p:val>
                                        </p:tav>
                                        <p:tav tm="100000">
                                          <p:val>
                                            <p:strVal val="#ppt_x"/>
                                          </p:val>
                                        </p:tav>
                                      </p:tavLst>
                                    </p:anim>
                                    <p:anim calcmode="lin" valueType="num">
                                      <p:cBhvr additive="base">
                                        <p:cTn id="19"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8"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1"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0-#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0-#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1+#ppt_w/2"/>
                                          </p:val>
                                        </p:tav>
                                        <p:tav tm="100000">
                                          <p:val>
                                            <p:strVal val="#ppt_x"/>
                                          </p:val>
                                        </p:tav>
                                      </p:tavLst>
                                    </p:anim>
                                    <p:anim calcmode="lin" valueType="num">
                                      <p:cBhvr additive="base">
                                        <p:cTn id="67" dur="500" fill="hold"/>
                                        <p:tgtEl>
                                          <p:spTgt spid="15"/>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 grpId="0" animBg="1"/>
      <p:bldP spid="11" grpId="0"/>
      <p:bldP spid="12" grpId="0" animBg="1"/>
      <p:bldP spid="12" grpId="1" animBg="1"/>
      <p:bldP spid="13" grpId="0"/>
      <p:bldP spid="13" grpId="1"/>
      <p:bldP spid="15" grpId="0" animBg="1"/>
      <p:bldP spid="14" grpId="0" animBg="1"/>
      <p:bldP spid="16" grpId="0"/>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91" y="596905"/>
            <a:ext cx="8761818" cy="5641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Dragged your resources </a:t>
            </a:r>
            <a:r>
              <a:rPr lang="zh-CN" altLang="en-US" b="1" dirty="0" smtClean="0">
                <a:solidFill>
                  <a:srgbClr val="219DC9"/>
                </a:solidFill>
                <a:latin typeface="微软雅黑" pitchFamily="34" charset="-122"/>
                <a:ea typeface="微软雅黑" pitchFamily="34" charset="-122"/>
                <a:sym typeface="微软雅黑" pitchFamily="34" charset="-122"/>
              </a:rPr>
              <a:t> </a:t>
            </a:r>
            <a:r>
              <a:rPr lang="en-US" altLang="zh-CN" b="1" dirty="0" smtClean="0">
                <a:solidFill>
                  <a:srgbClr val="219DC9"/>
                </a:solidFill>
                <a:latin typeface="微软雅黑" pitchFamily="34" charset="-122"/>
                <a:ea typeface="微软雅黑" pitchFamily="34" charset="-122"/>
                <a:sym typeface="微软雅黑" pitchFamily="34" charset="-122"/>
              </a:rPr>
              <a:t>into main render.</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6" name="TextBox 5"/>
          <p:cNvSpPr txBox="1"/>
          <p:nvPr/>
        </p:nvSpPr>
        <p:spPr>
          <a:xfrm>
            <a:off x="7021122" y="4149330"/>
            <a:ext cx="1800825" cy="1200329"/>
          </a:xfrm>
          <a:prstGeom prst="rect">
            <a:avLst/>
          </a:prstGeom>
          <a:noFill/>
          <a:ln w="12700">
            <a:solidFill>
              <a:srgbClr val="FFFF00"/>
            </a:solidFill>
          </a:ln>
        </p:spPr>
        <p:txBody>
          <a:bodyPr wrap="square" rtlCol="0">
            <a:spAutoFit/>
          </a:bodyPr>
          <a:lstStyle/>
          <a:p>
            <a:r>
              <a:rPr lang="en-US" altLang="zh-CN" dirty="0" smtClean="0">
                <a:solidFill>
                  <a:schemeClr val="bg1"/>
                </a:solidFill>
              </a:rPr>
              <a:t>Tick the HitBox and draw the collision region here. </a:t>
            </a:r>
            <a:endParaRPr lang="zh-CN" altLang="en-US" dirty="0">
              <a:solidFill>
                <a:schemeClr val="bg1"/>
              </a:solidFill>
            </a:endParaRPr>
          </a:p>
        </p:txBody>
      </p:sp>
      <p:sp>
        <p:nvSpPr>
          <p:cNvPr id="7" name="TextBox 6"/>
          <p:cNvSpPr txBox="1"/>
          <p:nvPr/>
        </p:nvSpPr>
        <p:spPr>
          <a:xfrm>
            <a:off x="5148264" y="1772241"/>
            <a:ext cx="2593188"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Double click can rename the names.</a:t>
            </a:r>
            <a:endParaRPr lang="zh-CN" altLang="en-US" dirty="0">
              <a:solidFill>
                <a:schemeClr val="bg1"/>
              </a:solidFill>
            </a:endParaRPr>
          </a:p>
        </p:txBody>
      </p:sp>
      <p:grpSp>
        <p:nvGrpSpPr>
          <p:cNvPr id="9" name="组合 8"/>
          <p:cNvGrpSpPr/>
          <p:nvPr/>
        </p:nvGrpSpPr>
        <p:grpSpPr>
          <a:xfrm>
            <a:off x="3410558" y="1114703"/>
            <a:ext cx="1061712" cy="1368627"/>
            <a:chOff x="3443735" y="1285445"/>
            <a:chExt cx="1061712" cy="1368627"/>
          </a:xfrm>
        </p:grpSpPr>
        <p:sp>
          <p:nvSpPr>
            <p:cNvPr id="8" name="矩形 7"/>
            <p:cNvSpPr/>
            <p:nvPr/>
          </p:nvSpPr>
          <p:spPr bwMode="auto">
            <a:xfrm>
              <a:off x="3443735" y="1285445"/>
              <a:ext cx="1061712" cy="1368627"/>
            </a:xfrm>
            <a:prstGeom prst="rect">
              <a:avLst/>
            </a:prstGeom>
            <a:solidFill>
              <a:schemeClr val="accent1">
                <a:alpha val="4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6912" y="1340042"/>
              <a:ext cx="995358" cy="125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右箭头 9"/>
          <p:cNvSpPr/>
          <p:nvPr/>
        </p:nvSpPr>
        <p:spPr bwMode="auto">
          <a:xfrm>
            <a:off x="1114416" y="874679"/>
            <a:ext cx="2088957" cy="98070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1114416" y="1186810"/>
            <a:ext cx="2026850" cy="369332"/>
          </a:xfrm>
          <a:prstGeom prst="rect">
            <a:avLst/>
          </a:prstGeom>
          <a:noFill/>
        </p:spPr>
        <p:txBody>
          <a:bodyPr wrap="square" rtlCol="0">
            <a:spAutoFit/>
          </a:bodyPr>
          <a:lstStyle/>
          <a:p>
            <a:r>
              <a:rPr lang="en-US" altLang="zh-CN" dirty="0" smtClean="0">
                <a:solidFill>
                  <a:schemeClr val="bg1"/>
                </a:solidFill>
              </a:rPr>
              <a:t>After combination</a:t>
            </a:r>
            <a:endParaRPr lang="zh-CN" altLang="en-US" dirty="0">
              <a:solidFill>
                <a:schemeClr val="bg1"/>
              </a:solidFill>
            </a:endParaRPr>
          </a:p>
        </p:txBody>
      </p:sp>
    </p:spTree>
    <p:extLst>
      <p:ext uri="{BB962C8B-B14F-4D97-AF65-F5344CB8AC3E}">
        <p14:creationId xmlns:p14="http://schemas.microsoft.com/office/powerpoint/2010/main" val="3395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8"/>
                                        </p:tgtEl>
                                        <p:attrNameLst>
                                          <p:attrName>style.visibility</p:attrName>
                                        </p:attrNameLst>
                                      </p:cBhvr>
                                      <p:to>
                                        <p:strVal val="visible"/>
                                      </p:to>
                                    </p:set>
                                    <p:anim calcmode="lin" valueType="num">
                                      <p:cBhvr additive="base">
                                        <p:cTn id="13" dur="500" fill="hold"/>
                                        <p:tgtEl>
                                          <p:spTgt spid="2058"/>
                                        </p:tgtEl>
                                        <p:attrNameLst>
                                          <p:attrName>ppt_x</p:attrName>
                                        </p:attrNameLst>
                                      </p:cBhvr>
                                      <p:tavLst>
                                        <p:tav tm="0">
                                          <p:val>
                                            <p:strVal val="0-#ppt_w/2"/>
                                          </p:val>
                                        </p:tav>
                                        <p:tav tm="100000">
                                          <p:val>
                                            <p:strVal val="#ppt_x"/>
                                          </p:val>
                                        </p:tav>
                                      </p:tavLst>
                                    </p:anim>
                                    <p:anim calcmode="lin" valueType="num">
                                      <p:cBhvr additive="base">
                                        <p:cTn id="14" dur="500" fill="hold"/>
                                        <p:tgtEl>
                                          <p:spTgt spid="20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animBg="1"/>
      <p:bldP spid="7" grpId="0" animBg="1"/>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Create right leg part of CocoMan.</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34" name="组合 33"/>
          <p:cNvGrpSpPr/>
          <p:nvPr/>
        </p:nvGrpSpPr>
        <p:grpSpPr>
          <a:xfrm>
            <a:off x="222835" y="547680"/>
            <a:ext cx="2764439" cy="2953353"/>
            <a:chOff x="222835" y="907845"/>
            <a:chExt cx="2764439" cy="2953353"/>
          </a:xfrm>
        </p:grpSpPr>
        <p:grpSp>
          <p:nvGrpSpPr>
            <p:cNvPr id="8" name="组合 7"/>
            <p:cNvGrpSpPr/>
            <p:nvPr/>
          </p:nvGrpSpPr>
          <p:grpSpPr>
            <a:xfrm>
              <a:off x="222835" y="907845"/>
              <a:ext cx="2546321" cy="2953353"/>
              <a:chOff x="222835" y="907845"/>
              <a:chExt cx="2546321" cy="2953353"/>
            </a:xfrm>
          </p:grpSpPr>
          <p:sp>
            <p:nvSpPr>
              <p:cNvPr id="6" name="矩形 5"/>
              <p:cNvSpPr/>
              <p:nvPr/>
            </p:nvSpPr>
            <p:spPr bwMode="auto">
              <a:xfrm>
                <a:off x="222835" y="907845"/>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40" y="979878"/>
                <a:ext cx="2422110" cy="280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椭圆 9"/>
            <p:cNvSpPr/>
            <p:nvPr/>
          </p:nvSpPr>
          <p:spPr bwMode="auto">
            <a:xfrm rot="19898151">
              <a:off x="1339168" y="1945508"/>
              <a:ext cx="313653" cy="768433"/>
            </a:xfrm>
            <a:prstGeom prst="ellipse">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60526" y="2375192"/>
              <a:ext cx="1029875" cy="369332"/>
            </a:xfrm>
            <a:prstGeom prst="rect">
              <a:avLst/>
            </a:prstGeom>
            <a:noFill/>
          </p:spPr>
          <p:txBody>
            <a:bodyPr wrap="square" rtlCol="0">
              <a:spAutoFit/>
            </a:bodyPr>
            <a:lstStyle/>
            <a:p>
              <a:r>
                <a:rPr lang="en-US" altLang="zh-CN" dirty="0" smtClean="0">
                  <a:solidFill>
                    <a:schemeClr val="bg1"/>
                  </a:solidFill>
                </a:rPr>
                <a:t>Bone</a:t>
              </a:r>
              <a:endParaRPr lang="zh-CN" altLang="en-US" dirty="0">
                <a:solidFill>
                  <a:schemeClr val="bg1"/>
                </a:solidFill>
              </a:endParaRPr>
            </a:p>
          </p:txBody>
        </p:sp>
        <p:cxnSp>
          <p:nvCxnSpPr>
            <p:cNvPr id="13" name="直接箭头连接符 12"/>
            <p:cNvCxnSpPr/>
            <p:nvPr/>
          </p:nvCxnSpPr>
          <p:spPr bwMode="auto">
            <a:xfrm flipV="1">
              <a:off x="1847331" y="1123944"/>
              <a:ext cx="131481" cy="288132"/>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732559" y="1330876"/>
              <a:ext cx="2254715" cy="369332"/>
            </a:xfrm>
            <a:prstGeom prst="rect">
              <a:avLst/>
            </a:prstGeom>
            <a:noFill/>
          </p:spPr>
          <p:txBody>
            <a:bodyPr wrap="square" rtlCol="0">
              <a:spAutoFit/>
            </a:bodyPr>
            <a:lstStyle/>
            <a:p>
              <a:r>
                <a:rPr lang="en-US" altLang="zh-CN" dirty="0" smtClean="0">
                  <a:solidFill>
                    <a:schemeClr val="bg1"/>
                  </a:solidFill>
                </a:rPr>
                <a:t>Create bone mode</a:t>
              </a:r>
              <a:endParaRPr lang="zh-CN" altLang="en-US" dirty="0">
                <a:solidFill>
                  <a:schemeClr val="bg1"/>
                </a:solidFill>
              </a:endParaRPr>
            </a:p>
          </p:txBody>
        </p:sp>
      </p:grpSp>
      <p:grpSp>
        <p:nvGrpSpPr>
          <p:cNvPr id="39" name="组合 38"/>
          <p:cNvGrpSpPr/>
          <p:nvPr/>
        </p:nvGrpSpPr>
        <p:grpSpPr>
          <a:xfrm>
            <a:off x="3204468" y="547680"/>
            <a:ext cx="2672957" cy="2953353"/>
            <a:chOff x="3123604" y="907844"/>
            <a:chExt cx="2672957" cy="2953353"/>
          </a:xfrm>
        </p:grpSpPr>
        <p:grpSp>
          <p:nvGrpSpPr>
            <p:cNvPr id="31" name="组合 30"/>
            <p:cNvGrpSpPr/>
            <p:nvPr/>
          </p:nvGrpSpPr>
          <p:grpSpPr>
            <a:xfrm>
              <a:off x="3123604" y="907844"/>
              <a:ext cx="2546321" cy="2953353"/>
              <a:chOff x="3123604" y="907844"/>
              <a:chExt cx="2546321" cy="2953353"/>
            </a:xfrm>
          </p:grpSpPr>
          <p:sp>
            <p:nvSpPr>
              <p:cNvPr id="9" name="矩形 8"/>
              <p:cNvSpPr/>
              <p:nvPr/>
            </p:nvSpPr>
            <p:spPr bwMode="auto">
              <a:xfrm>
                <a:off x="3123604" y="907844"/>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5710" y="943860"/>
                <a:ext cx="2422109" cy="288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TextBox 18"/>
            <p:cNvSpPr txBox="1"/>
            <p:nvPr/>
          </p:nvSpPr>
          <p:spPr>
            <a:xfrm>
              <a:off x="3185710" y="1412076"/>
              <a:ext cx="2610851" cy="369332"/>
            </a:xfrm>
            <a:prstGeom prst="rect">
              <a:avLst/>
            </a:prstGeom>
            <a:noFill/>
          </p:spPr>
          <p:txBody>
            <a:bodyPr wrap="square" rtlCol="0">
              <a:spAutoFit/>
            </a:bodyPr>
            <a:lstStyle/>
            <a:p>
              <a:r>
                <a:rPr lang="en-US" altLang="zh-CN" dirty="0" smtClean="0">
                  <a:solidFill>
                    <a:schemeClr val="bg1"/>
                  </a:solidFill>
                </a:rPr>
                <a:t>Each picture is a bone</a:t>
              </a:r>
              <a:endParaRPr lang="zh-CN" altLang="en-US" dirty="0">
                <a:solidFill>
                  <a:schemeClr val="bg1"/>
                </a:solidFill>
              </a:endParaRPr>
            </a:p>
          </p:txBody>
        </p:sp>
        <p:cxnSp>
          <p:nvCxnSpPr>
            <p:cNvPr id="22" name="直接箭头连接符 21"/>
            <p:cNvCxnSpPr/>
            <p:nvPr/>
          </p:nvCxnSpPr>
          <p:spPr bwMode="auto">
            <a:xfrm>
              <a:off x="3707604" y="2233038"/>
              <a:ext cx="576264" cy="9668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H="1">
              <a:off x="4572000" y="2663324"/>
              <a:ext cx="441030" cy="8120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a:off x="3715675" y="2996802"/>
              <a:ext cx="568193"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a:off x="4338900" y="3429000"/>
              <a:ext cx="377166"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组合 43"/>
          <p:cNvGrpSpPr/>
          <p:nvPr/>
        </p:nvGrpSpPr>
        <p:grpSpPr>
          <a:xfrm>
            <a:off x="6094619" y="547680"/>
            <a:ext cx="2546321" cy="2953353"/>
            <a:chOff x="6094619" y="888010"/>
            <a:chExt cx="2546321" cy="2953353"/>
          </a:xfrm>
        </p:grpSpPr>
        <p:grpSp>
          <p:nvGrpSpPr>
            <p:cNvPr id="33" name="组合 32"/>
            <p:cNvGrpSpPr/>
            <p:nvPr/>
          </p:nvGrpSpPr>
          <p:grpSpPr>
            <a:xfrm>
              <a:off x="6094619" y="888010"/>
              <a:ext cx="2546321" cy="2953353"/>
              <a:chOff x="6094619" y="888010"/>
              <a:chExt cx="2546321" cy="2953353"/>
            </a:xfrm>
          </p:grpSpPr>
          <p:sp>
            <p:nvSpPr>
              <p:cNvPr id="38" name="矩形 37"/>
              <p:cNvSpPr/>
              <p:nvPr/>
            </p:nvSpPr>
            <p:spPr bwMode="auto">
              <a:xfrm>
                <a:off x="6094619" y="888010"/>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725" y="915839"/>
                <a:ext cx="2422109" cy="289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1" name="直接箭头连接符 40"/>
            <p:cNvCxnSpPr/>
            <p:nvPr/>
          </p:nvCxnSpPr>
          <p:spPr bwMode="auto">
            <a:xfrm flipV="1">
              <a:off x="7597386" y="1051911"/>
              <a:ext cx="144067" cy="34033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444858" y="1268010"/>
              <a:ext cx="2133976" cy="369332"/>
            </a:xfrm>
            <a:prstGeom prst="rect">
              <a:avLst/>
            </a:prstGeom>
            <a:noFill/>
          </p:spPr>
          <p:txBody>
            <a:bodyPr wrap="square" rtlCol="0">
              <a:spAutoFit/>
            </a:bodyPr>
            <a:lstStyle/>
            <a:p>
              <a:r>
                <a:rPr lang="en-US" altLang="zh-CN" dirty="0" smtClean="0">
                  <a:solidFill>
                    <a:schemeClr val="bg1"/>
                  </a:solidFill>
                </a:rPr>
                <a:t>Cancel this mode</a:t>
              </a:r>
              <a:endParaRPr lang="zh-CN" altLang="en-US" dirty="0">
                <a:solidFill>
                  <a:schemeClr val="bg1"/>
                </a:solidFill>
              </a:endParaRPr>
            </a:p>
          </p:txBody>
        </p:sp>
      </p:grpSp>
      <p:grpSp>
        <p:nvGrpSpPr>
          <p:cNvPr id="67" name="组合 66"/>
          <p:cNvGrpSpPr/>
          <p:nvPr/>
        </p:nvGrpSpPr>
        <p:grpSpPr>
          <a:xfrm>
            <a:off x="207685" y="3645099"/>
            <a:ext cx="2576618" cy="3025386"/>
            <a:chOff x="207685" y="3645099"/>
            <a:chExt cx="2576618" cy="3025386"/>
          </a:xfrm>
        </p:grpSpPr>
        <p:sp>
          <p:nvSpPr>
            <p:cNvPr id="45" name="矩形 44"/>
            <p:cNvSpPr/>
            <p:nvPr/>
          </p:nvSpPr>
          <p:spPr bwMode="auto">
            <a:xfrm>
              <a:off x="207685" y="3645099"/>
              <a:ext cx="2576618" cy="3025386"/>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39" y="3735140"/>
              <a:ext cx="2422110" cy="284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环形箭头 58"/>
            <p:cNvSpPr/>
            <p:nvPr/>
          </p:nvSpPr>
          <p:spPr bwMode="auto">
            <a:xfrm rot="3600595" flipH="1">
              <a:off x="1453298" y="5038382"/>
              <a:ext cx="355921" cy="517758"/>
            </a:xfrm>
            <a:prstGeom prst="circular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394086" y="4149330"/>
              <a:ext cx="2016924" cy="646331"/>
            </a:xfrm>
            <a:prstGeom prst="rect">
              <a:avLst/>
            </a:prstGeom>
            <a:noFill/>
          </p:spPr>
          <p:txBody>
            <a:bodyPr wrap="square" rtlCol="0">
              <a:spAutoFit/>
            </a:bodyPr>
            <a:lstStyle/>
            <a:p>
              <a:r>
                <a:rPr lang="en-US" altLang="zh-CN" dirty="0" smtClean="0">
                  <a:solidFill>
                    <a:schemeClr val="bg1"/>
                  </a:solidFill>
                </a:rPr>
                <a:t>Bind knee bone to it’s parent.</a:t>
              </a:r>
              <a:endParaRPr lang="zh-CN" altLang="en-US" dirty="0">
                <a:solidFill>
                  <a:schemeClr val="bg1"/>
                </a:solidFill>
              </a:endParaRPr>
            </a:p>
          </p:txBody>
        </p:sp>
      </p:grpSp>
      <p:grpSp>
        <p:nvGrpSpPr>
          <p:cNvPr id="68" name="组合 67"/>
          <p:cNvGrpSpPr/>
          <p:nvPr/>
        </p:nvGrpSpPr>
        <p:grpSpPr>
          <a:xfrm>
            <a:off x="3264298" y="3870929"/>
            <a:ext cx="3808917" cy="2079226"/>
            <a:chOff x="3264298" y="3870929"/>
            <a:chExt cx="3808917" cy="2079226"/>
          </a:xfrm>
        </p:grpSpPr>
        <p:sp>
          <p:nvSpPr>
            <p:cNvPr id="63" name="TextBox 62"/>
            <p:cNvSpPr txBox="1"/>
            <p:nvPr/>
          </p:nvSpPr>
          <p:spPr>
            <a:xfrm>
              <a:off x="3264298" y="4298403"/>
              <a:ext cx="1809656" cy="369332"/>
            </a:xfrm>
            <a:prstGeom prst="rect">
              <a:avLst/>
            </a:prstGeom>
            <a:noFill/>
          </p:spPr>
          <p:txBody>
            <a:bodyPr wrap="square" rtlCol="0">
              <a:spAutoFit/>
            </a:bodyPr>
            <a:lstStyle/>
            <a:p>
              <a:r>
                <a:rPr lang="en-US" altLang="zh-CN" dirty="0" smtClean="0">
                  <a:solidFill>
                    <a:schemeClr val="bg1"/>
                  </a:solidFill>
                </a:rPr>
                <a:t>Draw bones.</a:t>
              </a:r>
              <a:endParaRPr lang="zh-CN" altLang="en-US" dirty="0">
                <a:solidFill>
                  <a:schemeClr val="bg1"/>
                </a:solidFill>
              </a:endParaRPr>
            </a:p>
          </p:txBody>
        </p:sp>
        <p:sp>
          <p:nvSpPr>
            <p:cNvPr id="71" name="TextBox 70"/>
            <p:cNvSpPr txBox="1"/>
            <p:nvPr/>
          </p:nvSpPr>
          <p:spPr>
            <a:xfrm>
              <a:off x="3264298" y="5153351"/>
              <a:ext cx="3808917" cy="369332"/>
            </a:xfrm>
            <a:prstGeom prst="rect">
              <a:avLst/>
            </a:prstGeom>
            <a:noFill/>
          </p:spPr>
          <p:txBody>
            <a:bodyPr wrap="square" rtlCol="0">
              <a:spAutoFit/>
            </a:bodyPr>
            <a:lstStyle/>
            <a:p>
              <a:r>
                <a:rPr lang="en-US" altLang="zh-CN" dirty="0" smtClean="0">
                  <a:solidFill>
                    <a:schemeClr val="bg1"/>
                  </a:solidFill>
                </a:rPr>
                <a:t>Bind pictures to bones.</a:t>
              </a:r>
              <a:endParaRPr lang="zh-CN" altLang="en-US" dirty="0">
                <a:solidFill>
                  <a:schemeClr val="bg1"/>
                </a:solidFill>
              </a:endParaRPr>
            </a:p>
          </p:txBody>
        </p:sp>
        <p:sp>
          <p:nvSpPr>
            <p:cNvPr id="72" name="TextBox 71"/>
            <p:cNvSpPr txBox="1"/>
            <p:nvPr/>
          </p:nvSpPr>
          <p:spPr>
            <a:xfrm>
              <a:off x="3264298" y="3870929"/>
              <a:ext cx="3169452" cy="369332"/>
            </a:xfrm>
            <a:prstGeom prst="rect">
              <a:avLst/>
            </a:prstGeom>
            <a:noFill/>
          </p:spPr>
          <p:txBody>
            <a:bodyPr wrap="square" rtlCol="0">
              <a:spAutoFit/>
            </a:bodyPr>
            <a:lstStyle/>
            <a:p>
              <a:r>
                <a:rPr lang="en-US" altLang="zh-CN" dirty="0" smtClean="0">
                  <a:solidFill>
                    <a:schemeClr val="bg1"/>
                  </a:solidFill>
                </a:rPr>
                <a:t>Choose create bone mode.</a:t>
              </a:r>
              <a:endParaRPr lang="zh-CN" altLang="en-US" dirty="0">
                <a:solidFill>
                  <a:schemeClr val="bg1"/>
                </a:solidFill>
              </a:endParaRPr>
            </a:p>
          </p:txBody>
        </p:sp>
        <p:sp>
          <p:nvSpPr>
            <p:cNvPr id="73" name="TextBox 72"/>
            <p:cNvSpPr txBox="1"/>
            <p:nvPr/>
          </p:nvSpPr>
          <p:spPr>
            <a:xfrm>
              <a:off x="3264298" y="4725877"/>
              <a:ext cx="3169452" cy="369332"/>
            </a:xfrm>
            <a:prstGeom prst="rect">
              <a:avLst/>
            </a:prstGeom>
            <a:noFill/>
          </p:spPr>
          <p:txBody>
            <a:bodyPr wrap="square" rtlCol="0">
              <a:spAutoFit/>
            </a:bodyPr>
            <a:lstStyle/>
            <a:p>
              <a:r>
                <a:rPr lang="en-US" altLang="zh-CN" dirty="0" smtClean="0">
                  <a:solidFill>
                    <a:schemeClr val="bg1"/>
                  </a:solidFill>
                </a:rPr>
                <a:t>Disable create bone mode.</a:t>
              </a:r>
              <a:endParaRPr lang="zh-CN" altLang="en-US" dirty="0">
                <a:solidFill>
                  <a:schemeClr val="bg1"/>
                </a:solidFill>
              </a:endParaRPr>
            </a:p>
          </p:txBody>
        </p:sp>
        <p:sp>
          <p:nvSpPr>
            <p:cNvPr id="74" name="TextBox 73"/>
            <p:cNvSpPr txBox="1"/>
            <p:nvPr/>
          </p:nvSpPr>
          <p:spPr>
            <a:xfrm>
              <a:off x="3264298" y="5580823"/>
              <a:ext cx="3808917" cy="369332"/>
            </a:xfrm>
            <a:prstGeom prst="rect">
              <a:avLst/>
            </a:prstGeom>
            <a:noFill/>
          </p:spPr>
          <p:txBody>
            <a:bodyPr wrap="square" rtlCol="0">
              <a:spAutoFit/>
            </a:bodyPr>
            <a:lstStyle/>
            <a:p>
              <a:r>
                <a:rPr lang="en-US" altLang="zh-CN" dirty="0" smtClean="0">
                  <a:solidFill>
                    <a:schemeClr val="bg1"/>
                  </a:solidFill>
                </a:rPr>
                <a:t>Bind children bone to their parents.</a:t>
              </a:r>
              <a:endParaRPr lang="zh-CN" altLang="en-US" dirty="0">
                <a:solidFill>
                  <a:schemeClr val="bg1"/>
                </a:solidFill>
              </a:endParaRPr>
            </a:p>
          </p:txBody>
        </p:sp>
      </p:grpSp>
      <p:grpSp>
        <p:nvGrpSpPr>
          <p:cNvPr id="69" name="组合 68"/>
          <p:cNvGrpSpPr/>
          <p:nvPr/>
        </p:nvGrpSpPr>
        <p:grpSpPr>
          <a:xfrm>
            <a:off x="6342018" y="3933230"/>
            <a:ext cx="1615533" cy="2016925"/>
            <a:chOff x="6342018" y="3933230"/>
            <a:chExt cx="1615533" cy="2016925"/>
          </a:xfrm>
        </p:grpSpPr>
        <p:sp>
          <p:nvSpPr>
            <p:cNvPr id="64" name="下箭头 63"/>
            <p:cNvSpPr/>
            <p:nvPr/>
          </p:nvSpPr>
          <p:spPr bwMode="auto">
            <a:xfrm>
              <a:off x="6342018" y="3933230"/>
              <a:ext cx="1615533" cy="201692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6541355" y="5157792"/>
              <a:ext cx="1200097" cy="369332"/>
            </a:xfrm>
            <a:prstGeom prst="rect">
              <a:avLst/>
            </a:prstGeom>
            <a:noFill/>
          </p:spPr>
          <p:txBody>
            <a:bodyPr wrap="square" rtlCol="0">
              <a:spAutoFit/>
            </a:bodyPr>
            <a:lstStyle/>
            <a:p>
              <a:r>
                <a:rPr lang="en-US" altLang="zh-CN" dirty="0" smtClean="0"/>
                <a:t>Flow Path</a:t>
              </a:r>
              <a:endParaRPr lang="zh-CN" altLang="en-US" dirty="0"/>
            </a:p>
          </p:txBody>
        </p:sp>
      </p:grpSp>
    </p:spTree>
    <p:extLst>
      <p:ext uri="{BB962C8B-B14F-4D97-AF65-F5344CB8AC3E}">
        <p14:creationId xmlns:p14="http://schemas.microsoft.com/office/powerpoint/2010/main" val="25195889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0-#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82785" y="403614"/>
            <a:ext cx="8578431" cy="5831830"/>
            <a:chOff x="282785" y="403614"/>
            <a:chExt cx="8578431" cy="583183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85" y="403614"/>
              <a:ext cx="8578431" cy="583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152" y="1051911"/>
              <a:ext cx="3097419" cy="369332"/>
            </a:xfrm>
            <a:prstGeom prst="rect">
              <a:avLst/>
            </a:prstGeom>
            <a:noFill/>
            <a:ln w="12700">
              <a:solidFill>
                <a:srgbClr val="FFFF00"/>
              </a:solidFill>
            </a:ln>
          </p:spPr>
          <p:txBody>
            <a:bodyPr wrap="square" rtlCol="0">
              <a:spAutoFit/>
            </a:bodyPr>
            <a:lstStyle/>
            <a:p>
              <a:r>
                <a:rPr lang="en-US" altLang="zh-CN" dirty="0" smtClean="0">
                  <a:solidFill>
                    <a:schemeClr val="bg1"/>
                  </a:solidFill>
                </a:rPr>
                <a:t>After long working…</a:t>
              </a:r>
              <a:endParaRPr lang="zh-CN" altLang="en-US" dirty="0">
                <a:solidFill>
                  <a:schemeClr val="bg1"/>
                </a:solidFill>
              </a:endParaRPr>
            </a:p>
          </p:txBody>
        </p:sp>
      </p:grpSp>
    </p:spTree>
    <p:extLst>
      <p:ext uri="{BB962C8B-B14F-4D97-AF65-F5344CB8AC3E}">
        <p14:creationId xmlns:p14="http://schemas.microsoft.com/office/powerpoint/2010/main" val="395018824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 y="1167854"/>
            <a:ext cx="9130234" cy="452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26"/>
          <p:cNvSpPr>
            <a:spLocks noChangeArrowheads="1"/>
          </p:cNvSpPr>
          <p:nvPr/>
        </p:nvSpPr>
        <p:spPr bwMode="auto">
          <a:xfrm>
            <a:off x="225602" y="183912"/>
            <a:ext cx="665145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Animation Mode</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5" name="TextBox 4"/>
          <p:cNvSpPr txBox="1"/>
          <p:nvPr/>
        </p:nvSpPr>
        <p:spPr>
          <a:xfrm>
            <a:off x="105954" y="4509494"/>
            <a:ext cx="1971929"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Add or copy new animations here</a:t>
            </a:r>
            <a:endParaRPr lang="zh-CN" altLang="en-US" dirty="0">
              <a:solidFill>
                <a:schemeClr val="bg1"/>
              </a:solidFill>
            </a:endParaRPr>
          </a:p>
        </p:txBody>
      </p:sp>
      <p:cxnSp>
        <p:nvCxnSpPr>
          <p:cNvPr id="11" name="直接箭头连接符 10"/>
          <p:cNvCxnSpPr/>
          <p:nvPr/>
        </p:nvCxnSpPr>
        <p:spPr bwMode="auto">
          <a:xfrm flipV="1">
            <a:off x="898317" y="1484109"/>
            <a:ext cx="360165" cy="360165"/>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flipV="1">
            <a:off x="1546614" y="1484108"/>
            <a:ext cx="288132"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52603" y="1763074"/>
            <a:ext cx="864396" cy="369332"/>
          </a:xfrm>
          <a:prstGeom prst="rect">
            <a:avLst/>
          </a:prstGeom>
          <a:noFill/>
        </p:spPr>
        <p:txBody>
          <a:bodyPr wrap="square" rtlCol="0">
            <a:spAutoFit/>
          </a:bodyPr>
          <a:lstStyle/>
          <a:p>
            <a:r>
              <a:rPr lang="en-US" altLang="zh-CN" dirty="0" smtClean="0">
                <a:solidFill>
                  <a:schemeClr val="bg1"/>
                </a:solidFill>
              </a:rPr>
              <a:t>Rotate</a:t>
            </a:r>
            <a:endParaRPr lang="zh-CN" altLang="en-US" dirty="0">
              <a:solidFill>
                <a:schemeClr val="bg1"/>
              </a:solidFill>
            </a:endParaRPr>
          </a:p>
        </p:txBody>
      </p:sp>
      <p:sp>
        <p:nvSpPr>
          <p:cNvPr id="18" name="TextBox 17"/>
          <p:cNvSpPr txBox="1"/>
          <p:nvPr/>
        </p:nvSpPr>
        <p:spPr>
          <a:xfrm>
            <a:off x="1546614" y="1763074"/>
            <a:ext cx="864396" cy="369332"/>
          </a:xfrm>
          <a:prstGeom prst="rect">
            <a:avLst/>
          </a:prstGeom>
          <a:noFill/>
        </p:spPr>
        <p:txBody>
          <a:bodyPr wrap="square" rtlCol="0">
            <a:spAutoFit/>
          </a:bodyPr>
          <a:lstStyle/>
          <a:p>
            <a:r>
              <a:rPr lang="en-US" altLang="zh-CN" dirty="0" smtClean="0">
                <a:solidFill>
                  <a:schemeClr val="bg1"/>
                </a:solidFill>
              </a:rPr>
              <a:t>Shift</a:t>
            </a:r>
            <a:endParaRPr lang="zh-CN" altLang="en-US" dirty="0">
              <a:solidFill>
                <a:schemeClr val="bg1"/>
              </a:solidFill>
            </a:endParaRPr>
          </a:p>
        </p:txBody>
      </p:sp>
      <p:cxnSp>
        <p:nvCxnSpPr>
          <p:cNvPr id="9" name="直接箭头连接符 8"/>
          <p:cNvCxnSpPr/>
          <p:nvPr/>
        </p:nvCxnSpPr>
        <p:spPr bwMode="auto">
          <a:xfrm flipH="1" flipV="1">
            <a:off x="466119" y="4139403"/>
            <a:ext cx="138599"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79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5954" y="403614"/>
            <a:ext cx="2121707" cy="2402521"/>
            <a:chOff x="289302" y="979877"/>
            <a:chExt cx="2121707" cy="2402521"/>
          </a:xfrm>
        </p:grpSpPr>
        <p:sp>
          <p:nvSpPr>
            <p:cNvPr id="5" name="矩形 4"/>
            <p:cNvSpPr/>
            <p:nvPr/>
          </p:nvSpPr>
          <p:spPr bwMode="auto">
            <a:xfrm>
              <a:off x="289302" y="97987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93" y="1039202"/>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矩形 8"/>
          <p:cNvSpPr/>
          <p:nvPr/>
        </p:nvSpPr>
        <p:spPr bwMode="auto">
          <a:xfrm>
            <a:off x="2378462"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矩形 11"/>
          <p:cNvSpPr/>
          <p:nvPr/>
        </p:nvSpPr>
        <p:spPr bwMode="auto">
          <a:xfrm>
            <a:off x="4650970"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矩形 14"/>
          <p:cNvSpPr/>
          <p:nvPr/>
        </p:nvSpPr>
        <p:spPr bwMode="auto">
          <a:xfrm>
            <a:off x="6923479"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8" name="矩形 17"/>
          <p:cNvSpPr/>
          <p:nvPr/>
        </p:nvSpPr>
        <p:spPr bwMode="auto">
          <a:xfrm>
            <a:off x="105954" y="337555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2378462"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1" name="矩形 20"/>
          <p:cNvSpPr/>
          <p:nvPr/>
        </p:nvSpPr>
        <p:spPr bwMode="auto">
          <a:xfrm>
            <a:off x="4650970"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矩形 21"/>
          <p:cNvSpPr/>
          <p:nvPr/>
        </p:nvSpPr>
        <p:spPr bwMode="auto">
          <a:xfrm>
            <a:off x="6923479"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0853" y="462939"/>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8345" y="2906180"/>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0 Frame</a:t>
            </a:r>
            <a:endParaRPr lang="zh-CN" altLang="en-US" dirty="0">
              <a:solidFill>
                <a:schemeClr val="bg1"/>
              </a:solidFill>
            </a:endParaRPr>
          </a:p>
        </p:txBody>
      </p:sp>
      <p:sp>
        <p:nvSpPr>
          <p:cNvPr id="25" name="TextBox 24"/>
          <p:cNvSpPr txBox="1"/>
          <p:nvPr/>
        </p:nvSpPr>
        <p:spPr>
          <a:xfrm>
            <a:off x="158345"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20 Frame</a:t>
            </a:r>
            <a:endParaRPr lang="zh-CN" altLang="en-US" dirty="0">
              <a:solidFill>
                <a:schemeClr val="bg1"/>
              </a:solidFill>
            </a:endParaRPr>
          </a:p>
        </p:txBody>
      </p:sp>
      <p:sp>
        <p:nvSpPr>
          <p:cNvPr id="26" name="TextBox 25"/>
          <p:cNvSpPr txBox="1"/>
          <p:nvPr/>
        </p:nvSpPr>
        <p:spPr>
          <a:xfrm>
            <a:off x="2430853" y="2906180"/>
            <a:ext cx="2016924" cy="369332"/>
          </a:xfrm>
          <a:prstGeom prst="rect">
            <a:avLst/>
          </a:prstGeom>
          <a:noFill/>
          <a:ln w="12700">
            <a:solidFill>
              <a:schemeClr val="bg1"/>
            </a:solidFill>
          </a:ln>
        </p:spPr>
        <p:txBody>
          <a:bodyPr wrap="square" rtlCol="0">
            <a:spAutoFit/>
          </a:bodyPr>
          <a:lstStyle/>
          <a:p>
            <a:pPr algn="ctr"/>
            <a:r>
              <a:rPr lang="en-US" altLang="zh-CN" dirty="0">
                <a:solidFill>
                  <a:schemeClr val="bg1"/>
                </a:solidFill>
              </a:rPr>
              <a:t>5</a:t>
            </a:r>
            <a:r>
              <a:rPr lang="en-US" altLang="zh-CN" dirty="0" smtClean="0">
                <a:solidFill>
                  <a:schemeClr val="bg1"/>
                </a:solidFill>
              </a:rPr>
              <a:t> Frame</a:t>
            </a:r>
            <a:endParaRPr lang="zh-CN" altLang="en-US" dirty="0">
              <a:solidFill>
                <a:schemeClr val="bg1"/>
              </a:solidFill>
            </a:endParaRPr>
          </a:p>
        </p:txBody>
      </p:sp>
      <p:sp>
        <p:nvSpPr>
          <p:cNvPr id="27" name="TextBox 26"/>
          <p:cNvSpPr txBox="1"/>
          <p:nvPr/>
        </p:nvSpPr>
        <p:spPr>
          <a:xfrm>
            <a:off x="4703361"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10 Frame</a:t>
            </a:r>
            <a:endParaRPr lang="zh-CN" altLang="en-US" dirty="0">
              <a:solidFill>
                <a:schemeClr val="bg1"/>
              </a:solidFill>
            </a:endParaRPr>
          </a:p>
        </p:txBody>
      </p:sp>
      <p:sp>
        <p:nvSpPr>
          <p:cNvPr id="28" name="TextBox 27"/>
          <p:cNvSpPr txBox="1"/>
          <p:nvPr/>
        </p:nvSpPr>
        <p:spPr>
          <a:xfrm>
            <a:off x="6975870"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15 Frame</a:t>
            </a:r>
            <a:endParaRPr lang="zh-CN" altLang="en-US" dirty="0">
              <a:solidFill>
                <a:schemeClr val="bg1"/>
              </a:solidFill>
            </a:endParaRPr>
          </a:p>
        </p:txBody>
      </p:sp>
      <p:sp>
        <p:nvSpPr>
          <p:cNvPr id="30" name="TextBox 29"/>
          <p:cNvSpPr txBox="1"/>
          <p:nvPr/>
        </p:nvSpPr>
        <p:spPr>
          <a:xfrm>
            <a:off x="2430853"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25 Frame</a:t>
            </a:r>
            <a:endParaRPr lang="zh-CN" altLang="en-US" dirty="0">
              <a:solidFill>
                <a:schemeClr val="bg1"/>
              </a:solidFill>
            </a:endParaRPr>
          </a:p>
        </p:txBody>
      </p:sp>
      <p:sp>
        <p:nvSpPr>
          <p:cNvPr id="31" name="TextBox 30"/>
          <p:cNvSpPr txBox="1"/>
          <p:nvPr/>
        </p:nvSpPr>
        <p:spPr>
          <a:xfrm>
            <a:off x="4703361"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30 Frame</a:t>
            </a:r>
            <a:endParaRPr lang="zh-CN" altLang="en-US" dirty="0">
              <a:solidFill>
                <a:schemeClr val="bg1"/>
              </a:solidFill>
            </a:endParaRPr>
          </a:p>
        </p:txBody>
      </p:sp>
      <p:sp>
        <p:nvSpPr>
          <p:cNvPr id="32" name="TextBox 31"/>
          <p:cNvSpPr txBox="1"/>
          <p:nvPr/>
        </p:nvSpPr>
        <p:spPr>
          <a:xfrm>
            <a:off x="6975870"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35 Frame</a:t>
            </a:r>
            <a:endParaRPr lang="zh-CN" altLang="en-US" dirty="0">
              <a:solidFill>
                <a:schemeClr val="bg1"/>
              </a:solidFill>
            </a:endParaRPr>
          </a:p>
        </p:txBody>
      </p:sp>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3361" y="462940"/>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870" y="462941"/>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345"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0853" y="341629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3361"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75870" y="3444794"/>
            <a:ext cx="2016924" cy="2265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1490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715" y="4740272"/>
            <a:ext cx="2362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armature in the program.</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22" y="1002674"/>
            <a:ext cx="24003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组合 14"/>
          <p:cNvGrpSpPr/>
          <p:nvPr/>
        </p:nvGrpSpPr>
        <p:grpSpPr>
          <a:xfrm>
            <a:off x="424422" y="2165427"/>
            <a:ext cx="4667250" cy="692955"/>
            <a:chOff x="2305038" y="4096932"/>
            <a:chExt cx="4667250" cy="692955"/>
          </a:xfrm>
        </p:grpSpPr>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38" y="4096932"/>
              <a:ext cx="46672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038" y="4437462"/>
              <a:ext cx="46672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3131340" y="1218058"/>
            <a:ext cx="5114344" cy="369332"/>
          </a:xfrm>
          <a:prstGeom prst="rect">
            <a:avLst/>
          </a:prstGeom>
          <a:noFill/>
        </p:spPr>
        <p:txBody>
          <a:bodyPr wrap="square" rtlCol="0">
            <a:spAutoFit/>
          </a:bodyPr>
          <a:lstStyle/>
          <a:p>
            <a:r>
              <a:rPr lang="en-US" altLang="zh-CN" dirty="0" smtClean="0">
                <a:solidFill>
                  <a:schemeClr val="bg1"/>
                </a:solidFill>
              </a:rPr>
              <a:t>Export project and add them into your resources.</a:t>
            </a:r>
            <a:endParaRPr lang="en-US" altLang="zh-CN" dirty="0">
              <a:solidFill>
                <a:schemeClr val="bg1"/>
              </a:solidFill>
            </a:endParaRPr>
          </a:p>
        </p:txBody>
      </p:sp>
      <p:sp>
        <p:nvSpPr>
          <p:cNvPr id="22" name="TextBox 21"/>
          <p:cNvSpPr txBox="1"/>
          <p:nvPr/>
        </p:nvSpPr>
        <p:spPr>
          <a:xfrm>
            <a:off x="5282814" y="2355221"/>
            <a:ext cx="2737254" cy="369332"/>
          </a:xfrm>
          <a:prstGeom prst="rect">
            <a:avLst/>
          </a:prstGeom>
          <a:noFill/>
        </p:spPr>
        <p:txBody>
          <a:bodyPr wrap="square" rtlCol="0">
            <a:spAutoFit/>
          </a:bodyPr>
          <a:lstStyle/>
          <a:p>
            <a:r>
              <a:rPr lang="en-US" altLang="zh-CN" dirty="0" smtClean="0">
                <a:solidFill>
                  <a:schemeClr val="bg1"/>
                </a:solidFill>
              </a:rPr>
              <a:t>Read .ExportJson file.</a:t>
            </a:r>
            <a:endParaRPr lang="en-US" altLang="zh-CN" dirty="0">
              <a:solidFill>
                <a:schemeClr val="bg1"/>
              </a:solidFill>
            </a:endParaRPr>
          </a:p>
        </p:txBody>
      </p:sp>
      <p:sp>
        <p:nvSpPr>
          <p:cNvPr id="16" name="TextBox 15"/>
          <p:cNvSpPr txBox="1"/>
          <p:nvPr/>
        </p:nvSpPr>
        <p:spPr>
          <a:xfrm>
            <a:off x="5282814" y="3275767"/>
            <a:ext cx="3842968" cy="369332"/>
          </a:xfrm>
          <a:prstGeom prst="rect">
            <a:avLst/>
          </a:prstGeom>
          <a:noFill/>
        </p:spPr>
        <p:txBody>
          <a:bodyPr wrap="square" rtlCol="0">
            <a:spAutoFit/>
          </a:bodyPr>
          <a:lstStyle/>
          <a:p>
            <a:r>
              <a:rPr lang="en-US" altLang="zh-CN" dirty="0" smtClean="0">
                <a:solidFill>
                  <a:schemeClr val="bg1"/>
                </a:solidFill>
              </a:rPr>
              <a:t>Create armature and run animation</a:t>
            </a:r>
            <a:endParaRPr lang="zh-CN" altLang="en-US" dirty="0">
              <a:solidFill>
                <a:schemeClr val="bg1"/>
              </a:solidFill>
            </a:endParaRPr>
          </a:p>
        </p:txBody>
      </p: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22" y="3221035"/>
            <a:ext cx="4686918"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接箭头连接符 18"/>
          <p:cNvCxnSpPr/>
          <p:nvPr/>
        </p:nvCxnSpPr>
        <p:spPr bwMode="auto">
          <a:xfrm>
            <a:off x="3347439" y="3933231"/>
            <a:ext cx="2809287" cy="1656759"/>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898317" y="3933231"/>
            <a:ext cx="2449122"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8715" y="3759399"/>
            <a:ext cx="2296514" cy="8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箭头连接符 35"/>
          <p:cNvCxnSpPr/>
          <p:nvPr/>
        </p:nvCxnSpPr>
        <p:spPr bwMode="auto">
          <a:xfrm>
            <a:off x="3673252" y="3717132"/>
            <a:ext cx="2015260" cy="648297"/>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898317" y="3717132"/>
            <a:ext cx="2774935"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3457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0-#ppt_w/2"/>
                                          </p:val>
                                        </p:tav>
                                        <p:tav tm="100000">
                                          <p:val>
                                            <p:strVal val="#ppt_x"/>
                                          </p:val>
                                        </p:tav>
                                      </p:tavLst>
                                    </p:anim>
                                    <p:anim calcmode="lin" valueType="num">
                                      <p:cBhvr additive="base">
                                        <p:cTn id="14" dur="500" fill="hold"/>
                                        <p:tgtEl>
                                          <p:spTgt spid="102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33"/>
                                        </p:tgtEl>
                                        <p:attrNameLst>
                                          <p:attrName>style.visibility</p:attrName>
                                        </p:attrNameLst>
                                      </p:cBhvr>
                                      <p:to>
                                        <p:strVal val="visible"/>
                                      </p:to>
                                    </p:set>
                                    <p:anim calcmode="lin" valueType="num">
                                      <p:cBhvr additive="base">
                                        <p:cTn id="33" dur="500" fill="hold"/>
                                        <p:tgtEl>
                                          <p:spTgt spid="1033"/>
                                        </p:tgtEl>
                                        <p:attrNameLst>
                                          <p:attrName>ppt_x</p:attrName>
                                        </p:attrNameLst>
                                      </p:cBhvr>
                                      <p:tavLst>
                                        <p:tav tm="0">
                                          <p:val>
                                            <p:strVal val="0-#ppt_w/2"/>
                                          </p:val>
                                        </p:tav>
                                        <p:tav tm="100000">
                                          <p:val>
                                            <p:strVal val="#ppt_x"/>
                                          </p:val>
                                        </p:tav>
                                      </p:tavLst>
                                    </p:anim>
                                    <p:anim calcmode="lin" valueType="num">
                                      <p:cBhvr additive="base">
                                        <p:cTn id="34" dur="500" fill="hold"/>
                                        <p:tgtEl>
                                          <p:spTgt spid="103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35"/>
                                        </p:tgtEl>
                                        <p:attrNameLst>
                                          <p:attrName>style.visibility</p:attrName>
                                        </p:attrNameLst>
                                      </p:cBhvr>
                                      <p:to>
                                        <p:strVal val="visible"/>
                                      </p:to>
                                    </p:set>
                                    <p:anim calcmode="lin" valueType="num">
                                      <p:cBhvr additive="base">
                                        <p:cTn id="51" dur="500" fill="hold"/>
                                        <p:tgtEl>
                                          <p:spTgt spid="1035"/>
                                        </p:tgtEl>
                                        <p:attrNameLst>
                                          <p:attrName>ppt_x</p:attrName>
                                        </p:attrNameLst>
                                      </p:cBhvr>
                                      <p:tavLst>
                                        <p:tav tm="0">
                                          <p:val>
                                            <p:strVal val="#ppt_x"/>
                                          </p:val>
                                        </p:tav>
                                        <p:tav tm="100000">
                                          <p:val>
                                            <p:strVal val="#ppt_x"/>
                                          </p:val>
                                        </p:tav>
                                      </p:tavLst>
                                    </p:anim>
                                    <p:anim calcmode="lin" valueType="num">
                                      <p:cBhvr additive="base">
                                        <p:cTn id="52"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0-#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0-#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036"/>
                                        </p:tgtEl>
                                        <p:attrNameLst>
                                          <p:attrName>style.visibility</p:attrName>
                                        </p:attrNameLst>
                                      </p:cBhvr>
                                      <p:to>
                                        <p:strVal val="visible"/>
                                      </p:to>
                                    </p:set>
                                    <p:anim calcmode="lin" valueType="num">
                                      <p:cBhvr additive="base">
                                        <p:cTn id="65" dur="500" fill="hold"/>
                                        <p:tgtEl>
                                          <p:spTgt spid="1036"/>
                                        </p:tgtEl>
                                        <p:attrNameLst>
                                          <p:attrName>ppt_x</p:attrName>
                                        </p:attrNameLst>
                                      </p:cBhvr>
                                      <p:tavLst>
                                        <p:tav tm="0">
                                          <p:val>
                                            <p:strVal val="1+#ppt_w/2"/>
                                          </p:val>
                                        </p:tav>
                                        <p:tav tm="100000">
                                          <p:val>
                                            <p:strVal val="#ppt_x"/>
                                          </p:val>
                                        </p:tav>
                                      </p:tavLst>
                                    </p:anim>
                                    <p:anim calcmode="lin" valueType="num">
                                      <p:cBhvr additive="base">
                                        <p:cTn id="66"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7" name="文本框 7"/>
          <p:cNvSpPr>
            <a:spLocks noChangeArrowheads="1"/>
          </p:cNvSpPr>
          <p:nvPr/>
        </p:nvSpPr>
        <p:spPr bwMode="auto">
          <a:xfrm>
            <a:off x="1666875" y="596900"/>
            <a:ext cx="3729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How to call back functions?</a:t>
            </a:r>
            <a:endParaRPr lang="zh-CN" altLang="en-US" sz="2000" b="1" dirty="0">
              <a:solidFill>
                <a:srgbClr val="219DC9"/>
              </a:solidFill>
              <a:latin typeface="微软雅黑" pitchFamily="34" charset="-122"/>
              <a:ea typeface="微软雅黑" pitchFamily="34" charset="-122"/>
            </a:endParaRPr>
          </a:p>
        </p:txBody>
      </p:sp>
      <p:sp>
        <p:nvSpPr>
          <p:cNvPr id="8" name="文本框 7"/>
          <p:cNvSpPr>
            <a:spLocks noChangeArrowheads="1"/>
          </p:cNvSpPr>
          <p:nvPr/>
        </p:nvSpPr>
        <p:spPr bwMode="auto">
          <a:xfrm>
            <a:off x="379805" y="1435127"/>
            <a:ext cx="8859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setMovementEventCallFunc : call back when the animation finish.</a:t>
            </a:r>
            <a:endParaRPr lang="zh-CN" altLang="en-US" sz="2000" b="1" dirty="0">
              <a:solidFill>
                <a:srgbClr val="219DC9"/>
              </a:solidFill>
              <a:latin typeface="微软雅黑" pitchFamily="34" charset="-122"/>
              <a:ea typeface="微软雅黑" pitchFamily="34" charset="-122"/>
            </a:endParaRPr>
          </a:p>
        </p:txBody>
      </p:sp>
      <p:sp>
        <p:nvSpPr>
          <p:cNvPr id="9" name="文本框 7"/>
          <p:cNvSpPr>
            <a:spLocks noChangeArrowheads="1"/>
          </p:cNvSpPr>
          <p:nvPr/>
        </p:nvSpPr>
        <p:spPr bwMode="auto">
          <a:xfrm>
            <a:off x="422865" y="2273354"/>
            <a:ext cx="7470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setFrameEventCallFunc : call back when the frame finish.</a:t>
            </a:r>
            <a:endParaRPr lang="zh-CN" altLang="en-US" sz="2000" b="1" dirty="0">
              <a:solidFill>
                <a:srgbClr val="219DC9"/>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0" y="2852736"/>
            <a:ext cx="3344673" cy="3216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bwMode="auto">
          <a:xfrm>
            <a:off x="696100" y="4077297"/>
            <a:ext cx="3155570" cy="19843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云形标注 11"/>
          <p:cNvSpPr/>
          <p:nvPr/>
        </p:nvSpPr>
        <p:spPr bwMode="auto">
          <a:xfrm>
            <a:off x="4283868" y="3284934"/>
            <a:ext cx="3313518" cy="2233023"/>
          </a:xfrm>
          <a:prstGeom prst="cloud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4644033" y="3939780"/>
            <a:ext cx="2787779" cy="923330"/>
          </a:xfrm>
          <a:prstGeom prst="rect">
            <a:avLst/>
          </a:prstGeom>
          <a:noFill/>
        </p:spPr>
        <p:txBody>
          <a:bodyPr wrap="square" rtlCol="0">
            <a:spAutoFit/>
          </a:bodyPr>
          <a:lstStyle/>
          <a:p>
            <a:r>
              <a:rPr lang="en-US" altLang="zh-CN" dirty="0" smtClean="0"/>
              <a:t>Frame event can be set in animation editor for each bone of every frame.</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78" y="1968571"/>
            <a:ext cx="45053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0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60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2" name="圆角矩形 11"/>
          <p:cNvSpPr>
            <a:spLocks noChangeArrowheads="1"/>
          </p:cNvSpPr>
          <p:nvPr/>
        </p:nvSpPr>
        <p:spPr bwMode="auto">
          <a:xfrm>
            <a:off x="1714500" y="1171242"/>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672556" y="1159663"/>
            <a:ext cx="3899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Basic Concepts</a:t>
            </a:r>
            <a:endParaRPr lang="zh-CN" altLang="en-US" sz="2800" dirty="0">
              <a:ea typeface="宋体" pitchFamily="2" charset="-122"/>
            </a:endParaRPr>
          </a:p>
        </p:txBody>
      </p:sp>
      <p:sp>
        <p:nvSpPr>
          <p:cNvPr id="8204" name="圆角矩形 13"/>
          <p:cNvSpPr>
            <a:spLocks noChangeArrowheads="1"/>
          </p:cNvSpPr>
          <p:nvPr/>
        </p:nvSpPr>
        <p:spPr bwMode="auto">
          <a:xfrm>
            <a:off x="1357313" y="1624007"/>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CCScene</a:t>
            </a:r>
            <a:endParaRPr lang="zh-CN" altLang="en-US" dirty="0">
              <a:ea typeface="宋体" pitchFamily="2" charset="-122"/>
            </a:endParaRPr>
          </a:p>
        </p:txBody>
      </p:sp>
      <p:sp>
        <p:nvSpPr>
          <p:cNvPr id="8210" name="圆角矩形 22"/>
          <p:cNvSpPr>
            <a:spLocks noChangeArrowheads="1"/>
          </p:cNvSpPr>
          <p:nvPr/>
        </p:nvSpPr>
        <p:spPr bwMode="auto">
          <a:xfrm>
            <a:off x="364331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CCLayer</a:t>
            </a:r>
            <a:endParaRPr lang="zh-CN" altLang="en-US" dirty="0">
              <a:ea typeface="宋体" pitchFamily="2" charset="-122"/>
            </a:endParaRPr>
          </a:p>
        </p:txBody>
      </p:sp>
      <p:sp>
        <p:nvSpPr>
          <p:cNvPr id="8213" name="TextBox 25"/>
          <p:cNvSpPr>
            <a:spLocks noChangeArrowheads="1"/>
          </p:cNvSpPr>
          <p:nvPr/>
        </p:nvSpPr>
        <p:spPr bwMode="auto">
          <a:xfrm>
            <a:off x="57443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CCSprite</a:t>
            </a:r>
            <a:endParaRPr lang="zh-CN" altLang="en-US" dirty="0">
              <a:ea typeface="宋体" pitchFamily="2" charset="-122"/>
            </a:endParaRPr>
          </a:p>
        </p:txBody>
      </p:sp>
      <p:sp>
        <p:nvSpPr>
          <p:cNvPr id="8214" name="TextBox 26"/>
          <p:cNvSpPr>
            <a:spLocks noChangeArrowheads="1"/>
          </p:cNvSpPr>
          <p:nvPr/>
        </p:nvSpPr>
        <p:spPr bwMode="auto">
          <a:xfrm>
            <a:off x="1743869" y="3052757"/>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Contain layers</a:t>
            </a:r>
            <a:endParaRPr lang="zh-CN" altLang="en-US" dirty="0">
              <a:ea typeface="宋体" pitchFamily="2" charset="-122"/>
            </a:endParaRPr>
          </a:p>
        </p:txBody>
      </p:sp>
      <p:sp>
        <p:nvSpPr>
          <p:cNvPr id="8215" name="TextBox 27"/>
          <p:cNvSpPr>
            <a:spLocks noChangeArrowheads="1"/>
          </p:cNvSpPr>
          <p:nvPr/>
        </p:nvSpPr>
        <p:spPr bwMode="auto">
          <a:xfrm>
            <a:off x="1743869" y="3767132"/>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Separate </a:t>
            </a:r>
            <a:r>
              <a:rPr lang="en-US" altLang="zh-CN" dirty="0" smtClean="0">
                <a:solidFill>
                  <a:srgbClr val="FFFFFF"/>
                </a:solidFill>
                <a:latin typeface="Calibri" pitchFamily="34" charset="0"/>
                <a:ea typeface="宋体" pitchFamily="2" charset="-122"/>
                <a:sym typeface="宋体" pitchFamily="2" charset="-122"/>
              </a:rPr>
              <a:t>game</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8216" name="TextBox 28"/>
          <p:cNvSpPr>
            <a:spLocks noChangeArrowheads="1"/>
          </p:cNvSpPr>
          <p:nvPr/>
        </p:nvSpPr>
        <p:spPr bwMode="auto">
          <a:xfrm>
            <a:off x="1693466" y="4481507"/>
            <a:ext cx="1756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Transition effect</a:t>
            </a:r>
            <a:endParaRPr lang="zh-CN" altLang="en-US" dirty="0">
              <a:ea typeface="宋体" pitchFamily="2" charset="-122"/>
            </a:endParaRPr>
          </a:p>
        </p:txBody>
      </p:sp>
      <p:sp>
        <p:nvSpPr>
          <p:cNvPr id="8217" name="TextBox 29"/>
          <p:cNvSpPr>
            <a:spLocks noChangeArrowheads="1"/>
          </p:cNvSpPr>
          <p:nvPr/>
        </p:nvSpPr>
        <p:spPr bwMode="auto">
          <a:xfrm>
            <a:off x="3744119"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Contain </a:t>
            </a:r>
            <a:r>
              <a:rPr lang="en-US" altLang="zh-CN" dirty="0" smtClean="0">
                <a:solidFill>
                  <a:schemeClr val="bg1"/>
                </a:solidFill>
                <a:latin typeface="Calibri" pitchFamily="34" charset="0"/>
                <a:ea typeface="宋体" pitchFamily="2" charset="-122"/>
                <a:sym typeface="宋体" pitchFamily="2" charset="-122"/>
              </a:rPr>
              <a:t>sprites</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3767132"/>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Listen events</a:t>
            </a:r>
            <a:endParaRPr lang="zh-CN" altLang="en-US" dirty="0">
              <a:ea typeface="宋体" pitchFamily="2" charset="-122"/>
            </a:endParaRPr>
          </a:p>
        </p:txBody>
      </p:sp>
      <p:sp>
        <p:nvSpPr>
          <p:cNvPr id="8219" name="TextBox 31"/>
          <p:cNvSpPr>
            <a:spLocks noChangeArrowheads="1"/>
          </p:cNvSpPr>
          <p:nvPr/>
        </p:nvSpPr>
        <p:spPr bwMode="auto">
          <a:xfrm>
            <a:off x="3744119" y="4481507"/>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Specialized</a:t>
            </a:r>
            <a:endParaRPr lang="zh-CN" altLang="en-US" dirty="0">
              <a:ea typeface="宋体" pitchFamily="2" charset="-122"/>
            </a:endParaRPr>
          </a:p>
        </p:txBody>
      </p:sp>
      <p:sp>
        <p:nvSpPr>
          <p:cNvPr id="8220" name="TextBox 32"/>
          <p:cNvSpPr>
            <a:spLocks noChangeArrowheads="1"/>
          </p:cNvSpPr>
          <p:nvPr/>
        </p:nvSpPr>
        <p:spPr bwMode="auto">
          <a:xfrm>
            <a:off x="5745163"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Main objects</a:t>
            </a:r>
            <a:endParaRPr lang="zh-CN" altLang="en-US" dirty="0">
              <a:ea typeface="宋体" pitchFamily="2" charset="-122"/>
            </a:endParaRPr>
          </a:p>
        </p:txBody>
      </p:sp>
      <p:sp>
        <p:nvSpPr>
          <p:cNvPr id="8221" name="TextBox 33"/>
          <p:cNvSpPr>
            <a:spLocks noChangeArrowheads="1"/>
          </p:cNvSpPr>
          <p:nvPr/>
        </p:nvSpPr>
        <p:spPr bwMode="auto">
          <a:xfrm>
            <a:off x="5745163" y="3767132"/>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Useful actions</a:t>
            </a:r>
            <a:endParaRPr lang="zh-CN" altLang="en-US" dirty="0">
              <a:ea typeface="宋体" pitchFamily="2" charset="-122"/>
            </a:endParaRPr>
          </a:p>
        </p:txBody>
      </p:sp>
    </p:spTree>
    <p:extLst>
      <p:ext uri="{BB962C8B-B14F-4D97-AF65-F5344CB8AC3E}">
        <p14:creationId xmlns:p14="http://schemas.microsoft.com/office/powerpoint/2010/main" val="26964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8202"/>
                                        </p:tgtEl>
                                        <p:attrNameLst>
                                          <p:attrName>style.visibility</p:attrName>
                                        </p:attrNameLst>
                                      </p:cBhvr>
                                      <p:to>
                                        <p:strVal val="visible"/>
                                      </p:to>
                                    </p:set>
                                    <p:animEffect transition="in" filter="wipe(down)">
                                      <p:cBhvr>
                                        <p:cTn id="50" dur="500"/>
                                        <p:tgtEl>
                                          <p:spTgt spid="820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203"/>
                                        </p:tgtEl>
                                        <p:attrNameLst>
                                          <p:attrName>style.visibility</p:attrName>
                                        </p:attrNameLst>
                                      </p:cBhvr>
                                      <p:to>
                                        <p:strVal val="visible"/>
                                      </p:to>
                                    </p:set>
                                    <p:animEffect transition="in" filter="wipe(down)">
                                      <p:cBhvr>
                                        <p:cTn id="53" dur="500"/>
                                        <p:tgtEl>
                                          <p:spTgt spid="820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204"/>
                                        </p:tgtEl>
                                        <p:attrNameLst>
                                          <p:attrName>style.visibility</p:attrName>
                                        </p:attrNameLst>
                                      </p:cBhvr>
                                      <p:to>
                                        <p:strVal val="visible"/>
                                      </p:to>
                                    </p:set>
                                    <p:animEffect transition="in" filter="wipe(down)">
                                      <p:cBhvr>
                                        <p:cTn id="56" dur="500"/>
                                        <p:tgtEl>
                                          <p:spTgt spid="820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205"/>
                                        </p:tgtEl>
                                        <p:attrNameLst>
                                          <p:attrName>style.visibility</p:attrName>
                                        </p:attrNameLst>
                                      </p:cBhvr>
                                      <p:to>
                                        <p:strVal val="visible"/>
                                      </p:to>
                                    </p:set>
                                    <p:animEffect transition="in" filter="wipe(down)">
                                      <p:cBhvr>
                                        <p:cTn id="59" dur="500"/>
                                        <p:tgtEl>
                                          <p:spTgt spid="820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06"/>
                                        </p:tgtEl>
                                        <p:attrNameLst>
                                          <p:attrName>style.visibility</p:attrName>
                                        </p:attrNameLst>
                                      </p:cBhvr>
                                      <p:to>
                                        <p:strVal val="visible"/>
                                      </p:to>
                                    </p:set>
                                    <p:animEffect transition="in" filter="wipe(down)">
                                      <p:cBhvr>
                                        <p:cTn id="62" dur="500"/>
                                        <p:tgtEl>
                                          <p:spTgt spid="820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207"/>
                                        </p:tgtEl>
                                        <p:attrNameLst>
                                          <p:attrName>style.visibility</p:attrName>
                                        </p:attrNameLst>
                                      </p:cBhvr>
                                      <p:to>
                                        <p:strVal val="visible"/>
                                      </p:to>
                                    </p:set>
                                    <p:animEffect transition="in" filter="wipe(down)">
                                      <p:cBhvr>
                                        <p:cTn id="65" dur="500"/>
                                        <p:tgtEl>
                                          <p:spTgt spid="820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208"/>
                                        </p:tgtEl>
                                        <p:attrNameLst>
                                          <p:attrName>style.visibility</p:attrName>
                                        </p:attrNameLst>
                                      </p:cBhvr>
                                      <p:to>
                                        <p:strVal val="visible"/>
                                      </p:to>
                                    </p:set>
                                    <p:animEffect transition="in" filter="wipe(down)">
                                      <p:cBhvr>
                                        <p:cTn id="68" dur="500"/>
                                        <p:tgtEl>
                                          <p:spTgt spid="82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209"/>
                                        </p:tgtEl>
                                        <p:attrNameLst>
                                          <p:attrName>style.visibility</p:attrName>
                                        </p:attrNameLst>
                                      </p:cBhvr>
                                      <p:to>
                                        <p:strVal val="visible"/>
                                      </p:to>
                                    </p:set>
                                    <p:animEffect transition="in" filter="wipe(down)">
                                      <p:cBhvr>
                                        <p:cTn id="71" dur="500"/>
                                        <p:tgtEl>
                                          <p:spTgt spid="820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210"/>
                                        </p:tgtEl>
                                        <p:attrNameLst>
                                          <p:attrName>style.visibility</p:attrName>
                                        </p:attrNameLst>
                                      </p:cBhvr>
                                      <p:to>
                                        <p:strVal val="visible"/>
                                      </p:to>
                                    </p:set>
                                    <p:animEffect transition="in" filter="wipe(down)">
                                      <p:cBhvr>
                                        <p:cTn id="74" dur="500"/>
                                        <p:tgtEl>
                                          <p:spTgt spid="821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211"/>
                                        </p:tgtEl>
                                        <p:attrNameLst>
                                          <p:attrName>style.visibility</p:attrName>
                                        </p:attrNameLst>
                                      </p:cBhvr>
                                      <p:to>
                                        <p:strVal val="visible"/>
                                      </p:to>
                                    </p:set>
                                    <p:animEffect transition="in" filter="wipe(down)">
                                      <p:cBhvr>
                                        <p:cTn id="77" dur="500"/>
                                        <p:tgtEl>
                                          <p:spTgt spid="821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212"/>
                                        </p:tgtEl>
                                        <p:attrNameLst>
                                          <p:attrName>style.visibility</p:attrName>
                                        </p:attrNameLst>
                                      </p:cBhvr>
                                      <p:to>
                                        <p:strVal val="visible"/>
                                      </p:to>
                                    </p:set>
                                    <p:animEffect transition="in" filter="wipe(down)">
                                      <p:cBhvr>
                                        <p:cTn id="80" dur="500"/>
                                        <p:tgtEl>
                                          <p:spTgt spid="821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213"/>
                                        </p:tgtEl>
                                        <p:attrNameLst>
                                          <p:attrName>style.visibility</p:attrName>
                                        </p:attrNameLst>
                                      </p:cBhvr>
                                      <p:to>
                                        <p:strVal val="visible"/>
                                      </p:to>
                                    </p:set>
                                    <p:animEffect transition="in" filter="wipe(down)">
                                      <p:cBhvr>
                                        <p:cTn id="83" dur="500"/>
                                        <p:tgtEl>
                                          <p:spTgt spid="821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8214"/>
                                        </p:tgtEl>
                                        <p:attrNameLst>
                                          <p:attrName>style.visibility</p:attrName>
                                        </p:attrNameLst>
                                      </p:cBhvr>
                                      <p:to>
                                        <p:strVal val="visible"/>
                                      </p:to>
                                    </p:set>
                                    <p:animEffect transition="in" filter="wipe(down)">
                                      <p:cBhvr>
                                        <p:cTn id="86" dur="500"/>
                                        <p:tgtEl>
                                          <p:spTgt spid="821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215"/>
                                        </p:tgtEl>
                                        <p:attrNameLst>
                                          <p:attrName>style.visibility</p:attrName>
                                        </p:attrNameLst>
                                      </p:cBhvr>
                                      <p:to>
                                        <p:strVal val="visible"/>
                                      </p:to>
                                    </p:set>
                                    <p:animEffect transition="in" filter="wipe(down)">
                                      <p:cBhvr>
                                        <p:cTn id="89" dur="500"/>
                                        <p:tgtEl>
                                          <p:spTgt spid="821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8216"/>
                                        </p:tgtEl>
                                        <p:attrNameLst>
                                          <p:attrName>style.visibility</p:attrName>
                                        </p:attrNameLst>
                                      </p:cBhvr>
                                      <p:to>
                                        <p:strVal val="visible"/>
                                      </p:to>
                                    </p:set>
                                    <p:animEffect transition="in" filter="wipe(down)">
                                      <p:cBhvr>
                                        <p:cTn id="92" dur="500"/>
                                        <p:tgtEl>
                                          <p:spTgt spid="8216"/>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217"/>
                                        </p:tgtEl>
                                        <p:attrNameLst>
                                          <p:attrName>style.visibility</p:attrName>
                                        </p:attrNameLst>
                                      </p:cBhvr>
                                      <p:to>
                                        <p:strVal val="visible"/>
                                      </p:to>
                                    </p:set>
                                    <p:animEffect transition="in" filter="wipe(down)">
                                      <p:cBhvr>
                                        <p:cTn id="95" dur="500"/>
                                        <p:tgtEl>
                                          <p:spTgt spid="821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8218"/>
                                        </p:tgtEl>
                                        <p:attrNameLst>
                                          <p:attrName>style.visibility</p:attrName>
                                        </p:attrNameLst>
                                      </p:cBhvr>
                                      <p:to>
                                        <p:strVal val="visible"/>
                                      </p:to>
                                    </p:set>
                                    <p:animEffect transition="in" filter="wipe(down)">
                                      <p:cBhvr>
                                        <p:cTn id="98" dur="500"/>
                                        <p:tgtEl>
                                          <p:spTgt spid="8218"/>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8219"/>
                                        </p:tgtEl>
                                        <p:attrNameLst>
                                          <p:attrName>style.visibility</p:attrName>
                                        </p:attrNameLst>
                                      </p:cBhvr>
                                      <p:to>
                                        <p:strVal val="visible"/>
                                      </p:to>
                                    </p:set>
                                    <p:animEffect transition="in" filter="wipe(down)">
                                      <p:cBhvr>
                                        <p:cTn id="101" dur="500"/>
                                        <p:tgtEl>
                                          <p:spTgt spid="8219"/>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8220"/>
                                        </p:tgtEl>
                                        <p:attrNameLst>
                                          <p:attrName>style.visibility</p:attrName>
                                        </p:attrNameLst>
                                      </p:cBhvr>
                                      <p:to>
                                        <p:strVal val="visible"/>
                                      </p:to>
                                    </p:set>
                                    <p:animEffect transition="in" filter="wipe(down)">
                                      <p:cBhvr>
                                        <p:cTn id="104" dur="500"/>
                                        <p:tgtEl>
                                          <p:spTgt spid="8220"/>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8221"/>
                                        </p:tgtEl>
                                        <p:attrNameLst>
                                          <p:attrName>style.visibility</p:attrName>
                                        </p:attrNameLst>
                                      </p:cBhvr>
                                      <p:to>
                                        <p:strVal val="visible"/>
                                      </p:to>
                                    </p:set>
                                    <p:animEffect transition="in" filter="wipe(down)">
                                      <p:cBhvr>
                                        <p:cTn id="107"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6" grpId="0"/>
      <p:bldP spid="8217" grpId="0"/>
      <p:bldP spid="8218" grpId="0"/>
      <p:bldP spid="8219" grpId="0"/>
      <p:bldP spid="8220" grpId="0"/>
      <p:bldP spid="8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ocos2d-x\Desktop\华南理工大学讲课\cocos2dx技能树.files\技能树(左右方蓝)英文版.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80" y="493904"/>
            <a:ext cx="8631640" cy="587019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9"/>
          <p:cNvSpPr>
            <a:spLocks noChangeArrowheads="1"/>
          </p:cNvSpPr>
          <p:nvPr/>
        </p:nvSpPr>
        <p:spPr bwMode="auto">
          <a:xfrm>
            <a:off x="1690680" y="2420538"/>
            <a:ext cx="6417141" cy="1754326"/>
          </a:xfrm>
          <a:prstGeom prst="rect">
            <a:avLst/>
          </a:prstGeom>
          <a:solidFill>
            <a:schemeClr val="accent1">
              <a:alpha val="90000"/>
            </a:schemeClr>
          </a:solidFill>
          <a:ln>
            <a:noFill/>
          </a:ln>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Try to learn these</a:t>
            </a:r>
          </a:p>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 when you need.</a:t>
            </a:r>
            <a:endParaRPr lang="zh-CN" altLang="en-US" sz="5400" dirty="0">
              <a:solidFill>
                <a:schemeClr val="tx2">
                  <a:lumMod val="20000"/>
                  <a:lumOff val="80000"/>
                </a:schemeClr>
              </a:solidFill>
              <a:latin typeface="方正超粗黑_GBK" pitchFamily="1" charset="-122"/>
              <a:ea typeface="方正超粗黑_GBK" pitchFamily="1" charset="-122"/>
              <a:sym typeface="方正超粗黑_GBK" pitchFamily="1" charset="-122"/>
            </a:endParaRPr>
          </a:p>
        </p:txBody>
      </p:sp>
    </p:spTree>
    <p:extLst>
      <p:ext uri="{BB962C8B-B14F-4D97-AF65-F5344CB8AC3E}">
        <p14:creationId xmlns:p14="http://schemas.microsoft.com/office/powerpoint/2010/main" val="10785280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10" name="文本框 2"/>
          <p:cNvSpPr>
            <a:spLocks noChangeArrowheads="1"/>
          </p:cNvSpPr>
          <p:nvPr/>
        </p:nvSpPr>
        <p:spPr bwMode="auto">
          <a:xfrm>
            <a:off x="3347439" y="2732088"/>
            <a:ext cx="51700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Beyond coding,</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What is </a:t>
            </a:r>
            <a:r>
              <a:rPr lang="en-US" altLang="zh-CN" sz="4800" dirty="0" smtClean="0">
                <a:solidFill>
                  <a:srgbClr val="55A2D7"/>
                </a:solidFill>
                <a:latin typeface="Lucida Sans" panose="020B0602030504020204" pitchFamily="34" charset="0"/>
                <a:ea typeface="方正超粗黑_GBK" pitchFamily="1" charset="-122"/>
                <a:sym typeface="方正超粗黑_GBK" pitchFamily="1" charset="-122"/>
              </a:rPr>
              <a:t>essential</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in a game?</a:t>
            </a:r>
          </a:p>
        </p:txBody>
      </p:sp>
    </p:spTree>
    <p:extLst>
      <p:ext uri="{BB962C8B-B14F-4D97-AF65-F5344CB8AC3E}">
        <p14:creationId xmlns:p14="http://schemas.microsoft.com/office/powerpoint/2010/main" val="1259552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ocos2d-x\Desktop\华南理工大学讲课\pictures\扁平化图标\ppt模板2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06992">
            <a:off x="2540046" y="1023744"/>
            <a:ext cx="4292600" cy="4318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cocos2d-x\Desktop\华南理工大学讲课\pictures\扁平化图标\ppt模板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96" y="1787513"/>
            <a:ext cx="2476500" cy="2330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cocos2d-x\Desktop\华南理工大学讲课\pictures\扁平化图标\ppt模板2_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91" y="3948503"/>
            <a:ext cx="157480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cocos2d-x\Desktop\华南理工大学讲课\pictures\扁平化图标\ppt模板2_1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52" y="923117"/>
            <a:ext cx="1574800" cy="14097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0" name="Picture 8" descr="C:\Users\cocos2d-x\Desktop\华南理工大学讲课\pictures\扁平化图标\ppt模板2_0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1282" y="2478768"/>
            <a:ext cx="1225550" cy="12573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p:nvCxnSpPr>
        <p:spPr bwMode="auto">
          <a:xfrm>
            <a:off x="2242341" y="2309864"/>
            <a:ext cx="627591" cy="0"/>
          </a:xfrm>
          <a:prstGeom prst="line">
            <a:avLst/>
          </a:prstGeom>
          <a:solidFill>
            <a:schemeClr val="accent1"/>
          </a:solidFill>
          <a:ln w="25400" cap="flat" cmpd="sng" algn="ctr">
            <a:solidFill>
              <a:srgbClr val="165F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77620" y="2125198"/>
            <a:ext cx="1656759" cy="369332"/>
          </a:xfrm>
          <a:prstGeom prst="rect">
            <a:avLst/>
          </a:prstGeom>
          <a:noFill/>
        </p:spPr>
        <p:txBody>
          <a:bodyPr wrap="square" rtlCol="0">
            <a:spAutoFit/>
          </a:bodyPr>
          <a:lstStyle/>
          <a:p>
            <a:pPr algn="ctr"/>
            <a:r>
              <a:rPr lang="en-US" altLang="zh-CN" dirty="0" smtClean="0">
                <a:solidFill>
                  <a:srgbClr val="165F99"/>
                </a:solidFill>
                <a:latin typeface="Lucida Sans" panose="020B0602030504020204" pitchFamily="34" charset="0"/>
              </a:rPr>
              <a:t>Game Design</a:t>
            </a:r>
            <a:endParaRPr lang="zh-CN" altLang="en-US" dirty="0">
              <a:solidFill>
                <a:srgbClr val="165F99"/>
              </a:solidFill>
              <a:latin typeface="Lucida Sans" panose="020B0602030504020204" pitchFamily="34" charset="0"/>
            </a:endParaRPr>
          </a:p>
        </p:txBody>
      </p:sp>
      <p:cxnSp>
        <p:nvCxnSpPr>
          <p:cNvPr id="30" name="直接连接符 29"/>
          <p:cNvCxnSpPr/>
          <p:nvPr/>
        </p:nvCxnSpPr>
        <p:spPr bwMode="auto">
          <a:xfrm flipH="1">
            <a:off x="2502291" y="4668833"/>
            <a:ext cx="676921" cy="392904"/>
          </a:xfrm>
          <a:prstGeom prst="line">
            <a:avLst/>
          </a:prstGeom>
          <a:solidFill>
            <a:schemeClr val="accent1"/>
          </a:solidFill>
          <a:ln w="25400" cap="flat" cmpd="sng" algn="ctr">
            <a:solidFill>
              <a:srgbClr val="78BD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 name="TextBox 3071"/>
          <p:cNvSpPr txBox="1"/>
          <p:nvPr/>
        </p:nvSpPr>
        <p:spPr>
          <a:xfrm>
            <a:off x="826284" y="5205803"/>
            <a:ext cx="1729852" cy="369332"/>
          </a:xfrm>
          <a:prstGeom prst="rect">
            <a:avLst/>
          </a:prstGeom>
          <a:noFill/>
        </p:spPr>
        <p:txBody>
          <a:bodyPr wrap="square" rtlCol="0">
            <a:spAutoFit/>
          </a:bodyPr>
          <a:lstStyle/>
          <a:p>
            <a:pPr algn="ctr"/>
            <a:r>
              <a:rPr lang="en-US" altLang="zh-CN" dirty="0" smtClean="0">
                <a:solidFill>
                  <a:srgbClr val="78BDE4"/>
                </a:solidFill>
                <a:latin typeface="Lucida Sans" panose="020B0602030504020204" pitchFamily="34" charset="0"/>
              </a:rPr>
              <a:t>Game Coding</a:t>
            </a:r>
            <a:endParaRPr lang="zh-CN" altLang="en-US" dirty="0">
              <a:solidFill>
                <a:srgbClr val="78BDE4"/>
              </a:solidFill>
              <a:latin typeface="Lucida Sans" panose="020B0602030504020204" pitchFamily="34" charset="0"/>
            </a:endParaRPr>
          </a:p>
        </p:txBody>
      </p:sp>
      <p:cxnSp>
        <p:nvCxnSpPr>
          <p:cNvPr id="3086" name="直接连接符 3085"/>
          <p:cNvCxnSpPr/>
          <p:nvPr/>
        </p:nvCxnSpPr>
        <p:spPr bwMode="auto">
          <a:xfrm>
            <a:off x="6588923" y="3691550"/>
            <a:ext cx="522359" cy="0"/>
          </a:xfrm>
          <a:prstGeom prst="line">
            <a:avLst/>
          </a:prstGeom>
          <a:solidFill>
            <a:schemeClr val="accent1"/>
          </a:solidFill>
          <a:ln w="25400" cap="flat" cmpd="sng" algn="ctr">
            <a:solidFill>
              <a:srgbClr val="206EA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9" name="TextBox 3088"/>
          <p:cNvSpPr txBox="1"/>
          <p:nvPr/>
        </p:nvSpPr>
        <p:spPr>
          <a:xfrm>
            <a:off x="6899149" y="3506884"/>
            <a:ext cx="1656759" cy="369332"/>
          </a:xfrm>
          <a:prstGeom prst="rect">
            <a:avLst/>
          </a:prstGeom>
          <a:noFill/>
        </p:spPr>
        <p:txBody>
          <a:bodyPr wrap="square" rtlCol="0">
            <a:spAutoFit/>
          </a:bodyPr>
          <a:lstStyle/>
          <a:p>
            <a:pPr algn="ctr"/>
            <a:r>
              <a:rPr lang="en-US" altLang="zh-CN" dirty="0" smtClean="0">
                <a:solidFill>
                  <a:srgbClr val="206EAC"/>
                </a:solidFill>
                <a:latin typeface="Lucida Sans" panose="020B0602030504020204" pitchFamily="34" charset="0"/>
              </a:rPr>
              <a:t>Game Art</a:t>
            </a:r>
            <a:endParaRPr lang="zh-CN" altLang="en-US" dirty="0">
              <a:solidFill>
                <a:srgbClr val="206EAC"/>
              </a:solidFill>
              <a:latin typeface="Lucida Sans" panose="020B0602030504020204" pitchFamily="34" charset="0"/>
            </a:endParaRPr>
          </a:p>
        </p:txBody>
      </p:sp>
      <p:sp>
        <p:nvSpPr>
          <p:cNvPr id="3094" name="TextBox 3093"/>
          <p:cNvSpPr txBox="1"/>
          <p:nvPr/>
        </p:nvSpPr>
        <p:spPr>
          <a:xfrm>
            <a:off x="3361751" y="3435105"/>
            <a:ext cx="2649190" cy="369332"/>
          </a:xfrm>
          <a:prstGeom prst="rect">
            <a:avLst/>
          </a:prstGeom>
          <a:noFill/>
        </p:spPr>
        <p:txBody>
          <a:bodyPr wrap="square" rtlCol="0">
            <a:spAutoFit/>
          </a:bodyPr>
          <a:lstStyle/>
          <a:p>
            <a:pPr algn="ctr"/>
            <a:r>
              <a:rPr lang="en-US" altLang="zh-CN" dirty="0" smtClean="0">
                <a:solidFill>
                  <a:srgbClr val="29FAFA"/>
                </a:solidFill>
                <a:latin typeface="Lucida Sans" panose="020B0602030504020204" pitchFamily="34" charset="0"/>
              </a:rPr>
              <a:t>Game Development</a:t>
            </a:r>
            <a:endParaRPr lang="zh-CN" altLang="en-US" dirty="0">
              <a:solidFill>
                <a:srgbClr val="29FAFA"/>
              </a:solidFill>
              <a:latin typeface="Lucida Sans" panose="020B0602030504020204" pitchFamily="34" charset="0"/>
            </a:endParaRPr>
          </a:p>
        </p:txBody>
      </p:sp>
    </p:spTree>
    <p:extLst>
      <p:ext uri="{BB962C8B-B14F-4D97-AF65-F5344CB8AC3E}">
        <p14:creationId xmlns:p14="http://schemas.microsoft.com/office/powerpoint/2010/main" val="24821214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191534" y="1048534"/>
            <a:ext cx="4760933" cy="4760933"/>
            <a:chOff x="899761" y="1048534"/>
            <a:chExt cx="4760933" cy="4760933"/>
          </a:xfrm>
        </p:grpSpPr>
        <p:sp>
          <p:nvSpPr>
            <p:cNvPr id="3" name="椭圆 2"/>
            <p:cNvSpPr/>
            <p:nvPr/>
          </p:nvSpPr>
          <p:spPr bwMode="auto">
            <a:xfrm>
              <a:off x="899761" y="1048534"/>
              <a:ext cx="4760933" cy="4760933"/>
            </a:xfrm>
            <a:prstGeom prst="ellipse">
              <a:avLst/>
            </a:prstGeom>
            <a:solidFill>
              <a:srgbClr val="22659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2" name="Picture 4" descr="C:\Users\cocos2d-x\Desktop\华南理工大学讲课\cocostudioLogo\cocostudio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228" y="1412076"/>
              <a:ext cx="1357998" cy="1440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07369" y="3075057"/>
              <a:ext cx="3745716" cy="707886"/>
            </a:xfrm>
            <a:prstGeom prst="rect">
              <a:avLst/>
            </a:prstGeom>
            <a:noFill/>
          </p:spPr>
          <p:txBody>
            <a:bodyPr wrap="square" rtlCol="0">
              <a:spAutoFit/>
            </a:bodyPr>
            <a:lstStyle/>
            <a:p>
              <a:pPr algn="ctr"/>
              <a:r>
                <a:rPr lang="en-US" altLang="zh-CN" sz="4000" dirty="0" smtClean="0">
                  <a:solidFill>
                    <a:schemeClr val="bg1">
                      <a:lumMod val="95000"/>
                    </a:schemeClr>
                  </a:solidFill>
                  <a:latin typeface="Lucida Sans" panose="020B0602030504020204" pitchFamily="34" charset="0"/>
                </a:rPr>
                <a:t>CocoStudio</a:t>
              </a:r>
              <a:endParaRPr lang="zh-CN" altLang="en-US" sz="4000" dirty="0">
                <a:solidFill>
                  <a:schemeClr val="bg1">
                    <a:lumMod val="95000"/>
                  </a:schemeClr>
                </a:solidFill>
                <a:latin typeface="Lucida Sans" panose="020B0602030504020204" pitchFamily="34" charset="0"/>
              </a:endParaRPr>
            </a:p>
          </p:txBody>
        </p:sp>
        <p:sp>
          <p:nvSpPr>
            <p:cNvPr id="6" name="TextBox 5"/>
            <p:cNvSpPr txBox="1"/>
            <p:nvPr/>
          </p:nvSpPr>
          <p:spPr>
            <a:xfrm>
              <a:off x="1481813" y="4077297"/>
              <a:ext cx="3596829" cy="584775"/>
            </a:xfrm>
            <a:prstGeom prst="rect">
              <a:avLst/>
            </a:prstGeom>
            <a:noFill/>
          </p:spPr>
          <p:txBody>
            <a:bodyPr wrap="square" rtlCol="0">
              <a:spAutoFit/>
            </a:bodyPr>
            <a:lstStyle/>
            <a:p>
              <a:pPr algn="ctr"/>
              <a:r>
                <a:rPr lang="en-US" altLang="zh-CN" sz="1600" dirty="0" smtClean="0">
                  <a:solidFill>
                    <a:schemeClr val="bg1"/>
                  </a:solidFill>
                  <a:latin typeface="Lucida Sans" panose="020B0602030504020204" pitchFamily="34" charset="0"/>
                </a:rPr>
                <a:t>Unlash your Creativity,</a:t>
              </a:r>
            </a:p>
            <a:p>
              <a:pPr algn="ctr"/>
              <a:r>
                <a:rPr lang="en-US" altLang="zh-CN" sz="1600" dirty="0" smtClean="0">
                  <a:solidFill>
                    <a:schemeClr val="bg1"/>
                  </a:solidFill>
                  <a:latin typeface="Lucida Sans" panose="020B0602030504020204" pitchFamily="34" charset="0"/>
                </a:rPr>
                <a:t>Speed up your Development</a:t>
              </a:r>
              <a:endParaRPr lang="zh-CN" altLang="en-US" sz="1600" dirty="0">
                <a:solidFill>
                  <a:schemeClr val="bg1"/>
                </a:solidFill>
                <a:latin typeface="Lucida Sans" panose="020B0602030504020204" pitchFamily="34" charset="0"/>
              </a:endParaRPr>
            </a:p>
          </p:txBody>
        </p:sp>
      </p:grpSp>
    </p:spTree>
    <p:extLst>
      <p:ext uri="{BB962C8B-B14F-4D97-AF65-F5344CB8AC3E}">
        <p14:creationId xmlns:p14="http://schemas.microsoft.com/office/powerpoint/2010/main" val="31602799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4994" y="187515"/>
            <a:ext cx="4394013" cy="769441"/>
          </a:xfrm>
          <a:prstGeom prst="rect">
            <a:avLst/>
          </a:prstGeom>
          <a:noFill/>
        </p:spPr>
        <p:txBody>
          <a:bodyPr wrap="square" rtlCol="0">
            <a:spAutoFit/>
          </a:bodyPr>
          <a:lstStyle/>
          <a:p>
            <a:pPr algn="ctr"/>
            <a:r>
              <a:rPr lang="en-US" altLang="zh-CN" sz="4400" b="1" dirty="0" smtClean="0">
                <a:solidFill>
                  <a:schemeClr val="bg1"/>
                </a:solidFill>
                <a:latin typeface="Lucida Sans" panose="020B0602030504020204" pitchFamily="34" charset="0"/>
              </a:rPr>
              <a:t>CocoStudio</a:t>
            </a:r>
            <a:endParaRPr lang="zh-CN" altLang="en-US" sz="4400" b="1" dirty="0">
              <a:solidFill>
                <a:srgbClr val="55A2D7"/>
              </a:solidFill>
              <a:latin typeface="Lucida Sans" panose="020B0602030504020204" pitchFamily="34" charset="0"/>
            </a:endParaRPr>
          </a:p>
        </p:txBody>
      </p:sp>
      <p:sp>
        <p:nvSpPr>
          <p:cNvPr id="4" name="TextBox 3"/>
          <p:cNvSpPr txBox="1"/>
          <p:nvPr/>
        </p:nvSpPr>
        <p:spPr>
          <a:xfrm>
            <a:off x="1546614" y="956956"/>
            <a:ext cx="6050772" cy="461665"/>
          </a:xfrm>
          <a:prstGeom prst="rect">
            <a:avLst/>
          </a:prstGeom>
          <a:noFill/>
        </p:spPr>
        <p:txBody>
          <a:bodyPr wrap="square" rtlCol="0">
            <a:spAutoFit/>
          </a:bodyPr>
          <a:lstStyle/>
          <a:p>
            <a:pPr algn="ctr"/>
            <a:r>
              <a:rPr lang="en-US" altLang="zh-CN" sz="2400" dirty="0" smtClean="0">
                <a:solidFill>
                  <a:srgbClr val="55A2D7"/>
                </a:solidFill>
                <a:latin typeface="Lucida Sans" panose="020B0602030504020204" pitchFamily="34" charset="0"/>
              </a:rPr>
              <a:t>Game Development  Tool Suite</a:t>
            </a:r>
            <a:endParaRPr lang="zh-CN" altLang="en-US" sz="2400" dirty="0">
              <a:solidFill>
                <a:srgbClr val="55A2D7"/>
              </a:solidFill>
              <a:latin typeface="Lucida Sans" panose="020B0602030504020204" pitchFamily="34" charset="0"/>
            </a:endParaRPr>
          </a:p>
        </p:txBody>
      </p:sp>
      <p:pic>
        <p:nvPicPr>
          <p:cNvPr id="1036" name="Picture 12" descr="C:\Users\cocos2d-x\Desktop\华南理工大学讲课\cocostudioLogo\a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667"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cocos2d-x\Desktop\华南理工大学讲课\cocostudioLogo\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099"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cocos2d-x\Desktop\华南理工大学讲课\cocostudioLogo\Sce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8383"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cocos2d-x\Desktop\华南理工大学讲课\cocostudioLogo\U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951"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061" y="3532466"/>
            <a:ext cx="1440660" cy="646331"/>
          </a:xfrm>
          <a:prstGeom prst="rect">
            <a:avLst/>
          </a:prstGeom>
          <a:noFill/>
        </p:spPr>
        <p:txBody>
          <a:bodyPr wrap="square" rtlCol="0">
            <a:spAutoFit/>
          </a:bodyPr>
          <a:lstStyle/>
          <a:p>
            <a:pPr algn="ctr"/>
            <a:r>
              <a:rPr lang="en-US" altLang="zh-CN" dirty="0" smtClean="0">
                <a:solidFill>
                  <a:schemeClr val="bg1"/>
                </a:solidFill>
              </a:rPr>
              <a:t>UI </a:t>
            </a:r>
          </a:p>
          <a:p>
            <a:pPr algn="ctr"/>
            <a:r>
              <a:rPr lang="en-US" altLang="zh-CN" dirty="0" smtClean="0">
                <a:solidFill>
                  <a:schemeClr val="bg1"/>
                </a:solidFill>
              </a:rPr>
              <a:t>EDITOR</a:t>
            </a:r>
            <a:endParaRPr lang="zh-CN" altLang="en-US" dirty="0">
              <a:solidFill>
                <a:schemeClr val="bg1"/>
              </a:solidFill>
            </a:endParaRPr>
          </a:p>
        </p:txBody>
      </p:sp>
      <p:cxnSp>
        <p:nvCxnSpPr>
          <p:cNvPr id="7" name="直接连接符 6"/>
          <p:cNvCxnSpPr/>
          <p:nvPr/>
        </p:nvCxnSpPr>
        <p:spPr bwMode="auto">
          <a:xfrm>
            <a:off x="46611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2792920" y="3532465"/>
            <a:ext cx="1440660" cy="646331"/>
          </a:xfrm>
          <a:prstGeom prst="rect">
            <a:avLst/>
          </a:prstGeom>
          <a:noFill/>
        </p:spPr>
        <p:txBody>
          <a:bodyPr wrap="square" rtlCol="0">
            <a:spAutoFit/>
          </a:bodyPr>
          <a:lstStyle/>
          <a:p>
            <a:pPr algn="ctr"/>
            <a:r>
              <a:rPr lang="en-US" altLang="zh-CN" dirty="0" smtClean="0">
                <a:solidFill>
                  <a:schemeClr val="bg1"/>
                </a:solidFill>
              </a:rPr>
              <a:t>ANIMATION</a:t>
            </a:r>
          </a:p>
          <a:p>
            <a:pPr algn="ctr"/>
            <a:r>
              <a:rPr lang="en-US" altLang="zh-CN" dirty="0" smtClean="0">
                <a:solidFill>
                  <a:schemeClr val="bg1"/>
                </a:solidFill>
              </a:rPr>
              <a:t>EDITOR</a:t>
            </a:r>
            <a:endParaRPr lang="zh-CN" altLang="en-US" dirty="0">
              <a:solidFill>
                <a:schemeClr val="bg1"/>
              </a:solidFill>
            </a:endParaRPr>
          </a:p>
        </p:txBody>
      </p:sp>
      <p:cxnSp>
        <p:nvCxnSpPr>
          <p:cNvPr id="29" name="直接连接符 28"/>
          <p:cNvCxnSpPr/>
          <p:nvPr/>
        </p:nvCxnSpPr>
        <p:spPr bwMode="auto">
          <a:xfrm>
            <a:off x="262710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004198" y="3532464"/>
            <a:ext cx="1440660" cy="646331"/>
          </a:xfrm>
          <a:prstGeom prst="rect">
            <a:avLst/>
          </a:prstGeom>
          <a:noFill/>
        </p:spPr>
        <p:txBody>
          <a:bodyPr wrap="square" rtlCol="0">
            <a:spAutoFit/>
          </a:bodyPr>
          <a:lstStyle/>
          <a:p>
            <a:pPr algn="ctr"/>
            <a:r>
              <a:rPr lang="en-US" altLang="zh-CN" dirty="0" smtClean="0">
                <a:solidFill>
                  <a:schemeClr val="bg1"/>
                </a:solidFill>
              </a:rPr>
              <a:t>SCENE</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1" name="直接连接符 30"/>
          <p:cNvCxnSpPr/>
          <p:nvPr/>
        </p:nvCxnSpPr>
        <p:spPr bwMode="auto">
          <a:xfrm>
            <a:off x="4838387" y="4221361"/>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7079209" y="3532466"/>
            <a:ext cx="1440660" cy="646331"/>
          </a:xfrm>
          <a:prstGeom prst="rect">
            <a:avLst/>
          </a:prstGeom>
          <a:noFill/>
        </p:spPr>
        <p:txBody>
          <a:bodyPr wrap="square" rtlCol="0">
            <a:spAutoFit/>
          </a:bodyPr>
          <a:lstStyle/>
          <a:p>
            <a:pPr algn="ctr"/>
            <a:r>
              <a:rPr lang="en-US" altLang="zh-CN" dirty="0" smtClean="0">
                <a:solidFill>
                  <a:schemeClr val="bg1"/>
                </a:solidFill>
              </a:rPr>
              <a:t>DATA</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3" name="直接连接符 32"/>
          <p:cNvCxnSpPr/>
          <p:nvPr/>
        </p:nvCxnSpPr>
        <p:spPr bwMode="auto">
          <a:xfrm>
            <a:off x="6913398" y="4221363"/>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4092" y="4378528"/>
            <a:ext cx="2686966" cy="1200329"/>
          </a:xfrm>
          <a:prstGeom prst="rect">
            <a:avLst/>
          </a:prstGeom>
          <a:noFill/>
        </p:spPr>
        <p:txBody>
          <a:bodyPr wrap="square" rtlCol="0">
            <a:spAutoFit/>
          </a:bodyPr>
          <a:lstStyle/>
          <a:p>
            <a:pPr algn="ctr"/>
            <a:r>
              <a:rPr lang="en-US" altLang="zh-CN" dirty="0" smtClean="0">
                <a:solidFill>
                  <a:schemeClr val="bg1"/>
                </a:solidFill>
              </a:rPr>
              <a:t>2D UI Editor.</a:t>
            </a:r>
          </a:p>
          <a:p>
            <a:pPr algn="ctr"/>
            <a:r>
              <a:rPr lang="en-US" altLang="zh-CN" dirty="0" smtClean="0">
                <a:solidFill>
                  <a:schemeClr val="bg1"/>
                </a:solidFill>
              </a:rPr>
              <a:t>All kinds of widgets.</a:t>
            </a:r>
          </a:p>
          <a:p>
            <a:pPr algn="ctr"/>
            <a:r>
              <a:rPr lang="en-US" altLang="zh-CN" dirty="0" smtClean="0">
                <a:solidFill>
                  <a:schemeClr val="bg1"/>
                </a:solidFill>
              </a:rPr>
              <a:t>Synchro with </a:t>
            </a:r>
          </a:p>
          <a:p>
            <a:pPr algn="ctr"/>
            <a:r>
              <a:rPr lang="en-US" altLang="zh-CN" dirty="0" smtClean="0">
                <a:solidFill>
                  <a:schemeClr val="bg1"/>
                </a:solidFill>
              </a:rPr>
              <a:t>cocos2d-x.</a:t>
            </a:r>
            <a:endParaRPr lang="zh-CN" altLang="en-US" dirty="0">
              <a:solidFill>
                <a:schemeClr val="bg1"/>
              </a:solidFill>
            </a:endParaRPr>
          </a:p>
        </p:txBody>
      </p:sp>
      <p:sp>
        <p:nvSpPr>
          <p:cNvPr id="35" name="TextBox 34"/>
          <p:cNvSpPr txBox="1"/>
          <p:nvPr/>
        </p:nvSpPr>
        <p:spPr>
          <a:xfrm>
            <a:off x="2169767" y="4389905"/>
            <a:ext cx="2686966" cy="923330"/>
          </a:xfrm>
          <a:prstGeom prst="rect">
            <a:avLst/>
          </a:prstGeom>
          <a:noFill/>
        </p:spPr>
        <p:txBody>
          <a:bodyPr wrap="square" rtlCol="0">
            <a:spAutoFit/>
          </a:bodyPr>
          <a:lstStyle/>
          <a:p>
            <a:pPr algn="ctr"/>
            <a:r>
              <a:rPr lang="en-US" altLang="zh-CN" dirty="0" smtClean="0">
                <a:solidFill>
                  <a:schemeClr val="bg1"/>
                </a:solidFill>
              </a:rPr>
              <a:t>Bone Armature.</a:t>
            </a:r>
          </a:p>
          <a:p>
            <a:pPr algn="ctr"/>
            <a:r>
              <a:rPr lang="en-US" altLang="zh-CN" dirty="0" smtClean="0">
                <a:solidFill>
                  <a:schemeClr val="bg1"/>
                </a:solidFill>
              </a:rPr>
              <a:t>Frame Animation.</a:t>
            </a:r>
          </a:p>
          <a:p>
            <a:pPr algn="ctr"/>
            <a:r>
              <a:rPr lang="en-US" altLang="zh-CN" dirty="0" smtClean="0">
                <a:solidFill>
                  <a:schemeClr val="bg1"/>
                </a:solidFill>
              </a:rPr>
              <a:t>Flash Support.</a:t>
            </a:r>
            <a:endParaRPr lang="zh-CN" altLang="en-US" dirty="0">
              <a:solidFill>
                <a:schemeClr val="bg1"/>
              </a:solidFill>
            </a:endParaRPr>
          </a:p>
        </p:txBody>
      </p:sp>
      <p:sp>
        <p:nvSpPr>
          <p:cNvPr id="36" name="TextBox 35"/>
          <p:cNvSpPr txBox="1"/>
          <p:nvPr/>
        </p:nvSpPr>
        <p:spPr>
          <a:xfrm>
            <a:off x="4334156" y="4389905"/>
            <a:ext cx="2686966" cy="646331"/>
          </a:xfrm>
          <a:prstGeom prst="rect">
            <a:avLst/>
          </a:prstGeom>
          <a:noFill/>
        </p:spPr>
        <p:txBody>
          <a:bodyPr wrap="square" rtlCol="0">
            <a:spAutoFit/>
          </a:bodyPr>
          <a:lstStyle/>
          <a:p>
            <a:pPr algn="ctr"/>
            <a:r>
              <a:rPr lang="en-US" altLang="zh-CN" dirty="0" smtClean="0">
                <a:solidFill>
                  <a:schemeClr val="bg1"/>
                </a:solidFill>
              </a:rPr>
              <a:t>Container Editor.</a:t>
            </a:r>
          </a:p>
          <a:p>
            <a:pPr algn="ctr"/>
            <a:r>
              <a:rPr lang="zh-CN" altLang="en-US" dirty="0" smtClean="0">
                <a:solidFill>
                  <a:schemeClr val="bg1"/>
                </a:solidFill>
              </a:rPr>
              <a:t> </a:t>
            </a:r>
            <a:r>
              <a:rPr lang="en-US" altLang="zh-CN" dirty="0" smtClean="0">
                <a:solidFill>
                  <a:schemeClr val="bg1"/>
                </a:solidFill>
              </a:rPr>
              <a:t>Visualization Scene.</a:t>
            </a:r>
          </a:p>
        </p:txBody>
      </p:sp>
      <p:sp>
        <p:nvSpPr>
          <p:cNvPr id="37" name="TextBox 36"/>
          <p:cNvSpPr txBox="1"/>
          <p:nvPr/>
        </p:nvSpPr>
        <p:spPr>
          <a:xfrm>
            <a:off x="6457034" y="4389905"/>
            <a:ext cx="2686966" cy="923330"/>
          </a:xfrm>
          <a:prstGeom prst="rect">
            <a:avLst/>
          </a:prstGeom>
          <a:noFill/>
        </p:spPr>
        <p:txBody>
          <a:bodyPr wrap="square" rtlCol="0">
            <a:spAutoFit/>
          </a:bodyPr>
          <a:lstStyle/>
          <a:p>
            <a:pPr algn="ctr"/>
            <a:r>
              <a:rPr lang="en-US" altLang="zh-CN" dirty="0" smtClean="0">
                <a:solidFill>
                  <a:schemeClr val="bg1"/>
                </a:solidFill>
              </a:rPr>
              <a:t>Excel Import.</a:t>
            </a:r>
          </a:p>
          <a:p>
            <a:pPr algn="ctr"/>
            <a:r>
              <a:rPr lang="en-US" altLang="zh-CN" dirty="0" smtClean="0">
                <a:solidFill>
                  <a:schemeClr val="bg1"/>
                </a:solidFill>
              </a:rPr>
              <a:t>Data Management</a:t>
            </a:r>
          </a:p>
          <a:p>
            <a:pPr algn="ctr"/>
            <a:r>
              <a:rPr lang="en-US" altLang="zh-CN" dirty="0">
                <a:solidFill>
                  <a:schemeClr val="bg1"/>
                </a:solidFill>
              </a:rPr>
              <a:t>t</a:t>
            </a:r>
            <a:r>
              <a:rPr lang="en-US" altLang="zh-CN" dirty="0" smtClean="0">
                <a:solidFill>
                  <a:schemeClr val="bg1"/>
                </a:solidFill>
              </a:rPr>
              <a:t>ool.</a:t>
            </a:r>
            <a:endParaRPr lang="zh-CN" altLang="en-US" dirty="0">
              <a:solidFill>
                <a:schemeClr val="bg1"/>
              </a:solidFill>
            </a:endParaRPr>
          </a:p>
        </p:txBody>
      </p:sp>
    </p:spTree>
    <p:extLst>
      <p:ext uri="{BB962C8B-B14F-4D97-AF65-F5344CB8AC3E}">
        <p14:creationId xmlns:p14="http://schemas.microsoft.com/office/powerpoint/2010/main" val="3181176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barn(inVertical)">
                                      <p:cBhvr>
                                        <p:cTn id="10" dur="500"/>
                                        <p:tgtEl>
                                          <p:spTgt spid="10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par>
                                <p:cTn id="22" presetID="16" presetClass="entr" presetSubtype="21"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par>
                                <p:cTn id="25" presetID="16" presetClass="entr" presetSubtype="21"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barn(inVertical)">
                                      <p:cBhvr>
                                        <p:cTn id="27" dur="500"/>
                                        <p:tgtEl>
                                          <p:spTgt spid="10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inVertical)">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inVertical)">
                                      <p:cBhvr>
                                        <p:cTn id="35" dur="500"/>
                                        <p:tgtEl>
                                          <p:spTgt spid="3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inVertical)">
                                      <p:cBhvr>
                                        <p:cTn id="38" dur="500"/>
                                        <p:tgtEl>
                                          <p:spTgt spid="30"/>
                                        </p:tgtEl>
                                      </p:cBhvr>
                                    </p:animEffect>
                                  </p:childTnLst>
                                </p:cTn>
                              </p:par>
                              <p:par>
                                <p:cTn id="39" presetID="16" presetClass="entr" presetSubtype="21"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par>
                                <p:cTn id="42" presetID="16" presetClass="entr" presetSubtype="21" fill="hold" nodeType="withEffect">
                                  <p:stCondLst>
                                    <p:cond delay="0"/>
                                  </p:stCondLst>
                                  <p:childTnLst>
                                    <p:set>
                                      <p:cBhvr>
                                        <p:cTn id="43" dur="1" fill="hold">
                                          <p:stCondLst>
                                            <p:cond delay="0"/>
                                          </p:stCondLst>
                                        </p:cTn>
                                        <p:tgtEl>
                                          <p:spTgt spid="1038"/>
                                        </p:tgtEl>
                                        <p:attrNameLst>
                                          <p:attrName>style.visibility</p:attrName>
                                        </p:attrNameLst>
                                      </p:cBhvr>
                                      <p:to>
                                        <p:strVal val="visible"/>
                                      </p:to>
                                    </p:set>
                                    <p:animEffect transition="in" filter="barn(inVertical)">
                                      <p:cBhvr>
                                        <p:cTn id="44" dur="500"/>
                                        <p:tgtEl>
                                          <p:spTgt spid="103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nodeType="withEffect">
                                  <p:stCondLst>
                                    <p:cond delay="0"/>
                                  </p:stCondLst>
                                  <p:childTnLst>
                                    <p:set>
                                      <p:cBhvr>
                                        <p:cTn id="54" dur="1" fill="hold">
                                          <p:stCondLst>
                                            <p:cond delay="0"/>
                                          </p:stCondLst>
                                        </p:cTn>
                                        <p:tgtEl>
                                          <p:spTgt spid="1037"/>
                                        </p:tgtEl>
                                        <p:attrNameLst>
                                          <p:attrName>style.visibility</p:attrName>
                                        </p:attrNameLst>
                                      </p:cBhvr>
                                      <p:to>
                                        <p:strVal val="visible"/>
                                      </p:to>
                                    </p:set>
                                    <p:animEffect transition="in" filter="barn(inVertical)">
                                      <p:cBhvr>
                                        <p:cTn id="55" dur="500"/>
                                        <p:tgtEl>
                                          <p:spTgt spid="10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0" grpId="0"/>
      <p:bldP spid="32" grpId="0"/>
      <p:bldP spid="9" grpId="0"/>
      <p:bldP spid="35" grpId="0"/>
      <p:bldP spid="36" grpId="0"/>
      <p:bldP spid="37" grpId="0"/>
    </p:bld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157260242</TotalTime>
  <Pages>0</Pages>
  <Words>2211</Words>
  <Characters>0</Characters>
  <Application>Microsoft Office PowerPoint</Application>
  <DocSecurity>0</DocSecurity>
  <PresentationFormat>全屏显示(4:3)</PresentationFormat>
  <Lines>0</Lines>
  <Paragraphs>214</Paragraphs>
  <Slides>28</Slides>
  <Notes>19</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1_Office 主题</vt:lpstr>
      <vt:lpstr>自定义设计方案</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rachel</dc:creator>
  <cp:lastModifiedBy>Mong</cp:lastModifiedBy>
  <cp:revision>323</cp:revision>
  <cp:lastPrinted>1899-12-30T00:00:00Z</cp:lastPrinted>
  <dcterms:created xsi:type="dcterms:W3CDTF">2011-05-23T11:01:47Z</dcterms:created>
  <dcterms:modified xsi:type="dcterms:W3CDTF">2013-11-10T11:50:47Z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