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2"/>
  </p:notesMasterIdLst>
  <p:sldIdLst>
    <p:sldId id="256" r:id="rId4"/>
    <p:sldId id="258" r:id="rId5"/>
    <p:sldId id="259" r:id="rId6"/>
    <p:sldId id="280" r:id="rId7"/>
    <p:sldId id="281" r:id="rId8"/>
    <p:sldId id="264" r:id="rId9"/>
    <p:sldId id="266" r:id="rId10"/>
    <p:sldId id="268" r:id="rId11"/>
    <p:sldId id="267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A2D7"/>
    <a:srgbClr val="29FAFA"/>
    <a:srgbClr val="206EAC"/>
    <a:srgbClr val="78BDE4"/>
    <a:srgbClr val="165F99"/>
    <a:srgbClr val="2670A2"/>
    <a:srgbClr val="226592"/>
    <a:srgbClr val="2E86C2"/>
    <a:srgbClr val="A6CEEA"/>
    <a:srgbClr val="00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591" autoAdjust="0"/>
  </p:normalViewPr>
  <p:slideViewPr>
    <p:cSldViewPr>
      <p:cViewPr>
        <p:scale>
          <a:sx n="75" d="100"/>
          <a:sy n="75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sorterViewPr>
    <p:cViewPr>
      <p:scale>
        <a:sx n="100" d="100"/>
        <a:sy n="100" d="100"/>
      </p:scale>
      <p:origin x="0" y="2472"/>
    </p:cViewPr>
  </p:sorterViewPr>
  <p:notesViewPr>
    <p:cSldViewPr>
      <p:cViewPr>
        <p:scale>
          <a:sx n="100" d="100"/>
          <a:sy n="100" d="100"/>
        </p:scale>
        <p:origin x="-2592" y="1632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C5CFA-A6BD-4D81-8B40-5BD24B8B60C9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9AFD-9154-4901-A6C4-7DA61C71A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3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89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</a:t>
            </a:r>
            <a:r>
              <a:rPr lang="en-US" altLang="zh-CN" dirty="0" smtClean="0"/>
              <a:t>see how to use the exported</a:t>
            </a:r>
            <a:r>
              <a:rPr lang="en-US" altLang="zh-CN" baseline="0" dirty="0" smtClean="0"/>
              <a:t> resources in IronCity. Here is the </a:t>
            </a:r>
            <a:r>
              <a:rPr lang="en-US" altLang="zh-CN" baseline="0" dirty="0" smtClean="0"/>
              <a:t>Layer Menu </a:t>
            </a:r>
            <a:r>
              <a:rPr lang="en-US" altLang="zh-CN" baseline="0" dirty="0" smtClean="0"/>
              <a:t>UI and it’s </a:t>
            </a:r>
            <a:r>
              <a:rPr lang="en-US" altLang="zh-CN" baseline="0" dirty="0" smtClean="0"/>
              <a:t>(an?) initial </a:t>
            </a:r>
            <a:r>
              <a:rPr lang="en-US" altLang="zh-CN" baseline="0" dirty="0" smtClean="0"/>
              <a:t>function. To read the .json file in this layer, </a:t>
            </a:r>
            <a:r>
              <a:rPr lang="en-US" altLang="zh-CN" baseline="0" dirty="0" smtClean="0"/>
              <a:t>use </a:t>
            </a:r>
            <a:r>
              <a:rPr lang="zh-CN" altLang="en-US" baseline="0" dirty="0" smtClean="0"/>
              <a:t>“</a:t>
            </a:r>
            <a:r>
              <a:rPr lang="en-US" altLang="zh-CN" baseline="0" dirty="0" err="1" smtClean="0"/>
              <a:t>this.addWidget</a:t>
            </a:r>
            <a:r>
              <a:rPr lang="en-US" altLang="zh-CN" baseline="0" dirty="0" smtClean="0"/>
              <a:t>( </a:t>
            </a:r>
            <a:r>
              <a:rPr lang="en-US" altLang="zh-CN" baseline="0" dirty="0" err="1" smtClean="0"/>
              <a:t>cc.UIHelper.getInstance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createWidgetFromJsonFile</a:t>
            </a:r>
            <a:r>
              <a:rPr lang="en-US" altLang="zh-CN" baseline="0" dirty="0" smtClean="0"/>
              <a:t>(Json_IronCityUI_1) );</a:t>
            </a:r>
            <a:r>
              <a:rPr lang="zh-CN" altLang="en-US" baseline="0" dirty="0" smtClean="0"/>
              <a:t>” </a:t>
            </a:r>
            <a:r>
              <a:rPr lang="en-US" altLang="zh-CN" baseline="0" dirty="0" smtClean="0"/>
              <a:t>In IronCity, we arranged all of the resources </a:t>
            </a:r>
            <a:r>
              <a:rPr lang="en-US" altLang="zh-CN" baseline="0" dirty="0" smtClean="0"/>
              <a:t>constant(constantly</a:t>
            </a:r>
            <a:r>
              <a:rPr lang="zh-CN" altLang="en-US" baseline="0" dirty="0" smtClean="0"/>
              <a:t>还是。。？没看懂）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to another file. We have a setting button , blood bar(progress bar), distance score(atlas label</a:t>
            </a:r>
            <a:r>
              <a:rPr lang="en-US" altLang="zh-CN" baseline="0" dirty="0" smtClean="0"/>
              <a:t>), and they 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 </a:t>
            </a:r>
            <a:r>
              <a:rPr lang="en-US" altLang="zh-CN" dirty="0" smtClean="0"/>
              <a:t>interaction during the game. So we get</a:t>
            </a:r>
            <a:r>
              <a:rPr lang="en-US" altLang="zh-CN" baseline="0" dirty="0" smtClean="0"/>
              <a:t> these widgets by the </a:t>
            </a:r>
            <a:r>
              <a:rPr lang="en-US" altLang="zh-CN" baseline="0" dirty="0" err="1" smtClean="0"/>
              <a:t>getWidgetByName</a:t>
            </a:r>
            <a:r>
              <a:rPr lang="en-US" altLang="zh-CN" baseline="0" dirty="0" smtClean="0"/>
              <a:t>() </a:t>
            </a:r>
            <a:r>
              <a:rPr lang="en-US" altLang="zh-CN" baseline="0" dirty="0" smtClean="0"/>
              <a:t>function as </a:t>
            </a:r>
            <a:r>
              <a:rPr lang="en-US" altLang="zh-CN" baseline="0" dirty="0" smtClean="0"/>
              <a:t>in the pictures. Remember that the name of the widgets can be found in your object structure, or the properties of their own in UI editor project. </a:t>
            </a:r>
          </a:p>
          <a:p>
            <a:r>
              <a:rPr lang="en-US" altLang="zh-CN" baseline="0" dirty="0" smtClean="0"/>
              <a:t>Different </a:t>
            </a:r>
            <a:r>
              <a:rPr lang="en-US" altLang="zh-CN" baseline="0" dirty="0" smtClean="0"/>
              <a:t>widgets will have their own interfaces to be called in the program. For example</a:t>
            </a:r>
            <a:r>
              <a:rPr lang="en-US" altLang="zh-CN" baseline="0" dirty="0" smtClean="0"/>
              <a:t>, you </a:t>
            </a:r>
            <a:r>
              <a:rPr lang="en-US" altLang="zh-CN" baseline="0" dirty="0" smtClean="0"/>
              <a:t>use </a:t>
            </a:r>
            <a:r>
              <a:rPr lang="en-US" altLang="zh-CN" baseline="0" dirty="0" err="1" smtClean="0"/>
              <a:t>setPercent</a:t>
            </a:r>
            <a:r>
              <a:rPr lang="en-US" altLang="zh-CN" baseline="0" dirty="0" smtClean="0"/>
              <a:t>() to set the rate of a progress </a:t>
            </a:r>
            <a:r>
              <a:rPr lang="en-US" altLang="zh-CN" baseline="0" dirty="0" smtClean="0"/>
              <a:t>bar, and </a:t>
            </a:r>
            <a:r>
              <a:rPr lang="en-US" altLang="zh-CN" baseline="0" dirty="0" err="1" smtClean="0"/>
              <a:t>setStringValue</a:t>
            </a:r>
            <a:r>
              <a:rPr lang="en-US" altLang="zh-CN" baseline="0" dirty="0" smtClean="0"/>
              <a:t>() for the atlas label to change the value. All </a:t>
            </a:r>
            <a:r>
              <a:rPr lang="en-US" altLang="zh-CN" baseline="0" dirty="0" smtClean="0"/>
              <a:t>widgets </a:t>
            </a:r>
            <a:r>
              <a:rPr lang="en-US" altLang="zh-CN" baseline="0" dirty="0" smtClean="0"/>
              <a:t>can add a </a:t>
            </a:r>
            <a:r>
              <a:rPr lang="en-US" altLang="zh-CN" baseline="0" dirty="0" err="1" smtClean="0"/>
              <a:t>addTouchEventListener</a:t>
            </a:r>
            <a:r>
              <a:rPr lang="en-US" altLang="zh-CN" baseline="0" dirty="0" smtClean="0"/>
              <a:t>() (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还是</a:t>
            </a:r>
            <a:r>
              <a:rPr lang="en-US" altLang="zh-CN" baseline="0" dirty="0" smtClean="0"/>
              <a:t>be added</a:t>
            </a:r>
            <a:r>
              <a:rPr lang="zh-CN" altLang="en-US" baseline="0" dirty="0" smtClean="0"/>
              <a:t>？不确定，问问吴昊）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to </a:t>
            </a:r>
            <a:r>
              <a:rPr lang="en-US" altLang="zh-CN" dirty="0" smtClean="0"/>
              <a:t>listen the touch</a:t>
            </a:r>
            <a:r>
              <a:rPr lang="en-US" altLang="zh-CN" baseline="0" dirty="0" smtClean="0"/>
              <a:t> event. Try to learn more in the </a:t>
            </a:r>
            <a:r>
              <a:rPr lang="en-US" altLang="zh-CN" baseline="0" dirty="0" smtClean="0"/>
              <a:t>“CocoStudio </a:t>
            </a:r>
            <a:r>
              <a:rPr lang="en-US" altLang="zh-CN" baseline="0" dirty="0" smtClean="0"/>
              <a:t>test</a:t>
            </a:r>
            <a:r>
              <a:rPr lang="en-US" altLang="zh-CN" baseline="0" dirty="0" smtClean="0"/>
              <a:t>”(section?) </a:t>
            </a:r>
            <a:r>
              <a:rPr lang="en-US" altLang="zh-CN" baseline="0" dirty="0" smtClean="0"/>
              <a:t>in cocos2d-html5.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are going to create a running animation for the </a:t>
            </a:r>
            <a:r>
              <a:rPr lang="en-US" altLang="zh-CN" baseline="0" dirty="0" err="1" smtClean="0"/>
              <a:t>cocoMan</a:t>
            </a:r>
            <a:r>
              <a:rPr lang="en-US" altLang="zh-CN" baseline="0" dirty="0" smtClean="0"/>
              <a:t>(CocoMan?) </a:t>
            </a:r>
            <a:r>
              <a:rPr lang="en-US" altLang="zh-CN" baseline="0" dirty="0" smtClean="0"/>
              <a:t>in IronCity, and this is what animation editor </a:t>
            </a:r>
            <a:r>
              <a:rPr lang="en-US" altLang="zh-CN" baseline="0" dirty="0" smtClean="0"/>
              <a:t>does.</a:t>
            </a:r>
            <a:endParaRPr lang="en-US" altLang="zh-CN" baseline="0" dirty="0" smtClean="0"/>
          </a:p>
          <a:p>
            <a:r>
              <a:rPr lang="en-US" altLang="zh-CN" baseline="0" dirty="0" smtClean="0"/>
              <a:t>So I built a new project named </a:t>
            </a:r>
            <a:r>
              <a:rPr lang="en-US" altLang="zh-CN" baseline="0" dirty="0" smtClean="0"/>
              <a:t>“running,” then </a:t>
            </a:r>
            <a:r>
              <a:rPr lang="en-US" altLang="zh-CN" baseline="0" dirty="0" smtClean="0"/>
              <a:t>I dragged all of my resources into </a:t>
            </a:r>
            <a:r>
              <a:rPr lang="en-US" altLang="zh-CN" baseline="0" dirty="0" smtClean="0"/>
              <a:t>Resources Menu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The picture is the screenshot. The default mode is in the Posing Mode, you can change it into </a:t>
            </a:r>
            <a:r>
              <a:rPr lang="en-US" altLang="zh-CN" baseline="0" dirty="0" smtClean="0"/>
              <a:t>Animation Mode with </a:t>
            </a:r>
            <a:r>
              <a:rPr lang="en-US" altLang="zh-CN" baseline="0" dirty="0" smtClean="0"/>
              <a:t>the button </a:t>
            </a:r>
            <a:r>
              <a:rPr lang="en-US" altLang="zh-CN" baseline="0" dirty="0" smtClean="0"/>
              <a:t>in </a:t>
            </a:r>
            <a:r>
              <a:rPr lang="en-US" altLang="zh-CN" baseline="0" dirty="0" smtClean="0"/>
              <a:t>the upper left corner.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 story with the </a:t>
            </a:r>
            <a:r>
              <a:rPr lang="en-US" altLang="zh-CN" baseline="0" dirty="0" smtClean="0"/>
              <a:t>UI editor. </a:t>
            </a:r>
          </a:p>
          <a:p>
            <a:r>
              <a:rPr lang="en-US" altLang="zh-CN" baseline="0" dirty="0" smtClean="0"/>
              <a:t>Next, let’s find out </a:t>
            </a:r>
            <a:r>
              <a:rPr lang="en-US" altLang="zh-CN" baseline="0" dirty="0" smtClean="0"/>
              <a:t>how to create a complete armature in animation editor.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7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create a </a:t>
            </a:r>
            <a:r>
              <a:rPr lang="en-US" altLang="zh-CN" baseline="0" dirty="0" smtClean="0"/>
              <a:t>whole armature</a:t>
            </a:r>
            <a:r>
              <a:rPr lang="en-US" altLang="zh-CN" baseline="0" dirty="0" smtClean="0"/>
              <a:t>, every picture of the bones should be complete. </a:t>
            </a:r>
          </a:p>
          <a:p>
            <a:r>
              <a:rPr lang="en-US" altLang="zh-CN" baseline="0" dirty="0" smtClean="0"/>
              <a:t>A good design of an armature is important. In IronCity, we </a:t>
            </a:r>
            <a:r>
              <a:rPr lang="en-US" altLang="zh-CN" dirty="0" smtClean="0"/>
              <a:t>divided </a:t>
            </a:r>
            <a:r>
              <a:rPr lang="en-US" altLang="zh-CN" baseline="0" dirty="0" smtClean="0"/>
              <a:t>the </a:t>
            </a:r>
            <a:r>
              <a:rPr lang="en-US" altLang="zh-CN" baseline="0" dirty="0" err="1" smtClean="0"/>
              <a:t>cocoMan</a:t>
            </a:r>
            <a:r>
              <a:rPr lang="en-US" altLang="zh-CN" baseline="0" dirty="0" smtClean="0"/>
              <a:t> into 6 parts. We created the </a:t>
            </a:r>
            <a:r>
              <a:rPr lang="en-US" altLang="zh-CN" baseline="0" dirty="0" smtClean="0"/>
              <a:t>parts of the body(body parts?) </a:t>
            </a:r>
            <a:r>
              <a:rPr lang="en-US" altLang="zh-CN" baseline="0" dirty="0" smtClean="0"/>
              <a:t>by using 2-4 bones and </a:t>
            </a:r>
            <a:r>
              <a:rPr lang="en-US" altLang="zh-CN" dirty="0" smtClean="0"/>
              <a:t>assembled </a:t>
            </a:r>
            <a:r>
              <a:rPr lang="en-US" altLang="zh-CN" dirty="0" smtClean="0"/>
              <a:t>them </a:t>
            </a:r>
            <a:r>
              <a:rPr lang="en-US" altLang="zh-CN" baseline="0" dirty="0" smtClean="0"/>
              <a:t>when they are finished.</a:t>
            </a:r>
            <a:endParaRPr lang="en-US" altLang="zh-CN" baseline="0" dirty="0" smtClean="0"/>
          </a:p>
          <a:p>
            <a:r>
              <a:rPr lang="en-US" altLang="zh-CN" baseline="0" dirty="0" smtClean="0"/>
              <a:t>So, in this case </a:t>
            </a:r>
            <a:r>
              <a:rPr lang="en-US" altLang="zh-CN" baseline="0" dirty="0" smtClean="0"/>
              <a:t>of picture(in this case as the picture shows?), </a:t>
            </a:r>
            <a:r>
              <a:rPr lang="en-US" altLang="zh-CN" baseline="0" dirty="0" smtClean="0"/>
              <a:t>we put all of the pictures into the main render. This is a right leg, </a:t>
            </a:r>
            <a:r>
              <a:rPr lang="en-US" altLang="zh-CN" baseline="0" dirty="0" smtClean="0"/>
              <a:t>consisting </a:t>
            </a:r>
            <a:r>
              <a:rPr lang="en-US" altLang="zh-CN" baseline="0" dirty="0" smtClean="0"/>
              <a:t>of 4 </a:t>
            </a:r>
            <a:r>
              <a:rPr lang="en-US" altLang="zh-CN" dirty="0" smtClean="0"/>
              <a:t>skeletons: thigh,</a:t>
            </a:r>
            <a:r>
              <a:rPr lang="en-US" altLang="zh-CN" baseline="0" dirty="0" smtClean="0"/>
              <a:t> shank, knee and foot. </a:t>
            </a:r>
            <a:r>
              <a:rPr lang="en-US" altLang="zh-CN" baseline="0" dirty="0" smtClean="0"/>
              <a:t>Then you can draw </a:t>
            </a:r>
            <a:r>
              <a:rPr lang="en-US" altLang="zh-CN" baseline="0" dirty="0" smtClean="0"/>
              <a:t>the collision region part in the HitBox. Here I just show you can create it, but we didn’t use the way of </a:t>
            </a:r>
            <a:r>
              <a:rPr lang="en-US" altLang="zh-CN" baseline="0" dirty="0" smtClean="0"/>
              <a:t>CocoStudio </a:t>
            </a:r>
            <a:r>
              <a:rPr lang="en-US" altLang="zh-CN" baseline="0" dirty="0" smtClean="0"/>
              <a:t>animation editor to detect collision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（这句不通顺）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We used another way to do this thing. Because the more bones and </a:t>
            </a:r>
            <a:r>
              <a:rPr lang="en-US" altLang="zh-CN" baseline="0" dirty="0" smtClean="0"/>
              <a:t>its </a:t>
            </a:r>
            <a:r>
              <a:rPr lang="en-US" altLang="zh-CN" baseline="0" dirty="0" smtClean="0"/>
              <a:t>collision </a:t>
            </a:r>
            <a:r>
              <a:rPr lang="en-US" altLang="zh-CN" baseline="0" dirty="0" smtClean="0"/>
              <a:t>regions </a:t>
            </a:r>
            <a:r>
              <a:rPr lang="en-US" altLang="zh-CN" baseline="0" dirty="0" smtClean="0"/>
              <a:t>you </a:t>
            </a:r>
            <a:r>
              <a:rPr lang="en-US" altLang="zh-CN" baseline="0" dirty="0" smtClean="0"/>
              <a:t>create, </a:t>
            </a:r>
            <a:r>
              <a:rPr lang="en-US" altLang="zh-CN" baseline="0" dirty="0" smtClean="0"/>
              <a:t>the lower performance it will be on the browser. That’s why we </a:t>
            </a:r>
            <a:r>
              <a:rPr lang="en-US" altLang="zh-CN" baseline="0" dirty="0" smtClean="0"/>
              <a:t>didn’t </a:t>
            </a:r>
            <a:r>
              <a:rPr lang="en-US" altLang="zh-CN" baseline="0" dirty="0" smtClean="0"/>
              <a:t>use it, </a:t>
            </a:r>
            <a:r>
              <a:rPr lang="en-US" altLang="zh-CN" baseline="0" dirty="0" smtClean="0"/>
              <a:t>so that </a:t>
            </a:r>
            <a:r>
              <a:rPr lang="en-US" altLang="zh-CN" baseline="0" dirty="0" smtClean="0"/>
              <a:t>we don’t have to detect each bone of the </a:t>
            </a:r>
            <a:r>
              <a:rPr lang="en-US" altLang="zh-CN" baseline="0" dirty="0" err="1" smtClean="0"/>
              <a:t>cocoMan</a:t>
            </a:r>
            <a:r>
              <a:rPr lang="en-US" altLang="zh-CN" baseline="0" dirty="0" smtClean="0"/>
              <a:t>. </a:t>
            </a:r>
            <a:r>
              <a:rPr lang="en-US" altLang="zh-CN" baseline="0" dirty="0" smtClean="0"/>
              <a:t>If for some reason </a:t>
            </a:r>
            <a:r>
              <a:rPr lang="en-US" altLang="zh-CN" baseline="0" dirty="0" smtClean="0"/>
              <a:t>you still need it, try to find the sample </a:t>
            </a:r>
            <a:r>
              <a:rPr lang="en-US" altLang="zh-CN" baseline="0" dirty="0" smtClean="0"/>
              <a:t>called </a:t>
            </a:r>
            <a:r>
              <a:rPr lang="en-US" altLang="zh-CN" baseline="0" dirty="0" smtClean="0"/>
              <a:t>“</a:t>
            </a:r>
            <a:r>
              <a:rPr lang="en-US" altLang="zh-CN" baseline="0" dirty="0" err="1" smtClean="0"/>
              <a:t>TestColliderDetector</a:t>
            </a:r>
            <a:r>
              <a:rPr lang="en-US" altLang="zh-CN" baseline="0" dirty="0" smtClean="0"/>
              <a:t>” in cocos2d-html5. After combination, we have a whole right leg on the main render. It’s time to create bones now.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67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How</a:t>
            </a:r>
            <a:r>
              <a:rPr lang="en-US" altLang="zh-CN" b="0" baseline="0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to c</a:t>
            </a:r>
            <a:r>
              <a:rPr lang="en-US" altLang="zh-CN" b="0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reate right leg part of CocoMan.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en-US" altLang="zh-CN" dirty="0" smtClean="0">
                <a:solidFill>
                  <a:schemeClr val="bg1"/>
                </a:solidFill>
              </a:rPr>
              <a:t>Choose </a:t>
            </a:r>
            <a:r>
              <a:rPr lang="en-US" altLang="zh-CN" dirty="0" smtClean="0">
                <a:solidFill>
                  <a:schemeClr val="bg1"/>
                </a:solidFill>
              </a:rPr>
              <a:t>“create bone” </a:t>
            </a:r>
            <a:r>
              <a:rPr lang="en-US" altLang="zh-CN" dirty="0" smtClean="0">
                <a:solidFill>
                  <a:schemeClr val="bg1"/>
                </a:solidFill>
              </a:rPr>
              <a:t>mode.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 </a:t>
            </a:r>
            <a:r>
              <a:rPr lang="en-US" altLang="zh-CN" dirty="0" smtClean="0">
                <a:solidFill>
                  <a:schemeClr val="bg1"/>
                </a:solidFill>
              </a:rPr>
              <a:t>Draw bones.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 </a:t>
            </a:r>
            <a:r>
              <a:rPr lang="en-US" altLang="zh-CN" dirty="0" smtClean="0">
                <a:solidFill>
                  <a:schemeClr val="bg1"/>
                </a:solidFill>
              </a:rPr>
              <a:t>Disable </a:t>
            </a:r>
            <a:r>
              <a:rPr lang="en-US" altLang="zh-CN" dirty="0" smtClean="0">
                <a:solidFill>
                  <a:schemeClr val="bg1"/>
                </a:solidFill>
              </a:rPr>
              <a:t>“create bone” </a:t>
            </a:r>
            <a:r>
              <a:rPr lang="en-US" altLang="zh-CN" dirty="0" smtClean="0">
                <a:solidFill>
                  <a:schemeClr val="bg1"/>
                </a:solidFill>
              </a:rPr>
              <a:t>mode.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 </a:t>
            </a:r>
            <a:r>
              <a:rPr lang="en-US" altLang="zh-CN" dirty="0" smtClean="0">
                <a:solidFill>
                  <a:schemeClr val="bg1"/>
                </a:solidFill>
              </a:rPr>
              <a:t>Bind pictures to bones.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5. </a:t>
            </a:r>
            <a:r>
              <a:rPr lang="en-US" altLang="zh-CN" dirty="0" smtClean="0">
                <a:solidFill>
                  <a:schemeClr val="bg1"/>
                </a:solidFill>
              </a:rPr>
              <a:t>Bind children bone to their parents.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6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all the work, </a:t>
            </a:r>
            <a:r>
              <a:rPr lang="en-US" altLang="zh-CN" baseline="0" dirty="0" smtClean="0"/>
              <a:t>I </a:t>
            </a:r>
            <a:r>
              <a:rPr lang="en-US" altLang="zh-CN" baseline="0" dirty="0" smtClean="0"/>
              <a:t>have c</a:t>
            </a:r>
            <a:r>
              <a:rPr lang="en-US" altLang="zh-CN" dirty="0" smtClean="0"/>
              <a:t>reated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all parts of the </a:t>
            </a:r>
            <a:r>
              <a:rPr lang="en-US" altLang="zh-CN" baseline="0" dirty="0" err="1" smtClean="0"/>
              <a:t>cocoMan</a:t>
            </a:r>
            <a:r>
              <a:rPr lang="en-US" altLang="zh-CN" baseline="0" dirty="0" smtClean="0"/>
              <a:t> and finally </a:t>
            </a:r>
            <a:r>
              <a:rPr lang="en-US" altLang="zh-CN" dirty="0" smtClean="0"/>
              <a:t>assembled </a:t>
            </a:r>
            <a:r>
              <a:rPr lang="en-US" altLang="zh-CN" dirty="0" smtClean="0"/>
              <a:t>them</a:t>
            </a:r>
            <a:r>
              <a:rPr lang="en-US" altLang="zh-CN" baseline="0" dirty="0" smtClean="0"/>
              <a:t> into our </a:t>
            </a:r>
            <a:r>
              <a:rPr lang="en-US" altLang="zh-CN" baseline="0" dirty="0" err="1" smtClean="0"/>
              <a:t>cocoMan</a:t>
            </a:r>
            <a:r>
              <a:rPr lang="en-US" altLang="zh-CN" baseline="0" dirty="0" smtClean="0"/>
              <a:t> just like playing </a:t>
            </a:r>
            <a:r>
              <a:rPr lang="en-US" altLang="zh-CN" dirty="0" smtClean="0"/>
              <a:t>Jigsaw.</a:t>
            </a:r>
            <a:r>
              <a:rPr lang="en-US" altLang="zh-CN" baseline="0" dirty="0" smtClean="0"/>
              <a:t> Don’t forget to bind </a:t>
            </a:r>
            <a:r>
              <a:rPr lang="en-US" altLang="zh-CN" baseline="0" dirty="0" smtClean="0"/>
              <a:t>parent </a:t>
            </a:r>
            <a:r>
              <a:rPr lang="en-US" altLang="zh-CN" baseline="0" dirty="0" smtClean="0"/>
              <a:t>bones when it comes to the joint. This pose is going </a:t>
            </a:r>
            <a:r>
              <a:rPr lang="en-US" altLang="zh-CN" baseline="0" dirty="0" smtClean="0"/>
              <a:t>for the </a:t>
            </a:r>
            <a:r>
              <a:rPr lang="en-US" altLang="zh-CN" baseline="0" dirty="0" smtClean="0"/>
              <a:t>start of running animation. All of the other </a:t>
            </a:r>
            <a:r>
              <a:rPr lang="en-US" altLang="zh-CN" baseline="0" dirty="0" smtClean="0"/>
              <a:t>poses </a:t>
            </a:r>
            <a:r>
              <a:rPr lang="en-US" altLang="zh-CN" baseline="0" dirty="0" smtClean="0"/>
              <a:t>will be extended or copied from this basic armature. Next we are going to create </a:t>
            </a:r>
            <a:r>
              <a:rPr lang="en-US" altLang="zh-CN" baseline="0" dirty="0" smtClean="0"/>
              <a:t>animations.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2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Change the mode into animation (Press</a:t>
            </a:r>
            <a:r>
              <a:rPr lang="en-US" altLang="zh-CN" baseline="0" dirty="0" smtClean="0"/>
              <a:t> the button on the left upper corner.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interface of animation mode in</a:t>
            </a:r>
            <a:r>
              <a:rPr lang="en-US" altLang="zh-CN" baseline="0" dirty="0" smtClean="0"/>
              <a:t> UI editor and animation editor are almost the same, as well as </a:t>
            </a:r>
            <a:r>
              <a:rPr lang="en-US" altLang="zh-CN" baseline="0" dirty="0" smtClean="0"/>
              <a:t>their </a:t>
            </a:r>
            <a:r>
              <a:rPr lang="en-US" altLang="zh-CN" baseline="0" dirty="0" smtClean="0"/>
              <a:t>usages.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timeline is the </a:t>
            </a:r>
            <a:r>
              <a:rPr lang="en-US" altLang="zh-CN" baseline="0" dirty="0" smtClean="0"/>
              <a:t>core </a:t>
            </a:r>
            <a:r>
              <a:rPr lang="en-US" altLang="zh-CN" baseline="0" dirty="0" smtClean="0"/>
              <a:t>of creating an animation.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 you </a:t>
            </a:r>
            <a:r>
              <a:rPr lang="en-US" altLang="zh-CN" baseline="0" dirty="0" smtClean="0"/>
              <a:t>know anything about flash </a:t>
            </a:r>
            <a:r>
              <a:rPr lang="en-US" altLang="zh-CN" baseline="0" dirty="0" smtClean="0"/>
              <a:t>or spine, it </a:t>
            </a:r>
            <a:r>
              <a:rPr lang="en-US" altLang="zh-CN" baseline="0" dirty="0" smtClean="0"/>
              <a:t>should be </a:t>
            </a:r>
            <a:r>
              <a:rPr lang="en-US" altLang="zh-CN" baseline="0" dirty="0" smtClean="0"/>
              <a:t>easy to get </a:t>
            </a:r>
            <a:r>
              <a:rPr lang="en-US" altLang="zh-CN" baseline="0" dirty="0" smtClean="0"/>
              <a:t>started.</a:t>
            </a:r>
            <a:endParaRPr lang="en-US" altLang="zh-CN" baseline="0" dirty="0" smtClean="0"/>
          </a:p>
          <a:p>
            <a:r>
              <a:rPr lang="en-US" altLang="zh-CN" baseline="0" dirty="0" smtClean="0"/>
              <a:t>There are many frames in the timeline. Each frame </a:t>
            </a:r>
            <a:r>
              <a:rPr lang="en-US" altLang="zh-CN" baseline="0" dirty="0" smtClean="0"/>
              <a:t>represents </a:t>
            </a:r>
            <a:r>
              <a:rPr lang="en-US" altLang="zh-CN" baseline="0" dirty="0" smtClean="0"/>
              <a:t>a time point for the armature. Using rotate or shift button to set up the status and poses for each bone of the armature on the key frames, </a:t>
            </a:r>
            <a:r>
              <a:rPr lang="en-US" altLang="zh-CN" baseline="0" dirty="0" smtClean="0"/>
              <a:t>and </a:t>
            </a:r>
            <a:r>
              <a:rPr lang="en-US" altLang="zh-CN" baseline="0" dirty="0" smtClean="0"/>
              <a:t>you will get an animation.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2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These</a:t>
            </a:r>
            <a:r>
              <a:rPr lang="en-US" altLang="zh-CN" baseline="0" dirty="0" smtClean="0"/>
              <a:t> are the key frames of </a:t>
            </a:r>
            <a:r>
              <a:rPr lang="en-US" altLang="zh-CN" dirty="0" smtClean="0"/>
              <a:t>running</a:t>
            </a:r>
            <a:r>
              <a:rPr lang="en-US" altLang="zh-CN" baseline="0" dirty="0" smtClean="0"/>
              <a:t> animation. The </a:t>
            </a:r>
            <a:r>
              <a:rPr lang="en-US" altLang="zh-CN" baseline="0" dirty="0" smtClean="0"/>
              <a:t>Frame 40 </a:t>
            </a:r>
            <a:r>
              <a:rPr lang="en-US" altLang="zh-CN" baseline="0" dirty="0" smtClean="0"/>
              <a:t>is missing because that is </a:t>
            </a:r>
            <a:r>
              <a:rPr lang="en-US" altLang="zh-CN" baseline="0" dirty="0" smtClean="0"/>
              <a:t>identical with Frame 0. </a:t>
            </a:r>
            <a:r>
              <a:rPr lang="en-US" altLang="zh-CN" baseline="0" dirty="0" smtClean="0"/>
              <a:t>In this way, you can make your animation </a:t>
            </a:r>
            <a:r>
              <a:rPr lang="en-US" altLang="zh-CN" dirty="0" smtClean="0"/>
              <a:t>coherence when it comes to 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loop(tick </a:t>
            </a:r>
            <a:r>
              <a:rPr lang="en-US" altLang="zh-CN" baseline="0" dirty="0" smtClean="0"/>
              <a:t>the Loop). Press play button in the timeline can show the </a:t>
            </a:r>
            <a:r>
              <a:rPr lang="en-US" altLang="zh-CN" baseline="0" dirty="0" smtClean="0"/>
              <a:t>animation(Pressing, 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Press play button and you. </a:t>
            </a:r>
            <a:r>
              <a:rPr lang="en-US" altLang="zh-CN" baseline="0" dirty="0" smtClean="0"/>
              <a:t>You can also modify the fps to control the speed of your animation.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04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finished</a:t>
            </a:r>
            <a:r>
              <a:rPr lang="en-US" altLang="zh-CN" baseline="0" dirty="0" smtClean="0"/>
              <a:t> the armature and it’s </a:t>
            </a:r>
            <a:r>
              <a:rPr lang="en-US" altLang="zh-CN" baseline="0" dirty="0" smtClean="0"/>
              <a:t>animation</a:t>
            </a:r>
            <a:r>
              <a:rPr lang="zh-CN" altLang="en-US" baseline="0" dirty="0" smtClean="0"/>
              <a:t>（啥意思？）</a:t>
            </a:r>
            <a:r>
              <a:rPr lang="en-US" altLang="zh-CN" baseline="0" dirty="0" smtClean="0"/>
              <a:t>. </a:t>
            </a:r>
            <a:r>
              <a:rPr lang="en-US" altLang="zh-CN" baseline="0" dirty="0" smtClean="0"/>
              <a:t>You’ll find 3 files in the export folder(default way). The ExportJson file is </a:t>
            </a:r>
            <a:r>
              <a:rPr lang="en-US" altLang="zh-CN" baseline="0" dirty="0" smtClean="0"/>
              <a:t>like </a:t>
            </a:r>
            <a:r>
              <a:rPr lang="en-US" altLang="zh-CN" baseline="0" dirty="0" smtClean="0"/>
              <a:t>the json 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which you can try to read some information from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from which you ca</a:t>
            </a:r>
            <a:r>
              <a:rPr lang="en-US" altLang="zh-CN" dirty="0" smtClean="0"/>
              <a:t>n get some useful information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which is rather informative</a:t>
            </a:r>
            <a:r>
              <a:rPr lang="zh-CN" altLang="en-US" baseline="0" dirty="0" smtClean="0"/>
              <a:t>可能高大上一点）</a:t>
            </a:r>
            <a:r>
              <a:rPr lang="en-US" altLang="zh-CN" baseline="0" dirty="0" smtClean="0"/>
              <a:t>. </a:t>
            </a:r>
            <a:r>
              <a:rPr lang="en-US" altLang="zh-CN" baseline="0" dirty="0" smtClean="0"/>
              <a:t>The function “CMRunning” is a basic way to create an armature and run </a:t>
            </a:r>
            <a:r>
              <a:rPr lang="en-US" altLang="zh-CN" baseline="0" dirty="0" smtClean="0"/>
              <a:t>it’s(</a:t>
            </a:r>
            <a:r>
              <a:rPr lang="zh-CN" altLang="en-US" baseline="0" dirty="0" smtClean="0"/>
              <a:t>注意</a:t>
            </a:r>
            <a:r>
              <a:rPr lang="en-US" altLang="zh-CN" baseline="0" dirty="0" smtClean="0"/>
              <a:t>it’s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its</a:t>
            </a:r>
            <a:r>
              <a:rPr lang="zh-CN" altLang="en-US" dirty="0" smtClean="0"/>
              <a:t>。。）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animations. </a:t>
            </a:r>
            <a:r>
              <a:rPr lang="en-US" altLang="zh-CN" baseline="0" dirty="0" err="1" smtClean="0"/>
              <a:t>cc.ArmatureDataManager.getInstance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addArmatureFileInfo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Json_CMRun</a:t>
            </a:r>
            <a:r>
              <a:rPr lang="en-US" altLang="zh-CN" baseline="0" dirty="0" smtClean="0"/>
              <a:t>) to read the resources from the path. </a:t>
            </a:r>
            <a:r>
              <a:rPr lang="en-US" altLang="zh-CN" baseline="0" dirty="0" err="1" smtClean="0"/>
              <a:t>cc.Armature.create</a:t>
            </a:r>
            <a:r>
              <a:rPr lang="en-US" altLang="zh-CN" baseline="0" dirty="0" smtClean="0"/>
              <a:t>(“</a:t>
            </a:r>
            <a:r>
              <a:rPr lang="en-US" altLang="zh-CN" baseline="0" dirty="0" err="1" smtClean="0"/>
              <a:t>CMRun</a:t>
            </a:r>
            <a:r>
              <a:rPr lang="en-US" altLang="zh-CN" baseline="0" dirty="0" smtClean="0"/>
              <a:t>”) </a:t>
            </a:r>
            <a:r>
              <a:rPr lang="en-US" altLang="zh-CN" baseline="0" dirty="0" smtClean="0"/>
              <a:t>will try to create an armature called “</a:t>
            </a:r>
            <a:r>
              <a:rPr lang="en-US" altLang="zh-CN" baseline="0" dirty="0" err="1" smtClean="0"/>
              <a:t>CMRun</a:t>
            </a:r>
            <a:r>
              <a:rPr lang="en-US" altLang="zh-CN" baseline="0" dirty="0" smtClean="0"/>
              <a:t>” from all the ExportJson file. </a:t>
            </a:r>
            <a:r>
              <a:rPr lang="zh-CN" altLang="en-US" baseline="0" dirty="0" smtClean="0"/>
              <a:t>（这句语法应该有错，但我没看懂</a:t>
            </a:r>
            <a:r>
              <a:rPr lang="zh-CN" altLang="en-US" dirty="0"/>
              <a:t>）</a:t>
            </a:r>
            <a:r>
              <a:rPr lang="en-US" altLang="zh-CN" baseline="0" dirty="0" smtClean="0"/>
              <a:t>“</a:t>
            </a:r>
            <a:r>
              <a:rPr lang="en-US" altLang="zh-CN" baseline="0" dirty="0" err="1" smtClean="0"/>
              <a:t>CMRun</a:t>
            </a:r>
            <a:r>
              <a:rPr lang="en-US" altLang="zh-CN" baseline="0" dirty="0" smtClean="0"/>
              <a:t>” is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what</a:t>
            </a:r>
            <a:r>
              <a:rPr lang="zh-CN" altLang="en-US" baseline="0" dirty="0" smtClean="0"/>
              <a:t>？）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of your project, but you can also try to replace all the “</a:t>
            </a:r>
            <a:r>
              <a:rPr lang="en-US" altLang="zh-CN" baseline="0" dirty="0" err="1" smtClean="0"/>
              <a:t>CMRun”in</a:t>
            </a:r>
            <a:r>
              <a:rPr lang="en-US" altLang="zh-CN" baseline="0" dirty="0" smtClean="0"/>
              <a:t> the ExportJson </a:t>
            </a:r>
            <a:r>
              <a:rPr lang="en-US" altLang="zh-CN" baseline="0" dirty="0" smtClean="0"/>
              <a:t>file(</a:t>
            </a:r>
            <a:r>
              <a:rPr lang="en-US" altLang="zh-CN" dirty="0" smtClean="0"/>
              <a:t>with what</a:t>
            </a:r>
            <a:r>
              <a:rPr lang="zh-CN" altLang="en-US" dirty="0" smtClean="0"/>
              <a:t>？）</a:t>
            </a:r>
            <a:r>
              <a:rPr lang="en-US" altLang="zh-CN" dirty="0" smtClean="0"/>
              <a:t>;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this is a fast way to change the armature’s name. </a:t>
            </a:r>
            <a:r>
              <a:rPr lang="en-US" altLang="zh-CN" baseline="0" dirty="0" err="1" smtClean="0"/>
              <a:t>armature.getAnimation</a:t>
            </a:r>
            <a:r>
              <a:rPr lang="en-US" altLang="zh-CN" baseline="0" dirty="0" smtClean="0"/>
              <a:t>().play</a:t>
            </a:r>
            <a:r>
              <a:rPr lang="en-US" altLang="zh-CN" baseline="0" dirty="0" smtClean="0"/>
              <a:t>(“Running”) </a:t>
            </a:r>
            <a:r>
              <a:rPr lang="en-US" altLang="zh-CN" baseline="0" dirty="0" smtClean="0"/>
              <a:t>will begin to </a:t>
            </a:r>
            <a:r>
              <a:rPr lang="en-US" altLang="zh-CN" baseline="0" dirty="0" smtClean="0"/>
              <a:t>find</a:t>
            </a:r>
            <a:r>
              <a:rPr lang="en-US" altLang="zh-CN" dirty="0" smtClean="0"/>
              <a:t>(look for)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the animation named “Running” in this armature’s ExportJson file. This name can be set in the animation list from animation editor. You can edit it in </a:t>
            </a:r>
            <a:r>
              <a:rPr lang="en-US" altLang="zh-CN" baseline="0" dirty="0" err="1" smtClean="0"/>
              <a:t>ExportJon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file as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77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4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8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1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4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1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7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UI</a:t>
            </a:r>
            <a:r>
              <a:rPr lang="en-US" altLang="zh-CN" baseline="0" dirty="0" smtClean="0"/>
              <a:t> editor. You should build a new project before you </a:t>
            </a:r>
            <a:r>
              <a:rPr lang="en-US" altLang="zh-CN" baseline="0" dirty="0" smtClean="0"/>
              <a:t>use </a:t>
            </a:r>
            <a:r>
              <a:rPr lang="en-US" altLang="zh-CN" baseline="0" dirty="0" smtClean="0"/>
              <a:t>it. </a:t>
            </a:r>
            <a:r>
              <a:rPr lang="en-US" altLang="zh-CN" dirty="0" smtClean="0"/>
              <a:t>The yellow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parts </a:t>
            </a:r>
            <a:r>
              <a:rPr lang="en-US" altLang="zh-CN" baseline="0" dirty="0" smtClean="0"/>
              <a:t>are comments. </a:t>
            </a:r>
            <a:r>
              <a:rPr lang="en-US" altLang="zh-CN" baseline="0" dirty="0" smtClean="0"/>
              <a:t>CocoStudio contains </a:t>
            </a:r>
            <a:r>
              <a:rPr lang="en-US" altLang="zh-CN" baseline="0" dirty="0" smtClean="0"/>
              <a:t>4 editors, it is good because it </a:t>
            </a:r>
            <a:r>
              <a:rPr lang="en-US" altLang="zh-CN" baseline="0" dirty="0" smtClean="0"/>
              <a:t>makes </a:t>
            </a:r>
            <a:r>
              <a:rPr lang="en-US" altLang="zh-CN" baseline="0" dirty="0" smtClean="0"/>
              <a:t>each of the editors concise and easy to learn.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tools provide 8 ways to help you align and 2 ways to rotate. You can set up the </a:t>
            </a:r>
            <a:r>
              <a:rPr lang="en-US" altLang="zh-CN" dirty="0" smtClean="0"/>
              <a:t>resolution of your UI Layer by </a:t>
            </a:r>
            <a:r>
              <a:rPr lang="en-US" altLang="zh-CN" dirty="0" smtClean="0"/>
              <a:t>canvas,</a:t>
            </a:r>
            <a:r>
              <a:rPr lang="en-US" altLang="zh-CN" baseline="0" dirty="0" smtClean="0"/>
              <a:t> it offers several </a:t>
            </a:r>
            <a:r>
              <a:rPr lang="en-US" altLang="zh-CN" baseline="0" dirty="0" smtClean="0"/>
              <a:t>kinds of </a:t>
            </a:r>
            <a:r>
              <a:rPr lang="en-US" altLang="zh-CN" dirty="0" smtClean="0"/>
              <a:t>resolution</a:t>
            </a:r>
            <a:r>
              <a:rPr lang="en-US" altLang="zh-CN" baseline="0" dirty="0" smtClean="0"/>
              <a:t> just beside the </a:t>
            </a:r>
            <a:r>
              <a:rPr lang="en-US" altLang="zh-CN" baseline="0" dirty="0" smtClean="0"/>
              <a:t>tools (which offers several different resolutions just by the tools). </a:t>
            </a:r>
            <a:r>
              <a:rPr lang="en-US" altLang="zh-CN" baseline="0" dirty="0" smtClean="0"/>
              <a:t>You can see a normal button on the left side of canvas, this </a:t>
            </a:r>
            <a:r>
              <a:rPr lang="en-US" altLang="zh-CN" baseline="0" dirty="0" smtClean="0"/>
              <a:t>button(use which or start a new sentence) changes </a:t>
            </a:r>
            <a:r>
              <a:rPr lang="en-US" altLang="zh-CN" baseline="0" dirty="0" smtClean="0"/>
              <a:t>UI editor from normal mode to animation mode. The animation part is almost the same as the animation Editor, so I will talk about this in animation editor.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There are 14 widgets in the widgets toolbar. You can learn how to use them in the sample case </a:t>
            </a:r>
            <a:r>
              <a:rPr lang="en-US" altLang="zh-CN" baseline="0" dirty="0" smtClean="0"/>
              <a:t>“CocoStudio </a:t>
            </a:r>
            <a:r>
              <a:rPr lang="en-US" altLang="zh-CN" baseline="0" dirty="0" smtClean="0"/>
              <a:t>test” from the cocos2d-html5. I will introduce some of them later. All of the widgets can be dragged into the main render. If you held down blank button on </a:t>
            </a:r>
            <a:r>
              <a:rPr lang="en-US" altLang="zh-CN" baseline="0" dirty="0" smtClean="0"/>
              <a:t>keyboard, you </a:t>
            </a:r>
            <a:r>
              <a:rPr lang="en-US" altLang="zh-CN" baseline="0" dirty="0" smtClean="0"/>
              <a:t>can move your canvas on the main render by your mouse. Some of shortcut keys in </a:t>
            </a:r>
            <a:r>
              <a:rPr lang="en-US" altLang="zh-CN" baseline="0" dirty="0" smtClean="0"/>
              <a:t>CocoStudio </a:t>
            </a:r>
            <a:r>
              <a:rPr lang="en-US" altLang="zh-CN" baseline="0" dirty="0" smtClean="0"/>
              <a:t>is similar </a:t>
            </a:r>
            <a:r>
              <a:rPr lang="en-US" altLang="zh-CN" baseline="0" dirty="0" smtClean="0"/>
              <a:t>to that in </a:t>
            </a:r>
            <a:r>
              <a:rPr lang="en-US" altLang="zh-CN" baseline="0" dirty="0" err="1" smtClean="0"/>
              <a:t>PhotoShop</a:t>
            </a:r>
            <a:r>
              <a:rPr lang="en-US" altLang="zh-CN" baseline="0" dirty="0" smtClean="0"/>
              <a:t>. Then you pull the picture resource from the </a:t>
            </a:r>
            <a:r>
              <a:rPr lang="en-US" altLang="zh-CN" baseline="0" dirty="0" smtClean="0"/>
              <a:t>Resources Menu </a:t>
            </a:r>
            <a:r>
              <a:rPr lang="en-US" altLang="zh-CN" baseline="0" dirty="0" smtClean="0"/>
              <a:t>into the </a:t>
            </a:r>
            <a:r>
              <a:rPr lang="en-US" altLang="zh-CN" baseline="0" dirty="0" smtClean="0"/>
              <a:t>Properties</a:t>
            </a:r>
            <a:r>
              <a:rPr lang="en-US" altLang="zh-CN" baseline="0" dirty="0" smtClean="0"/>
              <a:t>. In this case, I dragged a “bloodBar.png” to the my </a:t>
            </a:r>
            <a:r>
              <a:rPr lang="en-US" altLang="zh-CN" baseline="0" dirty="0" err="1" smtClean="0"/>
              <a:t>bloodBar’s</a:t>
            </a:r>
            <a:r>
              <a:rPr lang="en-US" altLang="zh-CN" baseline="0" dirty="0" smtClean="0"/>
              <a:t> texture. The resources menu supports </a:t>
            </a:r>
            <a:r>
              <a:rPr lang="en-US" altLang="zh-CN" baseline="0" dirty="0" smtClean="0"/>
              <a:t>importing </a:t>
            </a:r>
            <a:r>
              <a:rPr lang="en-US" altLang="zh-CN" baseline="0" dirty="0" smtClean="0"/>
              <a:t>or </a:t>
            </a:r>
            <a:r>
              <a:rPr lang="en-US" altLang="zh-CN" baseline="0" dirty="0" smtClean="0"/>
              <a:t>dragging </a:t>
            </a:r>
            <a:r>
              <a:rPr lang="en-US" altLang="zh-CN" baseline="0" dirty="0" smtClean="0"/>
              <a:t>a .</a:t>
            </a:r>
            <a:r>
              <a:rPr lang="en-US" altLang="zh-CN" baseline="0" dirty="0" err="1" smtClean="0"/>
              <a:t>psd</a:t>
            </a:r>
            <a:r>
              <a:rPr lang="en-US" altLang="zh-CN" baseline="0" dirty="0" smtClean="0"/>
              <a:t> file, but the names of the resources should be English, or it may cause some </a:t>
            </a:r>
            <a:r>
              <a:rPr lang="en-US" altLang="zh-CN" baseline="0" dirty="0" smtClean="0"/>
              <a:t>problems. Same with </a:t>
            </a:r>
            <a:r>
              <a:rPr lang="en-US" altLang="zh-CN" baseline="0" dirty="0" smtClean="0"/>
              <a:t>the path of the projects.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Here I have added all widgets I need and set up the pictures from resources. </a:t>
            </a:r>
            <a:r>
              <a:rPr lang="en-US" altLang="zh-CN" baseline="0" dirty="0" err="1" smtClean="0"/>
              <a:t>Thle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object structure </a:t>
            </a:r>
            <a:r>
              <a:rPr lang="en-US" altLang="zh-CN" baseline="0" dirty="0" smtClean="0"/>
              <a:t>shows </a:t>
            </a:r>
            <a:r>
              <a:rPr lang="en-US" altLang="zh-CN" baseline="0" dirty="0" smtClean="0"/>
              <a:t>the </a:t>
            </a:r>
            <a:r>
              <a:rPr lang="en-US" altLang="zh-CN" dirty="0" smtClean="0"/>
              <a:t>hierarchy of the layer, but </a:t>
            </a:r>
            <a:r>
              <a:rPr lang="en-US" altLang="zh-CN" dirty="0" smtClean="0"/>
              <a:t>that </a:t>
            </a:r>
            <a:r>
              <a:rPr lang="en-US" altLang="zh-CN" dirty="0" smtClean="0"/>
              <a:t>is not</a:t>
            </a:r>
            <a:r>
              <a:rPr lang="en-US" altLang="zh-CN" baseline="0" dirty="0" smtClean="0"/>
              <a:t> the </a:t>
            </a:r>
            <a:r>
              <a:rPr lang="en-US" altLang="zh-CN" baseline="0" dirty="0" smtClean="0"/>
              <a:t>real </a:t>
            </a:r>
            <a:r>
              <a:rPr lang="en-US" altLang="zh-CN" baseline="0" dirty="0" smtClean="0"/>
              <a:t>order in the game. In cocos2d-x </a:t>
            </a:r>
            <a:r>
              <a:rPr lang="en-US" altLang="zh-CN" baseline="0" dirty="0" smtClean="0"/>
              <a:t>and </a:t>
            </a:r>
            <a:r>
              <a:rPr lang="en-US" altLang="zh-CN" baseline="0" dirty="0" smtClean="0"/>
              <a:t>cocos2d-html5, we use </a:t>
            </a:r>
            <a:r>
              <a:rPr lang="en-US" altLang="zh-CN" baseline="0" dirty="0" err="1" smtClean="0"/>
              <a:t>Zorder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to represent the h</a:t>
            </a:r>
            <a:r>
              <a:rPr lang="en-US" altLang="zh-CN" dirty="0" smtClean="0"/>
              <a:t>ierarchy of the sprites,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while </a:t>
            </a:r>
            <a:r>
              <a:rPr lang="en-US" altLang="zh-CN" baseline="0" dirty="0" smtClean="0"/>
              <a:t>in UI editor, </a:t>
            </a:r>
            <a:r>
              <a:rPr lang="en-US" altLang="zh-CN" baseline="0" dirty="0" smtClean="0"/>
              <a:t>it </a:t>
            </a:r>
            <a:r>
              <a:rPr lang="en-US" altLang="zh-CN" baseline="0" dirty="0" smtClean="0"/>
              <a:t>is called </a:t>
            </a:r>
            <a:r>
              <a:rPr lang="en-US" altLang="zh-CN" baseline="0" dirty="0" smtClean="0"/>
              <a:t>“render layer,” and </a:t>
            </a:r>
            <a:r>
              <a:rPr lang="en-US" altLang="zh-CN" baseline="0" dirty="0" smtClean="0"/>
              <a:t>can </a:t>
            </a:r>
            <a:r>
              <a:rPr lang="en-US" altLang="zh-CN" baseline="0" dirty="0" smtClean="0"/>
              <a:t>be found in Properties Menu </a:t>
            </a:r>
            <a:r>
              <a:rPr lang="en-US" altLang="zh-CN" baseline="0" dirty="0" smtClean="0"/>
              <a:t>of every widgets.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3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final</a:t>
            </a:r>
            <a:r>
              <a:rPr lang="en-US" altLang="zh-CN" baseline="0" dirty="0" smtClean="0"/>
              <a:t> step is easy. I have prepared everything for my </a:t>
            </a:r>
            <a:r>
              <a:rPr lang="en-US" altLang="zh-CN" baseline="0" dirty="0" smtClean="0"/>
              <a:t>Game Menu </a:t>
            </a:r>
            <a:r>
              <a:rPr lang="en-US" altLang="zh-CN" baseline="0" dirty="0" smtClean="0"/>
              <a:t>UI layer. Just click </a:t>
            </a:r>
            <a:r>
              <a:rPr lang="en-US" altLang="zh-CN" baseline="0" dirty="0" smtClean="0"/>
              <a:t>“export projects” </a:t>
            </a:r>
            <a:r>
              <a:rPr lang="en-US" altLang="zh-CN" baseline="0" dirty="0" smtClean="0"/>
              <a:t>in the file. Most of </a:t>
            </a:r>
            <a:r>
              <a:rPr lang="en-US" altLang="zh-CN" baseline="0" dirty="0" smtClean="0"/>
              <a:t>the time</a:t>
            </a:r>
            <a:r>
              <a:rPr lang="en-US" altLang="zh-CN" baseline="0" dirty="0" smtClean="0"/>
              <a:t>, we use the default setting for </a:t>
            </a:r>
            <a:r>
              <a:rPr lang="en-US" altLang="zh-CN" baseline="0" dirty="0" smtClean="0"/>
              <a:t>exporting. </a:t>
            </a:r>
            <a:r>
              <a:rPr lang="en-US" altLang="zh-CN" baseline="0" dirty="0" smtClean="0"/>
              <a:t>Don’t forget to set the properties of the </a:t>
            </a:r>
            <a:r>
              <a:rPr lang="en-US" altLang="zh-CN" baseline="0" dirty="0" smtClean="0"/>
              <a:t>parent </a:t>
            </a:r>
            <a:r>
              <a:rPr lang="en-US" altLang="zh-CN" baseline="0" dirty="0" smtClean="0"/>
              <a:t>node before exporting. For example, if you didn’t tick the </a:t>
            </a:r>
            <a:r>
              <a:rPr lang="en-US" altLang="zh-CN" baseline="0" dirty="0" smtClean="0"/>
              <a:t>“touchable,” </a:t>
            </a:r>
            <a:r>
              <a:rPr lang="en-US" altLang="zh-CN" baseline="0" dirty="0" smtClean="0"/>
              <a:t>everything belongs to this parent cannot be touched, even if the child node has </a:t>
            </a:r>
            <a:r>
              <a:rPr lang="en-US" altLang="zh-CN" baseline="0" dirty="0" smtClean="0"/>
              <a:t>ticked </a:t>
            </a:r>
            <a:r>
              <a:rPr lang="en-US" altLang="zh-CN" baseline="0" dirty="0" smtClean="0"/>
              <a:t>the </a:t>
            </a:r>
            <a:r>
              <a:rPr lang="en-US" altLang="zh-CN" baseline="0" dirty="0" smtClean="0"/>
              <a:t>“touchable” </a:t>
            </a:r>
            <a:r>
              <a:rPr lang="en-US" altLang="zh-CN" baseline="0" dirty="0" smtClean="0"/>
              <a:t>on it’s own property.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After exporting,</a:t>
            </a:r>
            <a:r>
              <a:rPr lang="en-US" altLang="zh-CN" baseline="0" dirty="0" smtClean="0"/>
              <a:t> you will see a </a:t>
            </a:r>
            <a:r>
              <a:rPr lang="en-US" altLang="zh-CN" baseline="0" dirty="0" smtClean="0"/>
              <a:t>number </a:t>
            </a:r>
            <a:r>
              <a:rPr lang="en-US" altLang="zh-CN" baseline="0" dirty="0" smtClean="0"/>
              <a:t>of files in the export folder of your </a:t>
            </a:r>
            <a:r>
              <a:rPr lang="en-US" altLang="zh-CN" baseline="0" dirty="0" smtClean="0"/>
              <a:t>CocoStudio </a:t>
            </a:r>
            <a:r>
              <a:rPr lang="en-US" altLang="zh-CN" baseline="0" dirty="0" smtClean="0"/>
              <a:t>project. </a:t>
            </a:r>
            <a:r>
              <a:rPr lang="en-US" altLang="zh-CN" sz="1200" dirty="0" smtClean="0">
                <a:solidFill>
                  <a:srgbClr val="55A2D7"/>
                </a:solidFill>
              </a:rPr>
              <a:t>Put all of </a:t>
            </a:r>
            <a:r>
              <a:rPr lang="en-US" altLang="zh-CN" sz="1200" dirty="0" smtClean="0">
                <a:solidFill>
                  <a:srgbClr val="55A2D7"/>
                </a:solidFill>
              </a:rPr>
              <a:t>them into </a:t>
            </a:r>
            <a:r>
              <a:rPr lang="en-US" altLang="zh-CN" sz="1200" dirty="0" smtClean="0">
                <a:solidFill>
                  <a:srgbClr val="55A2D7"/>
                </a:solidFill>
              </a:rPr>
              <a:t>your game resources.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There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would also be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a .json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file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. This is a JavaScript Object Notation file, a kind of data exchange language. All of your settings in the UI editor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have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been saved in this file. Sometimes you may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figure 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out your problems through this file, it’s easy to a .json file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.(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这句看不懂，神马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easy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阿？）</a:t>
            </a:r>
            <a:endParaRPr lang="zh-CN" altLang="en-US" sz="1200" dirty="0" smtClean="0">
              <a:solidFill>
                <a:srgbClr val="55A2D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F9AFD-9154-4901-A6C4-7DA61C71A9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4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1498E-3DE8-4D4D-B324-01FE1C08AF5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61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0AA07-D759-4830-B9DD-29570AEAB3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1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AD6FA-2B3B-4C2A-B2D9-E3ABB1818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0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7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7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2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6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24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0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0BE9-964E-4DFE-97F5-C49E335C6E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23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2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3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1498E-3DE8-4D4D-B324-01FE1C08AF5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2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0BE9-964E-4DFE-97F5-C49E335C6E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57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58-C420-4B31-973C-E7856310790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0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D4D92-55F5-4ED9-94FF-891C6E766E0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76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59307" y="6356350"/>
            <a:ext cx="309741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65899-CC72-447C-A38F-EFBAA6087C3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744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9307" y="6356350"/>
            <a:ext cx="309741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05094-B0A6-4182-AA6A-0936DE9A8C1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528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59307" y="6356350"/>
            <a:ext cx="309741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42A45-A0A0-4B1A-ADE0-2CA2D69E3BA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44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58-C420-4B31-973C-E7856310790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32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BFA30-2BB7-4EF5-AEE3-E06821D5F31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4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1365-C480-49E0-8098-BC24C5CB9F8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96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0AA07-D759-4830-B9DD-29570AEAB3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43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89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D4D92-55F5-4ED9-94FF-891C6E766E0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40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65899-CC72-447C-A38F-EFBAA6087C3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21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05094-B0A6-4182-AA6A-0936DE9A8C1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0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42A45-A0A0-4B1A-ADE0-2CA2D69E3BA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0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BFA30-2BB7-4EF5-AEE3-E06821D5F31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7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1365-C480-49E0-8098-BC24C5CB9F8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2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85ACF30-4AC5-431D-8DC9-F1570B73E3B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pic>
        <p:nvPicPr>
          <p:cNvPr id="11266" name="Picture 2" descr="C:\Users\cocos2d-x\Desktop\华南理工大学讲课\cocos2d-x logo\cocos2dx logo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20" y="6232546"/>
            <a:ext cx="1485890" cy="3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D459-1F8B-48A2-A094-295C829B9691}" type="datetimeFigureOut">
              <a:rPr lang="zh-CN" altLang="en-US" smtClean="0"/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5EF1-5787-43A2-B0F6-8DAFF33A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5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09641A8-7691-4FAA-91C0-DFB4EF7789B5}" type="datetime1">
              <a:rPr lang="zh-CN" altLang="en-US"/>
              <a:pPr/>
              <a:t>2013/11/8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85ACF30-4AC5-431D-8DC9-F1570B73E3B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ea typeface="+mn-ea"/>
            </a:endParaRPr>
          </a:p>
        </p:txBody>
      </p:sp>
      <p:pic>
        <p:nvPicPr>
          <p:cNvPr id="11266" name="Picture 2" descr="C:\Users\cocos2d-x\Desktop\华南理工大学讲课\cocos2d-x logo\cocos2dx logo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20" y="6267695"/>
            <a:ext cx="1485890" cy="3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43209" y="6232546"/>
            <a:ext cx="345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Lucida Sans" panose="020B0602030504020204" pitchFamily="34" charset="0"/>
              </a:rPr>
              <a:t>www.cocos2d-x.org</a:t>
            </a:r>
          </a:p>
          <a:p>
            <a:pPr algn="ct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Lucida Sans" panose="020B0602030504020204" pitchFamily="34" charset="0"/>
              </a:rPr>
              <a:t>Weibo:@cocos2d-x | Twitter:@cocos2d-x</a:t>
            </a:r>
            <a:endParaRPr lang="zh-CN" altLang="zh-CN" sz="1200" dirty="0" smtClean="0">
              <a:solidFill>
                <a:schemeClr val="bg1">
                  <a:lumMod val="6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同心圆 10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9" name="同心圆 3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0" name="同心圆 4"/>
          <p:cNvSpPr>
            <a:spLocks noChangeArrowheads="1"/>
          </p:cNvSpPr>
          <p:nvPr/>
        </p:nvSpPr>
        <p:spPr bwMode="auto">
          <a:xfrm>
            <a:off x="-574675" y="4643438"/>
            <a:ext cx="1155700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1" name="同心圆 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2" name="同心圆 6"/>
          <p:cNvSpPr>
            <a:spLocks noChangeArrowheads="1"/>
          </p:cNvSpPr>
          <p:nvPr/>
        </p:nvSpPr>
        <p:spPr bwMode="auto">
          <a:xfrm>
            <a:off x="285750" y="2071688"/>
            <a:ext cx="444500" cy="444500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3" name="同心圆 7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4" name="同心圆 8"/>
          <p:cNvSpPr>
            <a:spLocks noChangeArrowheads="1"/>
          </p:cNvSpPr>
          <p:nvPr/>
        </p:nvSpPr>
        <p:spPr bwMode="auto">
          <a:xfrm>
            <a:off x="1071563" y="235743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5" name="同心圆 9"/>
          <p:cNvSpPr>
            <a:spLocks noChangeArrowheads="1"/>
          </p:cNvSpPr>
          <p:nvPr/>
        </p:nvSpPr>
        <p:spPr bwMode="auto">
          <a:xfrm>
            <a:off x="2000250" y="2127250"/>
            <a:ext cx="730250" cy="730250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6" name="同心圆 11"/>
          <p:cNvSpPr>
            <a:spLocks noChangeArrowheads="1"/>
          </p:cNvSpPr>
          <p:nvPr/>
        </p:nvSpPr>
        <p:spPr bwMode="auto">
          <a:xfrm>
            <a:off x="2071688" y="3143250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7" name="同心圆 12"/>
          <p:cNvSpPr>
            <a:spLocks noChangeArrowheads="1"/>
          </p:cNvSpPr>
          <p:nvPr/>
        </p:nvSpPr>
        <p:spPr bwMode="auto">
          <a:xfrm>
            <a:off x="1714500" y="4071938"/>
            <a:ext cx="1016000" cy="1016000"/>
          </a:xfrm>
          <a:custGeom>
            <a:avLst/>
            <a:gdLst>
              <a:gd name="G0" fmla="+- 2802 0 0"/>
              <a:gd name="G1" fmla="+- 21600 0 2802"/>
              <a:gd name="G2" fmla="+- 21600 0 280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02" y="10800"/>
                </a:moveTo>
                <a:cubicBezTo>
                  <a:pt x="2802" y="15217"/>
                  <a:pt x="6383" y="18798"/>
                  <a:pt x="10800" y="18798"/>
                </a:cubicBezTo>
                <a:cubicBezTo>
                  <a:pt x="15217" y="18798"/>
                  <a:pt x="18798" y="15217"/>
                  <a:pt x="18798" y="10800"/>
                </a:cubicBezTo>
                <a:cubicBezTo>
                  <a:pt x="18798" y="6383"/>
                  <a:pt x="15217" y="2802"/>
                  <a:pt x="10800" y="2802"/>
                </a:cubicBezTo>
                <a:cubicBezTo>
                  <a:pt x="6383" y="2802"/>
                  <a:pt x="2802" y="6383"/>
                  <a:pt x="2802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8" name="同心圆 13"/>
          <p:cNvSpPr>
            <a:spLocks noChangeArrowheads="1"/>
          </p:cNvSpPr>
          <p:nvPr/>
        </p:nvSpPr>
        <p:spPr bwMode="auto">
          <a:xfrm>
            <a:off x="928688" y="5429250"/>
            <a:ext cx="1428750" cy="1428750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9" name="同心圆 14"/>
          <p:cNvSpPr>
            <a:spLocks noChangeArrowheads="1"/>
          </p:cNvSpPr>
          <p:nvPr/>
        </p:nvSpPr>
        <p:spPr bwMode="auto">
          <a:xfrm>
            <a:off x="1285875" y="6429375"/>
            <a:ext cx="214313" cy="2143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0" name="同心圆 15"/>
          <p:cNvSpPr>
            <a:spLocks noChangeArrowheads="1"/>
          </p:cNvSpPr>
          <p:nvPr/>
        </p:nvSpPr>
        <p:spPr bwMode="auto">
          <a:xfrm>
            <a:off x="2428875" y="1214438"/>
            <a:ext cx="730250" cy="730250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1" name="同心圆 18"/>
          <p:cNvSpPr>
            <a:spLocks noChangeArrowheads="1"/>
          </p:cNvSpPr>
          <p:nvPr/>
        </p:nvSpPr>
        <p:spPr bwMode="auto">
          <a:xfrm>
            <a:off x="3214688" y="785813"/>
            <a:ext cx="714375" cy="71437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5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2" name="同心圆 19"/>
          <p:cNvSpPr>
            <a:spLocks noChangeArrowheads="1"/>
          </p:cNvSpPr>
          <p:nvPr/>
        </p:nvSpPr>
        <p:spPr bwMode="auto">
          <a:xfrm>
            <a:off x="3378951" y="4623594"/>
            <a:ext cx="928687" cy="928687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5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4" name="同心圆 21"/>
          <p:cNvSpPr>
            <a:spLocks noChangeArrowheads="1"/>
          </p:cNvSpPr>
          <p:nvPr/>
        </p:nvSpPr>
        <p:spPr bwMode="auto">
          <a:xfrm>
            <a:off x="5357813" y="5500688"/>
            <a:ext cx="515937" cy="515937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5" name="同心圆 22"/>
          <p:cNvSpPr>
            <a:spLocks noChangeArrowheads="1"/>
          </p:cNvSpPr>
          <p:nvPr/>
        </p:nvSpPr>
        <p:spPr bwMode="auto">
          <a:xfrm>
            <a:off x="4643438" y="6413500"/>
            <a:ext cx="444500" cy="444500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6" name="同心圆 23"/>
          <p:cNvSpPr>
            <a:spLocks noChangeArrowheads="1"/>
          </p:cNvSpPr>
          <p:nvPr/>
        </p:nvSpPr>
        <p:spPr bwMode="auto">
          <a:xfrm>
            <a:off x="3786188" y="5911850"/>
            <a:ext cx="946150" cy="946150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7" name="同心圆 24"/>
          <p:cNvSpPr>
            <a:spLocks noChangeArrowheads="1"/>
          </p:cNvSpPr>
          <p:nvPr/>
        </p:nvSpPr>
        <p:spPr bwMode="auto">
          <a:xfrm>
            <a:off x="3500438" y="6429375"/>
            <a:ext cx="714375" cy="714375"/>
          </a:xfrm>
          <a:custGeom>
            <a:avLst/>
            <a:gdLst>
              <a:gd name="G0" fmla="+- 2802 0 0"/>
              <a:gd name="G1" fmla="+- 21600 0 2802"/>
              <a:gd name="G2" fmla="+- 21600 0 280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02" y="10800"/>
                </a:moveTo>
                <a:cubicBezTo>
                  <a:pt x="2802" y="15217"/>
                  <a:pt x="6383" y="18798"/>
                  <a:pt x="10800" y="18798"/>
                </a:cubicBezTo>
                <a:cubicBezTo>
                  <a:pt x="15217" y="18798"/>
                  <a:pt x="18798" y="15217"/>
                  <a:pt x="18798" y="10800"/>
                </a:cubicBezTo>
                <a:cubicBezTo>
                  <a:pt x="18798" y="6383"/>
                  <a:pt x="15217" y="2802"/>
                  <a:pt x="10800" y="2802"/>
                </a:cubicBezTo>
                <a:cubicBezTo>
                  <a:pt x="6383" y="2802"/>
                  <a:pt x="2802" y="6383"/>
                  <a:pt x="2802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18" name="同心圆 26"/>
          <p:cNvSpPr>
            <a:spLocks noChangeArrowheads="1"/>
          </p:cNvSpPr>
          <p:nvPr/>
        </p:nvSpPr>
        <p:spPr bwMode="auto">
          <a:xfrm>
            <a:off x="2357438" y="5786438"/>
            <a:ext cx="1357312" cy="135731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19" name="同心圆 27"/>
          <p:cNvSpPr>
            <a:spLocks noChangeArrowheads="1"/>
          </p:cNvSpPr>
          <p:nvPr/>
        </p:nvSpPr>
        <p:spPr bwMode="auto">
          <a:xfrm>
            <a:off x="2428875" y="5214938"/>
            <a:ext cx="928688" cy="928687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0" name="椭圆 28"/>
          <p:cNvSpPr>
            <a:spLocks noChangeArrowheads="1"/>
          </p:cNvSpPr>
          <p:nvPr/>
        </p:nvSpPr>
        <p:spPr bwMode="auto">
          <a:xfrm>
            <a:off x="0" y="3214688"/>
            <a:ext cx="357188" cy="3571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1" name="椭圆 29"/>
          <p:cNvSpPr>
            <a:spLocks noChangeArrowheads="1"/>
          </p:cNvSpPr>
          <p:nvPr/>
        </p:nvSpPr>
        <p:spPr bwMode="auto">
          <a:xfrm>
            <a:off x="3286125" y="3500438"/>
            <a:ext cx="323850" cy="323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2" name="椭圆 30"/>
          <p:cNvSpPr>
            <a:spLocks noChangeArrowheads="1"/>
          </p:cNvSpPr>
          <p:nvPr/>
        </p:nvSpPr>
        <p:spPr bwMode="auto">
          <a:xfrm>
            <a:off x="2357438" y="4786313"/>
            <a:ext cx="323850" cy="323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3" name="椭圆 31"/>
          <p:cNvSpPr>
            <a:spLocks noChangeArrowheads="1"/>
          </p:cNvSpPr>
          <p:nvPr/>
        </p:nvSpPr>
        <p:spPr bwMode="auto">
          <a:xfrm>
            <a:off x="4143375" y="5857875"/>
            <a:ext cx="323850" cy="323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4" name="椭圆 32"/>
          <p:cNvSpPr>
            <a:spLocks noChangeArrowheads="1"/>
          </p:cNvSpPr>
          <p:nvPr/>
        </p:nvSpPr>
        <p:spPr bwMode="auto">
          <a:xfrm>
            <a:off x="2549525" y="2246313"/>
            <a:ext cx="252413" cy="2524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25" name="WordArt 29"/>
          <p:cNvSpPr>
            <a:spLocks noChangeArrowheads="1" noChangeShapeType="1"/>
          </p:cNvSpPr>
          <p:nvPr/>
        </p:nvSpPr>
        <p:spPr bwMode="auto">
          <a:xfrm>
            <a:off x="4482787" y="3140868"/>
            <a:ext cx="4033838" cy="576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FFFFF"/>
                </a:solidFill>
                <a:latin typeface="Arial"/>
                <a:cs typeface="Arial"/>
              </a:rPr>
              <a:t>Hello </a:t>
            </a:r>
            <a:r>
              <a:rPr lang="en-US" altLang="zh-CN" sz="3600" dirty="0" smtClean="0">
                <a:solidFill>
                  <a:srgbClr val="FFFFFF"/>
                </a:solidFill>
                <a:latin typeface="Arial"/>
                <a:cs typeface="Arial"/>
              </a:rPr>
              <a:t>CocoStudio</a:t>
            </a:r>
            <a:endParaRPr lang="zh-CN" alt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126" name="Picture 30" descr="C:\Users\cocos2d-x\Desktop\华南理工大学讲课\cocostudioLogo\cocostudio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34" y="1700208"/>
            <a:ext cx="1016597" cy="10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C:\Users\cocos2d-x\Desktop\华南理工大学讲课\cocostudioLogo\U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69" y="1934166"/>
            <a:ext cx="1083246" cy="10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:\Users\cocos2d-x\Desktop\华南理工大学讲课\cocostudioLogo\ac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1" y="1960153"/>
            <a:ext cx="1031272" cy="10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 descr="C:\Users\cocos2d-x\Desktop\华南理工大学讲课\cocostudioLogo\Sce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4" y="1921715"/>
            <a:ext cx="1144210" cy="11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C:\Users\cocos2d-x\Desktop\华南理工大学讲课\cocostudioLogo\Dat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29" y="1890871"/>
            <a:ext cx="1212638" cy="121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C:\Users\cocos2d-x\Desktop\华南理工大学讲课\cocostudioLogo\cocos2dx log onl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4178">
            <a:off x="7928868" y="404816"/>
            <a:ext cx="1187070" cy="15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1" descr="C:\Users\cocos2d-x\Desktop\华南理工大学讲课\图片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8" y="4071938"/>
            <a:ext cx="466775" cy="45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WordArt 29"/>
          <p:cNvSpPr>
            <a:spLocks noChangeArrowheads="1" noChangeShapeType="1"/>
          </p:cNvSpPr>
          <p:nvPr/>
        </p:nvSpPr>
        <p:spPr bwMode="auto">
          <a:xfrm>
            <a:off x="7762593" y="4186031"/>
            <a:ext cx="908186" cy="2771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FFFFF"/>
                </a:solidFill>
                <a:latin typeface="Arial"/>
                <a:cs typeface="Arial"/>
              </a:rPr>
              <a:t>Mr.Rao</a:t>
            </a:r>
            <a:endParaRPr lang="zh-CN" alt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0"/>
                            </p:stCondLst>
                            <p:childTnLst>
                              <p:par>
                                <p:cTn id="1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6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500"/>
                            </p:stCondLst>
                            <p:childTnLst>
                              <p:par>
                                <p:cTn id="1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nimBg="1"/>
      <p:bldP spid="4100" grpId="0" animBg="1"/>
      <p:bldP spid="4101" grpId="0" animBg="1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同心圆 1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1" name="同心圆 14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2" name="同心圆 1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3" name="同心圆 16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4" name="同心圆 17"/>
          <p:cNvSpPr>
            <a:spLocks noChangeArrowheads="1"/>
          </p:cNvSpPr>
          <p:nvPr/>
        </p:nvSpPr>
        <p:spPr bwMode="auto">
          <a:xfrm>
            <a:off x="8126413" y="83978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5" name="同心圆 18"/>
          <p:cNvSpPr>
            <a:spLocks noChangeArrowheads="1"/>
          </p:cNvSpPr>
          <p:nvPr/>
        </p:nvSpPr>
        <p:spPr bwMode="auto">
          <a:xfrm>
            <a:off x="7215188" y="-44450"/>
            <a:ext cx="1143000" cy="1138238"/>
          </a:xfrm>
          <a:custGeom>
            <a:avLst/>
            <a:gdLst>
              <a:gd name="G0" fmla="+- 1297 0 0"/>
              <a:gd name="G1" fmla="+- 21600 0 1297"/>
              <a:gd name="G2" fmla="+- 21600 0 129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6" name="同心圆 19"/>
          <p:cNvSpPr>
            <a:spLocks noChangeArrowheads="1"/>
          </p:cNvSpPr>
          <p:nvPr/>
        </p:nvSpPr>
        <p:spPr bwMode="auto">
          <a:xfrm>
            <a:off x="9001125" y="857250"/>
            <a:ext cx="928688" cy="9286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8" name="圆角矩形 23"/>
          <p:cNvSpPr>
            <a:spLocks noChangeArrowheads="1"/>
          </p:cNvSpPr>
          <p:nvPr/>
        </p:nvSpPr>
        <p:spPr bwMode="auto">
          <a:xfrm>
            <a:off x="1474581" y="3080414"/>
            <a:ext cx="6786562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3223630" y="3068835"/>
            <a:ext cx="2911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Resources Support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8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圆角矩形 11"/>
          <p:cNvSpPr>
            <a:spLocks noChangeArrowheads="1"/>
          </p:cNvSpPr>
          <p:nvPr/>
        </p:nvSpPr>
        <p:spPr bwMode="auto">
          <a:xfrm>
            <a:off x="1714500" y="1771584"/>
            <a:ext cx="5786438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78000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3" name="TextBox 12"/>
          <p:cNvSpPr>
            <a:spLocks noChangeArrowheads="1"/>
          </p:cNvSpPr>
          <p:nvPr/>
        </p:nvSpPr>
        <p:spPr bwMode="auto">
          <a:xfrm>
            <a:off x="2289668" y="1760005"/>
            <a:ext cx="4564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How to get resources?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8204" name="圆角矩形 13"/>
          <p:cNvSpPr>
            <a:spLocks noChangeArrowheads="1"/>
          </p:cNvSpPr>
          <p:nvPr/>
        </p:nvSpPr>
        <p:spPr bwMode="auto">
          <a:xfrm>
            <a:off x="1357311" y="1229921"/>
            <a:ext cx="6429375" cy="4071937"/>
          </a:xfrm>
          <a:prstGeom prst="roundRect">
            <a:avLst>
              <a:gd name="adj" fmla="val 5435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5" name="圆角矩形 14"/>
          <p:cNvSpPr>
            <a:spLocks noChangeArrowheads="1"/>
          </p:cNvSpPr>
          <p:nvPr/>
        </p:nvSpPr>
        <p:spPr bwMode="auto">
          <a:xfrm>
            <a:off x="1643063" y="3295911"/>
            <a:ext cx="1857375" cy="1525795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6" name="圆角矩形 17"/>
          <p:cNvSpPr>
            <a:spLocks noChangeArrowheads="1"/>
          </p:cNvSpPr>
          <p:nvPr/>
        </p:nvSpPr>
        <p:spPr bwMode="auto">
          <a:xfrm>
            <a:off x="3643313" y="3295912"/>
            <a:ext cx="1857375" cy="1525794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7" name="圆角矩形 18"/>
          <p:cNvSpPr>
            <a:spLocks noChangeArrowheads="1"/>
          </p:cNvSpPr>
          <p:nvPr/>
        </p:nvSpPr>
        <p:spPr bwMode="auto">
          <a:xfrm>
            <a:off x="5643563" y="3295911"/>
            <a:ext cx="1857375" cy="1525795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8" name="圆角矩形 19"/>
          <p:cNvSpPr>
            <a:spLocks noChangeArrowheads="1"/>
          </p:cNvSpPr>
          <p:nvPr/>
        </p:nvSpPr>
        <p:spPr bwMode="auto">
          <a:xfrm>
            <a:off x="1643063" y="2795849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9" name="TextBox 20"/>
          <p:cNvSpPr>
            <a:spLocks noChangeArrowheads="1"/>
          </p:cNvSpPr>
          <p:nvPr/>
        </p:nvSpPr>
        <p:spPr bwMode="auto">
          <a:xfrm>
            <a:off x="1743869" y="2860936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Create Yourself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0" name="圆角矩形 22"/>
          <p:cNvSpPr>
            <a:spLocks noChangeArrowheads="1"/>
          </p:cNvSpPr>
          <p:nvPr/>
        </p:nvSpPr>
        <p:spPr bwMode="auto">
          <a:xfrm>
            <a:off x="3643313" y="2795849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11" name="圆角矩形 23"/>
          <p:cNvSpPr>
            <a:spLocks noChangeArrowheads="1"/>
          </p:cNvSpPr>
          <p:nvPr/>
        </p:nvSpPr>
        <p:spPr bwMode="auto">
          <a:xfrm>
            <a:off x="5643563" y="2795849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12" name="TextBox 24"/>
          <p:cNvSpPr>
            <a:spLocks noChangeArrowheads="1"/>
          </p:cNvSpPr>
          <p:nvPr/>
        </p:nvSpPr>
        <p:spPr bwMode="auto">
          <a:xfrm>
            <a:off x="3744119" y="2860936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Graphic Artist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3" name="TextBox 25"/>
          <p:cNvSpPr>
            <a:spLocks noChangeArrowheads="1"/>
          </p:cNvSpPr>
          <p:nvPr/>
        </p:nvSpPr>
        <p:spPr bwMode="auto">
          <a:xfrm>
            <a:off x="5744369" y="2860936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Internet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4" name="TextBox 26"/>
          <p:cNvSpPr>
            <a:spLocks noChangeArrowheads="1"/>
          </p:cNvSpPr>
          <p:nvPr/>
        </p:nvSpPr>
        <p:spPr bwMode="auto">
          <a:xfrm>
            <a:off x="1743869" y="3653099"/>
            <a:ext cx="165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Huge Harvest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5" name="TextBox 27"/>
          <p:cNvSpPr>
            <a:spLocks noChangeArrowheads="1"/>
          </p:cNvSpPr>
          <p:nvPr/>
        </p:nvSpPr>
        <p:spPr bwMode="auto">
          <a:xfrm>
            <a:off x="1743869" y="4367474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Great Difficulty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7" name="TextBox 29"/>
          <p:cNvSpPr>
            <a:spLocks noChangeArrowheads="1"/>
          </p:cNvSpPr>
          <p:nvPr/>
        </p:nvSpPr>
        <p:spPr bwMode="auto">
          <a:xfrm>
            <a:off x="3643314" y="3653099"/>
            <a:ext cx="1857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Professional Art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218" name="TextBox 30"/>
          <p:cNvSpPr>
            <a:spLocks noChangeArrowheads="1"/>
          </p:cNvSpPr>
          <p:nvPr/>
        </p:nvSpPr>
        <p:spPr bwMode="auto">
          <a:xfrm>
            <a:off x="3744913" y="4367474"/>
            <a:ext cx="165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Hard To Find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20" name="TextBox 32"/>
          <p:cNvSpPr>
            <a:spLocks noChangeArrowheads="1"/>
          </p:cNvSpPr>
          <p:nvPr/>
        </p:nvSpPr>
        <p:spPr bwMode="auto">
          <a:xfrm>
            <a:off x="5745163" y="3653099"/>
            <a:ext cx="165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Free &amp; Easy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21" name="TextBox 33"/>
          <p:cNvSpPr>
            <a:spLocks noChangeArrowheads="1"/>
          </p:cNvSpPr>
          <p:nvPr/>
        </p:nvSpPr>
        <p:spPr bwMode="auto">
          <a:xfrm>
            <a:off x="5745163" y="4367474"/>
            <a:ext cx="1655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Copyright Issue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337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/>
      <p:bldP spid="8203" grpId="0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/>
      <p:bldP spid="8210" grpId="0" animBg="1"/>
      <p:bldP spid="8211" grpId="0" animBg="1"/>
      <p:bldP spid="8212" grpId="0"/>
      <p:bldP spid="8213" grpId="0"/>
      <p:bldP spid="8214" grpId="0"/>
      <p:bldP spid="8215" grpId="0"/>
      <p:bldP spid="8217" grpId="0"/>
      <p:bldP spid="8218" grpId="0"/>
      <p:bldP spid="8220" grpId="0"/>
      <p:bldP spid="8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411163" y="0"/>
            <a:ext cx="1208087" cy="1041400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446088" y="419100"/>
            <a:ext cx="1114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方正大黑_GBK" pitchFamily="1" charset="-122"/>
                <a:ea typeface="方正大黑_GBK" pitchFamily="1" charset="-122"/>
                <a:sym typeface="方正大黑_GBK" pitchFamily="1" charset="-122"/>
              </a:rPr>
              <a:t>NOTE</a:t>
            </a:r>
            <a:endParaRPr lang="zh-CN" altLang="en-US" sz="3600" b="1" dirty="0">
              <a:solidFill>
                <a:schemeClr val="bg1"/>
              </a:solidFill>
              <a:latin typeface="方正大黑_GBK" pitchFamily="1" charset="-122"/>
              <a:ea typeface="方正大黑_GBK" pitchFamily="1" charset="-122"/>
              <a:sym typeface="方正大黑_GBK" pitchFamily="1" charset="-122"/>
            </a:endParaRPr>
          </a:p>
        </p:txBody>
      </p:sp>
      <p:sp>
        <p:nvSpPr>
          <p:cNvPr id="30" name="文本框 7"/>
          <p:cNvSpPr>
            <a:spLocks noChangeArrowheads="1"/>
          </p:cNvSpPr>
          <p:nvPr/>
        </p:nvSpPr>
        <p:spPr bwMode="auto">
          <a:xfrm>
            <a:off x="1666875" y="596900"/>
            <a:ext cx="5206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</a:rPr>
              <a:t>You may add these to your bookmarks</a:t>
            </a:r>
            <a:endParaRPr lang="zh-CN" altLang="en-US" sz="20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15"/>
          <p:cNvSpPr>
            <a:spLocks noChangeArrowheads="1"/>
          </p:cNvSpPr>
          <p:nvPr/>
        </p:nvSpPr>
        <p:spPr bwMode="auto">
          <a:xfrm>
            <a:off x="2058028" y="1471994"/>
            <a:ext cx="2123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pengameart.org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矩形 17"/>
          <p:cNvSpPr>
            <a:spLocks noChangeArrowheads="1"/>
          </p:cNvSpPr>
          <p:nvPr/>
        </p:nvSpPr>
        <p:spPr bwMode="auto">
          <a:xfrm flipH="1">
            <a:off x="1978812" y="1450975"/>
            <a:ext cx="46038" cy="1568450"/>
          </a:xfrm>
          <a:prstGeom prst="rect">
            <a:avLst/>
          </a:prstGeom>
          <a:solidFill>
            <a:srgbClr val="1C8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7" name="文本框 18"/>
          <p:cNvSpPr>
            <a:spLocks noChangeArrowheads="1"/>
          </p:cNvSpPr>
          <p:nvPr/>
        </p:nvSpPr>
        <p:spPr bwMode="auto">
          <a:xfrm>
            <a:off x="2058028" y="3776849"/>
            <a:ext cx="1606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www.bfxr.net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矩形 19"/>
          <p:cNvSpPr>
            <a:spLocks noChangeArrowheads="1"/>
          </p:cNvSpPr>
          <p:nvPr/>
        </p:nvSpPr>
        <p:spPr bwMode="auto">
          <a:xfrm flipH="1">
            <a:off x="1958933" y="3792543"/>
            <a:ext cx="46038" cy="1941513"/>
          </a:xfrm>
          <a:prstGeom prst="rect">
            <a:avLst/>
          </a:prstGeom>
          <a:solidFill>
            <a:srgbClr val="1C86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075" name="Picture 3" descr="C:\Users\cocos2d-x\Desktop\华南理工大学讲课\pictures\图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79" y="2279853"/>
            <a:ext cx="7874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58355" y="1220788"/>
            <a:ext cx="1648424" cy="1200150"/>
            <a:chOff x="258355" y="1220788"/>
            <a:chExt cx="1648424" cy="1200150"/>
          </a:xfrm>
        </p:grpSpPr>
        <p:sp>
          <p:nvSpPr>
            <p:cNvPr id="33" name="矩形 10"/>
            <p:cNvSpPr>
              <a:spLocks noChangeArrowheads="1"/>
            </p:cNvSpPr>
            <p:nvPr/>
          </p:nvSpPr>
          <p:spPr bwMode="auto">
            <a:xfrm>
              <a:off x="682218" y="1773535"/>
              <a:ext cx="12245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C86A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ictures</a:t>
              </a:r>
              <a:endParaRPr lang="zh-CN" alt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0" name="矩形 5"/>
            <p:cNvSpPr>
              <a:spLocks noChangeArrowheads="1"/>
            </p:cNvSpPr>
            <p:nvPr/>
          </p:nvSpPr>
          <p:spPr bwMode="auto">
            <a:xfrm>
              <a:off x="258355" y="1220788"/>
              <a:ext cx="8477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solidFill>
                    <a:srgbClr val="1C86AC"/>
                  </a:solidFill>
                  <a:latin typeface="方正超粗黑_GBK" pitchFamily="1" charset="-122"/>
                  <a:ea typeface="方正超粗黑_GBK" pitchFamily="1" charset="-122"/>
                  <a:sym typeface="方正超粗黑_GBK" pitchFamily="1" charset="-122"/>
                </a:rPr>
                <a:t>P</a:t>
              </a:r>
              <a:endParaRPr lang="zh-CN" altLang="en-US" sz="7200" dirty="0">
                <a:solidFill>
                  <a:srgbClr val="1C86AC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2053" y="3576444"/>
            <a:ext cx="1636881" cy="1200329"/>
            <a:chOff x="322053" y="3576444"/>
            <a:chExt cx="1636881" cy="1200329"/>
          </a:xfrm>
        </p:grpSpPr>
        <p:sp>
          <p:nvSpPr>
            <p:cNvPr id="45" name="矩形 10"/>
            <p:cNvSpPr>
              <a:spLocks noChangeArrowheads="1"/>
            </p:cNvSpPr>
            <p:nvPr/>
          </p:nvSpPr>
          <p:spPr bwMode="auto">
            <a:xfrm>
              <a:off x="898318" y="4129190"/>
              <a:ext cx="10606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C86A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udios</a:t>
              </a:r>
              <a:endParaRPr lang="zh-CN" altLang="en-US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7" name="矩形 5"/>
            <p:cNvSpPr>
              <a:spLocks noChangeArrowheads="1"/>
            </p:cNvSpPr>
            <p:nvPr/>
          </p:nvSpPr>
          <p:spPr bwMode="auto">
            <a:xfrm>
              <a:off x="322053" y="3576444"/>
              <a:ext cx="71846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7200" dirty="0" smtClean="0">
                  <a:solidFill>
                    <a:srgbClr val="1C86AC"/>
                  </a:solidFill>
                  <a:latin typeface="Calibri" pitchFamily="34" charset="0"/>
                  <a:ea typeface="方正超粗黑_GBK" pitchFamily="1" charset="-122"/>
                  <a:sym typeface="方正超粗黑_GBK" pitchFamily="1" charset="-122"/>
                </a:rPr>
                <a:t>A</a:t>
              </a:r>
              <a:endParaRPr lang="zh-CN" altLang="en-US" sz="7200" dirty="0">
                <a:solidFill>
                  <a:srgbClr val="1C86AC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pic>
        <p:nvPicPr>
          <p:cNvPr id="3076" name="Picture 4" descr="C:\Users\cocos2d-x\Desktop\华南理工大学讲课\pictures\音频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82" y="4832481"/>
            <a:ext cx="60325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250020" y="3405411"/>
            <a:ext cx="8715993" cy="47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0" name="文本框 15"/>
          <p:cNvSpPr>
            <a:spLocks noChangeArrowheads="1"/>
          </p:cNvSpPr>
          <p:nvPr/>
        </p:nvSpPr>
        <p:spPr bwMode="auto">
          <a:xfrm>
            <a:off x="2058028" y="1970699"/>
            <a:ext cx="1389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pixtea.com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文本框 15"/>
          <p:cNvSpPr>
            <a:spLocks noChangeArrowheads="1"/>
          </p:cNvSpPr>
          <p:nvPr/>
        </p:nvSpPr>
        <p:spPr bwMode="auto">
          <a:xfrm>
            <a:off x="2058028" y="2492421"/>
            <a:ext cx="2297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www.psdchest.com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2" name="文本框 15"/>
          <p:cNvSpPr>
            <a:spLocks noChangeArrowheads="1"/>
          </p:cNvSpPr>
          <p:nvPr/>
        </p:nvSpPr>
        <p:spPr bwMode="auto">
          <a:xfrm>
            <a:off x="4572000" y="1471994"/>
            <a:ext cx="2817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www.designkindle.com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4" name="文本框 15"/>
          <p:cNvSpPr>
            <a:spLocks noChangeArrowheads="1"/>
          </p:cNvSpPr>
          <p:nvPr/>
        </p:nvSpPr>
        <p:spPr bwMode="auto">
          <a:xfrm>
            <a:off x="4572000" y="1970699"/>
            <a:ext cx="1872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freepsdfiles.net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5" name="文本框 15"/>
          <p:cNvSpPr>
            <a:spLocks noChangeArrowheads="1"/>
          </p:cNvSpPr>
          <p:nvPr/>
        </p:nvSpPr>
        <p:spPr bwMode="auto">
          <a:xfrm>
            <a:off x="4572000" y="2492421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花瓣网、站酷、昵图网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6" name="文本框 18"/>
          <p:cNvSpPr>
            <a:spLocks noChangeArrowheads="1"/>
          </p:cNvSpPr>
          <p:nvPr/>
        </p:nvSpPr>
        <p:spPr bwMode="auto">
          <a:xfrm>
            <a:off x="2058028" y="4335761"/>
            <a:ext cx="2680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sc.chinaz.com/yinxiao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</a:p>
        </p:txBody>
      </p:sp>
      <p:sp>
        <p:nvSpPr>
          <p:cNvPr id="8" name="矩形 7"/>
          <p:cNvSpPr/>
          <p:nvPr/>
        </p:nvSpPr>
        <p:spPr bwMode="auto">
          <a:xfrm rot="15189241">
            <a:off x="6377120" y="3426571"/>
            <a:ext cx="1156088" cy="267345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0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5" grpId="0"/>
      <p:bldP spid="36" grpId="0" animBg="1"/>
      <p:bldP spid="37" grpId="0"/>
      <p:bldP spid="38" grpId="0" animBg="1"/>
      <p:bldP spid="49" grpId="0" animBg="1"/>
      <p:bldP spid="50" grpId="0"/>
      <p:bldP spid="51" grpId="0"/>
      <p:bldP spid="52" grpId="0"/>
      <p:bldP spid="54" grpId="0"/>
      <p:bldP spid="55" grpId="0"/>
      <p:bldP spid="5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1476376"/>
            <a:ext cx="9140825" cy="675480"/>
            <a:chOff x="3175" y="1476376"/>
            <a:chExt cx="9140825" cy="675480"/>
          </a:xfrm>
        </p:grpSpPr>
        <p:sp>
          <p:nvSpPr>
            <p:cNvPr id="13" name="矩形 24"/>
            <p:cNvSpPr>
              <a:spLocks noChangeArrowheads="1"/>
            </p:cNvSpPr>
            <p:nvPr/>
          </p:nvSpPr>
          <p:spPr bwMode="auto">
            <a:xfrm>
              <a:off x="3175" y="1476376"/>
              <a:ext cx="9140825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文本框 25"/>
            <p:cNvSpPr>
              <a:spLocks noChangeArrowheads="1"/>
            </p:cNvSpPr>
            <p:nvPr/>
          </p:nvSpPr>
          <p:spPr bwMode="auto">
            <a:xfrm>
              <a:off x="105954" y="1583135"/>
              <a:ext cx="73812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Three steps to get fast to deal with your images. 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5" name="文本框 26"/>
          <p:cNvSpPr>
            <a:spLocks noChangeArrowheads="1"/>
          </p:cNvSpPr>
          <p:nvPr/>
        </p:nvSpPr>
        <p:spPr bwMode="auto">
          <a:xfrm>
            <a:off x="105954" y="2381179"/>
            <a:ext cx="33221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 Cut out a regular shape. 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文本框 26"/>
          <p:cNvSpPr>
            <a:spLocks noChangeArrowheads="1"/>
          </p:cNvSpPr>
          <p:nvPr/>
        </p:nvSpPr>
        <p:spPr bwMode="auto">
          <a:xfrm>
            <a:off x="105954" y="2833056"/>
            <a:ext cx="3525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 </a:t>
            </a:r>
            <a:r>
              <a:rPr lang="en-US" altLang="zh-CN" b="1" dirty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</a:t>
            </a:r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ipe out unwanted pixel. 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文本框 26"/>
          <p:cNvSpPr>
            <a:spLocks noChangeArrowheads="1"/>
          </p:cNvSpPr>
          <p:nvPr/>
        </p:nvSpPr>
        <p:spPr bwMode="auto">
          <a:xfrm>
            <a:off x="105954" y="3284934"/>
            <a:ext cx="2962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 Export a .png format.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同心圆 13"/>
          <p:cNvSpPr>
            <a:spLocks noChangeArrowheads="1"/>
          </p:cNvSpPr>
          <p:nvPr/>
        </p:nvSpPr>
        <p:spPr bwMode="auto">
          <a:xfrm>
            <a:off x="6012660" y="2833056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" name="同心圆 14"/>
          <p:cNvSpPr>
            <a:spLocks noChangeArrowheads="1"/>
          </p:cNvSpPr>
          <p:nvPr/>
        </p:nvSpPr>
        <p:spPr bwMode="auto">
          <a:xfrm>
            <a:off x="5868594" y="-465022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0" name="同心圆 16"/>
          <p:cNvSpPr>
            <a:spLocks noChangeArrowheads="1"/>
          </p:cNvSpPr>
          <p:nvPr/>
        </p:nvSpPr>
        <p:spPr bwMode="auto">
          <a:xfrm>
            <a:off x="7592026" y="1019736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6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4"/>
          <p:cNvSpPr>
            <a:spLocks noChangeArrowheads="1"/>
          </p:cNvSpPr>
          <p:nvPr/>
        </p:nvSpPr>
        <p:spPr bwMode="auto">
          <a:xfrm>
            <a:off x="-38112" y="-28584"/>
            <a:ext cx="9144000" cy="675480"/>
          </a:xfrm>
          <a:prstGeom prst="rect">
            <a:avLst/>
          </a:prstGeom>
          <a:solidFill>
            <a:srgbClr val="219DC9">
              <a:alpha val="79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" name="文本框 25"/>
          <p:cNvSpPr>
            <a:spLocks noChangeArrowheads="1"/>
          </p:cNvSpPr>
          <p:nvPr/>
        </p:nvSpPr>
        <p:spPr bwMode="auto">
          <a:xfrm>
            <a:off x="166628" y="150356"/>
            <a:ext cx="8977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IronCity Demo :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github.com/yuye-liu/CocoStudioIronCity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" name="文本框 26"/>
          <p:cNvSpPr>
            <a:spLocks noChangeArrowheads="1"/>
          </p:cNvSpPr>
          <p:nvPr/>
        </p:nvSpPr>
        <p:spPr bwMode="auto">
          <a:xfrm>
            <a:off x="75493" y="903227"/>
            <a:ext cx="3598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※ A platform shooting game.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文本框 26"/>
          <p:cNvSpPr>
            <a:spLocks noChangeArrowheads="1"/>
          </p:cNvSpPr>
          <p:nvPr/>
        </p:nvSpPr>
        <p:spPr bwMode="auto">
          <a:xfrm>
            <a:off x="75493" y="1341536"/>
            <a:ext cx="3918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※ Made by </a:t>
            </a:r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CocoStudio </a:t>
            </a:r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v1.0.2.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" name="文本框 26"/>
          <p:cNvSpPr>
            <a:spLocks noChangeArrowheads="1"/>
          </p:cNvSpPr>
          <p:nvPr/>
        </p:nvSpPr>
        <p:spPr bwMode="auto">
          <a:xfrm>
            <a:off x="75493" y="1779845"/>
            <a:ext cx="3918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※ Cocos2dx and Cocos2d-html5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088" y="2731088"/>
            <a:ext cx="4682145" cy="3075001"/>
            <a:chOff x="322053" y="2780703"/>
            <a:chExt cx="4277557" cy="2809288"/>
          </a:xfrm>
        </p:grpSpPr>
        <p:sp>
          <p:nvSpPr>
            <p:cNvPr id="27" name="矩形 26"/>
            <p:cNvSpPr/>
            <p:nvPr/>
          </p:nvSpPr>
          <p:spPr bwMode="auto">
            <a:xfrm>
              <a:off x="322053" y="2780703"/>
              <a:ext cx="4277557" cy="28092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19" y="2818510"/>
              <a:ext cx="4162425" cy="273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4334681" y="851802"/>
            <a:ext cx="4682145" cy="3102039"/>
            <a:chOff x="4211835" y="831192"/>
            <a:chExt cx="4682145" cy="3102039"/>
          </a:xfrm>
        </p:grpSpPr>
        <p:sp>
          <p:nvSpPr>
            <p:cNvPr id="47" name="矩形 46"/>
            <p:cNvSpPr/>
            <p:nvPr/>
          </p:nvSpPr>
          <p:spPr bwMode="auto">
            <a:xfrm>
              <a:off x="4211835" y="831192"/>
              <a:ext cx="4682145" cy="31020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670" y="862974"/>
              <a:ext cx="4562475" cy="30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76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8112" y="-28584"/>
            <a:ext cx="9144000" cy="675480"/>
            <a:chOff x="-38112" y="-28584"/>
            <a:chExt cx="9144000" cy="675480"/>
          </a:xfrm>
        </p:grpSpPr>
        <p:sp>
          <p:nvSpPr>
            <p:cNvPr id="39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0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8439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How to build IronCity Game Menu UI: UI Editor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1" name="文本框 26"/>
          <p:cNvSpPr>
            <a:spLocks noChangeArrowheads="1"/>
          </p:cNvSpPr>
          <p:nvPr/>
        </p:nvSpPr>
        <p:spPr bwMode="auto">
          <a:xfrm>
            <a:off x="250020" y="1893509"/>
            <a:ext cx="5951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Decide which kind of widgets should be included.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36905" y="2636637"/>
            <a:ext cx="3757075" cy="2575216"/>
            <a:chOff x="5136905" y="2636637"/>
            <a:chExt cx="3757075" cy="2575216"/>
          </a:xfrm>
        </p:grpSpPr>
        <p:sp>
          <p:nvSpPr>
            <p:cNvPr id="18" name="矩形 17"/>
            <p:cNvSpPr/>
            <p:nvPr/>
          </p:nvSpPr>
          <p:spPr bwMode="auto">
            <a:xfrm>
              <a:off x="5136905" y="2636637"/>
              <a:ext cx="3757075" cy="2575216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181" y="2678234"/>
              <a:ext cx="3650523" cy="244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250020" y="2678508"/>
            <a:ext cx="3757075" cy="2493635"/>
            <a:chOff x="227100" y="2553078"/>
            <a:chExt cx="3757075" cy="2493635"/>
          </a:xfrm>
        </p:grpSpPr>
        <p:sp>
          <p:nvSpPr>
            <p:cNvPr id="16" name="矩形 15"/>
            <p:cNvSpPr/>
            <p:nvPr/>
          </p:nvSpPr>
          <p:spPr bwMode="auto">
            <a:xfrm>
              <a:off x="227100" y="2553078"/>
              <a:ext cx="3757075" cy="249363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1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13" y="2578627"/>
              <a:ext cx="3661049" cy="244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右箭头 3"/>
          <p:cNvSpPr/>
          <p:nvPr/>
        </p:nvSpPr>
        <p:spPr bwMode="auto">
          <a:xfrm>
            <a:off x="4172232" y="3510051"/>
            <a:ext cx="799536" cy="64829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6"/>
          <p:cNvSpPr>
            <a:spLocks noChangeArrowheads="1"/>
          </p:cNvSpPr>
          <p:nvPr/>
        </p:nvSpPr>
        <p:spPr bwMode="auto">
          <a:xfrm>
            <a:off x="250020" y="953353"/>
            <a:ext cx="20409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Firstly</a:t>
            </a:r>
            <a:endParaRPr lang="zh-CN" altLang="en-US" sz="44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文本框 2"/>
          <p:cNvSpPr>
            <a:spLocks noChangeArrowheads="1"/>
          </p:cNvSpPr>
          <p:nvPr/>
        </p:nvSpPr>
        <p:spPr bwMode="auto">
          <a:xfrm>
            <a:off x="246962" y="5467244"/>
            <a:ext cx="8647018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ea typeface="方正超粗黑_GBK" pitchFamily="1" charset="-122"/>
                <a:sym typeface="方正超粗黑_GBK" pitchFamily="1" charset="-122"/>
              </a:rPr>
              <a:t>I want a blood bar, distance score and setting button.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8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 animBg="1"/>
      <p:bldP spid="22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8112" y="-28584"/>
            <a:ext cx="9144000" cy="675480"/>
            <a:chOff x="-38112" y="-28584"/>
            <a:chExt cx="9144000" cy="675480"/>
          </a:xfrm>
        </p:grpSpPr>
        <p:sp>
          <p:nvSpPr>
            <p:cNvPr id="8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8439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Secondly, put everything you need by adding widgets.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869" y="1051911"/>
            <a:ext cx="8998177" cy="4699186"/>
            <a:chOff x="39869" y="1051911"/>
            <a:chExt cx="8998177" cy="469918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9" y="1051911"/>
              <a:ext cx="8988037" cy="469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322053" y="3401504"/>
              <a:ext cx="648297" cy="171562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618647" y="1195977"/>
              <a:ext cx="1872858" cy="171562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圆角矩形标注 5"/>
            <p:cNvSpPr/>
            <p:nvPr/>
          </p:nvSpPr>
          <p:spPr bwMode="auto">
            <a:xfrm rot="10800000">
              <a:off x="2555076" y="1484109"/>
              <a:ext cx="648297" cy="360165"/>
            </a:xfrm>
            <a:prstGeom prst="wedgeRoundRectCallou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076" y="1484108"/>
              <a:ext cx="792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Tools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1552" y="1340043"/>
              <a:ext cx="210151" cy="2853824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580462" y="1484108"/>
              <a:ext cx="648297" cy="144067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46201" y="1195977"/>
              <a:ext cx="972446" cy="171562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22052" y="2204439"/>
              <a:ext cx="1008463" cy="546600"/>
              <a:chOff x="322052" y="2204439"/>
              <a:chExt cx="1008463" cy="546600"/>
            </a:xfrm>
          </p:grpSpPr>
          <p:sp>
            <p:nvSpPr>
              <p:cNvPr id="16" name="左箭头 15"/>
              <p:cNvSpPr/>
              <p:nvPr/>
            </p:nvSpPr>
            <p:spPr bwMode="auto">
              <a:xfrm>
                <a:off x="322052" y="2204439"/>
                <a:ext cx="936429" cy="546600"/>
              </a:xfrm>
              <a:prstGeom prst="leftArrow">
                <a:avLst/>
              </a:prstGeom>
              <a:noFill/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2053" y="2267305"/>
                <a:ext cx="1008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widgets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 bwMode="auto">
            <a:xfrm>
              <a:off x="7309253" y="1360528"/>
              <a:ext cx="1718653" cy="843911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圆角矩形标注 24"/>
            <p:cNvSpPr/>
            <p:nvPr/>
          </p:nvSpPr>
          <p:spPr bwMode="auto">
            <a:xfrm rot="10800000">
              <a:off x="7320104" y="2337692"/>
              <a:ext cx="1645908" cy="515043"/>
            </a:xfrm>
            <a:prstGeom prst="wedgeRoundRectCallou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52262" y="2411371"/>
              <a:ext cx="178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Add Resources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圆角矩形标注 26"/>
            <p:cNvSpPr/>
            <p:nvPr/>
          </p:nvSpPr>
          <p:spPr bwMode="auto">
            <a:xfrm rot="10800000">
              <a:off x="1690680" y="4581527"/>
              <a:ext cx="3745714" cy="659431"/>
            </a:xfrm>
            <a:prstGeom prst="wedgeRoundRectCallout">
              <a:avLst>
                <a:gd name="adj1" fmla="val -20833"/>
                <a:gd name="adj2" fmla="val 77907"/>
                <a:gd name="adj3" fmla="val 16667"/>
              </a:avLst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0680" y="4594627"/>
              <a:ext cx="3889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Adjust position of widgets to create the Menu UI like the previous page.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9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8112" y="-28584"/>
            <a:ext cx="9144000" cy="675480"/>
            <a:chOff x="-38112" y="-28584"/>
            <a:chExt cx="9144000" cy="675480"/>
          </a:xfrm>
        </p:grpSpPr>
        <p:sp>
          <p:nvSpPr>
            <p:cNvPr id="8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8439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Final Step: Export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767970"/>
            <a:ext cx="9144000" cy="4786447"/>
            <a:chOff x="0" y="767970"/>
            <a:chExt cx="9144000" cy="47864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7970"/>
              <a:ext cx="9144000" cy="478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 bwMode="auto">
            <a:xfrm>
              <a:off x="5868594" y="2393042"/>
              <a:ext cx="648297" cy="171562"/>
            </a:xfrm>
            <a:prstGeom prst="rect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85175" y="1844274"/>
              <a:ext cx="2160990" cy="1219329"/>
              <a:chOff x="6685175" y="2106542"/>
              <a:chExt cx="2160990" cy="1219329"/>
            </a:xfrm>
          </p:grpSpPr>
          <p:sp>
            <p:nvSpPr>
              <p:cNvPr id="6" name="左箭头 5"/>
              <p:cNvSpPr/>
              <p:nvPr/>
            </p:nvSpPr>
            <p:spPr bwMode="auto">
              <a:xfrm>
                <a:off x="6685175" y="2106542"/>
                <a:ext cx="2160990" cy="1219329"/>
              </a:xfrm>
              <a:prstGeom prst="leftArrow">
                <a:avLst/>
              </a:prstGeom>
              <a:solidFill>
                <a:schemeClr val="accent1">
                  <a:alpha val="86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949089" y="2393042"/>
                <a:ext cx="1872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Tick this in the parent node. 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6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411163" y="0"/>
            <a:ext cx="1208087" cy="1041400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446088" y="419100"/>
            <a:ext cx="1114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方正大黑_GBK" pitchFamily="1" charset="-122"/>
                <a:ea typeface="方正大黑_GBK" pitchFamily="1" charset="-122"/>
                <a:sym typeface="方正大黑_GBK" pitchFamily="1" charset="-122"/>
              </a:rPr>
              <a:t>NOTE</a:t>
            </a:r>
            <a:endParaRPr lang="zh-CN" altLang="en-US" sz="3600" b="1" dirty="0">
              <a:solidFill>
                <a:schemeClr val="bg1"/>
              </a:solidFill>
              <a:latin typeface="方正大黑_GBK" pitchFamily="1" charset="-122"/>
              <a:ea typeface="方正大黑_GBK" pitchFamily="1" charset="-122"/>
              <a:sym typeface="方正大黑_GBK" pitchFamily="1" charset="-122"/>
            </a:endParaRPr>
          </a:p>
        </p:txBody>
      </p:sp>
      <p:sp>
        <p:nvSpPr>
          <p:cNvPr id="13" name="文本框 7"/>
          <p:cNvSpPr>
            <a:spLocks noChangeArrowheads="1"/>
          </p:cNvSpPr>
          <p:nvPr/>
        </p:nvSpPr>
        <p:spPr bwMode="auto">
          <a:xfrm>
            <a:off x="1666875" y="596900"/>
            <a:ext cx="3185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</a:rPr>
              <a:t>Try to read the json file</a:t>
            </a:r>
            <a:endParaRPr lang="zh-CN" altLang="en-US" sz="20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" y="3679828"/>
            <a:ext cx="3724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50020" y="3424008"/>
            <a:ext cx="8715993" cy="47179"/>
          </a:xfrm>
          <a:prstGeom prst="rect">
            <a:avLst/>
          </a:prstGeom>
          <a:solidFill>
            <a:srgbClr val="55A2D7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452" y="1538968"/>
            <a:ext cx="6122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5A2D7"/>
                </a:solidFill>
              </a:rPr>
              <a:t>Put all of the export files into your game resources.</a:t>
            </a:r>
            <a:endParaRPr lang="zh-CN" altLang="en-US" sz="3200" dirty="0">
              <a:solidFill>
                <a:srgbClr val="55A2D7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370" y="4483819"/>
            <a:ext cx="500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5A2D7"/>
                </a:solidFill>
              </a:rPr>
              <a:t>It’s easy to read a .json file.</a:t>
            </a:r>
            <a:endParaRPr lang="zh-CN" altLang="en-US" sz="3200" dirty="0">
              <a:solidFill>
                <a:srgbClr val="55A2D7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" y="1538968"/>
            <a:ext cx="1466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同心圆 13"/>
          <p:cNvSpPr>
            <a:spLocks noChangeArrowheads="1"/>
          </p:cNvSpPr>
          <p:nvPr/>
        </p:nvSpPr>
        <p:spPr bwMode="auto">
          <a:xfrm>
            <a:off x="6012660" y="2833056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" name="同心圆 14"/>
          <p:cNvSpPr>
            <a:spLocks noChangeArrowheads="1"/>
          </p:cNvSpPr>
          <p:nvPr/>
        </p:nvSpPr>
        <p:spPr bwMode="auto">
          <a:xfrm>
            <a:off x="5868594" y="-465022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1" name="同心圆 16"/>
          <p:cNvSpPr>
            <a:spLocks noChangeArrowheads="1"/>
          </p:cNvSpPr>
          <p:nvPr/>
        </p:nvSpPr>
        <p:spPr bwMode="auto">
          <a:xfrm>
            <a:off x="7592026" y="1019736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1383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 animBg="1"/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8112" y="-28584"/>
            <a:ext cx="9144000" cy="675480"/>
            <a:chOff x="-38112" y="-28584"/>
            <a:chExt cx="9144000" cy="675480"/>
          </a:xfrm>
        </p:grpSpPr>
        <p:sp>
          <p:nvSpPr>
            <p:cNvPr id="12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8439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How to use the exported resources?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25" y="758230"/>
            <a:ext cx="62198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3813067" y="1495012"/>
            <a:ext cx="5282509" cy="855278"/>
            <a:chOff x="3563538" y="1133062"/>
            <a:chExt cx="5282509" cy="855278"/>
          </a:xfrm>
        </p:grpSpPr>
        <p:sp>
          <p:nvSpPr>
            <p:cNvPr id="18" name="矩形 17"/>
            <p:cNvSpPr/>
            <p:nvPr/>
          </p:nvSpPr>
          <p:spPr bwMode="auto">
            <a:xfrm>
              <a:off x="3563538" y="1133062"/>
              <a:ext cx="5282509" cy="85527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855" y="1198751"/>
              <a:ext cx="509587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6577061" y="3308454"/>
            <a:ext cx="2382731" cy="1737625"/>
            <a:chOff x="6624712" y="3708299"/>
            <a:chExt cx="2382731" cy="1737625"/>
          </a:xfrm>
        </p:grpSpPr>
        <p:sp>
          <p:nvSpPr>
            <p:cNvPr id="24" name="矩形 23"/>
            <p:cNvSpPr/>
            <p:nvPr/>
          </p:nvSpPr>
          <p:spPr bwMode="auto">
            <a:xfrm>
              <a:off x="6624712" y="3708299"/>
              <a:ext cx="2382731" cy="1737625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465" y="3781774"/>
              <a:ext cx="21812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右箭头 18"/>
          <p:cNvSpPr/>
          <p:nvPr/>
        </p:nvSpPr>
        <p:spPr bwMode="auto">
          <a:xfrm>
            <a:off x="1834746" y="3035698"/>
            <a:ext cx="4646756" cy="1440660"/>
          </a:xfrm>
          <a:prstGeom prst="rightArrow">
            <a:avLst/>
          </a:prstGeom>
          <a:solidFill>
            <a:schemeClr val="accent1"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727640" y="4725594"/>
            <a:ext cx="2950174" cy="1554566"/>
            <a:chOff x="3791493" y="4755753"/>
            <a:chExt cx="2950174" cy="1554566"/>
          </a:xfrm>
        </p:grpSpPr>
        <p:sp>
          <p:nvSpPr>
            <p:cNvPr id="30" name="矩形 29"/>
            <p:cNvSpPr/>
            <p:nvPr/>
          </p:nvSpPr>
          <p:spPr bwMode="auto">
            <a:xfrm>
              <a:off x="3791493" y="4755753"/>
              <a:ext cx="2950174" cy="1554566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166" y="4824314"/>
              <a:ext cx="2662828" cy="141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47869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同心圆 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7" name="同心圆 4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48" name="同心圆 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49" name="同心圆 6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同心圆 7"/>
          <p:cNvSpPr>
            <a:spLocks noChangeArrowheads="1"/>
          </p:cNvSpPr>
          <p:nvPr/>
        </p:nvSpPr>
        <p:spPr bwMode="auto">
          <a:xfrm>
            <a:off x="8126413" y="83978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1" name="同心圆 8"/>
          <p:cNvSpPr>
            <a:spLocks noChangeArrowheads="1"/>
          </p:cNvSpPr>
          <p:nvPr/>
        </p:nvSpPr>
        <p:spPr bwMode="auto">
          <a:xfrm>
            <a:off x="7215188" y="-44450"/>
            <a:ext cx="1143000" cy="1138238"/>
          </a:xfrm>
          <a:custGeom>
            <a:avLst/>
            <a:gdLst>
              <a:gd name="G0" fmla="+- 1297 0 0"/>
              <a:gd name="G1" fmla="+- 21600 0 1297"/>
              <a:gd name="G2" fmla="+- 21600 0 129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2" name="同心圆 9"/>
          <p:cNvSpPr>
            <a:spLocks noChangeArrowheads="1"/>
          </p:cNvSpPr>
          <p:nvPr/>
        </p:nvSpPr>
        <p:spPr bwMode="auto">
          <a:xfrm>
            <a:off x="9001125" y="857250"/>
            <a:ext cx="928688" cy="9286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3" name="圆角矩形 10"/>
          <p:cNvSpPr>
            <a:spLocks noChangeArrowheads="1"/>
          </p:cNvSpPr>
          <p:nvPr/>
        </p:nvSpPr>
        <p:spPr bwMode="auto">
          <a:xfrm>
            <a:off x="1714500" y="1423655"/>
            <a:ext cx="5929313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TextBox 12"/>
          <p:cNvSpPr>
            <a:spLocks noChangeArrowheads="1"/>
          </p:cNvSpPr>
          <p:nvPr/>
        </p:nvSpPr>
        <p:spPr bwMode="auto">
          <a:xfrm>
            <a:off x="2267466" y="1412076"/>
            <a:ext cx="3288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Review of cocos2d-x.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55" name="圆角矩形 13"/>
          <p:cNvSpPr>
            <a:spLocks noChangeArrowheads="1"/>
          </p:cNvSpPr>
          <p:nvPr/>
        </p:nvSpPr>
        <p:spPr bwMode="auto">
          <a:xfrm>
            <a:off x="1714500" y="2303175"/>
            <a:ext cx="5929313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6" name="TextBox 14"/>
          <p:cNvSpPr>
            <a:spLocks noChangeArrowheads="1"/>
          </p:cNvSpPr>
          <p:nvPr/>
        </p:nvSpPr>
        <p:spPr bwMode="auto">
          <a:xfrm>
            <a:off x="2267466" y="2291596"/>
            <a:ext cx="2749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Why </a:t>
            </a:r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CocoStudio?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57" name="圆角矩形 15"/>
          <p:cNvSpPr>
            <a:spLocks noChangeArrowheads="1"/>
          </p:cNvSpPr>
          <p:nvPr/>
        </p:nvSpPr>
        <p:spPr bwMode="auto">
          <a:xfrm>
            <a:off x="1714500" y="3138061"/>
            <a:ext cx="5929313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8" name="TextBox 16"/>
          <p:cNvSpPr>
            <a:spLocks noChangeArrowheads="1"/>
          </p:cNvSpPr>
          <p:nvPr/>
        </p:nvSpPr>
        <p:spPr bwMode="auto">
          <a:xfrm>
            <a:off x="2267466" y="3126482"/>
            <a:ext cx="4258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How to prepare your game?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6159" name="圆角矩形 17"/>
          <p:cNvSpPr>
            <a:spLocks noChangeArrowheads="1"/>
          </p:cNvSpPr>
          <p:nvPr/>
        </p:nvSpPr>
        <p:spPr bwMode="auto">
          <a:xfrm>
            <a:off x="1714500" y="3990548"/>
            <a:ext cx="5929313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60" name="TextBox 18"/>
          <p:cNvSpPr>
            <a:spLocks noChangeArrowheads="1"/>
          </p:cNvSpPr>
          <p:nvPr/>
        </p:nvSpPr>
        <p:spPr bwMode="auto">
          <a:xfrm>
            <a:off x="2267466" y="3978969"/>
            <a:ext cx="2927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Design in UI Editor.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6161" name="TextBox 19"/>
          <p:cNvSpPr>
            <a:spLocks noChangeArrowheads="1"/>
          </p:cNvSpPr>
          <p:nvPr/>
        </p:nvSpPr>
        <p:spPr bwMode="auto">
          <a:xfrm>
            <a:off x="1917700" y="1412542"/>
            <a:ext cx="368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1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62" name="TextBox 20"/>
          <p:cNvSpPr>
            <a:spLocks noChangeArrowheads="1"/>
          </p:cNvSpPr>
          <p:nvPr/>
        </p:nvSpPr>
        <p:spPr bwMode="auto">
          <a:xfrm>
            <a:off x="1928813" y="2292062"/>
            <a:ext cx="36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63" name="TextBox 21"/>
          <p:cNvSpPr>
            <a:spLocks noChangeArrowheads="1"/>
          </p:cNvSpPr>
          <p:nvPr/>
        </p:nvSpPr>
        <p:spPr bwMode="auto">
          <a:xfrm>
            <a:off x="1928813" y="3126155"/>
            <a:ext cx="36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3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164" name="TextBox 22"/>
          <p:cNvSpPr>
            <a:spLocks noChangeArrowheads="1"/>
          </p:cNvSpPr>
          <p:nvPr/>
        </p:nvSpPr>
        <p:spPr bwMode="auto">
          <a:xfrm>
            <a:off x="1928813" y="3979435"/>
            <a:ext cx="36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4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1" name="圆角矩形 17"/>
          <p:cNvSpPr>
            <a:spLocks noChangeArrowheads="1"/>
          </p:cNvSpPr>
          <p:nvPr/>
        </p:nvSpPr>
        <p:spPr bwMode="auto">
          <a:xfrm>
            <a:off x="1714500" y="4910636"/>
            <a:ext cx="5929313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2" name="TextBox 18"/>
          <p:cNvSpPr>
            <a:spLocks noChangeArrowheads="1"/>
          </p:cNvSpPr>
          <p:nvPr/>
        </p:nvSpPr>
        <p:spPr bwMode="auto">
          <a:xfrm>
            <a:off x="2267466" y="4906662"/>
            <a:ext cx="3767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Experiment for UI Editor.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3" name="TextBox 22"/>
          <p:cNvSpPr>
            <a:spLocks noChangeArrowheads="1"/>
          </p:cNvSpPr>
          <p:nvPr/>
        </p:nvSpPr>
        <p:spPr bwMode="auto">
          <a:xfrm>
            <a:off x="1928813" y="4907128"/>
            <a:ext cx="36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5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4" name="TextBox 12"/>
          <p:cNvSpPr>
            <a:spLocks noChangeArrowheads="1"/>
          </p:cNvSpPr>
          <p:nvPr/>
        </p:nvSpPr>
        <p:spPr bwMode="auto">
          <a:xfrm>
            <a:off x="1286758" y="570568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Outline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/>
      <p:bldP spid="6155" grpId="0" animBg="1"/>
      <p:bldP spid="6156" grpId="0"/>
      <p:bldP spid="6157" grpId="0" animBg="1"/>
      <p:bldP spid="6158" grpId="0"/>
      <p:bldP spid="6159" grpId="0" animBg="1"/>
      <p:bldP spid="6160" grpId="0"/>
      <p:bldP spid="6161" grpId="0"/>
      <p:bldP spid="6162" grpId="0"/>
      <p:bldP spid="6163" grpId="0"/>
      <p:bldP spid="6164" grpId="0"/>
      <p:bldP spid="21" grpId="0" animBg="1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38112" y="-28584"/>
            <a:ext cx="9652422" cy="675480"/>
            <a:chOff x="-38112" y="-28584"/>
            <a:chExt cx="9652422" cy="675480"/>
          </a:xfrm>
        </p:grpSpPr>
        <p:sp>
          <p:nvSpPr>
            <p:cNvPr id="5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94476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How to build a running animation: animation Editor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7" name="文本框 26"/>
          <p:cNvSpPr>
            <a:spLocks noChangeArrowheads="1"/>
          </p:cNvSpPr>
          <p:nvPr/>
        </p:nvSpPr>
        <p:spPr bwMode="auto">
          <a:xfrm>
            <a:off x="166628" y="809890"/>
            <a:ext cx="6272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Firstly, build a ne project and import your resources.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" y="1340042"/>
            <a:ext cx="9105888" cy="47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84109"/>
            <a:ext cx="682218" cy="144066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 rot="8743972">
            <a:off x="2519553" y="3389493"/>
            <a:ext cx="400217" cy="253063"/>
          </a:xfrm>
          <a:prstGeom prst="rightArrow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941" y="2956202"/>
            <a:ext cx="14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Center point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 rot="10800000">
            <a:off x="188645" y="1813710"/>
            <a:ext cx="1502035" cy="489168"/>
          </a:xfrm>
          <a:prstGeom prst="wedgeRoundRectCallout">
            <a:avLst>
              <a:gd name="adj1" fmla="val 21329"/>
              <a:gd name="adj2" fmla="val 68661"/>
              <a:gd name="adj3" fmla="val 16667"/>
            </a:avLst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628" y="1933546"/>
            <a:ext cx="17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Change mode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237220" y="2058294"/>
            <a:ext cx="792363" cy="144066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上箭头标注 13"/>
          <p:cNvSpPr/>
          <p:nvPr/>
        </p:nvSpPr>
        <p:spPr bwMode="auto">
          <a:xfrm>
            <a:off x="7225013" y="2276472"/>
            <a:ext cx="804571" cy="792363"/>
          </a:xfrm>
          <a:prstGeom prst="upArrowCallou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1637" y="2494537"/>
            <a:ext cx="141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Bone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order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2807191" y="4261963"/>
            <a:ext cx="2233024" cy="794112"/>
          </a:xfrm>
          <a:prstGeom prst="rightArrow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1176" y="4474353"/>
            <a:ext cx="230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Draw collision region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361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  <p:bldP spid="11" grpId="0"/>
      <p:bldP spid="12" grpId="0" animBg="1"/>
      <p:bldP spid="12" grpId="1" animBg="1"/>
      <p:bldP spid="13" grpId="0"/>
      <p:bldP spid="13" grpId="1"/>
      <p:bldP spid="15" grpId="0" animBg="1"/>
      <p:bldP spid="14" grpId="0" animBg="1"/>
      <p:bldP spid="16" grpId="0"/>
      <p:bldP spid="1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1" y="596905"/>
            <a:ext cx="8761818" cy="564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26"/>
          <p:cNvSpPr>
            <a:spLocks noChangeArrowheads="1"/>
          </p:cNvSpPr>
          <p:nvPr/>
        </p:nvSpPr>
        <p:spPr bwMode="auto">
          <a:xfrm>
            <a:off x="191091" y="106315"/>
            <a:ext cx="6638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Dragged your resources </a:t>
            </a:r>
            <a:r>
              <a:rPr lang="zh-CN" altLang="en-US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into main render.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1122" y="4149330"/>
            <a:ext cx="1800825" cy="12003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Tick the HitBox and draw the collision region here.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264" y="1772241"/>
            <a:ext cx="2593188" cy="64633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Double click can rename the names.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10558" y="1114703"/>
            <a:ext cx="1061712" cy="1368627"/>
            <a:chOff x="3443735" y="1285445"/>
            <a:chExt cx="1061712" cy="1368627"/>
          </a:xfrm>
        </p:grpSpPr>
        <p:sp>
          <p:nvSpPr>
            <p:cNvPr id="8" name="矩形 7"/>
            <p:cNvSpPr/>
            <p:nvPr/>
          </p:nvSpPr>
          <p:spPr bwMode="auto">
            <a:xfrm>
              <a:off x="3443735" y="1285445"/>
              <a:ext cx="1061712" cy="136862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912" y="1340042"/>
              <a:ext cx="995358" cy="125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右箭头 9"/>
          <p:cNvSpPr/>
          <p:nvPr/>
        </p:nvSpPr>
        <p:spPr bwMode="auto">
          <a:xfrm>
            <a:off x="1114416" y="874679"/>
            <a:ext cx="2088957" cy="980703"/>
          </a:xfrm>
          <a:prstGeom prst="rightArrow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416" y="1186810"/>
            <a:ext cx="202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After combination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7" grpId="0" animBg="1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6"/>
          <p:cNvSpPr>
            <a:spLocks noChangeArrowheads="1"/>
          </p:cNvSpPr>
          <p:nvPr/>
        </p:nvSpPr>
        <p:spPr bwMode="auto">
          <a:xfrm>
            <a:off x="191091" y="106315"/>
            <a:ext cx="6638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Create right leg part of CocoMan.</a:t>
            </a:r>
            <a:endParaRPr lang="zh-CN" altLang="en-US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2835" y="547680"/>
            <a:ext cx="2764439" cy="2953353"/>
            <a:chOff x="222835" y="907845"/>
            <a:chExt cx="2764439" cy="2953353"/>
          </a:xfrm>
        </p:grpSpPr>
        <p:grpSp>
          <p:nvGrpSpPr>
            <p:cNvPr id="8" name="组合 7"/>
            <p:cNvGrpSpPr/>
            <p:nvPr/>
          </p:nvGrpSpPr>
          <p:grpSpPr>
            <a:xfrm>
              <a:off x="222835" y="907845"/>
              <a:ext cx="2546321" cy="2953353"/>
              <a:chOff x="222835" y="907845"/>
              <a:chExt cx="2546321" cy="2953353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222835" y="907845"/>
                <a:ext cx="2546321" cy="2953353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940" y="979878"/>
                <a:ext cx="2422110" cy="2809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椭圆 9"/>
            <p:cNvSpPr/>
            <p:nvPr/>
          </p:nvSpPr>
          <p:spPr bwMode="auto">
            <a:xfrm rot="19898151">
              <a:off x="1339168" y="1945508"/>
              <a:ext cx="313653" cy="768433"/>
            </a:xfrm>
            <a:prstGeom prst="ellipse">
              <a:avLst/>
            </a:prstGeom>
            <a:noFill/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526" y="2375192"/>
              <a:ext cx="1029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Bone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V="1">
              <a:off x="1847331" y="1123944"/>
              <a:ext cx="131481" cy="2881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732559" y="1330876"/>
              <a:ext cx="2254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Create bone mode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04468" y="547680"/>
            <a:ext cx="2672957" cy="2953353"/>
            <a:chOff x="3123604" y="907844"/>
            <a:chExt cx="2672957" cy="2953353"/>
          </a:xfrm>
        </p:grpSpPr>
        <p:grpSp>
          <p:nvGrpSpPr>
            <p:cNvPr id="31" name="组合 30"/>
            <p:cNvGrpSpPr/>
            <p:nvPr/>
          </p:nvGrpSpPr>
          <p:grpSpPr>
            <a:xfrm>
              <a:off x="3123604" y="907844"/>
              <a:ext cx="2546321" cy="2953353"/>
              <a:chOff x="3123604" y="907844"/>
              <a:chExt cx="2546321" cy="2953353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3123604" y="907844"/>
                <a:ext cx="2546321" cy="2953353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5710" y="943860"/>
                <a:ext cx="2422109" cy="2881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3185710" y="1412076"/>
              <a:ext cx="261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Each picture is a bone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707604" y="2233038"/>
              <a:ext cx="576264" cy="966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4572000" y="2663324"/>
              <a:ext cx="441030" cy="81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715675" y="2996802"/>
              <a:ext cx="568193" cy="144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 flipH="1">
              <a:off x="4338900" y="3429000"/>
              <a:ext cx="377166" cy="144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组合 43"/>
          <p:cNvGrpSpPr/>
          <p:nvPr/>
        </p:nvGrpSpPr>
        <p:grpSpPr>
          <a:xfrm>
            <a:off x="6094619" y="547680"/>
            <a:ext cx="2546321" cy="2953353"/>
            <a:chOff x="6094619" y="888010"/>
            <a:chExt cx="2546321" cy="2953353"/>
          </a:xfrm>
        </p:grpSpPr>
        <p:grpSp>
          <p:nvGrpSpPr>
            <p:cNvPr id="33" name="组合 32"/>
            <p:cNvGrpSpPr/>
            <p:nvPr/>
          </p:nvGrpSpPr>
          <p:grpSpPr>
            <a:xfrm>
              <a:off x="6094619" y="888010"/>
              <a:ext cx="2546321" cy="2953353"/>
              <a:chOff x="6094619" y="888010"/>
              <a:chExt cx="2546321" cy="2953353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6094619" y="888010"/>
                <a:ext cx="2546321" cy="2953353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725" y="915839"/>
                <a:ext cx="2422109" cy="2897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" name="直接箭头连接符 40"/>
            <p:cNvCxnSpPr/>
            <p:nvPr/>
          </p:nvCxnSpPr>
          <p:spPr bwMode="auto">
            <a:xfrm flipV="1">
              <a:off x="7597386" y="1051911"/>
              <a:ext cx="144067" cy="34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6444858" y="1268010"/>
              <a:ext cx="2133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Cancel this mode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07685" y="3645099"/>
            <a:ext cx="2576618" cy="3025386"/>
            <a:chOff x="207685" y="3645099"/>
            <a:chExt cx="2576618" cy="3025386"/>
          </a:xfrm>
        </p:grpSpPr>
        <p:sp>
          <p:nvSpPr>
            <p:cNvPr id="45" name="矩形 44"/>
            <p:cNvSpPr/>
            <p:nvPr/>
          </p:nvSpPr>
          <p:spPr bwMode="auto">
            <a:xfrm>
              <a:off x="207685" y="3645099"/>
              <a:ext cx="2576618" cy="302538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39" y="3735140"/>
              <a:ext cx="2422110" cy="2845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环形箭头 58"/>
            <p:cNvSpPr/>
            <p:nvPr/>
          </p:nvSpPr>
          <p:spPr bwMode="auto">
            <a:xfrm rot="3600595" flipH="1">
              <a:off x="1453298" y="5038382"/>
              <a:ext cx="355921" cy="517758"/>
            </a:xfrm>
            <a:prstGeom prst="circularArrow">
              <a:avLst/>
            </a:prstGeom>
            <a:noFill/>
            <a:ln w="127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4086" y="4149330"/>
              <a:ext cx="2016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Bind knee bone to it’s parent.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264298" y="3870929"/>
            <a:ext cx="3808917" cy="2079226"/>
            <a:chOff x="3264298" y="3870929"/>
            <a:chExt cx="3808917" cy="2079226"/>
          </a:xfrm>
        </p:grpSpPr>
        <p:sp>
          <p:nvSpPr>
            <p:cNvPr id="63" name="TextBox 62"/>
            <p:cNvSpPr txBox="1"/>
            <p:nvPr/>
          </p:nvSpPr>
          <p:spPr>
            <a:xfrm>
              <a:off x="3264298" y="4298403"/>
              <a:ext cx="1809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Draw bones.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64298" y="5153351"/>
              <a:ext cx="380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Bind pictures to bones.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64298" y="3870929"/>
              <a:ext cx="316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Choose create bone mode.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64298" y="4725877"/>
              <a:ext cx="316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Disable create bone mode.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64298" y="5580823"/>
              <a:ext cx="380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Bind children bone to their parents.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42018" y="3933230"/>
            <a:ext cx="1615533" cy="2016925"/>
            <a:chOff x="6342018" y="3933230"/>
            <a:chExt cx="1615533" cy="2016925"/>
          </a:xfrm>
        </p:grpSpPr>
        <p:sp>
          <p:nvSpPr>
            <p:cNvPr id="64" name="下箭头 63"/>
            <p:cNvSpPr/>
            <p:nvPr/>
          </p:nvSpPr>
          <p:spPr bwMode="auto">
            <a:xfrm>
              <a:off x="6342018" y="3933230"/>
              <a:ext cx="1615533" cy="201692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41355" y="5157792"/>
              <a:ext cx="1200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Flow Path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5889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2785" y="403614"/>
            <a:ext cx="8578431" cy="5831830"/>
            <a:chOff x="282785" y="403614"/>
            <a:chExt cx="8578431" cy="583183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85" y="403614"/>
              <a:ext cx="8578431" cy="583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8152" y="1051911"/>
              <a:ext cx="3097419" cy="3693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After long working…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188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" y="1167854"/>
            <a:ext cx="9130234" cy="452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26"/>
          <p:cNvSpPr>
            <a:spLocks noChangeArrowheads="1"/>
          </p:cNvSpPr>
          <p:nvPr/>
        </p:nvSpPr>
        <p:spPr bwMode="auto">
          <a:xfrm>
            <a:off x="225602" y="183912"/>
            <a:ext cx="66514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 Mode</a:t>
            </a:r>
            <a:endParaRPr lang="zh-CN" altLang="en-US" sz="44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54" y="4509494"/>
            <a:ext cx="1971929" cy="64633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Add or copy new animations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898317" y="1484109"/>
            <a:ext cx="360165" cy="3601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 flipV="1">
            <a:off x="1546614" y="1484108"/>
            <a:ext cx="288132" cy="3601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2603" y="1763074"/>
            <a:ext cx="8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Rotate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6614" y="1763074"/>
            <a:ext cx="8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Shift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 flipV="1">
            <a:off x="466119" y="4139403"/>
            <a:ext cx="138599" cy="3601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9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5954" y="403614"/>
            <a:ext cx="2121707" cy="2402521"/>
            <a:chOff x="289302" y="979877"/>
            <a:chExt cx="2121707" cy="2402521"/>
          </a:xfrm>
        </p:grpSpPr>
        <p:sp>
          <p:nvSpPr>
            <p:cNvPr id="5" name="矩形 4"/>
            <p:cNvSpPr/>
            <p:nvPr/>
          </p:nvSpPr>
          <p:spPr bwMode="auto">
            <a:xfrm>
              <a:off x="289302" y="979877"/>
              <a:ext cx="2121707" cy="2402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3" y="1039202"/>
              <a:ext cx="2016924" cy="228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 bwMode="auto">
          <a:xfrm>
            <a:off x="2378462" y="403614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50970" y="403614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23479" y="403614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5954" y="3375557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78462" y="3356967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650970" y="3356967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923479" y="3356967"/>
            <a:ext cx="2121707" cy="24025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53" y="462939"/>
            <a:ext cx="2016924" cy="22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8345" y="2906180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45" y="5876144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0853" y="2906180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3361" y="2898226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75870" y="2898226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15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0853" y="5876144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25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03361" y="5876144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30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5870" y="5876144"/>
            <a:ext cx="2016924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35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61" y="462940"/>
            <a:ext cx="2016924" cy="22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0" y="462941"/>
            <a:ext cx="2016924" cy="22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5" y="3434883"/>
            <a:ext cx="2016924" cy="228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53" y="3416293"/>
            <a:ext cx="2016924" cy="228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61" y="3434883"/>
            <a:ext cx="2016924" cy="228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0" y="3444794"/>
            <a:ext cx="2016924" cy="226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14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5" y="4740272"/>
            <a:ext cx="23622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-38112" y="-28584"/>
            <a:ext cx="9144000" cy="675480"/>
            <a:chOff x="-38112" y="-28584"/>
            <a:chExt cx="9144000" cy="675480"/>
          </a:xfrm>
        </p:grpSpPr>
        <p:sp>
          <p:nvSpPr>
            <p:cNvPr id="12" name="矩形 24"/>
            <p:cNvSpPr>
              <a:spLocks noChangeArrowheads="1"/>
            </p:cNvSpPr>
            <p:nvPr/>
          </p:nvSpPr>
          <p:spPr bwMode="auto">
            <a:xfrm>
              <a:off x="-38112" y="-28584"/>
              <a:ext cx="9144000" cy="675480"/>
            </a:xfrm>
            <a:prstGeom prst="rect">
              <a:avLst/>
            </a:prstGeom>
            <a:solidFill>
              <a:srgbClr val="219DC9">
                <a:alpha val="79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" name="文本框 25"/>
            <p:cNvSpPr>
              <a:spLocks noChangeArrowheads="1"/>
            </p:cNvSpPr>
            <p:nvPr/>
          </p:nvSpPr>
          <p:spPr bwMode="auto">
            <a:xfrm>
              <a:off x="166628" y="150356"/>
              <a:ext cx="8439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How to use the armature in the program.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2" y="1002674"/>
            <a:ext cx="2400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424422" y="2165427"/>
            <a:ext cx="4667250" cy="692955"/>
            <a:chOff x="2305038" y="4096932"/>
            <a:chExt cx="4667250" cy="69295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038" y="4096932"/>
              <a:ext cx="46672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038" y="4437462"/>
              <a:ext cx="46672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131340" y="1218058"/>
            <a:ext cx="511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Export project and add them into your resources.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2814" y="2355221"/>
            <a:ext cx="27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Read .ExportJson file.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2814" y="3275767"/>
            <a:ext cx="38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Create armature and run animation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2" y="3221035"/>
            <a:ext cx="468691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>
            <a:off x="3347439" y="3933231"/>
            <a:ext cx="2809287" cy="16567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898317" y="3933231"/>
            <a:ext cx="24491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5" y="3759399"/>
            <a:ext cx="2296514" cy="8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箭头连接符 35"/>
          <p:cNvCxnSpPr/>
          <p:nvPr/>
        </p:nvCxnSpPr>
        <p:spPr bwMode="auto">
          <a:xfrm>
            <a:off x="3673252" y="3717132"/>
            <a:ext cx="2015260" cy="6482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898317" y="3717132"/>
            <a:ext cx="27749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3457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11163" y="0"/>
            <a:ext cx="1208087" cy="1041400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46088" y="419100"/>
            <a:ext cx="1114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方正大黑_GBK" pitchFamily="1" charset="-122"/>
                <a:ea typeface="方正大黑_GBK" pitchFamily="1" charset="-122"/>
                <a:sym typeface="方正大黑_GBK" pitchFamily="1" charset="-122"/>
              </a:rPr>
              <a:t>NOTE</a:t>
            </a:r>
            <a:endParaRPr lang="zh-CN" altLang="en-US" sz="3600" b="1" dirty="0">
              <a:solidFill>
                <a:schemeClr val="bg1"/>
              </a:solidFill>
              <a:latin typeface="方正大黑_GBK" pitchFamily="1" charset="-122"/>
              <a:ea typeface="方正大黑_GBK" pitchFamily="1" charset="-122"/>
              <a:sym typeface="方正大黑_GBK" pitchFamily="1" charset="-122"/>
            </a:endParaRPr>
          </a:p>
        </p:txBody>
      </p:sp>
      <p:sp>
        <p:nvSpPr>
          <p:cNvPr id="7" name="文本框 7"/>
          <p:cNvSpPr>
            <a:spLocks noChangeArrowheads="1"/>
          </p:cNvSpPr>
          <p:nvPr/>
        </p:nvSpPr>
        <p:spPr bwMode="auto">
          <a:xfrm>
            <a:off x="1666875" y="596900"/>
            <a:ext cx="3729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</a:rPr>
              <a:t>How to call back functions?</a:t>
            </a:r>
            <a:endParaRPr lang="zh-CN" altLang="en-US" sz="20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>
            <a:spLocks noChangeArrowheads="1"/>
          </p:cNvSpPr>
          <p:nvPr/>
        </p:nvSpPr>
        <p:spPr bwMode="auto">
          <a:xfrm>
            <a:off x="379805" y="1435127"/>
            <a:ext cx="8859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</a:rPr>
              <a:t>setMovementEventCallFunc : call back when the animation finish.</a:t>
            </a:r>
            <a:endParaRPr lang="zh-CN" altLang="en-US" sz="20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7"/>
          <p:cNvSpPr>
            <a:spLocks noChangeArrowheads="1"/>
          </p:cNvSpPr>
          <p:nvPr/>
        </p:nvSpPr>
        <p:spPr bwMode="auto">
          <a:xfrm>
            <a:off x="422865" y="2273354"/>
            <a:ext cx="7470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19DC9"/>
                </a:solidFill>
                <a:latin typeface="微软雅黑" pitchFamily="34" charset="-122"/>
                <a:ea typeface="微软雅黑" pitchFamily="34" charset="-122"/>
              </a:rPr>
              <a:t>setFrameEventCallFunc : call back when the frame finish.</a:t>
            </a:r>
            <a:endParaRPr lang="zh-CN" altLang="en-US" sz="2000" b="1" dirty="0">
              <a:solidFill>
                <a:srgbClr val="219DC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0" y="2852736"/>
            <a:ext cx="3344673" cy="321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696100" y="4077297"/>
            <a:ext cx="3155570" cy="198436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云形标注 11"/>
          <p:cNvSpPr/>
          <p:nvPr/>
        </p:nvSpPr>
        <p:spPr bwMode="auto">
          <a:xfrm>
            <a:off x="4283868" y="3284934"/>
            <a:ext cx="3313518" cy="2233023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33" y="3939780"/>
            <a:ext cx="2787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Frame event can be set in animation editor for each bone of every frame.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8" y="1968571"/>
            <a:ext cx="45053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6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同心圆 1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71" name="同心圆 14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2" name="同心圆 1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3" name="同心圆 16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4" name="同心圆 17"/>
          <p:cNvSpPr>
            <a:spLocks noChangeArrowheads="1"/>
          </p:cNvSpPr>
          <p:nvPr/>
        </p:nvSpPr>
        <p:spPr bwMode="auto">
          <a:xfrm>
            <a:off x="8126413" y="83978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5" name="同心圆 18"/>
          <p:cNvSpPr>
            <a:spLocks noChangeArrowheads="1"/>
          </p:cNvSpPr>
          <p:nvPr/>
        </p:nvSpPr>
        <p:spPr bwMode="auto">
          <a:xfrm>
            <a:off x="7215188" y="-44450"/>
            <a:ext cx="1143000" cy="1138238"/>
          </a:xfrm>
          <a:custGeom>
            <a:avLst/>
            <a:gdLst>
              <a:gd name="G0" fmla="+- 1297 0 0"/>
              <a:gd name="G1" fmla="+- 21600 0 1297"/>
              <a:gd name="G2" fmla="+- 21600 0 129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6" name="同心圆 19"/>
          <p:cNvSpPr>
            <a:spLocks noChangeArrowheads="1"/>
          </p:cNvSpPr>
          <p:nvPr/>
        </p:nvSpPr>
        <p:spPr bwMode="auto">
          <a:xfrm>
            <a:off x="9001125" y="857250"/>
            <a:ext cx="928688" cy="9286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178" name="圆角矩形 23"/>
          <p:cNvSpPr>
            <a:spLocks noChangeArrowheads="1"/>
          </p:cNvSpPr>
          <p:nvPr/>
        </p:nvSpPr>
        <p:spPr bwMode="auto">
          <a:xfrm>
            <a:off x="1474581" y="3080414"/>
            <a:ext cx="6786562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26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3223630" y="3068835"/>
            <a:ext cx="3288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Review of cocos2d-x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同心圆 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5" name="同心圆 4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6" name="同心圆 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7" name="同心圆 6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8" name="同心圆 7"/>
          <p:cNvSpPr>
            <a:spLocks noChangeArrowheads="1"/>
          </p:cNvSpPr>
          <p:nvPr/>
        </p:nvSpPr>
        <p:spPr bwMode="auto">
          <a:xfrm>
            <a:off x="8126413" y="83978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9" name="同心圆 8"/>
          <p:cNvSpPr>
            <a:spLocks noChangeArrowheads="1"/>
          </p:cNvSpPr>
          <p:nvPr/>
        </p:nvSpPr>
        <p:spPr bwMode="auto">
          <a:xfrm>
            <a:off x="7215188" y="-44450"/>
            <a:ext cx="1143000" cy="1138238"/>
          </a:xfrm>
          <a:custGeom>
            <a:avLst/>
            <a:gdLst>
              <a:gd name="G0" fmla="+- 1297 0 0"/>
              <a:gd name="G1" fmla="+- 21600 0 1297"/>
              <a:gd name="G2" fmla="+- 21600 0 129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0" name="同心圆 9"/>
          <p:cNvSpPr>
            <a:spLocks noChangeArrowheads="1"/>
          </p:cNvSpPr>
          <p:nvPr/>
        </p:nvSpPr>
        <p:spPr bwMode="auto">
          <a:xfrm>
            <a:off x="9001125" y="857250"/>
            <a:ext cx="928688" cy="9286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2" name="圆角矩形 11"/>
          <p:cNvSpPr>
            <a:spLocks noChangeArrowheads="1"/>
          </p:cNvSpPr>
          <p:nvPr/>
        </p:nvSpPr>
        <p:spPr bwMode="auto">
          <a:xfrm>
            <a:off x="1714500" y="1171242"/>
            <a:ext cx="5786438" cy="500063"/>
          </a:xfrm>
          <a:prstGeom prst="roundRect">
            <a:avLst>
              <a:gd name="adj" fmla="val 4343"/>
            </a:avLst>
          </a:prstGeom>
          <a:solidFill>
            <a:srgbClr val="00B0F0">
              <a:alpha val="78000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3" name="TextBox 12"/>
          <p:cNvSpPr>
            <a:spLocks noChangeArrowheads="1"/>
          </p:cNvSpPr>
          <p:nvPr/>
        </p:nvSpPr>
        <p:spPr bwMode="auto">
          <a:xfrm>
            <a:off x="2672556" y="1159663"/>
            <a:ext cx="3899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Basic Concepts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8204" name="圆角矩形 13"/>
          <p:cNvSpPr>
            <a:spLocks noChangeArrowheads="1"/>
          </p:cNvSpPr>
          <p:nvPr/>
        </p:nvSpPr>
        <p:spPr bwMode="auto">
          <a:xfrm>
            <a:off x="1357313" y="1624007"/>
            <a:ext cx="6429375" cy="4071937"/>
          </a:xfrm>
          <a:prstGeom prst="roundRect">
            <a:avLst>
              <a:gd name="adj" fmla="val 5435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5" name="圆角矩形 14"/>
          <p:cNvSpPr>
            <a:spLocks noChangeArrowheads="1"/>
          </p:cNvSpPr>
          <p:nvPr/>
        </p:nvSpPr>
        <p:spPr bwMode="auto">
          <a:xfrm>
            <a:off x="1643063" y="2695569"/>
            <a:ext cx="1857375" cy="2714625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6" name="圆角矩形 17"/>
          <p:cNvSpPr>
            <a:spLocks noChangeArrowheads="1"/>
          </p:cNvSpPr>
          <p:nvPr/>
        </p:nvSpPr>
        <p:spPr bwMode="auto">
          <a:xfrm>
            <a:off x="3643313" y="2695569"/>
            <a:ext cx="1857375" cy="2714625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7" name="圆角矩形 18"/>
          <p:cNvSpPr>
            <a:spLocks noChangeArrowheads="1"/>
          </p:cNvSpPr>
          <p:nvPr/>
        </p:nvSpPr>
        <p:spPr bwMode="auto">
          <a:xfrm>
            <a:off x="5643563" y="2695569"/>
            <a:ext cx="1857375" cy="2714625"/>
          </a:xfrm>
          <a:prstGeom prst="roundRect">
            <a:avLst>
              <a:gd name="adj" fmla="val 0"/>
            </a:avLst>
          </a:prstGeom>
          <a:noFill/>
          <a:ln w="25400" cap="flat" cmpd="sng">
            <a:solidFill>
              <a:srgbClr val="00B0F0">
                <a:alpha val="32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8" name="圆角矩形 19"/>
          <p:cNvSpPr>
            <a:spLocks noChangeArrowheads="1"/>
          </p:cNvSpPr>
          <p:nvPr/>
        </p:nvSpPr>
        <p:spPr bwMode="auto">
          <a:xfrm>
            <a:off x="1643063" y="2195507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9" name="TextBox 20"/>
          <p:cNvSpPr>
            <a:spLocks noChangeArrowheads="1"/>
          </p:cNvSpPr>
          <p:nvPr/>
        </p:nvSpPr>
        <p:spPr bwMode="auto">
          <a:xfrm>
            <a:off x="1743869" y="2260594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CCScene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0" name="圆角矩形 22"/>
          <p:cNvSpPr>
            <a:spLocks noChangeArrowheads="1"/>
          </p:cNvSpPr>
          <p:nvPr/>
        </p:nvSpPr>
        <p:spPr bwMode="auto">
          <a:xfrm>
            <a:off x="3643313" y="2195507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11" name="圆角矩形 23"/>
          <p:cNvSpPr>
            <a:spLocks noChangeArrowheads="1"/>
          </p:cNvSpPr>
          <p:nvPr/>
        </p:nvSpPr>
        <p:spPr bwMode="auto">
          <a:xfrm>
            <a:off x="5643563" y="2195507"/>
            <a:ext cx="1857375" cy="500062"/>
          </a:xfrm>
          <a:prstGeom prst="roundRect">
            <a:avLst>
              <a:gd name="adj" fmla="val 4343"/>
            </a:avLst>
          </a:prstGeom>
          <a:solidFill>
            <a:srgbClr val="00B0F0">
              <a:alpha val="51999"/>
            </a:srgbClr>
          </a:solidFill>
          <a:ln w="25400" cap="flat" cmpd="sng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12" name="TextBox 24"/>
          <p:cNvSpPr>
            <a:spLocks noChangeArrowheads="1"/>
          </p:cNvSpPr>
          <p:nvPr/>
        </p:nvSpPr>
        <p:spPr bwMode="auto">
          <a:xfrm>
            <a:off x="3744119" y="2260594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CCLayer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3" name="TextBox 25"/>
          <p:cNvSpPr>
            <a:spLocks noChangeArrowheads="1"/>
          </p:cNvSpPr>
          <p:nvPr/>
        </p:nvSpPr>
        <p:spPr bwMode="auto">
          <a:xfrm>
            <a:off x="5744369" y="2260594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CCSprite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4" name="TextBox 26"/>
          <p:cNvSpPr>
            <a:spLocks noChangeArrowheads="1"/>
          </p:cNvSpPr>
          <p:nvPr/>
        </p:nvSpPr>
        <p:spPr bwMode="auto">
          <a:xfrm>
            <a:off x="1743869" y="3052757"/>
            <a:ext cx="165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Contain layers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5" name="TextBox 27"/>
          <p:cNvSpPr>
            <a:spLocks noChangeArrowheads="1"/>
          </p:cNvSpPr>
          <p:nvPr/>
        </p:nvSpPr>
        <p:spPr bwMode="auto">
          <a:xfrm>
            <a:off x="1743869" y="3767132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Separate </a:t>
            </a:r>
            <a:r>
              <a:rPr lang="en-US" altLang="zh-CN" dirty="0" smtClean="0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game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6" name="TextBox 28"/>
          <p:cNvSpPr>
            <a:spLocks noChangeArrowheads="1"/>
          </p:cNvSpPr>
          <p:nvPr/>
        </p:nvSpPr>
        <p:spPr bwMode="auto">
          <a:xfrm>
            <a:off x="1693466" y="4481507"/>
            <a:ext cx="1756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Transition effect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7" name="TextBox 29"/>
          <p:cNvSpPr>
            <a:spLocks noChangeArrowheads="1"/>
          </p:cNvSpPr>
          <p:nvPr/>
        </p:nvSpPr>
        <p:spPr bwMode="auto">
          <a:xfrm>
            <a:off x="3744119" y="3052757"/>
            <a:ext cx="165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Contain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sprites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218" name="TextBox 30"/>
          <p:cNvSpPr>
            <a:spLocks noChangeArrowheads="1"/>
          </p:cNvSpPr>
          <p:nvPr/>
        </p:nvSpPr>
        <p:spPr bwMode="auto">
          <a:xfrm>
            <a:off x="3744913" y="3767132"/>
            <a:ext cx="165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Listen events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19" name="TextBox 31"/>
          <p:cNvSpPr>
            <a:spLocks noChangeArrowheads="1"/>
          </p:cNvSpPr>
          <p:nvPr/>
        </p:nvSpPr>
        <p:spPr bwMode="auto">
          <a:xfrm>
            <a:off x="3744119" y="4481507"/>
            <a:ext cx="1655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Specialized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20" name="TextBox 32"/>
          <p:cNvSpPr>
            <a:spLocks noChangeArrowheads="1"/>
          </p:cNvSpPr>
          <p:nvPr/>
        </p:nvSpPr>
        <p:spPr bwMode="auto">
          <a:xfrm>
            <a:off x="5745163" y="3052757"/>
            <a:ext cx="165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Main objects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221" name="TextBox 33"/>
          <p:cNvSpPr>
            <a:spLocks noChangeArrowheads="1"/>
          </p:cNvSpPr>
          <p:nvPr/>
        </p:nvSpPr>
        <p:spPr bwMode="auto">
          <a:xfrm>
            <a:off x="5745163" y="3767132"/>
            <a:ext cx="1655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Useful actions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441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 animBg="1"/>
      <p:bldP spid="8197" grpId="0" animBg="1"/>
      <p:bldP spid="8198" grpId="0" animBg="1"/>
      <p:bldP spid="8199" grpId="0" animBg="1"/>
      <p:bldP spid="8200" grpId="0" animBg="1"/>
      <p:bldP spid="8202" grpId="0" animBg="1"/>
      <p:bldP spid="8203" grpId="0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/>
      <p:bldP spid="8210" grpId="0" animBg="1"/>
      <p:bldP spid="8211" grpId="0" animBg="1"/>
      <p:bldP spid="8212" grpId="0"/>
      <p:bldP spid="8213" grpId="0"/>
      <p:bldP spid="8214" grpId="0"/>
      <p:bldP spid="8215" grpId="0"/>
      <p:bldP spid="8216" grpId="0"/>
      <p:bldP spid="8217" grpId="0"/>
      <p:bldP spid="8218" grpId="0"/>
      <p:bldP spid="8219" grpId="0"/>
      <p:bldP spid="8220" grpId="0"/>
      <p:bldP spid="8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cos2d-x\Desktop\华南理工大学讲课\cocos2dx技能树.files\技能树(左右方蓝)英文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0" y="493904"/>
            <a:ext cx="8631640" cy="58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9"/>
          <p:cNvSpPr>
            <a:spLocks noChangeArrowheads="1"/>
          </p:cNvSpPr>
          <p:nvPr/>
        </p:nvSpPr>
        <p:spPr bwMode="auto">
          <a:xfrm>
            <a:off x="1690680" y="2420538"/>
            <a:ext cx="6417141" cy="175432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5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方正超粗黑_GBK" pitchFamily="1" charset="-122"/>
                <a:ea typeface="方正超粗黑_GBK" pitchFamily="1" charset="-122"/>
                <a:sym typeface="方正超粗黑_GBK" pitchFamily="1" charset="-122"/>
              </a:rPr>
              <a:t>Try to learn these</a:t>
            </a:r>
          </a:p>
          <a:p>
            <a:r>
              <a:rPr lang="en-US" altLang="zh-CN" sz="5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方正超粗黑_GBK" pitchFamily="1" charset="-122"/>
                <a:ea typeface="方正超粗黑_GBK" pitchFamily="1" charset="-122"/>
                <a:sym typeface="方正超粗黑_GBK" pitchFamily="1" charset="-122"/>
              </a:rPr>
              <a:t> when you need.</a:t>
            </a:r>
            <a:endParaRPr lang="zh-CN" altLang="en-US" sz="5400" dirty="0">
              <a:solidFill>
                <a:schemeClr val="tx2">
                  <a:lumMod val="20000"/>
                  <a:lumOff val="80000"/>
                </a:schemeClr>
              </a:solidFill>
              <a:latin typeface="方正超粗黑_GBK" pitchFamily="1" charset="-122"/>
              <a:ea typeface="方正超粗黑_GBK" pitchFamily="1" charset="-122"/>
              <a:sym typeface="方正超粗黑_GBK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528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同心圆 3"/>
          <p:cNvSpPr>
            <a:spLocks noChangeArrowheads="1"/>
          </p:cNvSpPr>
          <p:nvPr/>
        </p:nvSpPr>
        <p:spPr bwMode="auto">
          <a:xfrm>
            <a:off x="357188" y="2857500"/>
            <a:ext cx="2643187" cy="26431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FFFFF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5" name="同心圆 4"/>
          <p:cNvSpPr>
            <a:spLocks noChangeArrowheads="1"/>
          </p:cNvSpPr>
          <p:nvPr/>
        </p:nvSpPr>
        <p:spPr bwMode="auto">
          <a:xfrm>
            <a:off x="-958850" y="428625"/>
            <a:ext cx="1924050" cy="1928813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3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6" name="同心圆 5"/>
          <p:cNvSpPr>
            <a:spLocks noChangeArrowheads="1"/>
          </p:cNvSpPr>
          <p:nvPr/>
        </p:nvSpPr>
        <p:spPr bwMode="auto">
          <a:xfrm>
            <a:off x="136525" y="3929063"/>
            <a:ext cx="1444625" cy="1444625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2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7" name="同心圆 6"/>
          <p:cNvSpPr>
            <a:spLocks noChangeArrowheads="1"/>
          </p:cNvSpPr>
          <p:nvPr/>
        </p:nvSpPr>
        <p:spPr bwMode="auto">
          <a:xfrm>
            <a:off x="1000125" y="1571625"/>
            <a:ext cx="1160463" cy="1160463"/>
          </a:xfrm>
          <a:custGeom>
            <a:avLst/>
            <a:gdLst>
              <a:gd name="G0" fmla="+- 3513 0 0"/>
              <a:gd name="G1" fmla="+- 21600 0 3513"/>
              <a:gd name="G2" fmla="+- 21600 0 35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513" y="10800"/>
                </a:moveTo>
                <a:cubicBezTo>
                  <a:pt x="3513" y="14824"/>
                  <a:pt x="6776" y="18087"/>
                  <a:pt x="10800" y="18087"/>
                </a:cubicBezTo>
                <a:cubicBezTo>
                  <a:pt x="14824" y="18087"/>
                  <a:pt x="18087" y="14824"/>
                  <a:pt x="18087" y="10800"/>
                </a:cubicBezTo>
                <a:cubicBezTo>
                  <a:pt x="18087" y="6776"/>
                  <a:pt x="14824" y="3513"/>
                  <a:pt x="10800" y="3513"/>
                </a:cubicBezTo>
                <a:cubicBezTo>
                  <a:pt x="6776" y="3513"/>
                  <a:pt x="3513" y="6776"/>
                  <a:pt x="3513" y="1080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8" name="同心圆 7"/>
          <p:cNvSpPr>
            <a:spLocks noChangeArrowheads="1"/>
          </p:cNvSpPr>
          <p:nvPr/>
        </p:nvSpPr>
        <p:spPr bwMode="auto">
          <a:xfrm>
            <a:off x="8126413" y="839788"/>
            <a:ext cx="1160462" cy="1160462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199" name="同心圆 8"/>
          <p:cNvSpPr>
            <a:spLocks noChangeArrowheads="1"/>
          </p:cNvSpPr>
          <p:nvPr/>
        </p:nvSpPr>
        <p:spPr bwMode="auto">
          <a:xfrm>
            <a:off x="7215188" y="-44450"/>
            <a:ext cx="1143000" cy="1138238"/>
          </a:xfrm>
          <a:custGeom>
            <a:avLst/>
            <a:gdLst>
              <a:gd name="G0" fmla="+- 1297 0 0"/>
              <a:gd name="G1" fmla="+- 21600 0 1297"/>
              <a:gd name="G2" fmla="+- 21600 0 129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97" y="10800"/>
                </a:moveTo>
                <a:cubicBezTo>
                  <a:pt x="1297" y="16048"/>
                  <a:pt x="5552" y="20303"/>
                  <a:pt x="10800" y="20303"/>
                </a:cubicBezTo>
                <a:cubicBezTo>
                  <a:pt x="16048" y="20303"/>
                  <a:pt x="20303" y="16048"/>
                  <a:pt x="20303" y="10800"/>
                </a:cubicBezTo>
                <a:cubicBezTo>
                  <a:pt x="20303" y="5552"/>
                  <a:pt x="16048" y="1297"/>
                  <a:pt x="10800" y="1297"/>
                </a:cubicBezTo>
                <a:cubicBezTo>
                  <a:pt x="5552" y="1297"/>
                  <a:pt x="1297" y="5552"/>
                  <a:pt x="1297" y="1080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200" name="同心圆 9"/>
          <p:cNvSpPr>
            <a:spLocks noChangeArrowheads="1"/>
          </p:cNvSpPr>
          <p:nvPr/>
        </p:nvSpPr>
        <p:spPr bwMode="auto">
          <a:xfrm>
            <a:off x="9001125" y="857250"/>
            <a:ext cx="928688" cy="928688"/>
          </a:xfrm>
          <a:custGeom>
            <a:avLst/>
            <a:gdLst>
              <a:gd name="G0" fmla="+- 1940 0 0"/>
              <a:gd name="G1" fmla="+- 21600 0 1940"/>
              <a:gd name="G2" fmla="+- 21600 0 194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40" y="10800"/>
                </a:moveTo>
                <a:cubicBezTo>
                  <a:pt x="1940" y="15693"/>
                  <a:pt x="5907" y="19660"/>
                  <a:pt x="10800" y="19660"/>
                </a:cubicBezTo>
                <a:cubicBezTo>
                  <a:pt x="15693" y="19660"/>
                  <a:pt x="19660" y="15693"/>
                  <a:pt x="19660" y="10800"/>
                </a:cubicBezTo>
                <a:cubicBezTo>
                  <a:pt x="19660" y="5907"/>
                  <a:pt x="15693" y="1940"/>
                  <a:pt x="10800" y="1940"/>
                </a:cubicBezTo>
                <a:cubicBezTo>
                  <a:pt x="5907" y="1940"/>
                  <a:pt x="1940" y="5907"/>
                  <a:pt x="1940" y="10800"/>
                </a:cubicBezTo>
                <a:close/>
              </a:path>
            </a:pathLst>
          </a:custGeom>
          <a:solidFill>
            <a:srgbClr val="00B0F0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0" name="文本框 2"/>
          <p:cNvSpPr>
            <a:spLocks noChangeArrowheads="1"/>
          </p:cNvSpPr>
          <p:nvPr/>
        </p:nvSpPr>
        <p:spPr bwMode="auto">
          <a:xfrm>
            <a:off x="3347439" y="2732088"/>
            <a:ext cx="51700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Lucida Sans" panose="020B0602030504020204" pitchFamily="34" charset="0"/>
                <a:ea typeface="方正超粗黑_GBK" pitchFamily="1" charset="-122"/>
                <a:sym typeface="方正超粗黑_GBK" pitchFamily="1" charset="-122"/>
              </a:rPr>
              <a:t>Beyond coding,</a:t>
            </a:r>
          </a:p>
          <a:p>
            <a:r>
              <a:rPr lang="en-US" altLang="zh-CN" sz="4800" dirty="0" smtClean="0">
                <a:solidFill>
                  <a:schemeClr val="bg1"/>
                </a:solidFill>
                <a:latin typeface="Lucida Sans" panose="020B0602030504020204" pitchFamily="34" charset="0"/>
                <a:ea typeface="方正超粗黑_GBK" pitchFamily="1" charset="-122"/>
                <a:sym typeface="方正超粗黑_GBK" pitchFamily="1" charset="-122"/>
              </a:rPr>
              <a:t>What is </a:t>
            </a:r>
            <a:r>
              <a:rPr lang="en-US" altLang="zh-CN" sz="4800" dirty="0" smtClean="0">
                <a:solidFill>
                  <a:srgbClr val="55A2D7"/>
                </a:solidFill>
                <a:latin typeface="Lucida Sans" panose="020B0602030504020204" pitchFamily="34" charset="0"/>
                <a:ea typeface="方正超粗黑_GBK" pitchFamily="1" charset="-122"/>
                <a:sym typeface="方正超粗黑_GBK" pitchFamily="1" charset="-122"/>
              </a:rPr>
              <a:t>essential</a:t>
            </a:r>
          </a:p>
          <a:p>
            <a:r>
              <a:rPr lang="en-US" altLang="zh-CN" sz="4800" dirty="0" smtClean="0">
                <a:solidFill>
                  <a:schemeClr val="bg1"/>
                </a:solidFill>
                <a:latin typeface="Lucida Sans" panose="020B0602030504020204" pitchFamily="34" charset="0"/>
                <a:ea typeface="方正超粗黑_GBK" pitchFamily="1" charset="-122"/>
                <a:sym typeface="方正超粗黑_GBK" pitchFamily="1" charset="-122"/>
              </a:rPr>
              <a:t>in a game?</a:t>
            </a:r>
          </a:p>
        </p:txBody>
      </p:sp>
    </p:spTree>
    <p:extLst>
      <p:ext uri="{BB962C8B-B14F-4D97-AF65-F5344CB8AC3E}">
        <p14:creationId xmlns:p14="http://schemas.microsoft.com/office/powerpoint/2010/main" val="1259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 animBg="1"/>
      <p:bldP spid="8197" grpId="0" animBg="1"/>
      <p:bldP spid="8198" grpId="0" animBg="1"/>
      <p:bldP spid="8199" grpId="0" animBg="1"/>
      <p:bldP spid="8200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ocos2d-x\Desktop\华南理工大学讲课\pictures\扁平化图标\ppt模板2_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6992">
            <a:off x="2540046" y="1023744"/>
            <a:ext cx="42926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ocos2d-x\Desktop\华南理工大学讲课\pictures\扁平化图标\ppt模板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96" y="1787513"/>
            <a:ext cx="2476500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ocos2d-x\Desktop\华南理工大学讲课\pictures\扁平化图标\ppt模板2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91" y="3948503"/>
            <a:ext cx="1574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ocos2d-x\Desktop\华南理工大学讲课\pictures\扁平化图标\ppt模板2_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2" y="923117"/>
            <a:ext cx="1574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cocos2d-x\Desktop\华南理工大学讲课\pictures\扁平化图标\ppt模板2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82" y="2478768"/>
            <a:ext cx="1225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2242341" y="2309864"/>
            <a:ext cx="62759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65F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77620" y="2125198"/>
            <a:ext cx="16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165F99"/>
                </a:solidFill>
                <a:latin typeface="Lucida Sans" panose="020B0602030504020204" pitchFamily="34" charset="0"/>
              </a:rPr>
              <a:t>Game Design</a:t>
            </a:r>
            <a:endParaRPr lang="zh-CN" altLang="en-US" dirty="0">
              <a:solidFill>
                <a:srgbClr val="165F99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 flipH="1">
            <a:off x="2502291" y="4668833"/>
            <a:ext cx="676921" cy="3929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78BD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" name="TextBox 3071"/>
          <p:cNvSpPr txBox="1"/>
          <p:nvPr/>
        </p:nvSpPr>
        <p:spPr>
          <a:xfrm>
            <a:off x="826284" y="5205803"/>
            <a:ext cx="172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8BDE4"/>
                </a:solidFill>
                <a:latin typeface="Lucida Sans" panose="020B0602030504020204" pitchFamily="34" charset="0"/>
              </a:rPr>
              <a:t>Game Coding</a:t>
            </a:r>
            <a:endParaRPr lang="zh-CN" altLang="en-US" dirty="0">
              <a:solidFill>
                <a:srgbClr val="78BDE4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3086" name="直接连接符 3085"/>
          <p:cNvCxnSpPr/>
          <p:nvPr/>
        </p:nvCxnSpPr>
        <p:spPr bwMode="auto">
          <a:xfrm>
            <a:off x="6588923" y="3691550"/>
            <a:ext cx="52235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206E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9" name="TextBox 3088"/>
          <p:cNvSpPr txBox="1"/>
          <p:nvPr/>
        </p:nvSpPr>
        <p:spPr>
          <a:xfrm>
            <a:off x="6899149" y="3506884"/>
            <a:ext cx="16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06EAC"/>
                </a:solidFill>
                <a:latin typeface="Lucida Sans" panose="020B0602030504020204" pitchFamily="34" charset="0"/>
              </a:rPr>
              <a:t>Game Art</a:t>
            </a:r>
            <a:endParaRPr lang="zh-CN" altLang="en-US" dirty="0">
              <a:solidFill>
                <a:srgbClr val="206EAC"/>
              </a:solidFill>
              <a:latin typeface="Lucida Sans" panose="020B0602030504020204" pitchFamily="34" charset="0"/>
            </a:endParaRPr>
          </a:p>
        </p:txBody>
      </p:sp>
      <p:sp>
        <p:nvSpPr>
          <p:cNvPr id="3094" name="TextBox 3093"/>
          <p:cNvSpPr txBox="1"/>
          <p:nvPr/>
        </p:nvSpPr>
        <p:spPr>
          <a:xfrm>
            <a:off x="3361751" y="3435105"/>
            <a:ext cx="26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29FAFA"/>
                </a:solidFill>
                <a:latin typeface="Lucida Sans" panose="020B0602030504020204" pitchFamily="34" charset="0"/>
              </a:rPr>
              <a:t>Game Development</a:t>
            </a:r>
            <a:endParaRPr lang="zh-CN" altLang="en-US" dirty="0">
              <a:solidFill>
                <a:srgbClr val="29FAFA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91534" y="1048534"/>
            <a:ext cx="4760933" cy="4760933"/>
            <a:chOff x="899761" y="1048534"/>
            <a:chExt cx="4760933" cy="4760933"/>
          </a:xfrm>
        </p:grpSpPr>
        <p:sp>
          <p:nvSpPr>
            <p:cNvPr id="3" name="椭圆 2"/>
            <p:cNvSpPr/>
            <p:nvPr/>
          </p:nvSpPr>
          <p:spPr bwMode="auto">
            <a:xfrm>
              <a:off x="899761" y="1048534"/>
              <a:ext cx="4760933" cy="4760933"/>
            </a:xfrm>
            <a:prstGeom prst="ellipse">
              <a:avLst/>
            </a:prstGeom>
            <a:solidFill>
              <a:srgbClr val="22659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C:\Users\cocos2d-x\Desktop\华南理工大学讲课\cocostudioLogo\cocostudio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228" y="1412076"/>
              <a:ext cx="1357998" cy="144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07369" y="3075057"/>
              <a:ext cx="3745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>
                      <a:lumMod val="95000"/>
                    </a:schemeClr>
                  </a:solidFill>
                  <a:latin typeface="Lucida Sans" panose="020B0602030504020204" pitchFamily="34" charset="0"/>
                </a:rPr>
                <a:t>CocoStudio</a:t>
              </a:r>
              <a:endParaRPr lang="zh-CN" altLang="en-US" sz="4000" dirty="0">
                <a:solidFill>
                  <a:schemeClr val="bg1">
                    <a:lumMod val="9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81813" y="4077297"/>
              <a:ext cx="3596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Unlash your Creativity,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Lucida Sans" panose="020B0602030504020204" pitchFamily="34" charset="0"/>
                </a:rPr>
                <a:t>Speed up your Development</a:t>
              </a:r>
              <a:endParaRPr lang="zh-CN" altLang="en-US" sz="1600" dirty="0">
                <a:solidFill>
                  <a:schemeClr val="bg1"/>
                </a:solidFill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4994" y="187515"/>
            <a:ext cx="4394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CocoStudio</a:t>
            </a:r>
            <a:endParaRPr lang="zh-CN" altLang="en-US" sz="4400" b="1" dirty="0">
              <a:solidFill>
                <a:srgbClr val="55A2D7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6614" y="956956"/>
            <a:ext cx="605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55A2D7"/>
                </a:solidFill>
                <a:latin typeface="Lucida Sans" panose="020B0602030504020204" pitchFamily="34" charset="0"/>
              </a:rPr>
              <a:t>Game Development  Tool Suite</a:t>
            </a:r>
            <a:endParaRPr lang="zh-CN" altLang="en-US" sz="2400" dirty="0">
              <a:solidFill>
                <a:srgbClr val="55A2D7"/>
              </a:solidFill>
              <a:latin typeface="Lucida Sans" panose="020B0602030504020204" pitchFamily="34" charset="0"/>
            </a:endParaRPr>
          </a:p>
        </p:txBody>
      </p:sp>
      <p:pic>
        <p:nvPicPr>
          <p:cNvPr id="1036" name="Picture 12" descr="C:\Users\cocos2d-x\Desktop\华南理工大学讲课\cocostudioLogo\a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67" y="1600284"/>
            <a:ext cx="2188881" cy="21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cos2d-x\Desktop\华南理工大学讲课\cocostudioLogo\Da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99" y="1600284"/>
            <a:ext cx="2188881" cy="21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cocos2d-x\Desktop\华南理工大学讲课\cocostudioLogo\Sce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83" y="1600284"/>
            <a:ext cx="2188881" cy="21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cos2d-x\Desktop\华南理工大学讲课\cocostudioLogo\U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1" y="1600284"/>
            <a:ext cx="2188881" cy="21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061" y="3532466"/>
            <a:ext cx="14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UI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EDITOR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66119" y="4221362"/>
            <a:ext cx="17722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792920" y="3532465"/>
            <a:ext cx="14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ANIMATION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EDITOR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2627109" y="4221362"/>
            <a:ext cx="17722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004198" y="3532464"/>
            <a:ext cx="14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SCENE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EDITOR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4838387" y="4221361"/>
            <a:ext cx="17722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079209" y="3532466"/>
            <a:ext cx="14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EDITOR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6913398" y="4221363"/>
            <a:ext cx="17722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-14092" y="4378528"/>
            <a:ext cx="268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2D UI Editor.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All kinds of widgets.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Synchro with 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cocos2d-x.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9767" y="4389905"/>
            <a:ext cx="268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Bone Armature.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Animation.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Flash Support.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34156" y="4389905"/>
            <a:ext cx="268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Container Editor.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Visualization Scene.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7034" y="4389905"/>
            <a:ext cx="268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Excel Import.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 Management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ool.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0" grpId="0"/>
      <p:bldP spid="32" grpId="0"/>
      <p:bldP spid="9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157260242</TotalTime>
  <Pages>0</Pages>
  <Words>2222</Words>
  <Characters>0</Characters>
  <Application>Microsoft Office PowerPoint</Application>
  <DocSecurity>0</DocSecurity>
  <PresentationFormat>全屏显示(4:3)</PresentationFormat>
  <Lines>0</Lines>
  <Paragraphs>214</Paragraphs>
  <Slides>28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1_Office 主题</vt:lpstr>
      <vt:lpstr>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rachel</dc:creator>
  <cp:lastModifiedBy>cocos2d-x</cp:lastModifiedBy>
  <cp:revision>322</cp:revision>
  <cp:lastPrinted>1899-12-30T00:00:00Z</cp:lastPrinted>
  <dcterms:created xsi:type="dcterms:W3CDTF">2011-05-23T11:01:47Z</dcterms:created>
  <dcterms:modified xsi:type="dcterms:W3CDTF">2013-11-08T09:27:10Z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