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64" r:id="rId4"/>
    <p:sldId id="259" r:id="rId5"/>
    <p:sldId id="266" r:id="rId6"/>
    <p:sldId id="260" r:id="rId7"/>
    <p:sldId id="261" r:id="rId8"/>
    <p:sldId id="268" r:id="rId9"/>
    <p:sldId id="267"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8F33D-3228-4F26-91D9-0A85194F9C79}" type="datetimeFigureOut">
              <a:rPr lang="en-IN" smtClean="0"/>
              <a:t>30-06-2021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5EA77-BD8C-4E1E-8EEF-B58769C74349}" type="slidenum">
              <a:rPr lang="en-IN" smtClean="0"/>
              <a:t>‹#›</a:t>
            </a:fld>
            <a:endParaRPr lang="en-IN"/>
          </a:p>
        </p:txBody>
      </p:sp>
    </p:spTree>
    <p:extLst>
      <p:ext uri="{BB962C8B-B14F-4D97-AF65-F5344CB8AC3E}">
        <p14:creationId xmlns:p14="http://schemas.microsoft.com/office/powerpoint/2010/main" val="352768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F25EA77-BD8C-4E1E-8EEF-B58769C74349}" type="slidenum">
              <a:rPr lang="en-IN" smtClean="0"/>
              <a:t>1</a:t>
            </a:fld>
            <a:endParaRPr lang="en-IN"/>
          </a:p>
        </p:txBody>
      </p:sp>
    </p:spTree>
    <p:extLst>
      <p:ext uri="{BB962C8B-B14F-4D97-AF65-F5344CB8AC3E}">
        <p14:creationId xmlns:p14="http://schemas.microsoft.com/office/powerpoint/2010/main" val="325312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390435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318710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9350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2281617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5136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416234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3324463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355985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391717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53AA8-E450-4D5A-9C72-8B0326C1E7D0}"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65224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53AA8-E450-4D5A-9C72-8B0326C1E7D0}"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6766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53AA8-E450-4D5A-9C72-8B0326C1E7D0}" type="datetimeFigureOut">
              <a:rPr lang="en-IN" smtClean="0"/>
              <a:t>30-06-2021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31312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53AA8-E450-4D5A-9C72-8B0326C1E7D0}" type="datetimeFigureOut">
              <a:rPr lang="en-IN" smtClean="0"/>
              <a:t>30-06-2021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126051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53AA8-E450-4D5A-9C72-8B0326C1E7D0}" type="datetimeFigureOut">
              <a:rPr lang="en-IN" smtClean="0"/>
              <a:t>30-06-2021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244067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53AA8-E450-4D5A-9C72-8B0326C1E7D0}"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300800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53AA8-E450-4D5A-9C72-8B0326C1E7D0}"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84E1A9-7CA8-4C4C-858B-99BB583E9904}" type="slidenum">
              <a:rPr lang="en-IN" smtClean="0"/>
              <a:t>‹#›</a:t>
            </a:fld>
            <a:endParaRPr lang="en-IN"/>
          </a:p>
        </p:txBody>
      </p:sp>
    </p:spTree>
    <p:extLst>
      <p:ext uri="{BB962C8B-B14F-4D97-AF65-F5344CB8AC3E}">
        <p14:creationId xmlns:p14="http://schemas.microsoft.com/office/powerpoint/2010/main" val="400706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A53AA8-E450-4D5A-9C72-8B0326C1E7D0}" type="datetimeFigureOut">
              <a:rPr lang="en-IN" smtClean="0"/>
              <a:t>30-06-2021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84E1A9-7CA8-4C4C-858B-99BB583E9904}" type="slidenum">
              <a:rPr lang="en-IN" smtClean="0"/>
              <a:t>‹#›</a:t>
            </a:fld>
            <a:endParaRPr lang="en-IN"/>
          </a:p>
        </p:txBody>
      </p:sp>
    </p:spTree>
    <p:extLst>
      <p:ext uri="{BB962C8B-B14F-4D97-AF65-F5344CB8AC3E}">
        <p14:creationId xmlns:p14="http://schemas.microsoft.com/office/powerpoint/2010/main" val="123818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K-Nearest </a:t>
            </a:r>
            <a:r>
              <a:rPr lang="en-IN" dirty="0" err="1"/>
              <a:t>Neighbor</a:t>
            </a:r>
            <a:r>
              <a:rPr lang="en-IN" dirty="0"/>
              <a:t> Algorithm</a:t>
            </a:r>
          </a:p>
        </p:txBody>
      </p:sp>
      <p:sp>
        <p:nvSpPr>
          <p:cNvPr id="3" name="Subtitle 2"/>
          <p:cNvSpPr>
            <a:spLocks noGrp="1"/>
          </p:cNvSpPr>
          <p:nvPr>
            <p:ph type="subTitle" idx="1"/>
          </p:nvPr>
        </p:nvSpPr>
        <p:spPr/>
        <p:txBody>
          <a:bodyPr/>
          <a:lstStyle/>
          <a:p>
            <a:r>
              <a:rPr lang="en-IN" dirty="0"/>
              <a:t>By</a:t>
            </a:r>
          </a:p>
          <a:p>
            <a:r>
              <a:rPr lang="en-IN" dirty="0" err="1"/>
              <a:t>Shyamala</a:t>
            </a:r>
            <a:r>
              <a:rPr lang="en-IN" dirty="0"/>
              <a:t> </a:t>
            </a:r>
            <a:r>
              <a:rPr lang="en-IN" dirty="0" err="1"/>
              <a:t>Mathi</a:t>
            </a:r>
            <a:endParaRPr lang="en-IN" dirty="0"/>
          </a:p>
        </p:txBody>
      </p:sp>
    </p:spTree>
    <p:extLst>
      <p:ext uri="{BB962C8B-B14F-4D97-AF65-F5344CB8AC3E}">
        <p14:creationId xmlns:p14="http://schemas.microsoft.com/office/powerpoint/2010/main" val="221085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KNN</a:t>
            </a:r>
            <a:endParaRPr lang="en-IN" dirty="0"/>
          </a:p>
        </p:txBody>
      </p:sp>
      <p:sp>
        <p:nvSpPr>
          <p:cNvPr id="3" name="Content Placeholder 2"/>
          <p:cNvSpPr>
            <a:spLocks noGrp="1"/>
          </p:cNvSpPr>
          <p:nvPr>
            <p:ph idx="1"/>
          </p:nvPr>
        </p:nvSpPr>
        <p:spPr>
          <a:xfrm>
            <a:off x="677334" y="1437257"/>
            <a:ext cx="8596668" cy="5195555"/>
          </a:xfrm>
        </p:spPr>
        <p:txBody>
          <a:bodyPr>
            <a:noAutofit/>
          </a:bodyPr>
          <a:lstStyle/>
          <a:p>
            <a:pPr marL="0" indent="0">
              <a:buNone/>
            </a:pPr>
            <a:r>
              <a:rPr lang="en-IN" sz="2000" b="1" dirty="0"/>
              <a:t>1. No Training Period:</a:t>
            </a:r>
            <a:r>
              <a:rPr lang="en-IN" sz="2000" dirty="0"/>
              <a:t> KNN is called </a:t>
            </a:r>
            <a:r>
              <a:rPr lang="en-IN" sz="2000" b="1" dirty="0"/>
              <a:t>Lazy Learner (Instance based learning)</a:t>
            </a:r>
            <a:r>
              <a:rPr lang="en-IN" sz="2000" dirty="0"/>
              <a:t>.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a:t>
            </a:r>
            <a:br>
              <a:rPr lang="en-IN" sz="2000" dirty="0"/>
            </a:br>
            <a:br>
              <a:rPr lang="en-IN" sz="2000" dirty="0"/>
            </a:br>
            <a:r>
              <a:rPr lang="en-IN" sz="2000" b="1" dirty="0"/>
              <a:t>2.</a:t>
            </a:r>
            <a:r>
              <a:rPr lang="en-IN" sz="2000" dirty="0"/>
              <a:t> Since the KNN algorithm requires no training before making predictions, </a:t>
            </a:r>
            <a:r>
              <a:rPr lang="en-IN" sz="2000" b="1" dirty="0"/>
              <a:t>new data can be added seamlessly</a:t>
            </a:r>
            <a:r>
              <a:rPr lang="en-IN" sz="2000" dirty="0"/>
              <a:t> which will not impact the accuracy of the algorithm.</a:t>
            </a:r>
            <a:br>
              <a:rPr lang="en-IN" sz="2000" dirty="0"/>
            </a:br>
            <a:br>
              <a:rPr lang="en-IN" sz="2000" dirty="0"/>
            </a:br>
            <a:r>
              <a:rPr lang="en-IN" sz="2000" b="1" dirty="0"/>
              <a:t>3.</a:t>
            </a:r>
            <a:r>
              <a:rPr lang="en-IN" sz="2000" dirty="0"/>
              <a:t> KNN is very </a:t>
            </a:r>
            <a:r>
              <a:rPr lang="en-IN" sz="2000" b="1" dirty="0"/>
              <a:t>easy to implement</a:t>
            </a:r>
            <a:r>
              <a:rPr lang="en-IN" sz="2000" dirty="0"/>
              <a:t>. There are only two parameters required to implement KNN i.e. the value of K and the distance function (e.g. Euclidean or Manhattan etc.)</a:t>
            </a:r>
          </a:p>
        </p:txBody>
      </p:sp>
    </p:spTree>
    <p:extLst>
      <p:ext uri="{BB962C8B-B14F-4D97-AF65-F5344CB8AC3E}">
        <p14:creationId xmlns:p14="http://schemas.microsoft.com/office/powerpoint/2010/main" val="181915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KNN</a:t>
            </a:r>
            <a:endParaRPr lang="en-IN" dirty="0"/>
          </a:p>
        </p:txBody>
      </p:sp>
      <p:sp>
        <p:nvSpPr>
          <p:cNvPr id="3" name="Content Placeholder 2"/>
          <p:cNvSpPr>
            <a:spLocks noGrp="1"/>
          </p:cNvSpPr>
          <p:nvPr>
            <p:ph idx="1"/>
          </p:nvPr>
        </p:nvSpPr>
        <p:spPr>
          <a:xfrm>
            <a:off x="677334" y="1270000"/>
            <a:ext cx="8596668" cy="5199039"/>
          </a:xfrm>
        </p:spPr>
        <p:txBody>
          <a:bodyPr>
            <a:noAutofit/>
          </a:bodyPr>
          <a:lstStyle/>
          <a:p>
            <a:pPr marL="0" indent="0">
              <a:buNone/>
            </a:pPr>
            <a:r>
              <a:rPr lang="en-IN" sz="2000" b="1" dirty="0"/>
              <a:t>1. Does not work well with large dataset: </a:t>
            </a:r>
            <a:r>
              <a:rPr lang="en-IN" sz="2000" dirty="0"/>
              <a:t>In large datasets, the cost of calculating the distance between the new point and each existing points is huge which degrades the performance of the algorithm.</a:t>
            </a:r>
            <a:br>
              <a:rPr lang="en-IN" sz="2000" dirty="0"/>
            </a:br>
            <a:br>
              <a:rPr lang="en-IN" sz="2000" dirty="0"/>
            </a:br>
            <a:r>
              <a:rPr lang="en-IN" sz="2000" b="1" dirty="0"/>
              <a:t>2. Does not work well with high dimensions: </a:t>
            </a:r>
            <a:r>
              <a:rPr lang="en-IN" sz="2000" dirty="0"/>
              <a:t>The KNN algorithm doesn't work well with high dimensional data because with large number of dimensions, it becomes difficult for the algorithm to calculate the distance in each dimension.</a:t>
            </a:r>
            <a:br>
              <a:rPr lang="en-IN" sz="2000" dirty="0"/>
            </a:br>
            <a:br>
              <a:rPr lang="en-IN" sz="2000" dirty="0"/>
            </a:br>
            <a:r>
              <a:rPr lang="en-IN" sz="2000" b="1" dirty="0"/>
              <a:t>3. Need feature scaling:</a:t>
            </a:r>
            <a:r>
              <a:rPr lang="en-IN" sz="2000" dirty="0"/>
              <a:t> We need to do feature scaling (standardization and normalization) before applying KNN algorithm to any dataset. If we don't do so, KNN may generate wrong predictions.</a:t>
            </a:r>
            <a:br>
              <a:rPr lang="en-IN" sz="2000" dirty="0"/>
            </a:br>
            <a:br>
              <a:rPr lang="en-IN" sz="2000" dirty="0"/>
            </a:br>
            <a:r>
              <a:rPr lang="en-IN" sz="2000" b="1" dirty="0"/>
              <a:t>4. Sensitive to noisy data, missing values and outliers</a:t>
            </a:r>
            <a:r>
              <a:rPr lang="en-IN" sz="2000" dirty="0"/>
              <a:t>: KNN is sensitive to noise in the dataset. We need to manually impute missing values and remove outliers.</a:t>
            </a:r>
          </a:p>
        </p:txBody>
      </p:sp>
    </p:spTree>
    <p:extLst>
      <p:ext uri="{BB962C8B-B14F-4D97-AF65-F5344CB8AC3E}">
        <p14:creationId xmlns:p14="http://schemas.microsoft.com/office/powerpoint/2010/main" val="116940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C906-20AC-4A25-A39C-8BB4B6ECB99A}"/>
              </a:ext>
            </a:extLst>
          </p:cNvPr>
          <p:cNvSpPr>
            <a:spLocks noGrp="1"/>
          </p:cNvSpPr>
          <p:nvPr>
            <p:ph type="title"/>
          </p:nvPr>
        </p:nvSpPr>
        <p:spPr/>
        <p:txBody>
          <a:bodyPr/>
          <a:lstStyle/>
          <a:p>
            <a:endParaRPr lang="en-IN"/>
          </a:p>
        </p:txBody>
      </p:sp>
      <p:pic>
        <p:nvPicPr>
          <p:cNvPr id="2068" name="Picture 20">
            <a:extLst>
              <a:ext uri="{FF2B5EF4-FFF2-40B4-BE49-F238E27FC236}">
                <a16:creationId xmlns:a16="http://schemas.microsoft.com/office/drawing/2014/main" id="{378C227C-EC65-4FF1-B7E2-81C84281A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0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585A-433B-48ED-B3B7-B56A56C55411}"/>
              </a:ext>
            </a:extLst>
          </p:cNvPr>
          <p:cNvSpPr>
            <a:spLocks noGrp="1"/>
          </p:cNvSpPr>
          <p:nvPr>
            <p:ph type="title"/>
          </p:nvPr>
        </p:nvSpPr>
        <p:spPr/>
        <p:txBody>
          <a:bodyPr/>
          <a:lstStyle/>
          <a:p>
            <a:endParaRPr lang="en-IN"/>
          </a:p>
        </p:txBody>
      </p:sp>
      <p:pic>
        <p:nvPicPr>
          <p:cNvPr id="1026" name="Picture 2" descr="Supervised Learning. In machine learning, Supervised… | by Jorge Leonel |  Medium">
            <a:extLst>
              <a:ext uri="{FF2B5EF4-FFF2-40B4-BE49-F238E27FC236}">
                <a16:creationId xmlns:a16="http://schemas.microsoft.com/office/drawing/2014/main" id="{459B262B-7039-4349-89CF-BDD2B00ED9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295" y="457201"/>
            <a:ext cx="7405726" cy="55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K-NN algorithm?</a:t>
            </a:r>
          </a:p>
        </p:txBody>
      </p:sp>
      <p:sp>
        <p:nvSpPr>
          <p:cNvPr id="3" name="Content Placeholder 2"/>
          <p:cNvSpPr>
            <a:spLocks noGrp="1"/>
          </p:cNvSpPr>
          <p:nvPr>
            <p:ph idx="1"/>
          </p:nvPr>
        </p:nvSpPr>
        <p:spPr/>
        <p:txBody>
          <a:bodyPr>
            <a:normAutofit/>
          </a:bodyPr>
          <a:lstStyle/>
          <a:p>
            <a:r>
              <a:rPr lang="en-IN" sz="2400" dirty="0"/>
              <a:t>It is a supervised learning algorithm.</a:t>
            </a:r>
          </a:p>
          <a:p>
            <a:r>
              <a:rPr lang="en-IN" sz="2400" dirty="0"/>
              <a:t>The </a:t>
            </a:r>
            <a:r>
              <a:rPr lang="en-IN" sz="2400" b="1" dirty="0"/>
              <a:t>KNN</a:t>
            </a:r>
            <a:r>
              <a:rPr lang="en-IN" sz="2400" dirty="0"/>
              <a:t> algorithm </a:t>
            </a:r>
            <a:r>
              <a:rPr lang="en-IN" sz="2400" b="1" dirty="0"/>
              <a:t>uses</a:t>
            </a:r>
            <a:r>
              <a:rPr lang="en-IN" sz="2400" dirty="0"/>
              <a:t> 'feature similarity' to </a:t>
            </a:r>
            <a:r>
              <a:rPr lang="en-IN" sz="2400" b="1" dirty="0"/>
              <a:t>predict</a:t>
            </a:r>
            <a:r>
              <a:rPr lang="en-IN" sz="2400" dirty="0"/>
              <a:t> the values of any new data points. This means that the new point is assigned a value based on how closely it resembles the points in the training set.</a:t>
            </a:r>
          </a:p>
        </p:txBody>
      </p:sp>
    </p:spTree>
    <p:extLst>
      <p:ext uri="{BB962C8B-B14F-4D97-AF65-F5344CB8AC3E}">
        <p14:creationId xmlns:p14="http://schemas.microsoft.com/office/powerpoint/2010/main" val="28556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F750C8-70D3-4706-AD40-2940D3E45F25}"/>
              </a:ext>
            </a:extLst>
          </p:cNvPr>
          <p:cNvGraphicFramePr>
            <a:graphicFrameLocks noGrp="1"/>
          </p:cNvGraphicFramePr>
          <p:nvPr>
            <p:extLst>
              <p:ext uri="{D42A27DB-BD31-4B8C-83A1-F6EECF244321}">
                <p14:modId xmlns:p14="http://schemas.microsoft.com/office/powerpoint/2010/main" val="4293459680"/>
              </p:ext>
            </p:extLst>
          </p:nvPr>
        </p:nvGraphicFramePr>
        <p:xfrm>
          <a:off x="73992" y="0"/>
          <a:ext cx="3335130" cy="4348480"/>
        </p:xfrm>
        <a:graphic>
          <a:graphicData uri="http://schemas.openxmlformats.org/drawingml/2006/table">
            <a:tbl>
              <a:tblPr firstRow="1" bandRow="1">
                <a:tableStyleId>{5940675A-B579-460E-94D1-54222C63F5DA}</a:tableStyleId>
              </a:tblPr>
              <a:tblGrid>
                <a:gridCol w="1219946">
                  <a:extLst>
                    <a:ext uri="{9D8B030D-6E8A-4147-A177-3AD203B41FA5}">
                      <a16:colId xmlns:a16="http://schemas.microsoft.com/office/drawing/2014/main" val="3690671166"/>
                    </a:ext>
                  </a:extLst>
                </a:gridCol>
                <a:gridCol w="1219946">
                  <a:extLst>
                    <a:ext uri="{9D8B030D-6E8A-4147-A177-3AD203B41FA5}">
                      <a16:colId xmlns:a16="http://schemas.microsoft.com/office/drawing/2014/main" val="3328055833"/>
                    </a:ext>
                  </a:extLst>
                </a:gridCol>
                <a:gridCol w="895238">
                  <a:extLst>
                    <a:ext uri="{9D8B030D-6E8A-4147-A177-3AD203B41FA5}">
                      <a16:colId xmlns:a16="http://schemas.microsoft.com/office/drawing/2014/main" val="1609742928"/>
                    </a:ext>
                  </a:extLst>
                </a:gridCol>
              </a:tblGrid>
              <a:tr h="370840">
                <a:tc>
                  <a:txBody>
                    <a:bodyPr/>
                    <a:lstStyle/>
                    <a:p>
                      <a:endParaRPr lang="en-IN" dirty="0"/>
                    </a:p>
                  </a:txBody>
                  <a:tcPr/>
                </a:tc>
                <a:tc>
                  <a:txBody>
                    <a:bodyPr/>
                    <a:lstStyle/>
                    <a:p>
                      <a:r>
                        <a:rPr lang="en-IN" b="1" dirty="0"/>
                        <a:t>Features (I/P)</a:t>
                      </a:r>
                    </a:p>
                  </a:txBody>
                  <a:tcPr/>
                </a:tc>
                <a:tc>
                  <a:txBody>
                    <a:bodyPr/>
                    <a:lstStyle/>
                    <a:p>
                      <a:r>
                        <a:rPr lang="en-IN" b="1" dirty="0"/>
                        <a:t>Labels (O/P)</a:t>
                      </a:r>
                    </a:p>
                  </a:txBody>
                  <a:tcPr/>
                </a:tc>
                <a:extLst>
                  <a:ext uri="{0D108BD9-81ED-4DB2-BD59-A6C34878D82A}">
                    <a16:rowId xmlns:a16="http://schemas.microsoft.com/office/drawing/2014/main" val="3302107557"/>
                  </a:ext>
                </a:extLst>
              </a:tr>
              <a:tr h="370840">
                <a:tc rowSpan="7">
                  <a:txBody>
                    <a:bodyPr/>
                    <a:lstStyle/>
                    <a:p>
                      <a:r>
                        <a:rPr lang="en-IN" b="1" dirty="0"/>
                        <a:t>Training</a:t>
                      </a:r>
                    </a:p>
                  </a:txBody>
                  <a:tcPr/>
                </a:tc>
                <a:tc>
                  <a:txBody>
                    <a:bodyPr/>
                    <a:lstStyle/>
                    <a:p>
                      <a:r>
                        <a:rPr lang="en-IN" dirty="0"/>
                        <a:t>x1</a:t>
                      </a:r>
                    </a:p>
                  </a:txBody>
                  <a:tcPr/>
                </a:tc>
                <a:tc>
                  <a:txBody>
                    <a:bodyPr/>
                    <a:lstStyle/>
                    <a:p>
                      <a:r>
                        <a:rPr lang="en-IN" dirty="0"/>
                        <a:t>y1</a:t>
                      </a:r>
                    </a:p>
                  </a:txBody>
                  <a:tcPr/>
                </a:tc>
                <a:extLst>
                  <a:ext uri="{0D108BD9-81ED-4DB2-BD59-A6C34878D82A}">
                    <a16:rowId xmlns:a16="http://schemas.microsoft.com/office/drawing/2014/main" val="1217733731"/>
                  </a:ext>
                </a:extLst>
              </a:tr>
              <a:tr h="370840">
                <a:tc vMerge="1">
                  <a:txBody>
                    <a:bodyPr/>
                    <a:lstStyle/>
                    <a:p>
                      <a:endParaRPr lang="en-IN" dirty="0"/>
                    </a:p>
                  </a:txBody>
                  <a:tcPr/>
                </a:tc>
                <a:tc>
                  <a:txBody>
                    <a:bodyPr/>
                    <a:lstStyle/>
                    <a:p>
                      <a:r>
                        <a:rPr lang="en-IN"/>
                        <a:t>x2</a:t>
                      </a:r>
                      <a:endParaRPr lang="en-IN" dirty="0"/>
                    </a:p>
                  </a:txBody>
                  <a:tcPr/>
                </a:tc>
                <a:tc>
                  <a:txBody>
                    <a:bodyPr/>
                    <a:lstStyle/>
                    <a:p>
                      <a:r>
                        <a:rPr lang="en-IN" dirty="0"/>
                        <a:t>y2</a:t>
                      </a:r>
                    </a:p>
                  </a:txBody>
                  <a:tcPr/>
                </a:tc>
                <a:extLst>
                  <a:ext uri="{0D108BD9-81ED-4DB2-BD59-A6C34878D82A}">
                    <a16:rowId xmlns:a16="http://schemas.microsoft.com/office/drawing/2014/main" val="3937041217"/>
                  </a:ext>
                </a:extLst>
              </a:tr>
              <a:tr h="370840">
                <a:tc vMerge="1">
                  <a:txBody>
                    <a:bodyPr/>
                    <a:lstStyle/>
                    <a:p>
                      <a:endParaRPr lang="en-IN" dirty="0"/>
                    </a:p>
                  </a:txBody>
                  <a:tcPr/>
                </a:tc>
                <a:tc>
                  <a:txBody>
                    <a:bodyPr/>
                    <a:lstStyle/>
                    <a:p>
                      <a:r>
                        <a:rPr lang="en-IN" dirty="0"/>
                        <a:t>x3</a:t>
                      </a:r>
                    </a:p>
                  </a:txBody>
                  <a:tcPr/>
                </a:tc>
                <a:tc>
                  <a:txBody>
                    <a:bodyPr/>
                    <a:lstStyle/>
                    <a:p>
                      <a:r>
                        <a:rPr lang="en-IN" dirty="0"/>
                        <a:t>y3</a:t>
                      </a:r>
                    </a:p>
                  </a:txBody>
                  <a:tcPr/>
                </a:tc>
                <a:extLst>
                  <a:ext uri="{0D108BD9-81ED-4DB2-BD59-A6C34878D82A}">
                    <a16:rowId xmlns:a16="http://schemas.microsoft.com/office/drawing/2014/main" val="2819549284"/>
                  </a:ext>
                </a:extLst>
              </a:tr>
              <a:tr h="370840">
                <a:tc vMerge="1">
                  <a:txBody>
                    <a:bodyPr/>
                    <a:lstStyle/>
                    <a:p>
                      <a:endParaRPr lang="en-IN" dirty="0"/>
                    </a:p>
                  </a:txBody>
                  <a:tcPr/>
                </a:tc>
                <a:tc>
                  <a:txBody>
                    <a:bodyPr/>
                    <a:lstStyle/>
                    <a:p>
                      <a:r>
                        <a:rPr lang="en-IN"/>
                        <a:t>x4</a:t>
                      </a:r>
                      <a:endParaRPr lang="en-IN" dirty="0"/>
                    </a:p>
                  </a:txBody>
                  <a:tcPr/>
                </a:tc>
                <a:tc>
                  <a:txBody>
                    <a:bodyPr/>
                    <a:lstStyle/>
                    <a:p>
                      <a:r>
                        <a:rPr lang="en-IN" dirty="0"/>
                        <a:t>y4</a:t>
                      </a:r>
                    </a:p>
                  </a:txBody>
                  <a:tcPr/>
                </a:tc>
                <a:extLst>
                  <a:ext uri="{0D108BD9-81ED-4DB2-BD59-A6C34878D82A}">
                    <a16:rowId xmlns:a16="http://schemas.microsoft.com/office/drawing/2014/main" val="193171862"/>
                  </a:ext>
                </a:extLst>
              </a:tr>
              <a:tr h="370840">
                <a:tc vMerge="1">
                  <a:txBody>
                    <a:bodyPr/>
                    <a:lstStyle/>
                    <a:p>
                      <a:endParaRPr lang="en-IN" dirty="0"/>
                    </a:p>
                  </a:txBody>
                  <a:tcPr/>
                </a:tc>
                <a:tc>
                  <a:txBody>
                    <a:bodyPr/>
                    <a:lstStyle/>
                    <a:p>
                      <a:r>
                        <a:rPr lang="en-IN"/>
                        <a:t>x5</a:t>
                      </a:r>
                      <a:endParaRPr lang="en-IN" dirty="0"/>
                    </a:p>
                  </a:txBody>
                  <a:tcPr/>
                </a:tc>
                <a:tc>
                  <a:txBody>
                    <a:bodyPr/>
                    <a:lstStyle/>
                    <a:p>
                      <a:r>
                        <a:rPr lang="en-IN" dirty="0"/>
                        <a:t>y5</a:t>
                      </a:r>
                    </a:p>
                  </a:txBody>
                  <a:tcPr/>
                </a:tc>
                <a:extLst>
                  <a:ext uri="{0D108BD9-81ED-4DB2-BD59-A6C34878D82A}">
                    <a16:rowId xmlns:a16="http://schemas.microsoft.com/office/drawing/2014/main" val="2572703108"/>
                  </a:ext>
                </a:extLst>
              </a:tr>
              <a:tr h="370840">
                <a:tc vMerge="1">
                  <a:txBody>
                    <a:bodyPr/>
                    <a:lstStyle/>
                    <a:p>
                      <a:endParaRPr lang="en-IN" dirty="0"/>
                    </a:p>
                  </a:txBody>
                  <a:tcPr/>
                </a:tc>
                <a:tc>
                  <a:txBody>
                    <a:bodyPr/>
                    <a:lstStyle/>
                    <a:p>
                      <a:r>
                        <a:rPr lang="en-IN"/>
                        <a:t>x6</a:t>
                      </a:r>
                      <a:endParaRPr lang="en-IN" dirty="0"/>
                    </a:p>
                  </a:txBody>
                  <a:tcPr/>
                </a:tc>
                <a:tc>
                  <a:txBody>
                    <a:bodyPr/>
                    <a:lstStyle/>
                    <a:p>
                      <a:r>
                        <a:rPr lang="en-IN" dirty="0"/>
                        <a:t>y6</a:t>
                      </a:r>
                    </a:p>
                  </a:txBody>
                  <a:tcPr/>
                </a:tc>
                <a:extLst>
                  <a:ext uri="{0D108BD9-81ED-4DB2-BD59-A6C34878D82A}">
                    <a16:rowId xmlns:a16="http://schemas.microsoft.com/office/drawing/2014/main" val="4122333661"/>
                  </a:ext>
                </a:extLst>
              </a:tr>
              <a:tr h="370840">
                <a:tc vMerge="1">
                  <a:txBody>
                    <a:bodyPr/>
                    <a:lstStyle/>
                    <a:p>
                      <a:endParaRPr lang="en-IN" dirty="0"/>
                    </a:p>
                  </a:txBody>
                  <a:tcPr/>
                </a:tc>
                <a:tc>
                  <a:txBody>
                    <a:bodyPr/>
                    <a:lstStyle/>
                    <a:p>
                      <a:r>
                        <a:rPr lang="en-IN" dirty="0"/>
                        <a:t>x7</a:t>
                      </a:r>
                    </a:p>
                  </a:txBody>
                  <a:tcPr/>
                </a:tc>
                <a:tc>
                  <a:txBody>
                    <a:bodyPr/>
                    <a:lstStyle/>
                    <a:p>
                      <a:r>
                        <a:rPr lang="en-IN" dirty="0"/>
                        <a:t>y7</a:t>
                      </a:r>
                    </a:p>
                  </a:txBody>
                  <a:tcPr/>
                </a:tc>
                <a:extLst>
                  <a:ext uri="{0D108BD9-81ED-4DB2-BD59-A6C34878D82A}">
                    <a16:rowId xmlns:a16="http://schemas.microsoft.com/office/drawing/2014/main" val="1925728742"/>
                  </a:ext>
                </a:extLst>
              </a:tr>
              <a:tr h="370840">
                <a:tc rowSpan="3">
                  <a:txBody>
                    <a:bodyPr/>
                    <a:lstStyle/>
                    <a:p>
                      <a:r>
                        <a:rPr lang="en-IN" b="1" dirty="0">
                          <a:solidFill>
                            <a:schemeClr val="tx1"/>
                          </a:solidFill>
                        </a:rPr>
                        <a:t>Testing</a:t>
                      </a:r>
                    </a:p>
                  </a:txBody>
                  <a:tcPr/>
                </a:tc>
                <a:tc>
                  <a:txBody>
                    <a:bodyPr/>
                    <a:lstStyle/>
                    <a:p>
                      <a:r>
                        <a:rPr lang="en-IN" dirty="0">
                          <a:solidFill>
                            <a:srgbClr val="FF0000"/>
                          </a:solidFill>
                        </a:rPr>
                        <a:t>X8</a:t>
                      </a:r>
                    </a:p>
                  </a:txBody>
                  <a:tcPr/>
                </a:tc>
                <a:tc>
                  <a:txBody>
                    <a:bodyPr/>
                    <a:lstStyle/>
                    <a:p>
                      <a:r>
                        <a:rPr lang="en-IN" dirty="0">
                          <a:solidFill>
                            <a:srgbClr val="FF0000"/>
                          </a:solidFill>
                        </a:rPr>
                        <a:t>y8</a:t>
                      </a:r>
                    </a:p>
                  </a:txBody>
                  <a:tcPr/>
                </a:tc>
                <a:extLst>
                  <a:ext uri="{0D108BD9-81ED-4DB2-BD59-A6C34878D82A}">
                    <a16:rowId xmlns:a16="http://schemas.microsoft.com/office/drawing/2014/main" val="3232250660"/>
                  </a:ext>
                </a:extLst>
              </a:tr>
              <a:tr h="370840">
                <a:tc vMerge="1">
                  <a:txBody>
                    <a:bodyPr/>
                    <a:lstStyle/>
                    <a:p>
                      <a:endParaRPr lang="en-IN" dirty="0">
                        <a:solidFill>
                          <a:srgbClr val="FF0000"/>
                        </a:solidFill>
                      </a:endParaRPr>
                    </a:p>
                  </a:txBody>
                  <a:tcPr/>
                </a:tc>
                <a:tc>
                  <a:txBody>
                    <a:bodyPr/>
                    <a:lstStyle/>
                    <a:p>
                      <a:r>
                        <a:rPr lang="en-IN" dirty="0">
                          <a:solidFill>
                            <a:srgbClr val="FF0000"/>
                          </a:solidFill>
                        </a:rPr>
                        <a:t>X9</a:t>
                      </a:r>
                    </a:p>
                  </a:txBody>
                  <a:tcPr/>
                </a:tc>
                <a:tc>
                  <a:txBody>
                    <a:bodyPr/>
                    <a:lstStyle/>
                    <a:p>
                      <a:r>
                        <a:rPr lang="en-IN" dirty="0">
                          <a:solidFill>
                            <a:srgbClr val="FF0000"/>
                          </a:solidFill>
                        </a:rPr>
                        <a:t>y9</a:t>
                      </a:r>
                    </a:p>
                  </a:txBody>
                  <a:tcPr/>
                </a:tc>
                <a:extLst>
                  <a:ext uri="{0D108BD9-81ED-4DB2-BD59-A6C34878D82A}">
                    <a16:rowId xmlns:a16="http://schemas.microsoft.com/office/drawing/2014/main" val="3869946009"/>
                  </a:ext>
                </a:extLst>
              </a:tr>
              <a:tr h="370840">
                <a:tc vMerge="1">
                  <a:txBody>
                    <a:bodyPr/>
                    <a:lstStyle/>
                    <a:p>
                      <a:endParaRPr lang="en-IN" dirty="0">
                        <a:solidFill>
                          <a:srgbClr val="FF0000"/>
                        </a:solidFill>
                      </a:endParaRPr>
                    </a:p>
                  </a:txBody>
                  <a:tcPr/>
                </a:tc>
                <a:tc>
                  <a:txBody>
                    <a:bodyPr/>
                    <a:lstStyle/>
                    <a:p>
                      <a:r>
                        <a:rPr lang="en-IN" dirty="0">
                          <a:solidFill>
                            <a:srgbClr val="FF0000"/>
                          </a:solidFill>
                        </a:rPr>
                        <a:t>X10</a:t>
                      </a:r>
                    </a:p>
                  </a:txBody>
                  <a:tcPr/>
                </a:tc>
                <a:tc>
                  <a:txBody>
                    <a:bodyPr/>
                    <a:lstStyle/>
                    <a:p>
                      <a:r>
                        <a:rPr lang="en-IN" dirty="0">
                          <a:solidFill>
                            <a:srgbClr val="FF0000"/>
                          </a:solidFill>
                        </a:rPr>
                        <a:t>Y10</a:t>
                      </a:r>
                    </a:p>
                  </a:txBody>
                  <a:tcPr/>
                </a:tc>
                <a:extLst>
                  <a:ext uri="{0D108BD9-81ED-4DB2-BD59-A6C34878D82A}">
                    <a16:rowId xmlns:a16="http://schemas.microsoft.com/office/drawing/2014/main" val="4201000117"/>
                  </a:ext>
                </a:extLst>
              </a:tr>
            </a:tbl>
          </a:graphicData>
        </a:graphic>
      </p:graphicFrame>
    </p:spTree>
    <p:extLst>
      <p:ext uri="{BB962C8B-B14F-4D97-AF65-F5344CB8AC3E}">
        <p14:creationId xmlns:p14="http://schemas.microsoft.com/office/powerpoint/2010/main" val="120892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K-NN Algorithm steps:</a:t>
            </a:r>
          </a:p>
        </p:txBody>
      </p:sp>
      <p:sp>
        <p:nvSpPr>
          <p:cNvPr id="4" name="Rectangle 3"/>
          <p:cNvSpPr/>
          <p:nvPr/>
        </p:nvSpPr>
        <p:spPr>
          <a:xfrm>
            <a:off x="573206" y="1690689"/>
            <a:ext cx="11518710" cy="4401205"/>
          </a:xfrm>
          <a:prstGeom prst="rect">
            <a:avLst/>
          </a:prstGeom>
        </p:spPr>
        <p:txBody>
          <a:bodyPr wrap="square">
            <a:spAutoFit/>
          </a:bodyPr>
          <a:lstStyle/>
          <a:p>
            <a:pPr algn="just">
              <a:buFont typeface="+mj-lt"/>
              <a:buAutoNum type="arabicPeriod"/>
            </a:pPr>
            <a:r>
              <a:rPr lang="en-IN" sz="2800" b="0" i="0" dirty="0">
                <a:solidFill>
                  <a:srgbClr val="292929"/>
                </a:solidFill>
                <a:effectLst/>
                <a:latin typeface="medium-content-serif-font"/>
              </a:rPr>
              <a:t>Load the data</a:t>
            </a:r>
          </a:p>
          <a:p>
            <a:pPr algn="just">
              <a:buFont typeface="+mj-lt"/>
              <a:buAutoNum type="arabicPeriod"/>
            </a:pPr>
            <a:r>
              <a:rPr lang="en-IN" sz="2800" b="0" i="0" dirty="0">
                <a:solidFill>
                  <a:srgbClr val="292929"/>
                </a:solidFill>
                <a:effectLst/>
                <a:latin typeface="medium-content-serif-font"/>
              </a:rPr>
              <a:t>Initialize K to your chosen number of </a:t>
            </a:r>
            <a:r>
              <a:rPr lang="en-IN" sz="2800" b="0" i="0" dirty="0" err="1">
                <a:solidFill>
                  <a:srgbClr val="292929"/>
                </a:solidFill>
                <a:effectLst/>
                <a:latin typeface="medium-content-serif-font"/>
              </a:rPr>
              <a:t>neighbors</a:t>
            </a:r>
            <a:endParaRPr lang="en-IN" sz="2800" b="0" i="0" dirty="0">
              <a:solidFill>
                <a:srgbClr val="292929"/>
              </a:solidFill>
              <a:effectLst/>
              <a:latin typeface="medium-content-serif-font"/>
            </a:endParaRPr>
          </a:p>
          <a:p>
            <a:pPr algn="just"/>
            <a:r>
              <a:rPr lang="en-IN" sz="2800" b="0" i="0" dirty="0">
                <a:solidFill>
                  <a:srgbClr val="292929"/>
                </a:solidFill>
                <a:effectLst/>
                <a:latin typeface="medium-content-serif-font"/>
              </a:rPr>
              <a:t>3.Calculate the distance of the new data point (for which we need to classify) from each of the data points present in the dataset.</a:t>
            </a:r>
          </a:p>
          <a:p>
            <a:pPr algn="just"/>
            <a:r>
              <a:rPr lang="en-IN" sz="2800" b="0" i="0" dirty="0">
                <a:solidFill>
                  <a:srgbClr val="292929"/>
                </a:solidFill>
                <a:effectLst/>
                <a:latin typeface="medium-content-serif-font"/>
              </a:rPr>
              <a:t>4. Sort the data points from smallest to largest (in ascending order) depending upon their distances from the new point.</a:t>
            </a:r>
          </a:p>
          <a:p>
            <a:pPr algn="just"/>
            <a:r>
              <a:rPr lang="en-IN" sz="2800" b="0" i="0" dirty="0">
                <a:solidFill>
                  <a:srgbClr val="292929"/>
                </a:solidFill>
                <a:effectLst/>
                <a:latin typeface="medium-content-serif-font"/>
              </a:rPr>
              <a:t>5. Pick the first K entries from the sorted collection</a:t>
            </a:r>
          </a:p>
          <a:p>
            <a:pPr algn="just"/>
            <a:r>
              <a:rPr lang="en-IN" sz="2800" b="0" i="0" dirty="0">
                <a:solidFill>
                  <a:srgbClr val="292929"/>
                </a:solidFill>
                <a:effectLst/>
                <a:latin typeface="medium-content-serif-font"/>
              </a:rPr>
              <a:t>6. Get the labels of the selected K entries</a:t>
            </a:r>
          </a:p>
          <a:p>
            <a:pPr algn="just"/>
            <a:r>
              <a:rPr lang="en-IN" sz="2800" b="0" i="0" dirty="0">
                <a:solidFill>
                  <a:srgbClr val="292929"/>
                </a:solidFill>
                <a:effectLst/>
                <a:latin typeface="medium-content-serif-font"/>
              </a:rPr>
              <a:t>7. If regression, return the mean of the K labels</a:t>
            </a:r>
          </a:p>
          <a:p>
            <a:pPr algn="just"/>
            <a:r>
              <a:rPr lang="en-IN" sz="2800" b="0" i="0" dirty="0">
                <a:solidFill>
                  <a:srgbClr val="292929"/>
                </a:solidFill>
                <a:effectLst/>
                <a:latin typeface="medium-content-serif-font"/>
              </a:rPr>
              <a:t>8. If classification, return the mode of the K labels</a:t>
            </a:r>
          </a:p>
        </p:txBody>
      </p:sp>
    </p:spTree>
    <p:extLst>
      <p:ext uri="{BB962C8B-B14F-4D97-AF65-F5344CB8AC3E}">
        <p14:creationId xmlns:p14="http://schemas.microsoft.com/office/powerpoint/2010/main" val="185978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K-NN algorithm (graphically)</a:t>
            </a:r>
          </a:p>
        </p:txBody>
      </p:sp>
      <p:pic>
        <p:nvPicPr>
          <p:cNvPr id="4" name="Picture 2" descr="K nearest neighbour for classification on Breast Cancer Data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6308" y="1956121"/>
            <a:ext cx="4893291" cy="432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41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33E1-470A-440F-A41B-088E13340651}"/>
              </a:ext>
            </a:extLst>
          </p:cNvPr>
          <p:cNvSpPr>
            <a:spLocks noGrp="1"/>
          </p:cNvSpPr>
          <p:nvPr>
            <p:ph type="title"/>
          </p:nvPr>
        </p:nvSpPr>
        <p:spPr/>
        <p:txBody>
          <a:bodyPr/>
          <a:lstStyle/>
          <a:p>
            <a:r>
              <a:rPr lang="en-IN" dirty="0"/>
              <a:t>How to choose optimum K value?</a:t>
            </a:r>
          </a:p>
        </p:txBody>
      </p:sp>
      <p:pic>
        <p:nvPicPr>
          <p:cNvPr id="4098" name="Picture 2">
            <a:extLst>
              <a:ext uri="{FF2B5EF4-FFF2-40B4-BE49-F238E27FC236}">
                <a16:creationId xmlns:a16="http://schemas.microsoft.com/office/drawing/2014/main" id="{E647B0BA-CDE9-4251-B2E3-7332D4A535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2671" y="2160588"/>
            <a:ext cx="610669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25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6C6D-696D-4080-AABF-5AC16ACED07C}"/>
              </a:ext>
            </a:extLst>
          </p:cNvPr>
          <p:cNvSpPr>
            <a:spLocks noGrp="1"/>
          </p:cNvSpPr>
          <p:nvPr>
            <p:ph type="title"/>
          </p:nvPr>
        </p:nvSpPr>
        <p:spPr/>
        <p:txBody>
          <a:bodyPr/>
          <a:lstStyle/>
          <a:p>
            <a:r>
              <a:rPr lang="en-IN" dirty="0"/>
              <a:t>How to choose optimum K value?</a:t>
            </a:r>
          </a:p>
        </p:txBody>
      </p:sp>
      <p:pic>
        <p:nvPicPr>
          <p:cNvPr id="3074" name="Picture 2">
            <a:extLst>
              <a:ext uri="{FF2B5EF4-FFF2-40B4-BE49-F238E27FC236}">
                <a16:creationId xmlns:a16="http://schemas.microsoft.com/office/drawing/2014/main" id="{3D312EF1-4DBC-49B9-89B9-D78813152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006" y="2160588"/>
            <a:ext cx="635802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39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3312</TotalTime>
  <Words>550</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medium-content-serif-font</vt:lpstr>
      <vt:lpstr>Trebuchet MS</vt:lpstr>
      <vt:lpstr>Wingdings 3</vt:lpstr>
      <vt:lpstr>Facet</vt:lpstr>
      <vt:lpstr>K-Nearest Neighbor Algorithm</vt:lpstr>
      <vt:lpstr>PowerPoint Presentation</vt:lpstr>
      <vt:lpstr>PowerPoint Presentation</vt:lpstr>
      <vt:lpstr>What is K-NN algorithm?</vt:lpstr>
      <vt:lpstr>PowerPoint Presentation</vt:lpstr>
      <vt:lpstr>K-NN Algorithm steps:</vt:lpstr>
      <vt:lpstr>K-NN algorithm (graphically)</vt:lpstr>
      <vt:lpstr>How to choose optimum K value?</vt:lpstr>
      <vt:lpstr>How to choose optimum K value?</vt:lpstr>
      <vt:lpstr>Advantages of KNN</vt:lpstr>
      <vt:lpstr>Disadvantages of KNN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 Algorithm</dc:title>
  <dc:creator>Windows User</dc:creator>
  <cp:lastModifiedBy>Shyamala Ezhil</cp:lastModifiedBy>
  <cp:revision>22</cp:revision>
  <dcterms:created xsi:type="dcterms:W3CDTF">2020-06-24T13:11:16Z</dcterms:created>
  <dcterms:modified xsi:type="dcterms:W3CDTF">2021-06-30T09:07:35Z</dcterms:modified>
</cp:coreProperties>
</file>