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88"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9" r:id="rId20"/>
    <p:sldId id="280" r:id="rId21"/>
    <p:sldId id="281" r:id="rId22"/>
    <p:sldId id="282" r:id="rId23"/>
    <p:sldId id="283" r:id="rId24"/>
    <p:sldId id="284" r:id="rId25"/>
    <p:sldId id="276" r:id="rId26"/>
    <p:sldId id="277" r:id="rId27"/>
    <p:sldId id="271" r:id="rId28"/>
    <p:sldId id="272" r:id="rId29"/>
    <p:sldId id="273" r:id="rId30"/>
    <p:sldId id="274" r:id="rId31"/>
    <p:sldId id="275" r:id="rId32"/>
    <p:sldId id="278" r:id="rId33"/>
    <p:sldId id="285" r:id="rId34"/>
    <p:sldId id="286" r:id="rId35"/>
    <p:sldId id="289"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19" autoAdjust="0"/>
  </p:normalViewPr>
  <p:slideViewPr>
    <p:cSldViewPr snapToGrid="0">
      <p:cViewPr>
        <p:scale>
          <a:sx n="75" d="100"/>
          <a:sy n="75" d="100"/>
        </p:scale>
        <p:origin x="5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5/21/2022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1177%2F0022002799043004006" TargetMode="External"/><Relationship Id="rId2" Type="http://schemas.openxmlformats.org/officeDocument/2006/relationships/hyperlink" Target="https://www.sciencedirect.com/science/article/pii/S2405844020326955#bbib3" TargetMode="External"/><Relationship Id="rId1" Type="http://schemas.openxmlformats.org/officeDocument/2006/relationships/slideLayout" Target="../slideLayouts/slideLayout2.xml"/><Relationship Id="rId6" Type="http://schemas.openxmlformats.org/officeDocument/2006/relationships/hyperlink" Target="https://doi.org/10.34260/jaebs.116" TargetMode="External"/><Relationship Id="rId5" Type="http://schemas.openxmlformats.org/officeDocument/2006/relationships/hyperlink" Target="https://doi.org/10.1080/10242694.2017.1388066" TargetMode="External"/><Relationship Id="rId4" Type="http://schemas.openxmlformats.org/officeDocument/2006/relationships/hyperlink" Target="https://www.tandfonline.com/servlet/linkout?suffix=CIT0007&amp;dbid=16&amp;doi=10.1080%2F1331677X.2019.1674179&amp;key=10.1007%2FBF03405719"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ata.worldbank.org/"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ourworldindata.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b="0" i="0" u="none" strike="noStrike" dirty="0">
                <a:solidFill>
                  <a:srgbClr val="002729"/>
                </a:solidFill>
                <a:effectLst/>
              </a:rPr>
              <a:t>is military spending beneficial or detrimental to a country's economy?</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Probability &amp; statistics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11" name="Subtitle 2">
            <a:extLst>
              <a:ext uri="{FF2B5EF4-FFF2-40B4-BE49-F238E27FC236}">
                <a16:creationId xmlns:a16="http://schemas.microsoft.com/office/drawing/2014/main" id="{3300D3AB-D7E6-A8C8-675F-0640F1ADEF43}"/>
              </a:ext>
            </a:extLst>
          </p:cNvPr>
          <p:cNvSpPr txBox="1">
            <a:spLocks/>
          </p:cNvSpPr>
          <p:nvPr/>
        </p:nvSpPr>
        <p:spPr>
          <a:xfrm>
            <a:off x="446534" y="6400800"/>
            <a:ext cx="10993546" cy="468233"/>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dirty="0"/>
              <a:t>Due 23 May, 2022</a:t>
            </a:r>
          </a:p>
        </p:txBody>
      </p:sp>
    </p:spTree>
    <p:extLst>
      <p:ext uri="{BB962C8B-B14F-4D97-AF65-F5344CB8AC3E}">
        <p14:creationId xmlns:p14="http://schemas.microsoft.com/office/powerpoint/2010/main" val="2475805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F68538-800A-A2FE-8242-A3CDAEF84D82}"/>
              </a:ext>
            </a:extLst>
          </p:cNvPr>
          <p:cNvSpPr>
            <a:spLocks noGrp="1"/>
          </p:cNvSpPr>
          <p:nvPr>
            <p:ph type="title"/>
          </p:nvPr>
        </p:nvSpPr>
        <p:spPr>
          <a:xfrm>
            <a:off x="581192" y="702156"/>
            <a:ext cx="11029616" cy="1188720"/>
          </a:xfrm>
        </p:spPr>
        <p:txBody>
          <a:bodyPr/>
          <a:lstStyle/>
          <a:p>
            <a:r>
              <a:rPr lang="en-US" dirty="0"/>
              <a:t>Descriptive Statistics of Foreign Direct investment of Pakistan</a:t>
            </a:r>
          </a:p>
        </p:txBody>
      </p:sp>
      <p:sp>
        <p:nvSpPr>
          <p:cNvPr id="7" name="Content Placeholder 2">
            <a:extLst>
              <a:ext uri="{FF2B5EF4-FFF2-40B4-BE49-F238E27FC236}">
                <a16:creationId xmlns:a16="http://schemas.microsoft.com/office/drawing/2014/main" id="{3F2083EC-25C7-501C-05C3-FC52FB6CCE59}"/>
              </a:ext>
            </a:extLst>
          </p:cNvPr>
          <p:cNvSpPr>
            <a:spLocks noGrp="1"/>
          </p:cNvSpPr>
          <p:nvPr>
            <p:ph idx="1"/>
          </p:nvPr>
        </p:nvSpPr>
        <p:spPr>
          <a:xfrm>
            <a:off x="581193" y="2440110"/>
            <a:ext cx="4750462" cy="3535240"/>
          </a:xfrm>
        </p:spPr>
        <p:txBody>
          <a:bodyPr>
            <a:normAutofit/>
          </a:bodyPr>
          <a:lstStyle/>
          <a:p>
            <a:r>
              <a:rPr lang="en-US" sz="2000" dirty="0">
                <a:latin typeface="Times New Roman" panose="02020603050405020304" pitchFamily="18" charset="0"/>
                <a:cs typeface="Times New Roman" panose="02020603050405020304" pitchFamily="18" charset="0"/>
              </a:rPr>
              <a:t>The Foreign Direct Investment is a time series from 2005 to 2017.</a:t>
            </a:r>
          </a:p>
          <a:p>
            <a:r>
              <a:rPr lang="en-US" sz="2000" dirty="0">
                <a:latin typeface="Times New Roman" panose="02020603050405020304" pitchFamily="18" charset="0"/>
                <a:cs typeface="Times New Roman" panose="02020603050405020304" pitchFamily="18" charset="0"/>
              </a:rPr>
              <a:t>It shows the amount in billion US($) of FDI in Pakistan.</a:t>
            </a:r>
          </a:p>
          <a:p>
            <a:r>
              <a:rPr lang="en-US" sz="2000" dirty="0">
                <a:latin typeface="Times New Roman" panose="02020603050405020304" pitchFamily="18" charset="0"/>
                <a:cs typeface="Times New Roman" panose="02020603050405020304" pitchFamily="18" charset="0"/>
              </a:rPr>
              <a:t>We want to describe the summary statistics of this time series data.</a:t>
            </a:r>
          </a:p>
          <a:p>
            <a:r>
              <a:rPr lang="en-US" sz="2000" dirty="0">
                <a:latin typeface="Times New Roman" panose="02020603050405020304" pitchFamily="18" charset="0"/>
                <a:cs typeface="Times New Roman" panose="02020603050405020304" pitchFamily="18" charset="0"/>
              </a:rPr>
              <a:t>So, we can determine the highest and the average investment so far.</a:t>
            </a:r>
          </a:p>
        </p:txBody>
      </p:sp>
      <p:pic>
        <p:nvPicPr>
          <p:cNvPr id="8" name="Picture 2" descr="UPDATED] Top Presentation Statistics for 2022 | Decktopus">
            <a:extLst>
              <a:ext uri="{FF2B5EF4-FFF2-40B4-BE49-F238E27FC236}">
                <a16:creationId xmlns:a16="http://schemas.microsoft.com/office/drawing/2014/main" id="{C77B159F-C159-93DF-64AD-A0A3D9774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448" y="2340864"/>
            <a:ext cx="5767359" cy="324894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46F2250-6A36-ABBF-EC49-E40D535E8AAE}"/>
              </a:ext>
            </a:extLst>
          </p:cNvPr>
          <p:cNvSpPr txBox="1">
            <a:spLocks/>
          </p:cNvSpPr>
          <p:nvPr/>
        </p:nvSpPr>
        <p:spPr>
          <a:xfrm>
            <a:off x="398176" y="1588275"/>
            <a:ext cx="2558248"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10" name="Title 1">
            <a:extLst>
              <a:ext uri="{FF2B5EF4-FFF2-40B4-BE49-F238E27FC236}">
                <a16:creationId xmlns:a16="http://schemas.microsoft.com/office/drawing/2014/main" id="{3200E950-7ED7-4F1D-5C1F-444B8C5C958F}"/>
              </a:ext>
            </a:extLst>
          </p:cNvPr>
          <p:cNvSpPr txBox="1">
            <a:spLocks/>
          </p:cNvSpPr>
          <p:nvPr/>
        </p:nvSpPr>
        <p:spPr>
          <a:xfrm>
            <a:off x="565884" y="2137509"/>
            <a:ext cx="2222832" cy="39285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Objective</a:t>
            </a:r>
          </a:p>
        </p:txBody>
      </p:sp>
    </p:spTree>
    <p:extLst>
      <p:ext uri="{BB962C8B-B14F-4D97-AF65-F5344CB8AC3E}">
        <p14:creationId xmlns:p14="http://schemas.microsoft.com/office/powerpoint/2010/main" val="14514829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BD526A3-F11D-4AF0-2108-BC48DFFA1EEF}"/>
              </a:ext>
            </a:extLst>
          </p:cNvPr>
          <p:cNvSpPr txBox="1">
            <a:spLocks/>
          </p:cNvSpPr>
          <p:nvPr/>
        </p:nvSpPr>
        <p:spPr>
          <a:xfrm>
            <a:off x="398176" y="1588275"/>
            <a:ext cx="2558248"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a:extLst>
              <a:ext uri="{FF2B5EF4-FFF2-40B4-BE49-F238E27FC236}">
                <a16:creationId xmlns:a16="http://schemas.microsoft.com/office/drawing/2014/main" id="{A07085AA-06EE-531B-B215-729829863BFF}"/>
              </a:ext>
            </a:extLst>
          </p:cNvPr>
          <p:cNvSpPr txBox="1">
            <a:spLocks/>
          </p:cNvSpPr>
          <p:nvPr/>
        </p:nvSpPr>
        <p:spPr>
          <a:xfrm>
            <a:off x="565884" y="2137509"/>
            <a:ext cx="2222832" cy="39285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results</a:t>
            </a:r>
          </a:p>
        </p:txBody>
      </p:sp>
      <p:sp>
        <p:nvSpPr>
          <p:cNvPr id="14" name="Title 1">
            <a:extLst>
              <a:ext uri="{FF2B5EF4-FFF2-40B4-BE49-F238E27FC236}">
                <a16:creationId xmlns:a16="http://schemas.microsoft.com/office/drawing/2014/main" id="{2FBA7513-FDDB-D80E-0F9F-B720BDCD5DB6}"/>
              </a:ext>
            </a:extLst>
          </p:cNvPr>
          <p:cNvSpPr>
            <a:spLocks noGrp="1"/>
          </p:cNvSpPr>
          <p:nvPr>
            <p:ph type="title"/>
          </p:nvPr>
        </p:nvSpPr>
        <p:spPr>
          <a:xfrm>
            <a:off x="581192" y="702156"/>
            <a:ext cx="11029616" cy="1188720"/>
          </a:xfrm>
        </p:spPr>
        <p:txBody>
          <a:bodyPr/>
          <a:lstStyle/>
          <a:p>
            <a:r>
              <a:rPr lang="en-US" dirty="0"/>
              <a:t>Descriptive Statistics of Foreign Direct investment of Pakistan</a:t>
            </a:r>
          </a:p>
        </p:txBody>
      </p:sp>
      <p:pic>
        <p:nvPicPr>
          <p:cNvPr id="17" name="Picture 16">
            <a:extLst>
              <a:ext uri="{FF2B5EF4-FFF2-40B4-BE49-F238E27FC236}">
                <a16:creationId xmlns:a16="http://schemas.microsoft.com/office/drawing/2014/main" id="{ECC379DF-E3D3-40F8-1A4D-9615F5030C26}"/>
              </a:ext>
            </a:extLst>
          </p:cNvPr>
          <p:cNvPicPr>
            <a:picLocks noChangeAspect="1"/>
          </p:cNvPicPr>
          <p:nvPr/>
        </p:nvPicPr>
        <p:blipFill>
          <a:blip r:embed="rId2"/>
          <a:stretch>
            <a:fillRect/>
          </a:stretch>
        </p:blipFill>
        <p:spPr>
          <a:xfrm>
            <a:off x="2956424" y="2776995"/>
            <a:ext cx="6316395" cy="3038621"/>
          </a:xfrm>
          <a:prstGeom prst="rect">
            <a:avLst/>
          </a:prstGeom>
        </p:spPr>
      </p:pic>
    </p:spTree>
    <p:extLst>
      <p:ext uri="{BB962C8B-B14F-4D97-AF65-F5344CB8AC3E}">
        <p14:creationId xmlns:p14="http://schemas.microsoft.com/office/powerpoint/2010/main" val="7391455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F3C6CD7-B0B3-1C14-A263-92D8BFCFD05D}"/>
              </a:ext>
            </a:extLst>
          </p:cNvPr>
          <p:cNvSpPr>
            <a:spLocks noGrp="1"/>
          </p:cNvSpPr>
          <p:nvPr>
            <p:ph idx="1"/>
          </p:nvPr>
        </p:nvSpPr>
        <p:spPr>
          <a:xfrm>
            <a:off x="581193" y="2440110"/>
            <a:ext cx="4750462" cy="3535240"/>
          </a:xfrm>
        </p:spPr>
        <p:txBody>
          <a:bodyPr>
            <a:normAutofit/>
          </a:bodyPr>
          <a:lstStyle/>
          <a:p>
            <a:r>
              <a:rPr lang="en-US" sz="2000" dirty="0">
                <a:latin typeface="Times New Roman" panose="02020603050405020304" pitchFamily="18" charset="0"/>
                <a:cs typeface="Times New Roman" panose="02020603050405020304" pitchFamily="18" charset="0"/>
              </a:rPr>
              <a:t>The average FDI for the last 13 years in Pakistan is 2.61 Billion US($).</a:t>
            </a:r>
          </a:p>
          <a:p>
            <a:r>
              <a:rPr lang="en-US" sz="2000" dirty="0">
                <a:latin typeface="Times New Roman" panose="02020603050405020304" pitchFamily="18" charset="0"/>
                <a:cs typeface="Times New Roman" panose="02020603050405020304" pitchFamily="18" charset="0"/>
              </a:rPr>
              <a:t>And, the highest FDI is 5.59 Billion US($).</a:t>
            </a:r>
          </a:p>
        </p:txBody>
      </p:sp>
      <p:pic>
        <p:nvPicPr>
          <p:cNvPr id="6" name="Picture 2" descr="UPDATED] Top Presentation Statistics for 2022 | Decktopus">
            <a:extLst>
              <a:ext uri="{FF2B5EF4-FFF2-40B4-BE49-F238E27FC236}">
                <a16:creationId xmlns:a16="http://schemas.microsoft.com/office/drawing/2014/main" id="{1268DD1B-AEF2-FF76-D13D-E1FBB2110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448" y="2340864"/>
            <a:ext cx="5767359" cy="324894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50A3EF31-F34D-2FDF-B66C-1231724EF2EE}"/>
              </a:ext>
            </a:extLst>
          </p:cNvPr>
          <p:cNvSpPr txBox="1">
            <a:spLocks/>
          </p:cNvSpPr>
          <p:nvPr/>
        </p:nvSpPr>
        <p:spPr>
          <a:xfrm>
            <a:off x="398176" y="1588275"/>
            <a:ext cx="2558248"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a:extLst>
              <a:ext uri="{FF2B5EF4-FFF2-40B4-BE49-F238E27FC236}">
                <a16:creationId xmlns:a16="http://schemas.microsoft.com/office/drawing/2014/main" id="{BA0E4406-5B61-8AEB-B197-CA0BFF1726A2}"/>
              </a:ext>
            </a:extLst>
          </p:cNvPr>
          <p:cNvSpPr txBox="1">
            <a:spLocks/>
          </p:cNvSpPr>
          <p:nvPr/>
        </p:nvSpPr>
        <p:spPr>
          <a:xfrm>
            <a:off x="565884" y="2137509"/>
            <a:ext cx="2222832" cy="392853"/>
          </a:xfrm>
          <a:prstGeom prst="rect">
            <a:avLst/>
          </a:prstGeom>
        </p:spPr>
        <p:txBody>
          <a:bodyPr vert="horz" lIns="91440" tIns="45720" rIns="91440" bIns="45720" rtlCol="0" anchor="b">
            <a:normAutofit fontScale="85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interpretation</a:t>
            </a:r>
          </a:p>
        </p:txBody>
      </p:sp>
      <p:sp>
        <p:nvSpPr>
          <p:cNvPr id="11" name="Title 1">
            <a:extLst>
              <a:ext uri="{FF2B5EF4-FFF2-40B4-BE49-F238E27FC236}">
                <a16:creationId xmlns:a16="http://schemas.microsoft.com/office/drawing/2014/main" id="{EE77BBE7-2A61-F9C3-7F56-8BC36641A76E}"/>
              </a:ext>
            </a:extLst>
          </p:cNvPr>
          <p:cNvSpPr>
            <a:spLocks noGrp="1"/>
          </p:cNvSpPr>
          <p:nvPr>
            <p:ph type="title"/>
          </p:nvPr>
        </p:nvSpPr>
        <p:spPr>
          <a:xfrm>
            <a:off x="581192" y="702156"/>
            <a:ext cx="11029616" cy="1188720"/>
          </a:xfrm>
        </p:spPr>
        <p:txBody>
          <a:bodyPr/>
          <a:lstStyle/>
          <a:p>
            <a:r>
              <a:rPr lang="en-US" dirty="0"/>
              <a:t>Descriptive Statistics of Foreign Direct investment of Pakistan</a:t>
            </a:r>
          </a:p>
        </p:txBody>
      </p:sp>
    </p:spTree>
    <p:extLst>
      <p:ext uri="{BB962C8B-B14F-4D97-AF65-F5344CB8AC3E}">
        <p14:creationId xmlns:p14="http://schemas.microsoft.com/office/powerpoint/2010/main" val="4164927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64BDD6-4CD9-FB66-C966-43D8BBF47175}"/>
              </a:ext>
            </a:extLst>
          </p:cNvPr>
          <p:cNvSpPr>
            <a:spLocks noGrp="1"/>
          </p:cNvSpPr>
          <p:nvPr>
            <p:ph type="title"/>
          </p:nvPr>
        </p:nvSpPr>
        <p:spPr>
          <a:xfrm>
            <a:off x="581192" y="702156"/>
            <a:ext cx="11029616" cy="1188720"/>
          </a:xfrm>
        </p:spPr>
        <p:txBody>
          <a:bodyPr/>
          <a:lstStyle/>
          <a:p>
            <a:r>
              <a:rPr lang="en-US" dirty="0"/>
              <a:t>Descriptive Statistics of Terrorist Attacks in Pakistan</a:t>
            </a:r>
          </a:p>
        </p:txBody>
      </p:sp>
      <p:sp>
        <p:nvSpPr>
          <p:cNvPr id="5" name="Content Placeholder 2">
            <a:extLst>
              <a:ext uri="{FF2B5EF4-FFF2-40B4-BE49-F238E27FC236}">
                <a16:creationId xmlns:a16="http://schemas.microsoft.com/office/drawing/2014/main" id="{2F4FBAEF-ECF8-29EF-86FF-AE4901B22A30}"/>
              </a:ext>
            </a:extLst>
          </p:cNvPr>
          <p:cNvSpPr>
            <a:spLocks noGrp="1"/>
          </p:cNvSpPr>
          <p:nvPr>
            <p:ph idx="1"/>
          </p:nvPr>
        </p:nvSpPr>
        <p:spPr>
          <a:xfrm>
            <a:off x="581193" y="2440110"/>
            <a:ext cx="4750462" cy="3535240"/>
          </a:xfrm>
        </p:spPr>
        <p:txBody>
          <a:bodyPr>
            <a:normAutofit/>
          </a:bodyPr>
          <a:lstStyle/>
          <a:p>
            <a:r>
              <a:rPr lang="en-US" sz="2000" dirty="0">
                <a:latin typeface="Times New Roman" panose="02020603050405020304" pitchFamily="18" charset="0"/>
                <a:cs typeface="Times New Roman" panose="02020603050405020304" pitchFamily="18" charset="0"/>
              </a:rPr>
              <a:t>The terrorist attacks in Pakistan is a time series from 2005 to 2017.</a:t>
            </a:r>
          </a:p>
          <a:p>
            <a:r>
              <a:rPr lang="en-US" sz="2000" dirty="0">
                <a:latin typeface="Times New Roman" panose="02020603050405020304" pitchFamily="18" charset="0"/>
                <a:cs typeface="Times New Roman" panose="02020603050405020304" pitchFamily="18" charset="0"/>
              </a:rPr>
              <a:t>It shows the number of incidents in the given year.</a:t>
            </a:r>
          </a:p>
          <a:p>
            <a:r>
              <a:rPr lang="en-US" sz="2000" dirty="0">
                <a:latin typeface="Times New Roman" panose="02020603050405020304" pitchFamily="18" charset="0"/>
                <a:cs typeface="Times New Roman" panose="02020603050405020304" pitchFamily="18" charset="0"/>
              </a:rPr>
              <a:t>We want to describe the summary statistics of this time series data.</a:t>
            </a:r>
          </a:p>
          <a:p>
            <a:r>
              <a:rPr lang="en-US" sz="2000" dirty="0">
                <a:latin typeface="Times New Roman" panose="02020603050405020304" pitchFamily="18" charset="0"/>
                <a:cs typeface="Times New Roman" panose="02020603050405020304" pitchFamily="18" charset="0"/>
              </a:rPr>
              <a:t>So, we can determine the highest and the average attacks during the last 13 years.</a:t>
            </a:r>
          </a:p>
        </p:txBody>
      </p:sp>
      <p:pic>
        <p:nvPicPr>
          <p:cNvPr id="6" name="Picture 2" descr="UPDATED] Top Presentation Statistics for 2022 | Decktopus">
            <a:extLst>
              <a:ext uri="{FF2B5EF4-FFF2-40B4-BE49-F238E27FC236}">
                <a16:creationId xmlns:a16="http://schemas.microsoft.com/office/drawing/2014/main" id="{EA1FF326-D831-DD36-976C-43A985C0F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448" y="2340864"/>
            <a:ext cx="5767359" cy="324894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00BE245-AE0C-173E-76AE-388DE72B96C3}"/>
              </a:ext>
            </a:extLst>
          </p:cNvPr>
          <p:cNvSpPr txBox="1">
            <a:spLocks/>
          </p:cNvSpPr>
          <p:nvPr/>
        </p:nvSpPr>
        <p:spPr>
          <a:xfrm>
            <a:off x="398176" y="1588275"/>
            <a:ext cx="2558248"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8" name="Title 1">
            <a:extLst>
              <a:ext uri="{FF2B5EF4-FFF2-40B4-BE49-F238E27FC236}">
                <a16:creationId xmlns:a16="http://schemas.microsoft.com/office/drawing/2014/main" id="{A7274DE3-7D6F-0408-DECD-01D3724E9A56}"/>
              </a:ext>
            </a:extLst>
          </p:cNvPr>
          <p:cNvSpPr txBox="1">
            <a:spLocks/>
          </p:cNvSpPr>
          <p:nvPr/>
        </p:nvSpPr>
        <p:spPr>
          <a:xfrm>
            <a:off x="565884" y="2137509"/>
            <a:ext cx="2222832" cy="39285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objective</a:t>
            </a:r>
          </a:p>
        </p:txBody>
      </p:sp>
    </p:spTree>
    <p:extLst>
      <p:ext uri="{BB962C8B-B14F-4D97-AF65-F5344CB8AC3E}">
        <p14:creationId xmlns:p14="http://schemas.microsoft.com/office/powerpoint/2010/main" val="31569697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862A17F-5D3B-3B0D-DCDD-186A49ACC145}"/>
              </a:ext>
            </a:extLst>
          </p:cNvPr>
          <p:cNvSpPr>
            <a:spLocks noGrp="1"/>
          </p:cNvSpPr>
          <p:nvPr>
            <p:ph type="title"/>
          </p:nvPr>
        </p:nvSpPr>
        <p:spPr>
          <a:xfrm>
            <a:off x="581192" y="702156"/>
            <a:ext cx="11029616" cy="1188720"/>
          </a:xfrm>
        </p:spPr>
        <p:txBody>
          <a:bodyPr/>
          <a:lstStyle/>
          <a:p>
            <a:r>
              <a:rPr lang="en-US" dirty="0"/>
              <a:t>Descriptive Statistics of Terrorist Attacks in Pakistan</a:t>
            </a:r>
          </a:p>
        </p:txBody>
      </p:sp>
      <p:sp>
        <p:nvSpPr>
          <p:cNvPr id="7" name="Title 1">
            <a:extLst>
              <a:ext uri="{FF2B5EF4-FFF2-40B4-BE49-F238E27FC236}">
                <a16:creationId xmlns:a16="http://schemas.microsoft.com/office/drawing/2014/main" id="{D5E5F55F-DFAA-7B47-0F01-2515F1DD7ED7}"/>
              </a:ext>
            </a:extLst>
          </p:cNvPr>
          <p:cNvSpPr txBox="1">
            <a:spLocks/>
          </p:cNvSpPr>
          <p:nvPr/>
        </p:nvSpPr>
        <p:spPr>
          <a:xfrm>
            <a:off x="565884" y="2137509"/>
            <a:ext cx="2222832" cy="39285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results</a:t>
            </a:r>
          </a:p>
        </p:txBody>
      </p:sp>
      <p:pic>
        <p:nvPicPr>
          <p:cNvPr id="10" name="Picture 9">
            <a:extLst>
              <a:ext uri="{FF2B5EF4-FFF2-40B4-BE49-F238E27FC236}">
                <a16:creationId xmlns:a16="http://schemas.microsoft.com/office/drawing/2014/main" id="{1CEFF278-4CBA-E5C6-8AD5-3ED1950E2CE8}"/>
              </a:ext>
            </a:extLst>
          </p:cNvPr>
          <p:cNvPicPr>
            <a:picLocks noChangeAspect="1"/>
          </p:cNvPicPr>
          <p:nvPr/>
        </p:nvPicPr>
        <p:blipFill>
          <a:blip r:embed="rId2"/>
          <a:stretch>
            <a:fillRect/>
          </a:stretch>
        </p:blipFill>
        <p:spPr>
          <a:xfrm>
            <a:off x="2788716" y="2776995"/>
            <a:ext cx="6316395" cy="3038621"/>
          </a:xfrm>
          <a:prstGeom prst="rect">
            <a:avLst/>
          </a:prstGeom>
        </p:spPr>
      </p:pic>
    </p:spTree>
    <p:extLst>
      <p:ext uri="{BB962C8B-B14F-4D97-AF65-F5344CB8AC3E}">
        <p14:creationId xmlns:p14="http://schemas.microsoft.com/office/powerpoint/2010/main" val="30781009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04799AE1-40B3-F275-8A2D-959AA44C9948}"/>
              </a:ext>
            </a:extLst>
          </p:cNvPr>
          <p:cNvSpPr>
            <a:spLocks noGrp="1"/>
          </p:cNvSpPr>
          <p:nvPr>
            <p:ph idx="1"/>
          </p:nvPr>
        </p:nvSpPr>
        <p:spPr>
          <a:xfrm>
            <a:off x="581193" y="2440110"/>
            <a:ext cx="4750462" cy="3535240"/>
          </a:xfrm>
        </p:spPr>
        <p:txBody>
          <a:bodyPr>
            <a:normAutofit/>
          </a:bodyPr>
          <a:lstStyle/>
          <a:p>
            <a:r>
              <a:rPr lang="en-US" sz="2000" dirty="0">
                <a:latin typeface="Times New Roman" panose="02020603050405020304" pitchFamily="18" charset="0"/>
                <a:cs typeface="Times New Roman" panose="02020603050405020304" pitchFamily="18" charset="0"/>
              </a:rPr>
              <a:t>On average 947 terrorist attacks occur in a year in Pakistan.</a:t>
            </a:r>
          </a:p>
          <a:p>
            <a:r>
              <a:rPr lang="en-US" sz="2000" dirty="0">
                <a:latin typeface="Times New Roman" panose="02020603050405020304" pitchFamily="18" charset="0"/>
                <a:cs typeface="Times New Roman" panose="02020603050405020304" pitchFamily="18" charset="0"/>
              </a:rPr>
              <a:t>And, the highest number of terrorist incidents is 2215 which occurred in 2013.</a:t>
            </a:r>
          </a:p>
        </p:txBody>
      </p:sp>
      <p:pic>
        <p:nvPicPr>
          <p:cNvPr id="10" name="Picture 2" descr="UPDATED] Top Presentation Statistics for 2022 | Decktopus">
            <a:extLst>
              <a:ext uri="{FF2B5EF4-FFF2-40B4-BE49-F238E27FC236}">
                <a16:creationId xmlns:a16="http://schemas.microsoft.com/office/drawing/2014/main" id="{D492B47D-1F0F-0DB5-B23C-8FA0889F1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448" y="2340864"/>
            <a:ext cx="5767359" cy="3248946"/>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167CFCCF-905E-EBBC-FC94-E5F00700AC91}"/>
              </a:ext>
            </a:extLst>
          </p:cNvPr>
          <p:cNvSpPr txBox="1">
            <a:spLocks/>
          </p:cNvSpPr>
          <p:nvPr/>
        </p:nvSpPr>
        <p:spPr>
          <a:xfrm>
            <a:off x="398176" y="1588275"/>
            <a:ext cx="2558248"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12" name="Title 1">
            <a:extLst>
              <a:ext uri="{FF2B5EF4-FFF2-40B4-BE49-F238E27FC236}">
                <a16:creationId xmlns:a16="http://schemas.microsoft.com/office/drawing/2014/main" id="{AD138911-7101-35BF-34B3-AFB6CC3CF406}"/>
              </a:ext>
            </a:extLst>
          </p:cNvPr>
          <p:cNvSpPr txBox="1">
            <a:spLocks/>
          </p:cNvSpPr>
          <p:nvPr/>
        </p:nvSpPr>
        <p:spPr>
          <a:xfrm>
            <a:off x="565884" y="2137509"/>
            <a:ext cx="2222832" cy="392853"/>
          </a:xfrm>
          <a:prstGeom prst="rect">
            <a:avLst/>
          </a:prstGeom>
        </p:spPr>
        <p:txBody>
          <a:bodyPr vert="horz" lIns="91440" tIns="45720" rIns="91440" bIns="45720" rtlCol="0" anchor="b">
            <a:normAutofit fontScale="85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interpretation</a:t>
            </a:r>
          </a:p>
        </p:txBody>
      </p:sp>
      <p:sp>
        <p:nvSpPr>
          <p:cNvPr id="16" name="Title 1">
            <a:extLst>
              <a:ext uri="{FF2B5EF4-FFF2-40B4-BE49-F238E27FC236}">
                <a16:creationId xmlns:a16="http://schemas.microsoft.com/office/drawing/2014/main" id="{109357F5-8E34-B6C0-A19C-6DECAF0FEF15}"/>
              </a:ext>
            </a:extLst>
          </p:cNvPr>
          <p:cNvSpPr>
            <a:spLocks noGrp="1"/>
          </p:cNvSpPr>
          <p:nvPr>
            <p:ph type="title"/>
          </p:nvPr>
        </p:nvSpPr>
        <p:spPr>
          <a:xfrm>
            <a:off x="581192" y="702156"/>
            <a:ext cx="11029616" cy="1188720"/>
          </a:xfrm>
        </p:spPr>
        <p:txBody>
          <a:bodyPr/>
          <a:lstStyle/>
          <a:p>
            <a:r>
              <a:rPr lang="en-US" dirty="0"/>
              <a:t>Descriptive Statistics of Terrorist Attacks in Pakistan</a:t>
            </a:r>
          </a:p>
        </p:txBody>
      </p:sp>
    </p:spTree>
    <p:extLst>
      <p:ext uri="{BB962C8B-B14F-4D97-AF65-F5344CB8AC3E}">
        <p14:creationId xmlns:p14="http://schemas.microsoft.com/office/powerpoint/2010/main" val="29583907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814A-4768-204A-BCFB-F8F193B48AC0}"/>
              </a:ext>
            </a:extLst>
          </p:cNvPr>
          <p:cNvSpPr>
            <a:spLocks noGrp="1"/>
          </p:cNvSpPr>
          <p:nvPr>
            <p:ph type="title"/>
          </p:nvPr>
        </p:nvSpPr>
        <p:spPr/>
        <p:txBody>
          <a:bodyPr/>
          <a:lstStyle/>
          <a:p>
            <a:r>
              <a:rPr lang="en-US" dirty="0"/>
              <a:t>Normality test </a:t>
            </a:r>
          </a:p>
        </p:txBody>
      </p:sp>
      <p:sp>
        <p:nvSpPr>
          <p:cNvPr id="3" name="Content Placeholder 2">
            <a:extLst>
              <a:ext uri="{FF2B5EF4-FFF2-40B4-BE49-F238E27FC236}">
                <a16:creationId xmlns:a16="http://schemas.microsoft.com/office/drawing/2014/main" id="{05200D92-C0D0-0913-3618-752D817AD6C0}"/>
              </a:ext>
            </a:extLst>
          </p:cNvPr>
          <p:cNvSpPr>
            <a:spLocks noGrp="1"/>
          </p:cNvSpPr>
          <p:nvPr>
            <p:ph idx="1"/>
          </p:nvPr>
        </p:nvSpPr>
        <p:spPr>
          <a:xfrm>
            <a:off x="581192" y="2776995"/>
            <a:ext cx="4944965" cy="3634486"/>
          </a:xfrm>
        </p:spPr>
        <p:txBody>
          <a:bodyPr>
            <a:noAutofit/>
          </a:bodyPr>
          <a:lstStyle/>
          <a:p>
            <a:r>
              <a:rPr lang="en-US" sz="2000" b="0" i="0" dirty="0">
                <a:solidFill>
                  <a:srgbClr val="202122"/>
                </a:solidFill>
                <a:effectLst/>
                <a:latin typeface="Times New Roman" panose="02020603050405020304" pitchFamily="18" charset="0"/>
                <a:cs typeface="Times New Roman" panose="02020603050405020304" pitchFamily="18" charset="0"/>
              </a:rPr>
              <a:t>In </a:t>
            </a:r>
            <a:r>
              <a:rPr lang="en-US" sz="2000" b="0" i="0" u="none" strike="noStrike" dirty="0">
                <a:solidFill>
                  <a:srgbClr val="0645AD"/>
                </a:solidFill>
                <a:effectLst/>
                <a:latin typeface="Times New Roman" panose="02020603050405020304" pitchFamily="18" charset="0"/>
                <a:cs typeface="Times New Roman" panose="02020603050405020304" pitchFamily="18" charset="0"/>
              </a:rPr>
              <a:t>statistics</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1" i="0" dirty="0">
                <a:solidFill>
                  <a:srgbClr val="202122"/>
                </a:solidFill>
                <a:effectLst/>
                <a:latin typeface="Times New Roman" panose="02020603050405020304" pitchFamily="18" charset="0"/>
                <a:cs typeface="Times New Roman" panose="02020603050405020304" pitchFamily="18" charset="0"/>
              </a:rPr>
              <a:t>normality tests</a:t>
            </a:r>
            <a:r>
              <a:rPr lang="en-US" sz="2000" b="0" i="0" dirty="0">
                <a:solidFill>
                  <a:srgbClr val="202122"/>
                </a:solidFill>
                <a:effectLst/>
                <a:latin typeface="Times New Roman" panose="02020603050405020304" pitchFamily="18" charset="0"/>
                <a:cs typeface="Times New Roman" panose="02020603050405020304" pitchFamily="18" charset="0"/>
              </a:rPr>
              <a:t> are used to determine if a </a:t>
            </a:r>
            <a:r>
              <a:rPr lang="en-US" sz="2000" b="0" i="0" u="none" strike="noStrike" dirty="0">
                <a:solidFill>
                  <a:srgbClr val="0645AD"/>
                </a:solidFill>
                <a:effectLst/>
                <a:latin typeface="Times New Roman" panose="02020603050405020304" pitchFamily="18" charset="0"/>
                <a:cs typeface="Times New Roman" panose="02020603050405020304" pitchFamily="18" charset="0"/>
              </a:rPr>
              <a:t>data set</a:t>
            </a:r>
            <a:r>
              <a:rPr lang="en-US" sz="2000" b="0" i="0" dirty="0">
                <a:solidFill>
                  <a:srgbClr val="202122"/>
                </a:solidFill>
                <a:effectLst/>
                <a:latin typeface="Times New Roman" panose="02020603050405020304" pitchFamily="18" charset="0"/>
                <a:cs typeface="Times New Roman" panose="02020603050405020304" pitchFamily="18" charset="0"/>
              </a:rPr>
              <a:t> is perfectl</a:t>
            </a:r>
            <a:r>
              <a:rPr lang="en-US" sz="2000" dirty="0">
                <a:solidFill>
                  <a:srgbClr val="202122"/>
                </a:solidFill>
                <a:latin typeface="Times New Roman" panose="02020603050405020304" pitchFamily="18" charset="0"/>
                <a:cs typeface="Times New Roman" panose="02020603050405020304" pitchFamily="18" charset="0"/>
              </a:rPr>
              <a:t>y distributed</a:t>
            </a:r>
            <a:r>
              <a:rPr lang="en-US" sz="2000" b="0" i="0" dirty="0">
                <a:solidFill>
                  <a:srgbClr val="202122"/>
                </a:solidFill>
                <a:effectLst/>
                <a:latin typeface="Times New Roman" panose="02020603050405020304" pitchFamily="18" charset="0"/>
                <a:cs typeface="Times New Roman" panose="02020603050405020304" pitchFamily="18" charset="0"/>
              </a:rPr>
              <a:t> by a </a:t>
            </a:r>
            <a:r>
              <a:rPr lang="en-US" sz="2000" b="0" i="0" u="none" strike="noStrike" dirty="0">
                <a:solidFill>
                  <a:srgbClr val="0645AD"/>
                </a:solidFill>
                <a:effectLst/>
                <a:latin typeface="Times New Roman" panose="02020603050405020304" pitchFamily="18" charset="0"/>
                <a:cs typeface="Times New Roman" panose="02020603050405020304" pitchFamily="18" charset="0"/>
              </a:rPr>
              <a:t>normal distribution</a:t>
            </a:r>
            <a:r>
              <a:rPr lang="en-US" sz="2000" u="none" strike="noStrike" dirty="0">
                <a:solidFill>
                  <a:srgbClr val="202122"/>
                </a:solidFill>
                <a:latin typeface="Times New Roman" panose="02020603050405020304" pitchFamily="18" charset="0"/>
                <a:cs typeface="Times New Roman" panose="02020603050405020304" pitchFamily="18" charset="0"/>
              </a:rPr>
              <a:t>, graphically it is </a:t>
            </a:r>
            <a:r>
              <a:rPr lang="en-US" sz="2000" u="none" strike="noStrike" dirty="0">
                <a:solidFill>
                  <a:schemeClr val="tx1"/>
                </a:solidFill>
                <a:latin typeface="Times New Roman" panose="02020603050405020304" pitchFamily="18" charset="0"/>
                <a:cs typeface="Times New Roman" panose="02020603050405020304" pitchFamily="18" charset="0"/>
              </a:rPr>
              <a:t>a</a:t>
            </a:r>
            <a:r>
              <a:rPr lang="en-US" sz="2000" u="none" strike="noStrike" dirty="0">
                <a:solidFill>
                  <a:schemeClr val="accent2">
                    <a:lumMod val="75000"/>
                  </a:schemeClr>
                </a:solidFill>
                <a:latin typeface="Times New Roman" panose="02020603050405020304" pitchFamily="18" charset="0"/>
                <a:cs typeface="Times New Roman" panose="02020603050405020304" pitchFamily="18" charset="0"/>
              </a:rPr>
              <a:t> bell-shaped</a:t>
            </a:r>
            <a:r>
              <a:rPr lang="en-US" sz="2000" dirty="0">
                <a:solidFill>
                  <a:schemeClr val="accent2">
                    <a:lumMod val="75000"/>
                  </a:schemeClr>
                </a:solidFill>
                <a:latin typeface="Times New Roman" panose="02020603050405020304" pitchFamily="18" charset="0"/>
                <a:cs typeface="Times New Roman" panose="02020603050405020304" pitchFamily="18" charset="0"/>
              </a:rPr>
              <a:t> curve.</a:t>
            </a:r>
          </a:p>
          <a:p>
            <a:r>
              <a:rPr lang="en-US" sz="2000" dirty="0">
                <a:solidFill>
                  <a:schemeClr val="tx1"/>
                </a:solidFill>
                <a:latin typeface="Times New Roman" panose="02020603050405020304" pitchFamily="18" charset="0"/>
                <a:cs typeface="Times New Roman" panose="02020603050405020304" pitchFamily="18" charset="0"/>
              </a:rPr>
              <a:t>There are different tests available for evaluating the normal distribution to find out whether the data set follows the normal distribution or not i.e. </a:t>
            </a:r>
            <a:r>
              <a:rPr lang="en-US" sz="2000" dirty="0">
                <a:solidFill>
                  <a:schemeClr val="accent2">
                    <a:lumMod val="75000"/>
                  </a:schemeClr>
                </a:solidFill>
                <a:latin typeface="Times New Roman" panose="02020603050405020304" pitchFamily="18" charset="0"/>
                <a:cs typeface="Times New Roman" panose="02020603050405020304" pitchFamily="18" charset="0"/>
              </a:rPr>
              <a:t>Histogram-plot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accent2">
                    <a:lumMod val="75000"/>
                  </a:schemeClr>
                </a:solidFill>
                <a:latin typeface="Times New Roman" panose="02020603050405020304" pitchFamily="18" charset="0"/>
                <a:cs typeface="Times New Roman" panose="02020603050405020304" pitchFamily="18" charset="0"/>
              </a:rPr>
              <a:t>Box-plot</a:t>
            </a:r>
            <a:r>
              <a:rPr lang="en-US" sz="2000" dirty="0">
                <a:solidFill>
                  <a:schemeClr val="tx1"/>
                </a:solidFill>
                <a:latin typeface="Times New Roman" panose="02020603050405020304" pitchFamily="18" charset="0"/>
                <a:cs typeface="Times New Roman" panose="02020603050405020304" pitchFamily="18" charset="0"/>
              </a:rPr>
              <a:t>, and </a:t>
            </a:r>
            <a:r>
              <a:rPr lang="en-US" sz="2000" dirty="0">
                <a:solidFill>
                  <a:schemeClr val="accent2">
                    <a:lumMod val="75000"/>
                  </a:schemeClr>
                </a:solidFill>
                <a:latin typeface="Times New Roman" panose="02020603050405020304" pitchFamily="18" charset="0"/>
                <a:cs typeface="Times New Roman" panose="02020603050405020304" pitchFamily="18" charset="0"/>
              </a:rPr>
              <a:t>Q-Q-plot</a:t>
            </a:r>
            <a:r>
              <a:rPr lang="en-US" sz="2000" dirty="0">
                <a:solidFill>
                  <a:schemeClr val="tx1"/>
                </a:solidFill>
                <a:latin typeface="Times New Roman" panose="02020603050405020304" pitchFamily="18" charset="0"/>
                <a:cs typeface="Times New Roman" panose="02020603050405020304" pitchFamily="18" charset="0"/>
              </a:rPr>
              <a:t>.</a:t>
            </a:r>
          </a:p>
          <a:p>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2" descr="UPDATED] Top Presentation Statistics for 2022 | Decktopus">
            <a:extLst>
              <a:ext uri="{FF2B5EF4-FFF2-40B4-BE49-F238E27FC236}">
                <a16:creationId xmlns:a16="http://schemas.microsoft.com/office/drawing/2014/main" id="{5ED269BD-7597-CEB6-BBB4-39608A6DE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448" y="2340864"/>
            <a:ext cx="5767359" cy="324894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2908C51-180E-05CC-A5FD-B6940F582B26}"/>
              </a:ext>
            </a:extLst>
          </p:cNvPr>
          <p:cNvSpPr txBox="1">
            <a:spLocks/>
          </p:cNvSpPr>
          <p:nvPr/>
        </p:nvSpPr>
        <p:spPr>
          <a:xfrm>
            <a:off x="565884" y="2137509"/>
            <a:ext cx="2222832" cy="39285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purpose</a:t>
            </a:r>
          </a:p>
        </p:txBody>
      </p:sp>
    </p:spTree>
    <p:extLst>
      <p:ext uri="{BB962C8B-B14F-4D97-AF65-F5344CB8AC3E}">
        <p14:creationId xmlns:p14="http://schemas.microsoft.com/office/powerpoint/2010/main" val="36213594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0FA56C-7287-1C9C-9B8D-D2E52FDF04B7}"/>
              </a:ext>
            </a:extLst>
          </p:cNvPr>
          <p:cNvSpPr>
            <a:spLocks noGrp="1"/>
          </p:cNvSpPr>
          <p:nvPr>
            <p:ph type="title"/>
          </p:nvPr>
        </p:nvSpPr>
        <p:spPr>
          <a:xfrm>
            <a:off x="581192" y="702156"/>
            <a:ext cx="11029616" cy="1188720"/>
          </a:xfrm>
        </p:spPr>
        <p:txBody>
          <a:bodyPr/>
          <a:lstStyle/>
          <a:p>
            <a:r>
              <a:rPr lang="en-US" dirty="0"/>
              <a:t>Normality test </a:t>
            </a:r>
          </a:p>
        </p:txBody>
      </p:sp>
      <p:sp>
        <p:nvSpPr>
          <p:cNvPr id="5" name="Content Placeholder 2">
            <a:extLst>
              <a:ext uri="{FF2B5EF4-FFF2-40B4-BE49-F238E27FC236}">
                <a16:creationId xmlns:a16="http://schemas.microsoft.com/office/drawing/2014/main" id="{1F6688B5-D058-17D7-7354-C3D66E420499}"/>
              </a:ext>
            </a:extLst>
          </p:cNvPr>
          <p:cNvSpPr>
            <a:spLocks noGrp="1"/>
          </p:cNvSpPr>
          <p:nvPr>
            <p:ph idx="1"/>
          </p:nvPr>
        </p:nvSpPr>
        <p:spPr>
          <a:xfrm>
            <a:off x="565884" y="2510396"/>
            <a:ext cx="4944965" cy="3634486"/>
          </a:xfrm>
        </p:spPr>
        <p:txBody>
          <a:bodyPr>
            <a:normAutofit/>
          </a:bodyPr>
          <a:lstStyle/>
          <a:p>
            <a:r>
              <a:rPr lang="en-US" sz="2000" dirty="0">
                <a:latin typeface="Times New Roman" panose="02020603050405020304" pitchFamily="18" charset="0"/>
                <a:cs typeface="Times New Roman" panose="02020603050405020304" pitchFamily="18" charset="0"/>
              </a:rPr>
              <a:t>We have used Q-Q-plot for the normal distribution test.</a:t>
            </a:r>
          </a:p>
          <a:p>
            <a:r>
              <a:rPr lang="en-US" sz="2000" b="0" i="0" dirty="0">
                <a:solidFill>
                  <a:schemeClr val="tx1"/>
                </a:solidFill>
                <a:effectLst/>
                <a:latin typeface="Times New Roman" panose="02020603050405020304" pitchFamily="18" charset="0"/>
                <a:cs typeface="Times New Roman" panose="02020603050405020304" pitchFamily="18" charset="0"/>
              </a:rPr>
              <a:t>Q-Q Plots (Quantile-Quantile plots) are </a:t>
            </a:r>
            <a:r>
              <a:rPr lang="en-US" sz="2000" b="1" i="0" dirty="0">
                <a:solidFill>
                  <a:schemeClr val="tx1"/>
                </a:solidFill>
                <a:effectLst/>
                <a:latin typeface="Times New Roman" panose="02020603050405020304" pitchFamily="18" charset="0"/>
                <a:cs typeface="Times New Roman" panose="02020603050405020304" pitchFamily="18" charset="0"/>
              </a:rPr>
              <a:t>plots of two quantiles against each other</a:t>
            </a:r>
            <a:r>
              <a:rPr lang="en-US" sz="2000" b="0" i="0" dirty="0">
                <a:solidFill>
                  <a:schemeClr val="tx1"/>
                </a:solidFill>
                <a:effectLst/>
                <a:latin typeface="Times New Roman" panose="02020603050405020304" pitchFamily="18" charset="0"/>
                <a:cs typeface="Times New Roman" panose="02020603050405020304" pitchFamily="18" charset="0"/>
              </a:rPr>
              <a:t>. A quantile is a fraction where certain values fall below that quantile.</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6" name="Picture 2" descr="UPDATED] Top Presentation Statistics for 2022 | Decktopus">
            <a:extLst>
              <a:ext uri="{FF2B5EF4-FFF2-40B4-BE49-F238E27FC236}">
                <a16:creationId xmlns:a16="http://schemas.microsoft.com/office/drawing/2014/main" id="{79E66363-153D-13C0-75CA-C3F591DFC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448" y="2340864"/>
            <a:ext cx="5767359" cy="324894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F6698C4-8A5A-E5D4-E80D-8674B3255686}"/>
              </a:ext>
            </a:extLst>
          </p:cNvPr>
          <p:cNvSpPr txBox="1">
            <a:spLocks/>
          </p:cNvSpPr>
          <p:nvPr/>
        </p:nvSpPr>
        <p:spPr>
          <a:xfrm>
            <a:off x="565884" y="2137509"/>
            <a:ext cx="2222832" cy="39285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analysis</a:t>
            </a:r>
          </a:p>
        </p:txBody>
      </p:sp>
    </p:spTree>
    <p:extLst>
      <p:ext uri="{BB962C8B-B14F-4D97-AF65-F5344CB8AC3E}">
        <p14:creationId xmlns:p14="http://schemas.microsoft.com/office/powerpoint/2010/main" val="27909024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D727-08EC-D71F-2E5E-BD9B88839982}"/>
              </a:ext>
            </a:extLst>
          </p:cNvPr>
          <p:cNvSpPr>
            <a:spLocks noGrp="1"/>
          </p:cNvSpPr>
          <p:nvPr>
            <p:ph type="title"/>
          </p:nvPr>
        </p:nvSpPr>
        <p:spPr/>
        <p:txBody>
          <a:bodyPr/>
          <a:lstStyle/>
          <a:p>
            <a:r>
              <a:rPr lang="en-US" dirty="0"/>
              <a:t>Q-q plot of Terrorist attacks time series</a:t>
            </a:r>
          </a:p>
        </p:txBody>
      </p:sp>
      <p:pic>
        <p:nvPicPr>
          <p:cNvPr id="1026" name="Picture 2">
            <a:extLst>
              <a:ext uri="{FF2B5EF4-FFF2-40B4-BE49-F238E27FC236}">
                <a16:creationId xmlns:a16="http://schemas.microsoft.com/office/drawing/2014/main" id="{17D0D256-3969-81C2-16BD-C59BD3FF4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539" y="2384588"/>
            <a:ext cx="5042423" cy="344040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C7AB4E9-21E9-A95F-885B-F6813D0B0D92}"/>
              </a:ext>
            </a:extLst>
          </p:cNvPr>
          <p:cNvSpPr txBox="1">
            <a:spLocks/>
          </p:cNvSpPr>
          <p:nvPr/>
        </p:nvSpPr>
        <p:spPr>
          <a:xfrm>
            <a:off x="581192" y="1991735"/>
            <a:ext cx="2222832" cy="39285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results</a:t>
            </a:r>
          </a:p>
        </p:txBody>
      </p:sp>
    </p:spTree>
    <p:extLst>
      <p:ext uri="{BB962C8B-B14F-4D97-AF65-F5344CB8AC3E}">
        <p14:creationId xmlns:p14="http://schemas.microsoft.com/office/powerpoint/2010/main" val="391379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83F36B-7626-4B8C-D0DA-0B7DC8EBB9C0}"/>
              </a:ext>
            </a:extLst>
          </p:cNvPr>
          <p:cNvSpPr>
            <a:spLocks noGrp="1"/>
          </p:cNvSpPr>
          <p:nvPr>
            <p:ph type="title"/>
          </p:nvPr>
        </p:nvSpPr>
        <p:spPr>
          <a:xfrm>
            <a:off x="581192" y="702156"/>
            <a:ext cx="11029616" cy="1188720"/>
          </a:xfrm>
        </p:spPr>
        <p:txBody>
          <a:bodyPr/>
          <a:lstStyle/>
          <a:p>
            <a:r>
              <a:rPr lang="en-US" dirty="0"/>
              <a:t>Q-q plot of FDI time series</a:t>
            </a:r>
          </a:p>
        </p:txBody>
      </p:sp>
      <p:sp>
        <p:nvSpPr>
          <p:cNvPr id="7" name="Title 1">
            <a:extLst>
              <a:ext uri="{FF2B5EF4-FFF2-40B4-BE49-F238E27FC236}">
                <a16:creationId xmlns:a16="http://schemas.microsoft.com/office/drawing/2014/main" id="{50D9A11C-82B7-B074-1D93-F197C7153D09}"/>
              </a:ext>
            </a:extLst>
          </p:cNvPr>
          <p:cNvSpPr txBox="1">
            <a:spLocks/>
          </p:cNvSpPr>
          <p:nvPr/>
        </p:nvSpPr>
        <p:spPr>
          <a:xfrm>
            <a:off x="581192" y="1991735"/>
            <a:ext cx="2222832" cy="39285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results</a:t>
            </a:r>
          </a:p>
        </p:txBody>
      </p:sp>
      <p:pic>
        <p:nvPicPr>
          <p:cNvPr id="9" name="Picture 2">
            <a:extLst>
              <a:ext uri="{FF2B5EF4-FFF2-40B4-BE49-F238E27FC236}">
                <a16:creationId xmlns:a16="http://schemas.microsoft.com/office/drawing/2014/main" id="{73169FC3-AA48-F329-CD2A-B385E9A05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3286" y="2384588"/>
            <a:ext cx="5042422" cy="344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1705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737C-B7D3-481C-8F7A-1D78CDDDB347}"/>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45044A8D-D040-CE42-F857-71CB4D3AACD9}"/>
              </a:ext>
            </a:extLst>
          </p:cNvPr>
          <p:cNvSpPr>
            <a:spLocks noGrp="1"/>
          </p:cNvSpPr>
          <p:nvPr>
            <p:ph idx="1"/>
          </p:nvPr>
        </p:nvSpPr>
        <p:spPr>
          <a:xfrm>
            <a:off x="581192" y="2340864"/>
            <a:ext cx="4600408" cy="3814980"/>
          </a:xfrm>
        </p:spPr>
        <p:txBody>
          <a:bodyPr>
            <a:normAutofit/>
          </a:bodyPr>
          <a:lstStyle/>
          <a:p>
            <a:r>
              <a:rPr lang="en-US" sz="2000" dirty="0">
                <a:latin typeface="Times New Roman" panose="02020603050405020304" pitchFamily="18" charset="0"/>
                <a:cs typeface="Times New Roman" panose="02020603050405020304" pitchFamily="18" charset="0"/>
              </a:rPr>
              <a:t>Muhammad Faizan – 20k-0366</a:t>
            </a:r>
          </a:p>
          <a:p>
            <a:r>
              <a:rPr lang="en-US" sz="2000" dirty="0">
                <a:latin typeface="Times New Roman" panose="02020603050405020304" pitchFamily="18" charset="0"/>
                <a:cs typeface="Times New Roman" panose="02020603050405020304" pitchFamily="18" charset="0"/>
              </a:rPr>
              <a:t>Yousaf Ahmad Siddiqui – 20k-1664</a:t>
            </a:r>
          </a:p>
          <a:p>
            <a:r>
              <a:rPr lang="en-US" sz="2000" dirty="0">
                <a:latin typeface="Times New Roman" panose="02020603050405020304" pitchFamily="18" charset="0"/>
                <a:cs typeface="Times New Roman" panose="02020603050405020304" pitchFamily="18" charset="0"/>
              </a:rPr>
              <a:t>Haider Ali Khadim – 19k-1080</a:t>
            </a:r>
          </a:p>
          <a:p>
            <a:r>
              <a:rPr lang="en-US" sz="2000" dirty="0">
                <a:latin typeface="Times New Roman" panose="02020603050405020304" pitchFamily="18" charset="0"/>
                <a:cs typeface="Times New Roman" panose="02020603050405020304" pitchFamily="18" charset="0"/>
              </a:rPr>
              <a:t>Ashar – 20k-0364</a:t>
            </a:r>
          </a:p>
          <a:p>
            <a:r>
              <a:rPr lang="en-US" sz="2000" dirty="0">
                <a:latin typeface="Times New Roman" panose="02020603050405020304" pitchFamily="18" charset="0"/>
                <a:cs typeface="Times New Roman" panose="02020603050405020304" pitchFamily="18" charset="0"/>
              </a:rPr>
              <a:t>Umer Hussain – 20k-0346</a:t>
            </a:r>
          </a:p>
        </p:txBody>
      </p:sp>
      <p:pic>
        <p:nvPicPr>
          <p:cNvPr id="5" name="Picture 2" descr="Team Member Making Presentation in Front of Work Team - Single Line Drawing  Stock Vector - Illustration of interior, business: 147071721">
            <a:extLst>
              <a:ext uri="{FF2B5EF4-FFF2-40B4-BE49-F238E27FC236}">
                <a16:creationId xmlns:a16="http://schemas.microsoft.com/office/drawing/2014/main" id="{9246EA88-A58A-A060-8CC8-2029CC288DF4}"/>
              </a:ext>
            </a:extLst>
          </p:cNvPr>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1258" b="11258"/>
          <a:stretch/>
        </p:blipFill>
        <p:spPr bwMode="auto">
          <a:xfrm>
            <a:off x="5543806" y="2340864"/>
            <a:ext cx="5767359" cy="3248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8805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D38780-B210-1020-3609-988B500C2EC4}"/>
              </a:ext>
            </a:extLst>
          </p:cNvPr>
          <p:cNvSpPr>
            <a:spLocks noGrp="1"/>
          </p:cNvSpPr>
          <p:nvPr>
            <p:ph type="title"/>
          </p:nvPr>
        </p:nvSpPr>
        <p:spPr>
          <a:xfrm>
            <a:off x="581192" y="702156"/>
            <a:ext cx="11029616" cy="1188720"/>
          </a:xfrm>
        </p:spPr>
        <p:txBody>
          <a:bodyPr/>
          <a:lstStyle/>
          <a:p>
            <a:r>
              <a:rPr lang="en-US" dirty="0"/>
              <a:t>Q-q plot of military expenditures time series</a:t>
            </a:r>
          </a:p>
        </p:txBody>
      </p:sp>
      <p:sp>
        <p:nvSpPr>
          <p:cNvPr id="5" name="Title 1">
            <a:extLst>
              <a:ext uri="{FF2B5EF4-FFF2-40B4-BE49-F238E27FC236}">
                <a16:creationId xmlns:a16="http://schemas.microsoft.com/office/drawing/2014/main" id="{778BC2C6-2678-1806-80CF-0C7DDAEBC93E}"/>
              </a:ext>
            </a:extLst>
          </p:cNvPr>
          <p:cNvSpPr txBox="1">
            <a:spLocks/>
          </p:cNvSpPr>
          <p:nvPr/>
        </p:nvSpPr>
        <p:spPr>
          <a:xfrm>
            <a:off x="581192" y="1991735"/>
            <a:ext cx="2222832" cy="39285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results</a:t>
            </a:r>
          </a:p>
        </p:txBody>
      </p:sp>
      <p:pic>
        <p:nvPicPr>
          <p:cNvPr id="8" name="Picture 2">
            <a:extLst>
              <a:ext uri="{FF2B5EF4-FFF2-40B4-BE49-F238E27FC236}">
                <a16:creationId xmlns:a16="http://schemas.microsoft.com/office/drawing/2014/main" id="{83098652-12DF-47E9-D57A-2DD794E98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538" y="2384588"/>
            <a:ext cx="5042422" cy="344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140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D944-0EE8-FA29-BC0E-89D1C57ADB12}"/>
              </a:ext>
            </a:extLst>
          </p:cNvPr>
          <p:cNvSpPr>
            <a:spLocks noGrp="1"/>
          </p:cNvSpPr>
          <p:nvPr>
            <p:ph type="title"/>
          </p:nvPr>
        </p:nvSpPr>
        <p:spPr/>
        <p:txBody>
          <a:bodyPr/>
          <a:lstStyle/>
          <a:p>
            <a:r>
              <a:rPr lang="en-US" dirty="0"/>
              <a:t>Normality test </a:t>
            </a:r>
          </a:p>
        </p:txBody>
      </p:sp>
      <p:sp>
        <p:nvSpPr>
          <p:cNvPr id="3" name="Content Placeholder 2">
            <a:extLst>
              <a:ext uri="{FF2B5EF4-FFF2-40B4-BE49-F238E27FC236}">
                <a16:creationId xmlns:a16="http://schemas.microsoft.com/office/drawing/2014/main" id="{DFE111FC-2D0D-EF14-563D-729F681E2381}"/>
              </a:ext>
            </a:extLst>
          </p:cNvPr>
          <p:cNvSpPr>
            <a:spLocks noGrp="1"/>
          </p:cNvSpPr>
          <p:nvPr>
            <p:ph idx="1"/>
          </p:nvPr>
        </p:nvSpPr>
        <p:spPr>
          <a:xfrm>
            <a:off x="581192" y="2340864"/>
            <a:ext cx="4944965" cy="3634486"/>
          </a:xfrm>
        </p:spPr>
        <p:txBody>
          <a:bodyPr>
            <a:normAutofit/>
          </a:bodyPr>
          <a:lstStyle/>
          <a:p>
            <a:r>
              <a:rPr lang="en-US" sz="2000" dirty="0">
                <a:latin typeface="Times New Roman" panose="02020603050405020304" pitchFamily="18" charset="0"/>
                <a:cs typeface="Times New Roman" panose="02020603050405020304" pitchFamily="18" charset="0"/>
              </a:rPr>
              <a:t>Military Expenditures, Foreign Direct Investment, and terrorist attacks time series do not follow the red 45-degree line on the Q-Q plot which indicates that these three-time series do not have a normal distribution.</a:t>
            </a:r>
          </a:p>
          <a:p>
            <a:r>
              <a:rPr lang="en-US" sz="2000" dirty="0">
                <a:latin typeface="Times New Roman" panose="02020603050405020304" pitchFamily="18" charset="0"/>
                <a:cs typeface="Times New Roman" panose="02020603050405020304" pitchFamily="18" charset="0"/>
              </a:rPr>
              <a:t>Non-normal distribution of data sets implies that we have to use non-parametric tests.</a:t>
            </a:r>
          </a:p>
        </p:txBody>
      </p:sp>
      <p:sp>
        <p:nvSpPr>
          <p:cNvPr id="4" name="Title 1">
            <a:extLst>
              <a:ext uri="{FF2B5EF4-FFF2-40B4-BE49-F238E27FC236}">
                <a16:creationId xmlns:a16="http://schemas.microsoft.com/office/drawing/2014/main" id="{8200F5A9-3F78-8970-4236-36346191D5E3}"/>
              </a:ext>
            </a:extLst>
          </p:cNvPr>
          <p:cNvSpPr txBox="1">
            <a:spLocks/>
          </p:cNvSpPr>
          <p:nvPr/>
        </p:nvSpPr>
        <p:spPr>
          <a:xfrm>
            <a:off x="581192" y="1991735"/>
            <a:ext cx="2222832" cy="392853"/>
          </a:xfrm>
          <a:prstGeom prst="rect">
            <a:avLst/>
          </a:prstGeom>
        </p:spPr>
        <p:txBody>
          <a:bodyPr vert="horz" lIns="91440" tIns="45720" rIns="91440" bIns="45720" rtlCol="0" anchor="b">
            <a:normAutofit fontScale="85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interpretation</a:t>
            </a:r>
          </a:p>
        </p:txBody>
      </p:sp>
      <p:pic>
        <p:nvPicPr>
          <p:cNvPr id="5" name="Picture 2" descr="UPDATED] Top Presentation Statistics for 2022 | Decktopus">
            <a:extLst>
              <a:ext uri="{FF2B5EF4-FFF2-40B4-BE49-F238E27FC236}">
                <a16:creationId xmlns:a16="http://schemas.microsoft.com/office/drawing/2014/main" id="{765F7B78-96E6-6612-4893-36781381A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448" y="2340864"/>
            <a:ext cx="5767359" cy="324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7346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B25B-FD3E-AF25-1E32-8D5936981FD7}"/>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1EAA6A37-B411-0F7A-FAA3-63C5E5C36378}"/>
              </a:ext>
            </a:extLst>
          </p:cNvPr>
          <p:cNvSpPr>
            <a:spLocks noGrp="1"/>
          </p:cNvSpPr>
          <p:nvPr>
            <p:ph idx="1"/>
          </p:nvPr>
        </p:nvSpPr>
        <p:spPr>
          <a:xfrm>
            <a:off x="581193" y="3604591"/>
            <a:ext cx="5090738" cy="1563758"/>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Correlation is a statistical technique that shows how strongly two variables are related to each other or the degree of association between the two.</a:t>
            </a:r>
          </a:p>
          <a:p>
            <a:pPr>
              <a:lnSpc>
                <a:spcPct val="100000"/>
              </a:lnSpc>
            </a:pPr>
            <a:r>
              <a:rPr lang="en-US" sz="2000" dirty="0">
                <a:latin typeface="Times New Roman" panose="02020603050405020304" pitchFamily="18" charset="0"/>
                <a:cs typeface="Times New Roman" panose="02020603050405020304" pitchFamily="18" charset="0"/>
              </a:rPr>
              <a:t>Correlation analysis is used to quantify the degree to which two variables are related.</a:t>
            </a:r>
          </a:p>
          <a:p>
            <a:pPr>
              <a:lnSpc>
                <a:spcPct val="100000"/>
              </a:lnSpc>
            </a:pPr>
            <a:r>
              <a:rPr lang="en-US" sz="2000" dirty="0">
                <a:latin typeface="Times New Roman" panose="02020603050405020304" pitchFamily="18" charset="0"/>
                <a:cs typeface="Times New Roman" panose="02020603050405020304" pitchFamily="18" charset="0"/>
              </a:rPr>
              <a:t>Through the correlation analysis, you evaluate the correlation coefficient that tells you how much one variable changes when the other one does.</a:t>
            </a:r>
          </a:p>
          <a:p>
            <a:pPr>
              <a:lnSpc>
                <a:spcPct val="100000"/>
              </a:lnSpc>
            </a:pPr>
            <a:r>
              <a:rPr lang="en-US" sz="2000" dirty="0">
                <a:latin typeface="Times New Roman" panose="02020603050405020304" pitchFamily="18" charset="0"/>
                <a:cs typeface="Times New Roman" panose="02020603050405020304" pitchFamily="18" charset="0"/>
              </a:rPr>
              <a:t>Correlation analysis provides you with a linear relationship between two variables</a:t>
            </a:r>
          </a:p>
        </p:txBody>
      </p:sp>
      <p:sp>
        <p:nvSpPr>
          <p:cNvPr id="4" name="Title 1">
            <a:extLst>
              <a:ext uri="{FF2B5EF4-FFF2-40B4-BE49-F238E27FC236}">
                <a16:creationId xmlns:a16="http://schemas.microsoft.com/office/drawing/2014/main" id="{646886E6-E682-653F-7028-5AE69689DADC}"/>
              </a:ext>
            </a:extLst>
          </p:cNvPr>
          <p:cNvSpPr txBox="1">
            <a:spLocks/>
          </p:cNvSpPr>
          <p:nvPr/>
        </p:nvSpPr>
        <p:spPr>
          <a:xfrm>
            <a:off x="581192" y="1991735"/>
            <a:ext cx="2222832" cy="39285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purpose</a:t>
            </a:r>
          </a:p>
        </p:txBody>
      </p:sp>
      <p:pic>
        <p:nvPicPr>
          <p:cNvPr id="5" name="Picture 2" descr="UPDATED] Top Presentation Statistics for 2022 | Decktopus">
            <a:extLst>
              <a:ext uri="{FF2B5EF4-FFF2-40B4-BE49-F238E27FC236}">
                <a16:creationId xmlns:a16="http://schemas.microsoft.com/office/drawing/2014/main" id="{0F9CEBC8-751A-C3C6-D22C-7FF9D9573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448" y="2340864"/>
            <a:ext cx="5767359" cy="324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574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91A1B2-D4F2-8401-FBF3-8F2D869CA3C9}"/>
              </a:ext>
            </a:extLst>
          </p:cNvPr>
          <p:cNvSpPr>
            <a:spLocks noGrp="1"/>
          </p:cNvSpPr>
          <p:nvPr>
            <p:ph type="title"/>
          </p:nvPr>
        </p:nvSpPr>
        <p:spPr>
          <a:xfrm>
            <a:off x="581192" y="702156"/>
            <a:ext cx="11029616" cy="1188720"/>
          </a:xfrm>
        </p:spPr>
        <p:txBody>
          <a:bodyPr/>
          <a:lstStyle/>
          <a:p>
            <a:r>
              <a:rPr lang="en-US" dirty="0"/>
              <a:t>correlation</a:t>
            </a:r>
          </a:p>
        </p:txBody>
      </p:sp>
      <p:sp>
        <p:nvSpPr>
          <p:cNvPr id="5" name="Content Placeholder 2">
            <a:extLst>
              <a:ext uri="{FF2B5EF4-FFF2-40B4-BE49-F238E27FC236}">
                <a16:creationId xmlns:a16="http://schemas.microsoft.com/office/drawing/2014/main" id="{110C549E-CD59-7885-6901-2B63B83F0100}"/>
              </a:ext>
            </a:extLst>
          </p:cNvPr>
          <p:cNvSpPr>
            <a:spLocks noGrp="1"/>
          </p:cNvSpPr>
          <p:nvPr>
            <p:ph idx="1"/>
          </p:nvPr>
        </p:nvSpPr>
        <p:spPr>
          <a:xfrm>
            <a:off x="581193" y="3604591"/>
            <a:ext cx="5090738" cy="1563758"/>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We have used Spearman’s Correlation to produce a sample correlation, which is a non-parametric test that measures the association between two non-normal variables.</a:t>
            </a:r>
          </a:p>
        </p:txBody>
      </p:sp>
      <p:sp>
        <p:nvSpPr>
          <p:cNvPr id="6" name="Title 1">
            <a:extLst>
              <a:ext uri="{FF2B5EF4-FFF2-40B4-BE49-F238E27FC236}">
                <a16:creationId xmlns:a16="http://schemas.microsoft.com/office/drawing/2014/main" id="{58FD7D59-909E-0B15-7709-9C03D452F718}"/>
              </a:ext>
            </a:extLst>
          </p:cNvPr>
          <p:cNvSpPr txBox="1">
            <a:spLocks/>
          </p:cNvSpPr>
          <p:nvPr/>
        </p:nvSpPr>
        <p:spPr>
          <a:xfrm>
            <a:off x="581192" y="1991735"/>
            <a:ext cx="2222832" cy="39285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analysis</a:t>
            </a:r>
          </a:p>
        </p:txBody>
      </p:sp>
      <p:pic>
        <p:nvPicPr>
          <p:cNvPr id="7" name="Picture 2" descr="UPDATED] Top Presentation Statistics for 2022 | Decktopus">
            <a:extLst>
              <a:ext uri="{FF2B5EF4-FFF2-40B4-BE49-F238E27FC236}">
                <a16:creationId xmlns:a16="http://schemas.microsoft.com/office/drawing/2014/main" id="{5AED2970-C108-D6CB-6E68-6418C9F04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448" y="2340864"/>
            <a:ext cx="5767359" cy="324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831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A565-C490-DEEB-8AB0-E03BEB794093}"/>
              </a:ext>
            </a:extLst>
          </p:cNvPr>
          <p:cNvSpPr>
            <a:spLocks noGrp="1"/>
          </p:cNvSpPr>
          <p:nvPr>
            <p:ph type="title"/>
          </p:nvPr>
        </p:nvSpPr>
        <p:spPr/>
        <p:txBody>
          <a:bodyPr/>
          <a:lstStyle/>
          <a:p>
            <a:r>
              <a:rPr lang="en-US" dirty="0"/>
              <a:t>Spearman's correlation between FDI and Terrorism attacks time series</a:t>
            </a:r>
          </a:p>
        </p:txBody>
      </p:sp>
      <p:pic>
        <p:nvPicPr>
          <p:cNvPr id="5" name="Content Placeholder 4">
            <a:extLst>
              <a:ext uri="{FF2B5EF4-FFF2-40B4-BE49-F238E27FC236}">
                <a16:creationId xmlns:a16="http://schemas.microsoft.com/office/drawing/2014/main" id="{47C63656-8297-0817-347F-6BE9F52ACC71}"/>
              </a:ext>
            </a:extLst>
          </p:cNvPr>
          <p:cNvPicPr>
            <a:picLocks noGrp="1" noChangeAspect="1"/>
          </p:cNvPicPr>
          <p:nvPr>
            <p:ph idx="1"/>
          </p:nvPr>
        </p:nvPicPr>
        <p:blipFill>
          <a:blip r:embed="rId2"/>
          <a:stretch>
            <a:fillRect/>
          </a:stretch>
        </p:blipFill>
        <p:spPr>
          <a:xfrm>
            <a:off x="7343335" y="2023290"/>
            <a:ext cx="4027064" cy="3941412"/>
          </a:xfrm>
        </p:spPr>
      </p:pic>
      <p:sp>
        <p:nvSpPr>
          <p:cNvPr id="8" name="Content Placeholder 2">
            <a:extLst>
              <a:ext uri="{FF2B5EF4-FFF2-40B4-BE49-F238E27FC236}">
                <a16:creationId xmlns:a16="http://schemas.microsoft.com/office/drawing/2014/main" id="{ED58EF96-EAE3-C68F-D842-96F3D50CC340}"/>
              </a:ext>
            </a:extLst>
          </p:cNvPr>
          <p:cNvSpPr txBox="1">
            <a:spLocks/>
          </p:cNvSpPr>
          <p:nvPr/>
        </p:nvSpPr>
        <p:spPr>
          <a:xfrm>
            <a:off x="581192" y="2532186"/>
            <a:ext cx="6331718" cy="3432516"/>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First calculated ranks of both the time series and finding “d” which is the difference between the ranks of both time series.</a:t>
            </a:r>
          </a:p>
          <a:p>
            <a:r>
              <a:rPr lang="en-US" sz="2000" dirty="0">
                <a:latin typeface="Times New Roman" panose="02020603050405020304" pitchFamily="18" charset="0"/>
                <a:cs typeface="Times New Roman" panose="02020603050405020304" pitchFamily="18" charset="0"/>
              </a:rPr>
              <a:t>“d^2” is the square of the “d”.</a:t>
            </a:r>
          </a:p>
          <a:p>
            <a:r>
              <a:rPr lang="en-US" sz="2000" dirty="0">
                <a:latin typeface="Times New Roman" panose="02020603050405020304" pitchFamily="18" charset="0"/>
                <a:cs typeface="Times New Roman" panose="02020603050405020304" pitchFamily="18" charset="0"/>
              </a:rPr>
              <a:t>Sum of “d” and “d^2” is 0.0, 550.0.</a:t>
            </a:r>
          </a:p>
          <a:p>
            <a:r>
              <a:rPr lang="pt-BR" sz="2000" b="0" dirty="0">
                <a:solidFill>
                  <a:schemeClr val="tx1"/>
                </a:solidFill>
                <a:effectLst/>
                <a:latin typeface="Times New Roman" panose="02020603050405020304" pitchFamily="18" charset="0"/>
                <a:cs typeface="Times New Roman" panose="02020603050405020304" pitchFamily="18" charset="0"/>
              </a:rPr>
              <a:t>Spearman correlation value of two-time series using the formula which is below is </a:t>
            </a:r>
            <a:r>
              <a:rPr lang="pt-BR" sz="2000" b="0" dirty="0">
                <a:solidFill>
                  <a:srgbClr val="FF0000"/>
                </a:solidFill>
                <a:effectLst/>
                <a:latin typeface="Times New Roman" panose="02020603050405020304" pitchFamily="18" charset="0"/>
                <a:cs typeface="Times New Roman" panose="02020603050405020304" pitchFamily="18" charset="0"/>
              </a:rPr>
              <a:t>-0.51</a:t>
            </a:r>
            <a:r>
              <a:rPr lang="pt-BR" sz="2000" b="0" dirty="0">
                <a:solidFill>
                  <a:schemeClr val="tx1"/>
                </a:solidFill>
                <a:effectLst/>
                <a:latin typeface="Times New Roman" panose="02020603050405020304" pitchFamily="18" charset="0"/>
                <a:cs typeface="Times New Roman" panose="02020603050405020304" pitchFamily="18" charset="0"/>
              </a:rPr>
              <a:t>.</a:t>
            </a:r>
          </a:p>
          <a:p>
            <a:r>
              <a:rPr lang="pt-BR" sz="2000" b="0" dirty="0">
                <a:solidFill>
                  <a:schemeClr val="tx1"/>
                </a:solidFill>
                <a:effectLst/>
                <a:latin typeface="Times New Roman" panose="02020603050405020304" pitchFamily="18" charset="0"/>
                <a:cs typeface="Times New Roman" panose="02020603050405020304" pitchFamily="18" charset="0"/>
              </a:rPr>
              <a:t>Spearman correlation = (1-(6*(sum(d^2)))/(n*(n**2-1)))</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8E9259FD-B6E1-248E-E356-A10D4026D36C}"/>
              </a:ext>
            </a:extLst>
          </p:cNvPr>
          <p:cNvSpPr txBox="1">
            <a:spLocks/>
          </p:cNvSpPr>
          <p:nvPr/>
        </p:nvSpPr>
        <p:spPr>
          <a:xfrm>
            <a:off x="581192" y="1991735"/>
            <a:ext cx="2222832" cy="39285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results</a:t>
            </a:r>
          </a:p>
        </p:txBody>
      </p:sp>
    </p:spTree>
    <p:extLst>
      <p:ext uri="{BB962C8B-B14F-4D97-AF65-F5344CB8AC3E}">
        <p14:creationId xmlns:p14="http://schemas.microsoft.com/office/powerpoint/2010/main" val="2245790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81E8B50-37BC-C036-A738-8E2538287B50}"/>
              </a:ext>
            </a:extLst>
          </p:cNvPr>
          <p:cNvSpPr txBox="1">
            <a:spLocks/>
          </p:cNvSpPr>
          <p:nvPr/>
        </p:nvSpPr>
        <p:spPr>
          <a:xfrm>
            <a:off x="565883" y="1946013"/>
            <a:ext cx="6351752" cy="392853"/>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u="sng" dirty="0">
                <a:solidFill>
                  <a:srgbClr val="00B0F0"/>
                </a:solidFill>
              </a:rPr>
              <a:t>Correlation through graphical analysis</a:t>
            </a:r>
          </a:p>
        </p:txBody>
      </p:sp>
      <p:sp>
        <p:nvSpPr>
          <p:cNvPr id="10" name="Title 1">
            <a:extLst>
              <a:ext uri="{FF2B5EF4-FFF2-40B4-BE49-F238E27FC236}">
                <a16:creationId xmlns:a16="http://schemas.microsoft.com/office/drawing/2014/main" id="{BEAB2AA5-B220-1FA4-501F-E544926927C8}"/>
              </a:ext>
            </a:extLst>
          </p:cNvPr>
          <p:cNvSpPr>
            <a:spLocks noGrp="1"/>
          </p:cNvSpPr>
          <p:nvPr>
            <p:ph type="title"/>
          </p:nvPr>
        </p:nvSpPr>
        <p:spPr>
          <a:xfrm>
            <a:off x="581192" y="702156"/>
            <a:ext cx="11029616" cy="1188720"/>
          </a:xfrm>
        </p:spPr>
        <p:txBody>
          <a:bodyPr/>
          <a:lstStyle/>
          <a:p>
            <a:r>
              <a:rPr lang="en-US" dirty="0"/>
              <a:t>correlation between FDI and Terrorism attacks time series</a:t>
            </a:r>
          </a:p>
        </p:txBody>
      </p:sp>
      <p:pic>
        <p:nvPicPr>
          <p:cNvPr id="2052" name="Picture 4">
            <a:extLst>
              <a:ext uri="{FF2B5EF4-FFF2-40B4-BE49-F238E27FC236}">
                <a16:creationId xmlns:a16="http://schemas.microsoft.com/office/drawing/2014/main" id="{63471DA4-969A-4675-A084-4538D12E8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435" y="2675802"/>
            <a:ext cx="5001130" cy="368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1651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C483C-62FF-EE6A-7F8B-D09AC4FC9DB2}"/>
              </a:ext>
            </a:extLst>
          </p:cNvPr>
          <p:cNvSpPr>
            <a:spLocks noGrp="1"/>
          </p:cNvSpPr>
          <p:nvPr>
            <p:ph idx="1"/>
          </p:nvPr>
        </p:nvSpPr>
        <p:spPr>
          <a:xfrm>
            <a:off x="581193" y="2530362"/>
            <a:ext cx="5064233" cy="3444988"/>
          </a:xfrm>
        </p:spPr>
        <p:txBody>
          <a:bodyPr>
            <a:normAutofit/>
          </a:bodyPr>
          <a:lstStyle/>
          <a:p>
            <a:r>
              <a:rPr lang="en-US" sz="2000" dirty="0">
                <a:latin typeface="Times New Roman" panose="02020603050405020304" pitchFamily="18" charset="0"/>
                <a:cs typeface="Times New Roman" panose="02020603050405020304" pitchFamily="18" charset="0"/>
              </a:rPr>
              <a:t>By analyzing the correlation between FDI and terrorist attacks time series through graphical comparison and spearman’s test.</a:t>
            </a:r>
          </a:p>
          <a:p>
            <a:r>
              <a:rPr lang="en-US" sz="2000" dirty="0">
                <a:latin typeface="Times New Roman" panose="02020603050405020304" pitchFamily="18" charset="0"/>
                <a:cs typeface="Times New Roman" panose="02020603050405020304" pitchFamily="18" charset="0"/>
              </a:rPr>
              <a:t>It is clear that both have a </a:t>
            </a:r>
            <a:r>
              <a:rPr lang="en-US" sz="2000" dirty="0">
                <a:solidFill>
                  <a:srgbClr val="FF0000"/>
                </a:solidFill>
                <a:latin typeface="Times New Roman" panose="02020603050405020304" pitchFamily="18" charset="0"/>
                <a:cs typeface="Times New Roman" panose="02020603050405020304" pitchFamily="18" charset="0"/>
              </a:rPr>
              <a:t>negative correlation </a:t>
            </a:r>
            <a:r>
              <a:rPr lang="en-US" sz="2000" dirty="0">
                <a:latin typeface="Times New Roman" panose="02020603050405020304" pitchFamily="18" charset="0"/>
                <a:cs typeface="Times New Roman" panose="02020603050405020304" pitchFamily="18" charset="0"/>
              </a:rPr>
              <a:t>i.e. if one series is increasing then the other one will be decreasing. </a:t>
            </a:r>
          </a:p>
          <a:p>
            <a:r>
              <a:rPr lang="en-US" sz="2000" dirty="0">
                <a:latin typeface="Times New Roman" panose="02020603050405020304" pitchFamily="18" charset="0"/>
                <a:cs typeface="Times New Roman" panose="02020603050405020304" pitchFamily="18" charset="0"/>
              </a:rPr>
              <a:t>It means that FDI and terrorism have an inverse relationship.</a:t>
            </a:r>
          </a:p>
        </p:txBody>
      </p:sp>
      <p:sp>
        <p:nvSpPr>
          <p:cNvPr id="4" name="Title 1">
            <a:extLst>
              <a:ext uri="{FF2B5EF4-FFF2-40B4-BE49-F238E27FC236}">
                <a16:creationId xmlns:a16="http://schemas.microsoft.com/office/drawing/2014/main" id="{019262DB-E586-AD8A-548B-159304F46361}"/>
              </a:ext>
            </a:extLst>
          </p:cNvPr>
          <p:cNvSpPr>
            <a:spLocks noGrp="1"/>
          </p:cNvSpPr>
          <p:nvPr>
            <p:ph type="title"/>
          </p:nvPr>
        </p:nvSpPr>
        <p:spPr>
          <a:xfrm>
            <a:off x="581192" y="702156"/>
            <a:ext cx="11029616" cy="1188720"/>
          </a:xfrm>
        </p:spPr>
        <p:txBody>
          <a:bodyPr/>
          <a:lstStyle/>
          <a:p>
            <a:r>
              <a:rPr lang="en-US" dirty="0"/>
              <a:t>correlation between FDI and Terrorism attacks time series</a:t>
            </a:r>
          </a:p>
        </p:txBody>
      </p:sp>
      <p:sp>
        <p:nvSpPr>
          <p:cNvPr id="5" name="Title 1">
            <a:extLst>
              <a:ext uri="{FF2B5EF4-FFF2-40B4-BE49-F238E27FC236}">
                <a16:creationId xmlns:a16="http://schemas.microsoft.com/office/drawing/2014/main" id="{C5CD15E8-19B4-9F75-F22E-37A12E9B793D}"/>
              </a:ext>
            </a:extLst>
          </p:cNvPr>
          <p:cNvSpPr txBox="1">
            <a:spLocks/>
          </p:cNvSpPr>
          <p:nvPr/>
        </p:nvSpPr>
        <p:spPr>
          <a:xfrm>
            <a:off x="565884" y="2137509"/>
            <a:ext cx="2222832" cy="392853"/>
          </a:xfrm>
          <a:prstGeom prst="rect">
            <a:avLst/>
          </a:prstGeom>
        </p:spPr>
        <p:txBody>
          <a:bodyPr vert="horz" lIns="91440" tIns="45720" rIns="91440" bIns="45720" rtlCol="0" anchor="b">
            <a:normAutofit fontScale="85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interpretation</a:t>
            </a:r>
          </a:p>
        </p:txBody>
      </p:sp>
      <p:pic>
        <p:nvPicPr>
          <p:cNvPr id="6" name="Picture 2" descr="UPDATED] Top Presentation Statistics for 2022 | Decktopus">
            <a:extLst>
              <a:ext uri="{FF2B5EF4-FFF2-40B4-BE49-F238E27FC236}">
                <a16:creationId xmlns:a16="http://schemas.microsoft.com/office/drawing/2014/main" id="{5A4F00E0-3D9D-AE38-BC6D-82658A61E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448" y="2340864"/>
            <a:ext cx="5767359" cy="324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32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724DB7A-7DF3-4AFC-2286-DF24A7130C7E}"/>
              </a:ext>
            </a:extLst>
          </p:cNvPr>
          <p:cNvSpPr>
            <a:spLocks noGrp="1"/>
          </p:cNvSpPr>
          <p:nvPr>
            <p:ph type="title"/>
          </p:nvPr>
        </p:nvSpPr>
        <p:spPr>
          <a:xfrm>
            <a:off x="581192" y="702156"/>
            <a:ext cx="11029616" cy="1188720"/>
          </a:xfrm>
        </p:spPr>
        <p:txBody>
          <a:bodyPr/>
          <a:lstStyle/>
          <a:p>
            <a:r>
              <a:rPr lang="en-US" dirty="0"/>
              <a:t>Spearman's correlation between Military Expenditures and Terrorism attacks time series</a:t>
            </a:r>
          </a:p>
        </p:txBody>
      </p:sp>
      <p:sp>
        <p:nvSpPr>
          <p:cNvPr id="8" name="Content Placeholder 2">
            <a:extLst>
              <a:ext uri="{FF2B5EF4-FFF2-40B4-BE49-F238E27FC236}">
                <a16:creationId xmlns:a16="http://schemas.microsoft.com/office/drawing/2014/main" id="{771F43AE-4C44-0068-0550-41A6B5C67095}"/>
              </a:ext>
            </a:extLst>
          </p:cNvPr>
          <p:cNvSpPr txBox="1">
            <a:spLocks/>
          </p:cNvSpPr>
          <p:nvPr/>
        </p:nvSpPr>
        <p:spPr>
          <a:xfrm>
            <a:off x="581192" y="2532186"/>
            <a:ext cx="6331718" cy="3432516"/>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First calculated ranks of both the time series and finding “d” which is the difference between the ranks of both time series.</a:t>
            </a:r>
          </a:p>
          <a:p>
            <a:r>
              <a:rPr lang="en-US" sz="2000" dirty="0">
                <a:latin typeface="Times New Roman" panose="02020603050405020304" pitchFamily="18" charset="0"/>
                <a:cs typeface="Times New Roman" panose="02020603050405020304" pitchFamily="18" charset="0"/>
              </a:rPr>
              <a:t>Sum of “d” and “d^2” is 0.0, 92.0.</a:t>
            </a:r>
          </a:p>
          <a:p>
            <a:r>
              <a:rPr lang="pt-BR" sz="2000" b="0" dirty="0">
                <a:solidFill>
                  <a:schemeClr val="tx1"/>
                </a:solidFill>
                <a:effectLst/>
                <a:latin typeface="Times New Roman" panose="02020603050405020304" pitchFamily="18" charset="0"/>
                <a:cs typeface="Times New Roman" panose="02020603050405020304" pitchFamily="18" charset="0"/>
              </a:rPr>
              <a:t>Spearman correlation value of two-time series using the formula which is below is </a:t>
            </a:r>
            <a:r>
              <a:rPr lang="pt-BR" sz="2000" dirty="0">
                <a:solidFill>
                  <a:srgbClr val="FF0000"/>
                </a:solidFill>
                <a:latin typeface="Times New Roman" panose="02020603050405020304" pitchFamily="18" charset="0"/>
                <a:cs typeface="Times New Roman" panose="02020603050405020304" pitchFamily="18" charset="0"/>
              </a:rPr>
              <a:t>0.75</a:t>
            </a:r>
            <a:r>
              <a:rPr lang="pt-BR" sz="2000" b="0" dirty="0">
                <a:solidFill>
                  <a:schemeClr val="tx1"/>
                </a:solidFill>
                <a:effectLst/>
                <a:latin typeface="Times New Roman" panose="02020603050405020304" pitchFamily="18" charset="0"/>
                <a:cs typeface="Times New Roman" panose="02020603050405020304" pitchFamily="18" charset="0"/>
              </a:rPr>
              <a:t>.</a:t>
            </a:r>
          </a:p>
          <a:p>
            <a:r>
              <a:rPr lang="pt-BR" sz="2000" b="0" dirty="0">
                <a:solidFill>
                  <a:schemeClr val="tx1"/>
                </a:solidFill>
                <a:effectLst/>
                <a:latin typeface="Times New Roman" panose="02020603050405020304" pitchFamily="18" charset="0"/>
                <a:cs typeface="Times New Roman" panose="02020603050405020304" pitchFamily="18" charset="0"/>
              </a:rPr>
              <a:t>Spearman correlation = (1-(6*(sum(d^2)))/(n*(n**2-1)))</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3C50D993-F9F2-A833-3A21-B4BDDC1A7981}"/>
              </a:ext>
            </a:extLst>
          </p:cNvPr>
          <p:cNvSpPr txBox="1">
            <a:spLocks/>
          </p:cNvSpPr>
          <p:nvPr/>
        </p:nvSpPr>
        <p:spPr>
          <a:xfrm>
            <a:off x="581192" y="1991735"/>
            <a:ext cx="2222832" cy="39285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results</a:t>
            </a:r>
          </a:p>
        </p:txBody>
      </p:sp>
      <p:pic>
        <p:nvPicPr>
          <p:cNvPr id="16" name="Content Placeholder 12">
            <a:extLst>
              <a:ext uri="{FF2B5EF4-FFF2-40B4-BE49-F238E27FC236}">
                <a16:creationId xmlns:a16="http://schemas.microsoft.com/office/drawing/2014/main" id="{8EB85F50-A0A1-7419-BF82-941D4AF3D860}"/>
              </a:ext>
            </a:extLst>
          </p:cNvPr>
          <p:cNvPicPr>
            <a:picLocks noChangeAspect="1"/>
          </p:cNvPicPr>
          <p:nvPr/>
        </p:nvPicPr>
        <p:blipFill>
          <a:blip r:embed="rId2"/>
          <a:stretch>
            <a:fillRect/>
          </a:stretch>
        </p:blipFill>
        <p:spPr>
          <a:xfrm>
            <a:off x="7583744" y="2384588"/>
            <a:ext cx="4027064" cy="3941412"/>
          </a:xfrm>
          <a:prstGeom prst="rect">
            <a:avLst/>
          </a:prstGeom>
        </p:spPr>
      </p:pic>
    </p:spTree>
    <p:extLst>
      <p:ext uri="{BB962C8B-B14F-4D97-AF65-F5344CB8AC3E}">
        <p14:creationId xmlns:p14="http://schemas.microsoft.com/office/powerpoint/2010/main" val="27001428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3E72E85-5761-7C99-5D58-3A01794B88C8}"/>
              </a:ext>
            </a:extLst>
          </p:cNvPr>
          <p:cNvSpPr txBox="1">
            <a:spLocks/>
          </p:cNvSpPr>
          <p:nvPr/>
        </p:nvSpPr>
        <p:spPr>
          <a:xfrm>
            <a:off x="565883" y="1946013"/>
            <a:ext cx="6351752" cy="392853"/>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u="sng" dirty="0">
                <a:solidFill>
                  <a:srgbClr val="00B0F0"/>
                </a:solidFill>
              </a:rPr>
              <a:t>Correlation through graphical analysis</a:t>
            </a:r>
          </a:p>
        </p:txBody>
      </p:sp>
      <p:sp>
        <p:nvSpPr>
          <p:cNvPr id="9" name="Title 1">
            <a:extLst>
              <a:ext uri="{FF2B5EF4-FFF2-40B4-BE49-F238E27FC236}">
                <a16:creationId xmlns:a16="http://schemas.microsoft.com/office/drawing/2014/main" id="{16EF8AD9-09EF-8654-A6D6-C076B107F6E1}"/>
              </a:ext>
            </a:extLst>
          </p:cNvPr>
          <p:cNvSpPr>
            <a:spLocks noGrp="1"/>
          </p:cNvSpPr>
          <p:nvPr>
            <p:ph type="title"/>
          </p:nvPr>
        </p:nvSpPr>
        <p:spPr>
          <a:xfrm>
            <a:off x="581192" y="702156"/>
            <a:ext cx="11029616" cy="1188720"/>
          </a:xfrm>
        </p:spPr>
        <p:txBody>
          <a:bodyPr/>
          <a:lstStyle/>
          <a:p>
            <a:r>
              <a:rPr lang="en-US" dirty="0"/>
              <a:t>correlation between Military Expenditures and Terrorism attacks time series</a:t>
            </a:r>
          </a:p>
        </p:txBody>
      </p:sp>
      <p:pic>
        <p:nvPicPr>
          <p:cNvPr id="14338" name="Picture 2">
            <a:extLst>
              <a:ext uri="{FF2B5EF4-FFF2-40B4-BE49-F238E27FC236}">
                <a16:creationId xmlns:a16="http://schemas.microsoft.com/office/drawing/2014/main" id="{C68FDEED-649C-2120-2C3C-05EFDB170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592" y="2667039"/>
            <a:ext cx="5086815" cy="3704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577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33CA0F9-7E21-FDC6-58AE-2E5D42114E8D}"/>
              </a:ext>
            </a:extLst>
          </p:cNvPr>
          <p:cNvSpPr>
            <a:spLocks noGrp="1"/>
          </p:cNvSpPr>
          <p:nvPr>
            <p:ph idx="1"/>
          </p:nvPr>
        </p:nvSpPr>
        <p:spPr>
          <a:xfrm>
            <a:off x="581193" y="2530362"/>
            <a:ext cx="5064233" cy="3444988"/>
          </a:xfrm>
        </p:spPr>
        <p:txBody>
          <a:bodyPr>
            <a:normAutofit/>
          </a:bodyPr>
          <a:lstStyle/>
          <a:p>
            <a:r>
              <a:rPr lang="en-US" sz="2000" dirty="0">
                <a:latin typeface="Times New Roman" panose="02020603050405020304" pitchFamily="18" charset="0"/>
                <a:cs typeface="Times New Roman" panose="02020603050405020304" pitchFamily="18" charset="0"/>
              </a:rPr>
              <a:t>By analyzing the correlation between military expenditures and terrorist attacks time series through graphical comparison and spearman’s test.</a:t>
            </a:r>
          </a:p>
          <a:p>
            <a:r>
              <a:rPr lang="en-US" sz="2000" dirty="0">
                <a:latin typeface="Times New Roman" panose="02020603050405020304" pitchFamily="18" charset="0"/>
                <a:cs typeface="Times New Roman" panose="02020603050405020304" pitchFamily="18" charset="0"/>
              </a:rPr>
              <a:t>It is clear that both have a </a:t>
            </a:r>
            <a:r>
              <a:rPr lang="en-US" sz="2000" dirty="0">
                <a:solidFill>
                  <a:srgbClr val="FF0000"/>
                </a:solidFill>
                <a:latin typeface="Times New Roman" panose="02020603050405020304" pitchFamily="18" charset="0"/>
                <a:cs typeface="Times New Roman" panose="02020603050405020304" pitchFamily="18" charset="0"/>
              </a:rPr>
              <a:t>positive correlation </a:t>
            </a:r>
            <a:r>
              <a:rPr lang="en-US" sz="2000" dirty="0">
                <a:latin typeface="Times New Roman" panose="02020603050405020304" pitchFamily="18" charset="0"/>
                <a:cs typeface="Times New Roman" panose="02020603050405020304" pitchFamily="18" charset="0"/>
              </a:rPr>
              <a:t>i.e. if one series is increasing then the other one will also increase.</a:t>
            </a:r>
          </a:p>
        </p:txBody>
      </p:sp>
      <p:sp>
        <p:nvSpPr>
          <p:cNvPr id="5" name="Title 1">
            <a:extLst>
              <a:ext uri="{FF2B5EF4-FFF2-40B4-BE49-F238E27FC236}">
                <a16:creationId xmlns:a16="http://schemas.microsoft.com/office/drawing/2014/main" id="{71910C46-FBE7-8408-AA0B-9A1E65DCF06E}"/>
              </a:ext>
            </a:extLst>
          </p:cNvPr>
          <p:cNvSpPr>
            <a:spLocks noGrp="1"/>
          </p:cNvSpPr>
          <p:nvPr>
            <p:ph type="title"/>
          </p:nvPr>
        </p:nvSpPr>
        <p:spPr>
          <a:xfrm>
            <a:off x="581192" y="702156"/>
            <a:ext cx="11029616" cy="1188720"/>
          </a:xfrm>
        </p:spPr>
        <p:txBody>
          <a:bodyPr/>
          <a:lstStyle/>
          <a:p>
            <a:r>
              <a:rPr lang="en-US" dirty="0"/>
              <a:t>correlation between Military Expenditures and Terrorism attacks time series</a:t>
            </a:r>
          </a:p>
        </p:txBody>
      </p:sp>
      <p:sp>
        <p:nvSpPr>
          <p:cNvPr id="6" name="Title 1">
            <a:extLst>
              <a:ext uri="{FF2B5EF4-FFF2-40B4-BE49-F238E27FC236}">
                <a16:creationId xmlns:a16="http://schemas.microsoft.com/office/drawing/2014/main" id="{E07B3266-A096-E3B9-53DF-BB8D9DC77E27}"/>
              </a:ext>
            </a:extLst>
          </p:cNvPr>
          <p:cNvSpPr txBox="1">
            <a:spLocks/>
          </p:cNvSpPr>
          <p:nvPr/>
        </p:nvSpPr>
        <p:spPr>
          <a:xfrm>
            <a:off x="565884" y="2137509"/>
            <a:ext cx="2222832" cy="392853"/>
          </a:xfrm>
          <a:prstGeom prst="rect">
            <a:avLst/>
          </a:prstGeom>
        </p:spPr>
        <p:txBody>
          <a:bodyPr vert="horz" lIns="91440" tIns="45720" rIns="91440" bIns="45720" rtlCol="0" anchor="b">
            <a:normAutofit fontScale="85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interpretation</a:t>
            </a:r>
          </a:p>
        </p:txBody>
      </p:sp>
      <p:pic>
        <p:nvPicPr>
          <p:cNvPr id="7" name="Picture 2" descr="UPDATED] Top Presentation Statistics for 2022 | Decktopus">
            <a:extLst>
              <a:ext uri="{FF2B5EF4-FFF2-40B4-BE49-F238E27FC236}">
                <a16:creationId xmlns:a16="http://schemas.microsoft.com/office/drawing/2014/main" id="{940206D7-C931-9ACC-12B9-9D39F2A9A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448" y="2340864"/>
            <a:ext cx="5767359" cy="324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0290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Abstract/Brief summary</a:t>
            </a:r>
          </a:p>
        </p:txBody>
      </p:sp>
      <p:sp>
        <p:nvSpPr>
          <p:cNvPr id="5" name="Content Placeholder 4">
            <a:extLst>
              <a:ext uri="{FF2B5EF4-FFF2-40B4-BE49-F238E27FC236}">
                <a16:creationId xmlns:a16="http://schemas.microsoft.com/office/drawing/2014/main" id="{E2DDAB18-6222-3AB9-C8BA-1CCD800E96DC}"/>
              </a:ext>
            </a:extLst>
          </p:cNvPr>
          <p:cNvSpPr>
            <a:spLocks noGrp="1"/>
          </p:cNvSpPr>
          <p:nvPr>
            <p:ph idx="1"/>
          </p:nvPr>
        </p:nvSpPr>
        <p:spPr>
          <a:xfrm>
            <a:off x="581192" y="2340864"/>
            <a:ext cx="4933343" cy="3634486"/>
          </a:xfrm>
        </p:spPr>
        <p:txBody>
          <a:bodyPr>
            <a:noAutofit/>
          </a:bodyPr>
          <a:lstStyle/>
          <a:p>
            <a:r>
              <a:rPr lang="en-US" sz="2000" dirty="0">
                <a:latin typeface="Times New Roman" panose="02020603050405020304" pitchFamily="18" charset="0"/>
                <a:cs typeface="Times New Roman" panose="02020603050405020304" pitchFamily="18" charset="0"/>
              </a:rPr>
              <a:t>We have selected Pakistan’s Foreign Direct Investment, Number of terrorist attacks, and Military Expenditures as variables in this research. </a:t>
            </a:r>
          </a:p>
          <a:p>
            <a:r>
              <a:rPr lang="en-US" sz="2000" dirty="0">
                <a:latin typeface="Times New Roman" panose="02020603050405020304" pitchFamily="18" charset="0"/>
                <a:cs typeface="Times New Roman" panose="02020603050405020304" pitchFamily="18" charset="0"/>
              </a:rPr>
              <a:t>In this report, we have run the Normal distribution test, spearman’s correlation test on the Terrorism and Foreign Direct Investment time series, and graphical analysis of these three-time series to draw a comparison between them using Python statistical tools.</a:t>
            </a:r>
          </a:p>
        </p:txBody>
      </p:sp>
      <p:pic>
        <p:nvPicPr>
          <p:cNvPr id="1026" name="Picture 2" descr="UPDATED] Top Presentation Statistics for 2022 | Decktopus">
            <a:extLst>
              <a:ext uri="{FF2B5EF4-FFF2-40B4-BE49-F238E27FC236}">
                <a16:creationId xmlns:a16="http://schemas.microsoft.com/office/drawing/2014/main" id="{E26F05C3-4F7B-01A9-3E6B-BB2C11A2A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448" y="2340864"/>
            <a:ext cx="5767359" cy="324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46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D55B-E098-6EF0-88AC-620AE2B8629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FC45914-9FDA-E50A-7D34-0A7948F338F6}"/>
              </a:ext>
            </a:extLst>
          </p:cNvPr>
          <p:cNvSpPr>
            <a:spLocks noGrp="1"/>
          </p:cNvSpPr>
          <p:nvPr>
            <p:ph idx="1"/>
          </p:nvPr>
        </p:nvSpPr>
        <p:spPr>
          <a:xfrm>
            <a:off x="594444" y="2340864"/>
            <a:ext cx="5501556" cy="3634486"/>
          </a:xfrm>
        </p:spPr>
        <p:txBody>
          <a:bodyPr>
            <a:noAutofit/>
          </a:bodyPr>
          <a:lstStyle/>
          <a:p>
            <a:r>
              <a:rPr lang="en-US" sz="2000" dirty="0">
                <a:latin typeface="Times New Roman" panose="02020603050405020304" pitchFamily="18" charset="0"/>
                <a:cs typeface="Times New Roman" panose="02020603050405020304" pitchFamily="18" charset="0"/>
              </a:rPr>
              <a:t>In this report, we used different statistical tests i.e. </a:t>
            </a:r>
            <a:r>
              <a:rPr lang="en-US" sz="2000" dirty="0">
                <a:solidFill>
                  <a:srgbClr val="0070C0"/>
                </a:solidFill>
                <a:latin typeface="Times New Roman" panose="02020603050405020304" pitchFamily="18" charset="0"/>
                <a:cs typeface="Times New Roman" panose="02020603050405020304" pitchFamily="18" charset="0"/>
              </a:rPr>
              <a:t>Normality test through Q-Q plot, Spearman’s correlation</a:t>
            </a:r>
            <a:r>
              <a:rPr lang="en-US" sz="2000" dirty="0">
                <a:latin typeface="Times New Roman" panose="02020603050405020304" pitchFamily="18" charset="0"/>
                <a:cs typeface="Times New Roman" panose="02020603050405020304" pitchFamily="18" charset="0"/>
              </a:rPr>
              <a:t>, and </a:t>
            </a:r>
            <a:r>
              <a:rPr lang="en-US" sz="2000" dirty="0">
                <a:solidFill>
                  <a:srgbClr val="0070C0"/>
                </a:solidFill>
                <a:latin typeface="Times New Roman" panose="02020603050405020304" pitchFamily="18" charset="0"/>
                <a:cs typeface="Times New Roman" panose="02020603050405020304" pitchFamily="18" charset="0"/>
              </a:rPr>
              <a:t>Line plot </a:t>
            </a:r>
            <a:r>
              <a:rPr lang="en-US" sz="2000" dirty="0">
                <a:latin typeface="Times New Roman" panose="02020603050405020304" pitchFamily="18" charset="0"/>
                <a:cs typeface="Times New Roman" panose="02020603050405020304" pitchFamily="18" charset="0"/>
              </a:rPr>
              <a:t>on the given time series.</a:t>
            </a:r>
          </a:p>
          <a:p>
            <a:r>
              <a:rPr lang="en-US" sz="2000" dirty="0">
                <a:latin typeface="Times New Roman" panose="02020603050405020304" pitchFamily="18" charset="0"/>
                <a:cs typeface="Times New Roman" panose="02020603050405020304" pitchFamily="18" charset="0"/>
              </a:rPr>
              <a:t>According to results, the FDI and terrorism in Pakistan have a </a:t>
            </a:r>
            <a:r>
              <a:rPr lang="en-US" sz="2000" b="1" dirty="0">
                <a:latin typeface="Times New Roman" panose="02020603050405020304" pitchFamily="18" charset="0"/>
                <a:cs typeface="Times New Roman" panose="02020603050405020304" pitchFamily="18" charset="0"/>
              </a:rPr>
              <a:t>negative relationship</a:t>
            </a:r>
            <a:r>
              <a:rPr lang="en-US" sz="2000" dirty="0">
                <a:latin typeface="Times New Roman" panose="02020603050405020304" pitchFamily="18" charset="0"/>
                <a:cs typeface="Times New Roman" panose="02020603050405020304" pitchFamily="18" charset="0"/>
              </a:rPr>
              <a:t>, and Military expenditures and terrorism have a </a:t>
            </a:r>
            <a:r>
              <a:rPr lang="en-US" sz="2000" b="1" dirty="0">
                <a:latin typeface="Times New Roman" panose="02020603050405020304" pitchFamily="18" charset="0"/>
                <a:cs typeface="Times New Roman" panose="02020603050405020304" pitchFamily="18" charset="0"/>
              </a:rPr>
              <a:t>positive association</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So, this correspondence concludes that if terrorism rises, then military expenditures will also grow up, and ultimately if terrorism will decrease, then FDI growth will escalate.</a:t>
            </a:r>
          </a:p>
        </p:txBody>
      </p:sp>
      <p:pic>
        <p:nvPicPr>
          <p:cNvPr id="4098" name="Picture 2" descr="200+ Free Conclusion &amp; Contract Images">
            <a:extLst>
              <a:ext uri="{FF2B5EF4-FFF2-40B4-BE49-F238E27FC236}">
                <a16:creationId xmlns:a16="http://schemas.microsoft.com/office/drawing/2014/main" id="{53295F43-3A30-4D9F-5265-D26AB4208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845" y="2340864"/>
            <a:ext cx="4630970" cy="330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9229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52A7-49FF-4361-4B49-4B9C056D3FF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34B4502-DF87-0F36-ECAD-89946DC53FC5}"/>
              </a:ext>
            </a:extLst>
          </p:cNvPr>
          <p:cNvSpPr>
            <a:spLocks noGrp="1"/>
          </p:cNvSpPr>
          <p:nvPr>
            <p:ph idx="1"/>
          </p:nvPr>
        </p:nvSpPr>
        <p:spPr>
          <a:xfrm>
            <a:off x="581192" y="2340864"/>
            <a:ext cx="5514807" cy="3634486"/>
          </a:xfrm>
        </p:spPr>
        <p:txBody>
          <a:bodyPr>
            <a:normAutofit/>
          </a:bodyPr>
          <a:lstStyle/>
          <a:p>
            <a:r>
              <a:rPr lang="en-US" sz="2000" dirty="0">
                <a:solidFill>
                  <a:srgbClr val="0070C0"/>
                </a:solidFill>
                <a:latin typeface="Times New Roman" panose="02020603050405020304" pitchFamily="18" charset="0"/>
                <a:cs typeface="Times New Roman" panose="02020603050405020304" pitchFamily="18" charset="0"/>
              </a:rPr>
              <a:t>Foreign Direct Investment </a:t>
            </a:r>
            <a:r>
              <a:rPr lang="en-US" sz="2000" dirty="0">
                <a:latin typeface="Times New Roman" panose="02020603050405020304" pitchFamily="18" charset="0"/>
                <a:cs typeface="Times New Roman" panose="02020603050405020304" pitchFamily="18" charset="0"/>
              </a:rPr>
              <a:t>can foster and maintain economic growth, both in the recipient country and in the country making the investment. It is a </a:t>
            </a:r>
            <a:r>
              <a:rPr lang="en-US" sz="2000" dirty="0">
                <a:solidFill>
                  <a:srgbClr val="0070C0"/>
                </a:solidFill>
                <a:latin typeface="Times New Roman" panose="02020603050405020304" pitchFamily="18" charset="0"/>
                <a:cs typeface="Times New Roman" panose="02020603050405020304" pitchFamily="18" charset="0"/>
              </a:rPr>
              <a:t>critical factor</a:t>
            </a:r>
            <a:r>
              <a:rPr lang="en-US" sz="2000" dirty="0">
                <a:latin typeface="Times New Roman" panose="02020603050405020304" pitchFamily="18" charset="0"/>
                <a:cs typeface="Times New Roman" panose="02020603050405020304" pitchFamily="18" charset="0"/>
              </a:rPr>
              <a:t> for a country’s economy.</a:t>
            </a:r>
          </a:p>
          <a:p>
            <a:r>
              <a:rPr lang="en-US" sz="2000" dirty="0">
                <a:latin typeface="Times New Roman" panose="02020603050405020304" pitchFamily="18" charset="0"/>
                <a:cs typeface="Times New Roman" panose="02020603050405020304" pitchFamily="18" charset="0"/>
              </a:rPr>
              <a:t>Indirectly, </a:t>
            </a:r>
            <a:r>
              <a:rPr lang="en-US" sz="2000" b="1" dirty="0">
                <a:latin typeface="Times New Roman" panose="02020603050405020304" pitchFamily="18" charset="0"/>
                <a:cs typeface="Times New Roman" panose="02020603050405020304" pitchFamily="18" charset="0"/>
              </a:rPr>
              <a:t>military spending is beneficial for the economic growth of the country.</a:t>
            </a:r>
          </a:p>
        </p:txBody>
      </p:sp>
      <p:pic>
        <p:nvPicPr>
          <p:cNvPr id="5" name="Picture 2" descr="200+ Free Conclusion &amp; Contract Images">
            <a:extLst>
              <a:ext uri="{FF2B5EF4-FFF2-40B4-BE49-F238E27FC236}">
                <a16:creationId xmlns:a16="http://schemas.microsoft.com/office/drawing/2014/main" id="{F777C2CD-4BE7-EEDF-9648-822602AE6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845" y="2340864"/>
            <a:ext cx="4630970" cy="330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8122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CABE-7377-9CF5-A6E3-59755926812C}"/>
              </a:ext>
            </a:extLst>
          </p:cNvPr>
          <p:cNvSpPr>
            <a:spLocks noGrp="1"/>
          </p:cNvSpPr>
          <p:nvPr>
            <p:ph type="title"/>
          </p:nvPr>
        </p:nvSpPr>
        <p:spPr/>
        <p:txBody>
          <a:bodyPr/>
          <a:lstStyle/>
          <a:p>
            <a:r>
              <a:rPr lang="en-US" dirty="0"/>
              <a:t>references</a:t>
            </a:r>
          </a:p>
        </p:txBody>
      </p:sp>
      <p:sp>
        <p:nvSpPr>
          <p:cNvPr id="4" name="Rectangle 1">
            <a:extLst>
              <a:ext uri="{FF2B5EF4-FFF2-40B4-BE49-F238E27FC236}">
                <a16:creationId xmlns:a16="http://schemas.microsoft.com/office/drawing/2014/main" id="{347DBD19-B31F-08FE-BE02-D8601D688D66}"/>
              </a:ext>
            </a:extLst>
          </p:cNvPr>
          <p:cNvSpPr>
            <a:spLocks noGrp="1" noChangeArrowheads="1"/>
          </p:cNvSpPr>
          <p:nvPr>
            <p:ph idx="1"/>
          </p:nvPr>
        </p:nvSpPr>
        <p:spPr bwMode="auto">
          <a:xfrm>
            <a:off x="581192" y="2162725"/>
            <a:ext cx="11029616" cy="346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endParaRPr kumimoji="0" lang="en-US" altLang="en-US" sz="1500" b="0" i="0" u="none" strike="noStrike" cap="none" normalizeH="0" baseline="0" dirty="0">
              <a:ln>
                <a:noFill/>
              </a:ln>
              <a:solidFill>
                <a:schemeClr val="tx1"/>
              </a:solidFill>
              <a:effectLst/>
              <a:latin typeface="NexusSerif"/>
            </a:endParaRPr>
          </a:p>
          <a:p>
            <a:pPr defTabSz="914400" eaLnBrk="0" fontAlgn="base" hangingPunct="0">
              <a:lnSpc>
                <a:spcPct val="100000"/>
              </a:lnSpc>
              <a:spcBef>
                <a:spcPct val="0"/>
              </a:spcBef>
              <a:spcAft>
                <a:spcPct val="0"/>
              </a:spcAft>
              <a:buClrTx/>
              <a:buSzTx/>
            </a:pPr>
            <a:r>
              <a:rPr kumimoji="0" lang="en-US" altLang="en-US" sz="1500" b="0" i="0" u="sng" strike="noStrike" cap="none" normalizeH="0" baseline="0" dirty="0">
                <a:ln>
                  <a:noFill/>
                </a:ln>
                <a:solidFill>
                  <a:srgbClr val="FF6C00"/>
                </a:solidFill>
                <a:effectLst/>
                <a:latin typeface="NexusSerif"/>
                <a:hlinkClick r:id="rId2"/>
              </a:rPr>
              <a:t>Ajmair et al., 2018</a:t>
            </a:r>
            <a:endParaRPr kumimoji="0" lang="en-US" altLang="en-US" sz="1500" b="0" i="0" u="none" strike="noStrike" cap="none" normalizeH="0" baseline="0" dirty="0">
              <a:ln>
                <a:noFill/>
              </a:ln>
              <a:solidFill>
                <a:srgbClr val="2E2E2E"/>
              </a:solidFill>
              <a:effectLst/>
              <a:latin typeface="NexusSerif"/>
            </a:endParaRPr>
          </a:p>
          <a:p>
            <a:pPr marL="0" lvl="1" indent="0" defTabSz="914400" eaLnBrk="0" fontAlgn="base" hangingPunct="0">
              <a:spcBef>
                <a:spcPct val="0"/>
              </a:spcBef>
              <a:spcAft>
                <a:spcPct val="0"/>
              </a:spcAft>
              <a:buClrTx/>
              <a:buSzTx/>
              <a:buNone/>
            </a:pPr>
            <a:r>
              <a:rPr lang="en-US" altLang="en-US" sz="1500" dirty="0">
                <a:solidFill>
                  <a:srgbClr val="2E2E2E"/>
                </a:solidFill>
                <a:latin typeface="NexusSerif"/>
              </a:rPr>
              <a:t>	</a:t>
            </a:r>
            <a:r>
              <a:rPr kumimoji="0" lang="en-US" altLang="en-US" sz="1500" b="0" i="0" u="none" strike="noStrike" cap="none" normalizeH="0" baseline="0" dirty="0">
                <a:ln>
                  <a:noFill/>
                </a:ln>
                <a:solidFill>
                  <a:srgbClr val="2E2E2E"/>
                </a:solidFill>
                <a:effectLst/>
                <a:latin typeface="NexusSerif"/>
              </a:rPr>
              <a:t>M. Ajmair, K. Hussain, F.A. Abbassi, M. Gohar</a:t>
            </a:r>
            <a:r>
              <a:rPr kumimoji="0" lang="en-US" altLang="en-US" sz="1500" b="0" i="0" u="none" strike="noStrike" cap="none" normalizeH="0" dirty="0">
                <a:ln>
                  <a:noFill/>
                </a:ln>
                <a:solidFill>
                  <a:srgbClr val="2E2E2E"/>
                </a:solidFill>
                <a:effectLst/>
                <a:latin typeface="NexusSerif"/>
              </a:rPr>
              <a:t> </a:t>
            </a:r>
            <a:r>
              <a:rPr kumimoji="0" lang="en-US" altLang="en-US" sz="1500" b="1" i="0" u="none" strike="noStrike" cap="none" normalizeH="0" baseline="0" dirty="0">
                <a:ln>
                  <a:noFill/>
                </a:ln>
                <a:solidFill>
                  <a:srgbClr val="2E2E2E"/>
                </a:solidFill>
                <a:effectLst/>
                <a:latin typeface="NexusSerif"/>
              </a:rPr>
              <a:t>The impact of military expenditures on economic growth of Pakistan</a:t>
            </a:r>
          </a:p>
          <a:p>
            <a:pPr marL="0" lvl="1" indent="0" defTabSz="914400" eaLnBrk="0" fontAlgn="base" hangingPunct="0">
              <a:spcBef>
                <a:spcPct val="0"/>
              </a:spcBef>
              <a:spcAft>
                <a:spcPct val="0"/>
              </a:spcAft>
              <a:buClrTx/>
              <a:buSzTx/>
              <a:buNone/>
            </a:pPr>
            <a:r>
              <a:rPr lang="en-US" altLang="en-US" sz="1500" dirty="0">
                <a:solidFill>
                  <a:srgbClr val="2E2E2E"/>
                </a:solidFill>
                <a:latin typeface="NexusSerif"/>
              </a:rPr>
              <a:t> 	</a:t>
            </a:r>
            <a:r>
              <a:rPr kumimoji="0" lang="en-US" altLang="en-US" sz="1500" b="0" i="0" u="none" strike="noStrike" cap="none" normalizeH="0" baseline="0" dirty="0">
                <a:ln>
                  <a:noFill/>
                </a:ln>
                <a:solidFill>
                  <a:srgbClr val="2E2E2E"/>
                </a:solidFill>
                <a:effectLst/>
                <a:latin typeface="NexusSerif"/>
              </a:rPr>
              <a:t>Appl. Econom. Finance, 5 (2) (2018), pp. 41-48</a:t>
            </a:r>
          </a:p>
          <a:p>
            <a:pPr marL="285750" lvl="1" indent="-285750" defTabSz="914400" eaLnBrk="0" fontAlgn="base" hangingPunct="0">
              <a:spcBef>
                <a:spcPct val="0"/>
              </a:spcBef>
              <a:spcAft>
                <a:spcPct val="0"/>
              </a:spcAft>
              <a:buClrTx/>
              <a:buSzTx/>
            </a:pPr>
            <a:r>
              <a:rPr lang="en-US" sz="1500" dirty="0">
                <a:latin typeface="NexusSerif"/>
                <a:hlinkClick r:id="rId3"/>
              </a:rPr>
              <a:t>Dunne, P., and D. Vougas. 1999</a:t>
            </a:r>
            <a:endParaRPr lang="en-US" sz="1500" dirty="0">
              <a:latin typeface="NexusSerif"/>
            </a:endParaRPr>
          </a:p>
          <a:p>
            <a:pPr marL="0" lvl="1" indent="0" defTabSz="914400" eaLnBrk="0" fontAlgn="base" hangingPunct="0">
              <a:spcBef>
                <a:spcPct val="0"/>
              </a:spcBef>
              <a:spcAft>
                <a:spcPct val="0"/>
              </a:spcAft>
              <a:buClrTx/>
              <a:buSzTx/>
              <a:buNone/>
            </a:pPr>
            <a:r>
              <a:rPr lang="en-US" sz="1500" dirty="0">
                <a:latin typeface="NexusSerif"/>
              </a:rPr>
              <a:t>	</a:t>
            </a:r>
            <a:r>
              <a:rPr lang="en-US" sz="1500" b="1" dirty="0">
                <a:latin typeface="NexusSerif"/>
              </a:rPr>
              <a:t>Military spending and economic growth in South Africa</a:t>
            </a:r>
            <a:r>
              <a:rPr lang="en-US" sz="1500" dirty="0">
                <a:latin typeface="NexusSerif"/>
              </a:rPr>
              <a:t>: A causal analysis. </a:t>
            </a:r>
            <a:r>
              <a:rPr lang="en-US" sz="1500" i="1" dirty="0">
                <a:latin typeface="NexusSerif"/>
              </a:rPr>
              <a:t>Journal of Conflict Resolution</a:t>
            </a:r>
            <a:r>
              <a:rPr lang="en-US" sz="1500" dirty="0">
                <a:latin typeface="NexusSerif"/>
              </a:rPr>
              <a:t> 43 (4): 521–537.</a:t>
            </a:r>
          </a:p>
          <a:p>
            <a:pPr marL="285750" lvl="1" indent="-285750" defTabSz="914400" eaLnBrk="0" fontAlgn="base" hangingPunct="0">
              <a:spcBef>
                <a:spcPct val="0"/>
              </a:spcBef>
              <a:spcAft>
                <a:spcPct val="0"/>
              </a:spcAft>
              <a:buClrTx/>
              <a:buSzTx/>
            </a:pPr>
            <a:r>
              <a:rPr lang="en-US" sz="1500" dirty="0">
                <a:latin typeface="NexusSerif"/>
                <a:hlinkClick r:id="rId4"/>
              </a:rPr>
              <a:t>Ando, S. (2009). </a:t>
            </a:r>
            <a:endParaRPr lang="en-US" sz="1500" dirty="0">
              <a:latin typeface="NexusSerif"/>
            </a:endParaRPr>
          </a:p>
          <a:p>
            <a:pPr marL="270000" lvl="2" indent="0" defTabSz="914400" eaLnBrk="0" fontAlgn="base" hangingPunct="0">
              <a:spcBef>
                <a:spcPct val="0"/>
              </a:spcBef>
              <a:spcAft>
                <a:spcPct val="0"/>
              </a:spcAft>
              <a:buClrTx/>
              <a:buSzTx/>
              <a:buNone/>
            </a:pPr>
            <a:r>
              <a:rPr lang="en-US" sz="1500" dirty="0">
                <a:latin typeface="NexusSerif"/>
              </a:rPr>
              <a:t>	The impact of defense expenditure on economic growth: Panel data analysis based on the Feder Model. </a:t>
            </a:r>
            <a:r>
              <a:rPr lang="en-US" sz="1500" i="1" dirty="0">
                <a:latin typeface="NexusSerif"/>
              </a:rPr>
              <a:t>International Journal of 	Economic 	Policy Studies</a:t>
            </a:r>
            <a:r>
              <a:rPr lang="en-US" sz="1500" dirty="0">
                <a:latin typeface="NexusSerif"/>
              </a:rPr>
              <a:t>, </a:t>
            </a:r>
            <a:r>
              <a:rPr lang="en-US" sz="1500" i="1" dirty="0">
                <a:latin typeface="NexusSerif"/>
              </a:rPr>
              <a:t>4</a:t>
            </a:r>
            <a:r>
              <a:rPr lang="en-US" sz="1500" dirty="0">
                <a:latin typeface="NexusSerif"/>
              </a:rPr>
              <a:t>(1), 141–154. </a:t>
            </a:r>
            <a:endParaRPr kumimoji="0" lang="en-US" altLang="en-US" sz="1500" b="0" i="0" u="none" strike="noStrike" cap="none" normalizeH="0" baseline="0" dirty="0">
              <a:ln>
                <a:noFill/>
              </a:ln>
              <a:solidFill>
                <a:srgbClr val="2E2E2E"/>
              </a:solidFill>
              <a:effectLst/>
              <a:latin typeface="NexusSerif"/>
            </a:endParaRPr>
          </a:p>
          <a:p>
            <a:pPr defTabSz="914400" eaLnBrk="0" fontAlgn="base" hangingPunct="0">
              <a:lnSpc>
                <a:spcPct val="100000"/>
              </a:lnSpc>
              <a:spcBef>
                <a:spcPct val="0"/>
              </a:spcBef>
              <a:spcAft>
                <a:spcPct val="0"/>
              </a:spcAft>
              <a:buClrTx/>
              <a:buSzTx/>
            </a:pPr>
            <a:r>
              <a:rPr lang="en-US" sz="1500" dirty="0">
                <a:latin typeface="NexusSerif"/>
                <a:hlinkClick r:id="rId5"/>
              </a:rPr>
              <a:t>Aziz, N., &amp; Khalid, U. (2019). </a:t>
            </a:r>
            <a:r>
              <a:rPr lang="en-US" sz="1500" dirty="0">
                <a:latin typeface="NexusSerif"/>
              </a:rPr>
              <a:t> </a:t>
            </a:r>
          </a:p>
          <a:p>
            <a:pPr marL="0" indent="0" defTabSz="914400" eaLnBrk="0" fontAlgn="base" hangingPunct="0">
              <a:lnSpc>
                <a:spcPct val="100000"/>
              </a:lnSpc>
              <a:spcBef>
                <a:spcPct val="0"/>
              </a:spcBef>
              <a:spcAft>
                <a:spcPct val="0"/>
              </a:spcAft>
              <a:buClrTx/>
              <a:buSzTx/>
              <a:buNone/>
            </a:pPr>
            <a:r>
              <a:rPr lang="en-US" sz="1500" dirty="0">
                <a:latin typeface="NexusSerif"/>
              </a:rPr>
              <a:t>	Armed Conflict, Military Expenses and FDI Inflow to Developing Countries. Defense and Peace Economics, 30(2), 238â€“251 </a:t>
            </a:r>
          </a:p>
          <a:p>
            <a:pPr defTabSz="914400" eaLnBrk="0" fontAlgn="base" hangingPunct="0">
              <a:lnSpc>
                <a:spcPct val="100000"/>
              </a:lnSpc>
              <a:spcBef>
                <a:spcPct val="0"/>
              </a:spcBef>
              <a:spcAft>
                <a:spcPct val="0"/>
              </a:spcAft>
              <a:buClrTx/>
              <a:buSzTx/>
            </a:pPr>
            <a:r>
              <a:rPr lang="en-US" sz="1500" dirty="0">
                <a:latin typeface="NexusSerif"/>
                <a:hlinkClick r:id="rId6"/>
              </a:rPr>
              <a:t>Sajjad, Tariq, &amp; Tariq, M. . (2017). </a:t>
            </a:r>
            <a:r>
              <a:rPr lang="en-US" sz="1500" dirty="0">
                <a:latin typeface="NexusSerif"/>
              </a:rPr>
              <a:t> </a:t>
            </a:r>
          </a:p>
          <a:p>
            <a:pPr marL="0" indent="0" defTabSz="914400" eaLnBrk="0" fontAlgn="base" hangingPunct="0">
              <a:lnSpc>
                <a:spcPct val="100000"/>
              </a:lnSpc>
              <a:spcBef>
                <a:spcPct val="0"/>
              </a:spcBef>
              <a:spcAft>
                <a:spcPct val="0"/>
              </a:spcAft>
              <a:buClrTx/>
              <a:buSzTx/>
              <a:buNone/>
            </a:pPr>
            <a:r>
              <a:rPr lang="en-US" sz="1500" dirty="0">
                <a:latin typeface="NexusSerif"/>
              </a:rPr>
              <a:t>	The impact of military spending on economic growth of Pakistan. </a:t>
            </a:r>
            <a:r>
              <a:rPr lang="en-US" sz="1500" i="1" dirty="0">
                <a:latin typeface="NexusSerif"/>
              </a:rPr>
              <a:t>Journal of Applied Economics and Business 	Studies</a:t>
            </a:r>
            <a:r>
              <a:rPr lang="en-US" sz="1500" dirty="0">
                <a:latin typeface="NexusSerif"/>
              </a:rPr>
              <a:t>, </a:t>
            </a:r>
            <a:r>
              <a:rPr lang="en-US" sz="1500" i="1" dirty="0">
                <a:latin typeface="NexusSerif"/>
              </a:rPr>
              <a:t>1</a:t>
            </a:r>
            <a:r>
              <a:rPr lang="en-US" sz="1500" dirty="0">
                <a:latin typeface="NexusSerif"/>
              </a:rPr>
              <a:t>(1), 53-64.</a:t>
            </a:r>
            <a:endParaRPr lang="en-US" altLang="en-US" sz="1500" dirty="0">
              <a:solidFill>
                <a:srgbClr val="2E2E2E"/>
              </a:solidFill>
              <a:latin typeface="NexusSerif"/>
            </a:endParaRPr>
          </a:p>
          <a:p>
            <a:pPr marL="0" indent="0" defTabSz="914400" eaLnBrk="0" fontAlgn="base" hangingPunct="0">
              <a:lnSpc>
                <a:spcPct val="100000"/>
              </a:lnSpc>
              <a:spcBef>
                <a:spcPct val="0"/>
              </a:spcBef>
              <a:spcAft>
                <a:spcPct val="0"/>
              </a:spcAft>
              <a:buClrTx/>
              <a:buSzTx/>
              <a:buNone/>
            </a:pPr>
            <a:endParaRPr kumimoji="0" lang="en-US" altLang="en-US" sz="1500" b="0" i="0" u="none" strike="noStrike" cap="none" normalizeH="0" baseline="0" dirty="0">
              <a:ln>
                <a:noFill/>
              </a:ln>
              <a:solidFill>
                <a:schemeClr val="tx1"/>
              </a:solidFill>
              <a:effectLst/>
              <a:latin typeface="NexusSerif"/>
            </a:endParaRPr>
          </a:p>
        </p:txBody>
      </p:sp>
    </p:spTree>
    <p:extLst>
      <p:ext uri="{BB962C8B-B14F-4D97-AF65-F5344CB8AC3E}">
        <p14:creationId xmlns:p14="http://schemas.microsoft.com/office/powerpoint/2010/main" val="1504063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653E-7556-B06F-2C24-E9C4917B959A}"/>
              </a:ext>
            </a:extLst>
          </p:cNvPr>
          <p:cNvSpPr>
            <a:spLocks noGrp="1"/>
          </p:cNvSpPr>
          <p:nvPr>
            <p:ph type="title"/>
          </p:nvPr>
        </p:nvSpPr>
        <p:spPr>
          <a:xfrm>
            <a:off x="1818556" y="3803723"/>
            <a:ext cx="2621871" cy="631920"/>
          </a:xfrm>
        </p:spPr>
        <p:txBody>
          <a:bodyPr>
            <a:normAutofit/>
          </a:bodyPr>
          <a:lstStyle/>
          <a:p>
            <a:pPr algn="ctr"/>
            <a:r>
              <a:rPr lang="en-US" dirty="0">
                <a:solidFill>
                  <a:srgbClr val="0070C0"/>
                </a:solidFill>
              </a:rPr>
              <a:t>q/a session</a:t>
            </a:r>
          </a:p>
        </p:txBody>
      </p:sp>
      <p:pic>
        <p:nvPicPr>
          <p:cNvPr id="6146" name="Picture 2" descr="Achievement or business success reaching goal or target challenge and  career growth concept success businessman climbing growth bar graph to the  top to stab down winning flag 2450518 Vector Art at Vecteezy">
            <a:extLst>
              <a:ext uri="{FF2B5EF4-FFF2-40B4-BE49-F238E27FC236}">
                <a16:creationId xmlns:a16="http://schemas.microsoft.com/office/drawing/2014/main" id="{A6D6AB9F-C7D0-0C12-C332-76FA15AB6D40}"/>
              </a:ext>
            </a:extLst>
          </p:cNvPr>
          <p:cNvPicPr>
            <a:picLocks noChangeAspect="1" noChangeArrowheads="1"/>
          </p:cNvPicPr>
          <p:nvPr/>
        </p:nvPicPr>
        <p:blipFill>
          <a:blip r:embed="rId2">
            <a:duotone>
              <a:prstClr val="black"/>
              <a:schemeClr val="accent1">
                <a:tint val="45000"/>
                <a:satMod val="400000"/>
              </a:schemeClr>
            </a:duotone>
            <a:alphaModFix/>
            <a:extLst>
              <a:ext uri="{28A0092B-C50C-407E-A947-70E740481C1C}">
                <a14:useLocalDpi xmlns:a14="http://schemas.microsoft.com/office/drawing/2010/main" val="0"/>
              </a:ext>
            </a:extLst>
          </a:blip>
          <a:srcRect/>
          <a:stretch>
            <a:fillRect/>
          </a:stretch>
        </p:blipFill>
        <p:spPr bwMode="auto">
          <a:xfrm>
            <a:off x="6390686" y="2107095"/>
            <a:ext cx="4662041" cy="3108027"/>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C190CF7-AD0C-1E9B-7CF3-3D216BEC06EE}"/>
              </a:ext>
            </a:extLst>
          </p:cNvPr>
          <p:cNvSpPr/>
          <p:nvPr/>
        </p:nvSpPr>
        <p:spPr>
          <a:xfrm>
            <a:off x="2133600" y="3626911"/>
            <a:ext cx="1949973" cy="96950"/>
          </a:xfrm>
          <a:prstGeom prst="rect">
            <a:avLst/>
          </a:prstGeom>
          <a:solidFill>
            <a:schemeClr val="tx1"/>
          </a:solidFill>
          <a:ln>
            <a:solidFill>
              <a:schemeClr val="tx1"/>
            </a:solidFill>
          </a:ln>
          <a:effectLst>
            <a:glow>
              <a:schemeClr val="tx1">
                <a:alpha val="49000"/>
              </a:schemeClr>
            </a:glow>
            <a:reflection stA="45000" endPos="82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highlight>
                <a:srgbClr val="FF0000"/>
              </a:highlight>
            </a:endParaRPr>
          </a:p>
        </p:txBody>
      </p:sp>
      <p:sp>
        <p:nvSpPr>
          <p:cNvPr id="7" name="Title 1">
            <a:extLst>
              <a:ext uri="{FF2B5EF4-FFF2-40B4-BE49-F238E27FC236}">
                <a16:creationId xmlns:a16="http://schemas.microsoft.com/office/drawing/2014/main" id="{84C9894B-4453-A439-2BAD-7BF5AAD22777}"/>
              </a:ext>
            </a:extLst>
          </p:cNvPr>
          <p:cNvSpPr txBox="1">
            <a:spLocks/>
          </p:cNvSpPr>
          <p:nvPr/>
        </p:nvSpPr>
        <p:spPr>
          <a:xfrm>
            <a:off x="2154506" y="2915129"/>
            <a:ext cx="1949973" cy="6319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The end</a:t>
            </a:r>
          </a:p>
        </p:txBody>
      </p:sp>
    </p:spTree>
    <p:extLst>
      <p:ext uri="{BB962C8B-B14F-4D97-AF65-F5344CB8AC3E}">
        <p14:creationId xmlns:p14="http://schemas.microsoft.com/office/powerpoint/2010/main" val="223631695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B1E7-FAC3-FE5B-265D-562E56FE3AB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B8D8BFD3-F0C4-776E-D21B-200FA6CCEB80}"/>
              </a:ext>
            </a:extLst>
          </p:cNvPr>
          <p:cNvSpPr>
            <a:spLocks noGrp="1"/>
          </p:cNvSpPr>
          <p:nvPr>
            <p:ph idx="1"/>
          </p:nvPr>
        </p:nvSpPr>
        <p:spPr>
          <a:xfrm>
            <a:off x="581193" y="2340864"/>
            <a:ext cx="5003682" cy="3634486"/>
          </a:xfrm>
        </p:spPr>
        <p:txBody>
          <a:bodyPr>
            <a:normAutofit/>
          </a:bodyPr>
          <a:lstStyle/>
          <a:p>
            <a:r>
              <a:rPr lang="en-US" sz="2000" dirty="0">
                <a:latin typeface="Times New Roman" panose="02020603050405020304" pitchFamily="18" charset="0"/>
                <a:cs typeface="Times New Roman" panose="02020603050405020304" pitchFamily="18" charset="0"/>
              </a:rPr>
              <a:t>In a nutshell, this report comprehends the analysis of Military Expenditures and the Economy of the country through terrorism to visualize the impact of Military Expenditures on the Country’s economy during the last 13 years.</a:t>
            </a:r>
          </a:p>
        </p:txBody>
      </p:sp>
      <p:pic>
        <p:nvPicPr>
          <p:cNvPr id="4" name="Picture 2" descr="UPDATED] Top Presentation Statistics for 2022 | Decktopus">
            <a:extLst>
              <a:ext uri="{FF2B5EF4-FFF2-40B4-BE49-F238E27FC236}">
                <a16:creationId xmlns:a16="http://schemas.microsoft.com/office/drawing/2014/main" id="{0751AC6B-BBE1-8A6B-5B96-B91BD45C9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448" y="2340864"/>
            <a:ext cx="5767359" cy="324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3057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AF7B6-008C-B0E0-3ECC-C2FFBCC21E56}"/>
              </a:ext>
            </a:extLst>
          </p:cNvPr>
          <p:cNvSpPr>
            <a:spLocks noGrp="1"/>
          </p:cNvSpPr>
          <p:nvPr>
            <p:ph type="title"/>
          </p:nvPr>
        </p:nvSpPr>
        <p:spPr/>
        <p:txBody>
          <a:bodyPr/>
          <a:lstStyle/>
          <a:p>
            <a:r>
              <a:rPr lang="en-US" dirty="0"/>
              <a:t>Data collection/methodology</a:t>
            </a:r>
          </a:p>
        </p:txBody>
      </p:sp>
      <p:sp>
        <p:nvSpPr>
          <p:cNvPr id="3" name="Content Placeholder 2">
            <a:extLst>
              <a:ext uri="{FF2B5EF4-FFF2-40B4-BE49-F238E27FC236}">
                <a16:creationId xmlns:a16="http://schemas.microsoft.com/office/drawing/2014/main" id="{D35DD1F0-542E-FC84-D375-E0E7E3783B8E}"/>
              </a:ext>
            </a:extLst>
          </p:cNvPr>
          <p:cNvSpPr>
            <a:spLocks noGrp="1"/>
          </p:cNvSpPr>
          <p:nvPr>
            <p:ph idx="1"/>
          </p:nvPr>
        </p:nvSpPr>
        <p:spPr>
          <a:xfrm>
            <a:off x="581193" y="2340864"/>
            <a:ext cx="3006070" cy="3634486"/>
          </a:xfrm>
        </p:spPr>
        <p:txBody>
          <a:bodyPr>
            <a:normAutofit/>
          </a:bodyPr>
          <a:lstStyle/>
          <a:p>
            <a:r>
              <a:rPr lang="en-US" sz="2000" dirty="0">
                <a:latin typeface="Times New Roman" panose="02020603050405020304" pitchFamily="18" charset="0"/>
                <a:cs typeface="Times New Roman" panose="02020603050405020304" pitchFamily="18" charset="0"/>
              </a:rPr>
              <a:t>Data on Military Expenditures and Foreign Direct Investment of Pakistan has been collected from the </a:t>
            </a:r>
            <a:r>
              <a:rPr lang="en-US" sz="2000" dirty="0">
                <a:latin typeface="Times New Roman" panose="02020603050405020304" pitchFamily="18" charset="0"/>
                <a:cs typeface="Times New Roman" panose="02020603050405020304" pitchFamily="18" charset="0"/>
                <a:hlinkClick r:id="rId2"/>
              </a:rPr>
              <a:t>data.worldbank.org </a:t>
            </a:r>
            <a:r>
              <a:rPr lang="en-US" sz="2000" dirty="0">
                <a:latin typeface="Times New Roman" panose="02020603050405020304" pitchFamily="18" charset="0"/>
                <a:cs typeface="Times New Roman" panose="02020603050405020304" pitchFamily="18" charset="0"/>
              </a:rPr>
              <a:t> database.</a:t>
            </a:r>
          </a:p>
        </p:txBody>
      </p:sp>
      <p:pic>
        <p:nvPicPr>
          <p:cNvPr id="11" name="Picture 10">
            <a:extLst>
              <a:ext uri="{FF2B5EF4-FFF2-40B4-BE49-F238E27FC236}">
                <a16:creationId xmlns:a16="http://schemas.microsoft.com/office/drawing/2014/main" id="{0347702E-4C34-25EC-1144-0A9B35EDF0BF}"/>
              </a:ext>
            </a:extLst>
          </p:cNvPr>
          <p:cNvPicPr>
            <a:picLocks noChangeAspect="1"/>
          </p:cNvPicPr>
          <p:nvPr/>
        </p:nvPicPr>
        <p:blipFill>
          <a:blip r:embed="rId3"/>
          <a:stretch>
            <a:fillRect/>
          </a:stretch>
        </p:blipFill>
        <p:spPr>
          <a:xfrm>
            <a:off x="9305435" y="2443042"/>
            <a:ext cx="2305372" cy="3532307"/>
          </a:xfrm>
          <a:prstGeom prst="rect">
            <a:avLst/>
          </a:prstGeom>
        </p:spPr>
      </p:pic>
      <p:pic>
        <p:nvPicPr>
          <p:cNvPr id="13" name="Picture 12">
            <a:extLst>
              <a:ext uri="{FF2B5EF4-FFF2-40B4-BE49-F238E27FC236}">
                <a16:creationId xmlns:a16="http://schemas.microsoft.com/office/drawing/2014/main" id="{FD2B7751-26F4-9C5B-C75B-2FE390E17696}"/>
              </a:ext>
            </a:extLst>
          </p:cNvPr>
          <p:cNvPicPr>
            <a:picLocks noChangeAspect="1"/>
          </p:cNvPicPr>
          <p:nvPr/>
        </p:nvPicPr>
        <p:blipFill>
          <a:blip r:embed="rId4"/>
          <a:stretch>
            <a:fillRect/>
          </a:stretch>
        </p:blipFill>
        <p:spPr>
          <a:xfrm>
            <a:off x="6572969" y="2443043"/>
            <a:ext cx="2286319" cy="3532307"/>
          </a:xfrm>
          <a:prstGeom prst="rect">
            <a:avLst/>
          </a:prstGeom>
        </p:spPr>
      </p:pic>
      <p:sp>
        <p:nvSpPr>
          <p:cNvPr id="16" name="Content Placeholder 2">
            <a:extLst>
              <a:ext uri="{FF2B5EF4-FFF2-40B4-BE49-F238E27FC236}">
                <a16:creationId xmlns:a16="http://schemas.microsoft.com/office/drawing/2014/main" id="{572B2CDE-BF2E-FA8F-6D87-6F5A1EFF940D}"/>
              </a:ext>
            </a:extLst>
          </p:cNvPr>
          <p:cNvSpPr txBox="1">
            <a:spLocks/>
          </p:cNvSpPr>
          <p:nvPr/>
        </p:nvSpPr>
        <p:spPr>
          <a:xfrm>
            <a:off x="7019777" y="1892711"/>
            <a:ext cx="1392702" cy="517264"/>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2000" dirty="0">
                <a:solidFill>
                  <a:schemeClr val="accent2"/>
                </a:solidFill>
              </a:rPr>
              <a:t>Military Expenditure</a:t>
            </a:r>
          </a:p>
        </p:txBody>
      </p:sp>
      <p:sp>
        <p:nvSpPr>
          <p:cNvPr id="17" name="Content Placeholder 2">
            <a:extLst>
              <a:ext uri="{FF2B5EF4-FFF2-40B4-BE49-F238E27FC236}">
                <a16:creationId xmlns:a16="http://schemas.microsoft.com/office/drawing/2014/main" id="{34662CD4-BA17-AA00-D7D3-EC3287A2DD5E}"/>
              </a:ext>
            </a:extLst>
          </p:cNvPr>
          <p:cNvSpPr txBox="1">
            <a:spLocks/>
          </p:cNvSpPr>
          <p:nvPr/>
        </p:nvSpPr>
        <p:spPr>
          <a:xfrm>
            <a:off x="9635161" y="1890876"/>
            <a:ext cx="1645920" cy="517264"/>
          </a:xfrm>
          <a:prstGeom prst="rect">
            <a:avLst/>
          </a:prstGeom>
        </p:spPr>
        <p:txBody>
          <a:bodyPr vert="horz" lIns="91440" tIns="45720" rIns="91440" bIns="45720" rtlCol="0" anchor="ctr">
            <a:normAutofit fontScale="925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1400" dirty="0">
                <a:solidFill>
                  <a:schemeClr val="accent2"/>
                </a:solidFill>
              </a:rPr>
              <a:t>Foreign Direct Investment</a:t>
            </a:r>
          </a:p>
        </p:txBody>
      </p:sp>
    </p:spTree>
    <p:extLst>
      <p:ext uri="{BB962C8B-B14F-4D97-AF65-F5344CB8AC3E}">
        <p14:creationId xmlns:p14="http://schemas.microsoft.com/office/powerpoint/2010/main" val="5082565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A958-5D7D-E63E-17B8-44A7FB242F5D}"/>
              </a:ext>
            </a:extLst>
          </p:cNvPr>
          <p:cNvSpPr>
            <a:spLocks noGrp="1"/>
          </p:cNvSpPr>
          <p:nvPr>
            <p:ph type="title"/>
          </p:nvPr>
        </p:nvSpPr>
        <p:spPr/>
        <p:txBody>
          <a:bodyPr/>
          <a:lstStyle/>
          <a:p>
            <a:r>
              <a:rPr lang="en-US" dirty="0"/>
              <a:t>Data collection/methodology</a:t>
            </a:r>
          </a:p>
        </p:txBody>
      </p:sp>
      <p:sp>
        <p:nvSpPr>
          <p:cNvPr id="3" name="Content Placeholder 2">
            <a:extLst>
              <a:ext uri="{FF2B5EF4-FFF2-40B4-BE49-F238E27FC236}">
                <a16:creationId xmlns:a16="http://schemas.microsoft.com/office/drawing/2014/main" id="{B65A161C-3966-7162-8D54-C3CA589AB921}"/>
              </a:ext>
            </a:extLst>
          </p:cNvPr>
          <p:cNvSpPr>
            <a:spLocks noGrp="1"/>
          </p:cNvSpPr>
          <p:nvPr>
            <p:ph idx="1"/>
          </p:nvPr>
        </p:nvSpPr>
        <p:spPr>
          <a:xfrm>
            <a:off x="581193" y="2340864"/>
            <a:ext cx="4004876" cy="3634486"/>
          </a:xfrm>
        </p:spPr>
        <p:txBody>
          <a:bodyPr>
            <a:normAutofit/>
          </a:bodyPr>
          <a:lstStyle/>
          <a:p>
            <a:r>
              <a:rPr lang="en-US" sz="2000" dirty="0">
                <a:latin typeface="Times New Roman" panose="02020603050405020304" pitchFamily="18" charset="0"/>
                <a:cs typeface="Times New Roman" panose="02020603050405020304" pitchFamily="18" charset="0"/>
              </a:rPr>
              <a:t>Data on the Number of terrorist attacks in Pakistan has been collected from the </a:t>
            </a:r>
            <a:r>
              <a:rPr lang="en-US" sz="2000" dirty="0">
                <a:latin typeface="Times New Roman" panose="02020603050405020304" pitchFamily="18" charset="0"/>
                <a:cs typeface="Times New Roman" panose="02020603050405020304" pitchFamily="18" charset="0"/>
                <a:hlinkClick r:id="rId2"/>
              </a:rPr>
              <a:t>https://ourworldindata.org/</a:t>
            </a:r>
            <a:r>
              <a:rPr lang="en-US" sz="2000" dirty="0">
                <a:latin typeface="Times New Roman" panose="02020603050405020304" pitchFamily="18" charset="0"/>
                <a:cs typeface="Times New Roman" panose="02020603050405020304" pitchFamily="18" charset="0"/>
              </a:rPr>
              <a:t> database.</a:t>
            </a:r>
          </a:p>
          <a:p>
            <a:r>
              <a:rPr lang="en-US" sz="2000" dirty="0">
                <a:latin typeface="Times New Roman" panose="02020603050405020304" pitchFamily="18" charset="0"/>
                <a:cs typeface="Times New Roman" panose="02020603050405020304" pitchFamily="18" charset="0"/>
              </a:rPr>
              <a:t>Data sets have been preprocessed in Python, and it has been structured into CSV format. </a:t>
            </a:r>
          </a:p>
        </p:txBody>
      </p:sp>
      <p:sp>
        <p:nvSpPr>
          <p:cNvPr id="6" name="Content Placeholder 2">
            <a:extLst>
              <a:ext uri="{FF2B5EF4-FFF2-40B4-BE49-F238E27FC236}">
                <a16:creationId xmlns:a16="http://schemas.microsoft.com/office/drawing/2014/main" id="{08910EF2-2CAB-C364-1129-F1BE925C3462}"/>
              </a:ext>
            </a:extLst>
          </p:cNvPr>
          <p:cNvSpPr txBox="1">
            <a:spLocks/>
          </p:cNvSpPr>
          <p:nvPr/>
        </p:nvSpPr>
        <p:spPr>
          <a:xfrm>
            <a:off x="8100642" y="1823600"/>
            <a:ext cx="1871003" cy="51726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1400" dirty="0">
                <a:solidFill>
                  <a:schemeClr val="accent2"/>
                </a:solidFill>
              </a:rPr>
              <a:t>Terrorist Incidents</a:t>
            </a:r>
          </a:p>
        </p:txBody>
      </p:sp>
      <p:pic>
        <p:nvPicPr>
          <p:cNvPr id="7" name="Picture 6">
            <a:extLst>
              <a:ext uri="{FF2B5EF4-FFF2-40B4-BE49-F238E27FC236}">
                <a16:creationId xmlns:a16="http://schemas.microsoft.com/office/drawing/2014/main" id="{7E9A3B96-5185-FA08-24B5-E942BD167FEA}"/>
              </a:ext>
            </a:extLst>
          </p:cNvPr>
          <p:cNvPicPr>
            <a:picLocks noChangeAspect="1"/>
          </p:cNvPicPr>
          <p:nvPr/>
        </p:nvPicPr>
        <p:blipFill>
          <a:blip r:embed="rId3"/>
          <a:stretch>
            <a:fillRect/>
          </a:stretch>
        </p:blipFill>
        <p:spPr>
          <a:xfrm>
            <a:off x="7892985" y="2340864"/>
            <a:ext cx="2286319" cy="3567209"/>
          </a:xfrm>
          <a:prstGeom prst="rect">
            <a:avLst/>
          </a:prstGeom>
        </p:spPr>
      </p:pic>
    </p:spTree>
    <p:extLst>
      <p:ext uri="{BB962C8B-B14F-4D97-AF65-F5344CB8AC3E}">
        <p14:creationId xmlns:p14="http://schemas.microsoft.com/office/powerpoint/2010/main" val="7989523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6916-E9BE-B2B2-5FFE-D993EFBF9DA2}"/>
              </a:ext>
            </a:extLst>
          </p:cNvPr>
          <p:cNvSpPr>
            <a:spLocks noGrp="1"/>
          </p:cNvSpPr>
          <p:nvPr>
            <p:ph type="title"/>
          </p:nvPr>
        </p:nvSpPr>
        <p:spPr/>
        <p:txBody>
          <a:bodyPr/>
          <a:lstStyle/>
          <a:p>
            <a:r>
              <a:rPr lang="en-US" dirty="0"/>
              <a:t>Descriptive Statistics of Military Expenditures of Pakistan</a:t>
            </a:r>
          </a:p>
        </p:txBody>
      </p:sp>
      <p:sp>
        <p:nvSpPr>
          <p:cNvPr id="3" name="Content Placeholder 2">
            <a:extLst>
              <a:ext uri="{FF2B5EF4-FFF2-40B4-BE49-F238E27FC236}">
                <a16:creationId xmlns:a16="http://schemas.microsoft.com/office/drawing/2014/main" id="{523262A9-F3AC-4F23-F867-3536ADABA13F}"/>
              </a:ext>
            </a:extLst>
          </p:cNvPr>
          <p:cNvSpPr>
            <a:spLocks noGrp="1"/>
          </p:cNvSpPr>
          <p:nvPr>
            <p:ph idx="1"/>
          </p:nvPr>
        </p:nvSpPr>
        <p:spPr>
          <a:xfrm>
            <a:off x="581193" y="2440110"/>
            <a:ext cx="4750462" cy="3535240"/>
          </a:xfrm>
        </p:spPr>
        <p:txBody>
          <a:bodyPr>
            <a:normAutofit/>
          </a:bodyPr>
          <a:lstStyle/>
          <a:p>
            <a:r>
              <a:rPr lang="en-US" sz="2000" dirty="0">
                <a:latin typeface="Times New Roman" panose="02020603050405020304" pitchFamily="18" charset="0"/>
                <a:cs typeface="Times New Roman" panose="02020603050405020304" pitchFamily="18" charset="0"/>
              </a:rPr>
              <a:t>The Military Expenditures is time series from 2005 to 2017.</a:t>
            </a:r>
          </a:p>
          <a:p>
            <a:r>
              <a:rPr lang="en-US" sz="2000" dirty="0">
                <a:latin typeface="Times New Roman" panose="02020603050405020304" pitchFamily="18" charset="0"/>
                <a:cs typeface="Times New Roman" panose="02020603050405020304" pitchFamily="18" charset="0"/>
              </a:rPr>
              <a:t>It shows the amount in billion US($) of military expenditures of Pakistan.</a:t>
            </a:r>
          </a:p>
          <a:p>
            <a:r>
              <a:rPr lang="en-US" sz="2000" dirty="0">
                <a:latin typeface="Times New Roman" panose="02020603050405020304" pitchFamily="18" charset="0"/>
                <a:cs typeface="Times New Roman" panose="02020603050405020304" pitchFamily="18" charset="0"/>
              </a:rPr>
              <a:t>We want to describe the summary statistics of this time series.</a:t>
            </a:r>
          </a:p>
          <a:p>
            <a:r>
              <a:rPr lang="en-US" sz="2000" dirty="0">
                <a:latin typeface="Times New Roman" panose="02020603050405020304" pitchFamily="18" charset="0"/>
                <a:cs typeface="Times New Roman" panose="02020603050405020304" pitchFamily="18" charset="0"/>
              </a:rPr>
              <a:t>So, we can determine the highest expenditures and the average expenditures so far.</a:t>
            </a:r>
          </a:p>
        </p:txBody>
      </p:sp>
      <p:pic>
        <p:nvPicPr>
          <p:cNvPr id="4" name="Picture 2" descr="UPDATED] Top Presentation Statistics for 2022 | Decktopus">
            <a:extLst>
              <a:ext uri="{FF2B5EF4-FFF2-40B4-BE49-F238E27FC236}">
                <a16:creationId xmlns:a16="http://schemas.microsoft.com/office/drawing/2014/main" id="{0284B323-24A7-CEB2-0247-7A72B4F94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448" y="2340864"/>
            <a:ext cx="5767359" cy="324894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B391BF43-D53C-013C-0D44-BFC674C3EBD2}"/>
              </a:ext>
            </a:extLst>
          </p:cNvPr>
          <p:cNvSpPr txBox="1">
            <a:spLocks/>
          </p:cNvSpPr>
          <p:nvPr/>
        </p:nvSpPr>
        <p:spPr>
          <a:xfrm>
            <a:off x="398176" y="1588275"/>
            <a:ext cx="2558248"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7" name="Title 1">
            <a:extLst>
              <a:ext uri="{FF2B5EF4-FFF2-40B4-BE49-F238E27FC236}">
                <a16:creationId xmlns:a16="http://schemas.microsoft.com/office/drawing/2014/main" id="{782A0604-42E9-E1E1-915A-B1EA7D49EADA}"/>
              </a:ext>
            </a:extLst>
          </p:cNvPr>
          <p:cNvSpPr txBox="1">
            <a:spLocks/>
          </p:cNvSpPr>
          <p:nvPr/>
        </p:nvSpPr>
        <p:spPr>
          <a:xfrm>
            <a:off x="565884" y="2137509"/>
            <a:ext cx="2222832" cy="39285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Objective</a:t>
            </a:r>
          </a:p>
        </p:txBody>
      </p:sp>
    </p:spTree>
    <p:extLst>
      <p:ext uri="{BB962C8B-B14F-4D97-AF65-F5344CB8AC3E}">
        <p14:creationId xmlns:p14="http://schemas.microsoft.com/office/powerpoint/2010/main" val="24403791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8D254BD-6395-51BA-AC87-1F8715B81C90}"/>
              </a:ext>
            </a:extLst>
          </p:cNvPr>
          <p:cNvSpPr>
            <a:spLocks noGrp="1"/>
          </p:cNvSpPr>
          <p:nvPr>
            <p:ph type="title"/>
          </p:nvPr>
        </p:nvSpPr>
        <p:spPr>
          <a:xfrm>
            <a:off x="581192" y="702156"/>
            <a:ext cx="11029616" cy="1188720"/>
          </a:xfrm>
        </p:spPr>
        <p:txBody>
          <a:bodyPr/>
          <a:lstStyle/>
          <a:p>
            <a:r>
              <a:rPr lang="en-US" dirty="0"/>
              <a:t>Descriptive Statistics of Military Expenditures of Pakistan</a:t>
            </a:r>
          </a:p>
        </p:txBody>
      </p:sp>
      <p:sp>
        <p:nvSpPr>
          <p:cNvPr id="12" name="Title 1">
            <a:extLst>
              <a:ext uri="{FF2B5EF4-FFF2-40B4-BE49-F238E27FC236}">
                <a16:creationId xmlns:a16="http://schemas.microsoft.com/office/drawing/2014/main" id="{9C1B5A78-8F89-DA1B-BA9B-B887D36480D9}"/>
              </a:ext>
            </a:extLst>
          </p:cNvPr>
          <p:cNvSpPr txBox="1">
            <a:spLocks/>
          </p:cNvSpPr>
          <p:nvPr/>
        </p:nvSpPr>
        <p:spPr>
          <a:xfrm>
            <a:off x="398176" y="1588275"/>
            <a:ext cx="2558248"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13" name="Title 1">
            <a:extLst>
              <a:ext uri="{FF2B5EF4-FFF2-40B4-BE49-F238E27FC236}">
                <a16:creationId xmlns:a16="http://schemas.microsoft.com/office/drawing/2014/main" id="{1D7C2E17-81A4-C28B-EBC2-0F0856B004BD}"/>
              </a:ext>
            </a:extLst>
          </p:cNvPr>
          <p:cNvSpPr txBox="1">
            <a:spLocks/>
          </p:cNvSpPr>
          <p:nvPr/>
        </p:nvSpPr>
        <p:spPr>
          <a:xfrm>
            <a:off x="565884" y="2137509"/>
            <a:ext cx="2222832" cy="39285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Results</a:t>
            </a:r>
          </a:p>
        </p:txBody>
      </p:sp>
      <p:pic>
        <p:nvPicPr>
          <p:cNvPr id="17" name="Picture 16">
            <a:extLst>
              <a:ext uri="{FF2B5EF4-FFF2-40B4-BE49-F238E27FC236}">
                <a16:creationId xmlns:a16="http://schemas.microsoft.com/office/drawing/2014/main" id="{1BAE9716-DA16-55E4-35EF-B93F2D3E32CB}"/>
              </a:ext>
            </a:extLst>
          </p:cNvPr>
          <p:cNvPicPr>
            <a:picLocks noChangeAspect="1"/>
          </p:cNvPicPr>
          <p:nvPr/>
        </p:nvPicPr>
        <p:blipFill>
          <a:blip r:embed="rId2"/>
          <a:stretch>
            <a:fillRect/>
          </a:stretch>
        </p:blipFill>
        <p:spPr>
          <a:xfrm>
            <a:off x="2788716" y="3023628"/>
            <a:ext cx="6316395" cy="3038621"/>
          </a:xfrm>
          <a:prstGeom prst="rect">
            <a:avLst/>
          </a:prstGeom>
        </p:spPr>
      </p:pic>
    </p:spTree>
    <p:extLst>
      <p:ext uri="{BB962C8B-B14F-4D97-AF65-F5344CB8AC3E}">
        <p14:creationId xmlns:p14="http://schemas.microsoft.com/office/powerpoint/2010/main" val="3390849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BD9AFDC-C4D0-FE8F-52E2-40157B1A261F}"/>
              </a:ext>
            </a:extLst>
          </p:cNvPr>
          <p:cNvSpPr>
            <a:spLocks noGrp="1"/>
          </p:cNvSpPr>
          <p:nvPr>
            <p:ph type="title"/>
          </p:nvPr>
        </p:nvSpPr>
        <p:spPr>
          <a:xfrm>
            <a:off x="581192" y="702156"/>
            <a:ext cx="11029616" cy="1188720"/>
          </a:xfrm>
        </p:spPr>
        <p:txBody>
          <a:bodyPr/>
          <a:lstStyle/>
          <a:p>
            <a:r>
              <a:rPr lang="en-US" dirty="0"/>
              <a:t>Descriptive Statistics of Military Expenditures of Pakistan</a:t>
            </a:r>
          </a:p>
        </p:txBody>
      </p:sp>
      <p:sp>
        <p:nvSpPr>
          <p:cNvPr id="7" name="Content Placeholder 2">
            <a:extLst>
              <a:ext uri="{FF2B5EF4-FFF2-40B4-BE49-F238E27FC236}">
                <a16:creationId xmlns:a16="http://schemas.microsoft.com/office/drawing/2014/main" id="{27EB71B5-827D-4618-6E37-CECACD77A423}"/>
              </a:ext>
            </a:extLst>
          </p:cNvPr>
          <p:cNvSpPr>
            <a:spLocks noGrp="1"/>
          </p:cNvSpPr>
          <p:nvPr>
            <p:ph idx="1"/>
          </p:nvPr>
        </p:nvSpPr>
        <p:spPr>
          <a:xfrm>
            <a:off x="581193" y="2440110"/>
            <a:ext cx="4750462" cy="3535240"/>
          </a:xfrm>
        </p:spPr>
        <p:txBody>
          <a:bodyPr>
            <a:normAutofit/>
          </a:bodyPr>
          <a:lstStyle/>
          <a:p>
            <a:r>
              <a:rPr lang="en-US" sz="2000" dirty="0">
                <a:latin typeface="Times New Roman" panose="02020603050405020304" pitchFamily="18" charset="0"/>
                <a:cs typeface="Times New Roman" panose="02020603050405020304" pitchFamily="18" charset="0"/>
              </a:rPr>
              <a:t>The average military expenditure for the last 13 years is 7.155 Billion US($).</a:t>
            </a:r>
          </a:p>
          <a:p>
            <a:r>
              <a:rPr lang="en-US" sz="2000" dirty="0">
                <a:latin typeface="Times New Roman" panose="02020603050405020304" pitchFamily="18" charset="0"/>
                <a:cs typeface="Times New Roman" panose="02020603050405020304" pitchFamily="18" charset="0"/>
              </a:rPr>
              <a:t>And, the highest expenditure is in 2017 which is 11.46 Billion US($).</a:t>
            </a:r>
          </a:p>
        </p:txBody>
      </p:sp>
      <p:pic>
        <p:nvPicPr>
          <p:cNvPr id="8" name="Picture 2" descr="UPDATED] Top Presentation Statistics for 2022 | Decktopus">
            <a:extLst>
              <a:ext uri="{FF2B5EF4-FFF2-40B4-BE49-F238E27FC236}">
                <a16:creationId xmlns:a16="http://schemas.microsoft.com/office/drawing/2014/main" id="{DFD4E4EF-E5BB-01E3-C9A0-0D06DD539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448" y="2340864"/>
            <a:ext cx="5767359" cy="324894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8833C9CD-3184-7101-3DA0-74FEBB5EF154}"/>
              </a:ext>
            </a:extLst>
          </p:cNvPr>
          <p:cNvSpPr txBox="1">
            <a:spLocks/>
          </p:cNvSpPr>
          <p:nvPr/>
        </p:nvSpPr>
        <p:spPr>
          <a:xfrm>
            <a:off x="398176" y="1588275"/>
            <a:ext cx="2558248"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10" name="Title 1">
            <a:extLst>
              <a:ext uri="{FF2B5EF4-FFF2-40B4-BE49-F238E27FC236}">
                <a16:creationId xmlns:a16="http://schemas.microsoft.com/office/drawing/2014/main" id="{E76C36B4-D36F-3A12-2686-FB3EB1CEA8BF}"/>
              </a:ext>
            </a:extLst>
          </p:cNvPr>
          <p:cNvSpPr txBox="1">
            <a:spLocks/>
          </p:cNvSpPr>
          <p:nvPr/>
        </p:nvSpPr>
        <p:spPr>
          <a:xfrm>
            <a:off x="565884" y="2137509"/>
            <a:ext cx="2222832" cy="392853"/>
          </a:xfrm>
          <a:prstGeom prst="rect">
            <a:avLst/>
          </a:prstGeom>
        </p:spPr>
        <p:txBody>
          <a:bodyPr vert="horz" lIns="91440" tIns="45720" rIns="91440" bIns="45720" rtlCol="0" anchor="b">
            <a:normAutofit fontScale="85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u="sng" dirty="0">
                <a:solidFill>
                  <a:srgbClr val="00B0F0"/>
                </a:solidFill>
              </a:rPr>
              <a:t>interpretation</a:t>
            </a:r>
          </a:p>
        </p:txBody>
      </p:sp>
    </p:spTree>
    <p:extLst>
      <p:ext uri="{BB962C8B-B14F-4D97-AF65-F5344CB8AC3E}">
        <p14:creationId xmlns:p14="http://schemas.microsoft.com/office/powerpoint/2010/main" val="19550750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{87A04B07-C752-4EE4-8D56-15C650A99BBC}tf33552983_win32</Template>
  <TotalTime>1445</TotalTime>
  <Words>1498</Words>
  <Application>Microsoft Office PowerPoint</Application>
  <PresentationFormat>Widescreen</PresentationFormat>
  <Paragraphs>133</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Franklin Gothic Book</vt:lpstr>
      <vt:lpstr>Franklin Gothic Demi</vt:lpstr>
      <vt:lpstr>NexusSerif</vt:lpstr>
      <vt:lpstr>Times New Roman</vt:lpstr>
      <vt:lpstr>Wingdings 2</vt:lpstr>
      <vt:lpstr>DividendVTI</vt:lpstr>
      <vt:lpstr>is military spending beneficial or detrimental to a country's economy?</vt:lpstr>
      <vt:lpstr>Team members</vt:lpstr>
      <vt:lpstr>Abstract/Brief summary</vt:lpstr>
      <vt:lpstr>Objective</vt:lpstr>
      <vt:lpstr>Data collection/methodology</vt:lpstr>
      <vt:lpstr>Data collection/methodology</vt:lpstr>
      <vt:lpstr>Descriptive Statistics of Military Expenditures of Pakistan</vt:lpstr>
      <vt:lpstr>Descriptive Statistics of Military Expenditures of Pakistan</vt:lpstr>
      <vt:lpstr>Descriptive Statistics of Military Expenditures of Pakistan</vt:lpstr>
      <vt:lpstr>Descriptive Statistics of Foreign Direct investment of Pakistan</vt:lpstr>
      <vt:lpstr>Descriptive Statistics of Foreign Direct investment of Pakistan</vt:lpstr>
      <vt:lpstr>Descriptive Statistics of Foreign Direct investment of Pakistan</vt:lpstr>
      <vt:lpstr>Descriptive Statistics of Terrorist Attacks in Pakistan</vt:lpstr>
      <vt:lpstr>Descriptive Statistics of Terrorist Attacks in Pakistan</vt:lpstr>
      <vt:lpstr>Descriptive Statistics of Terrorist Attacks in Pakistan</vt:lpstr>
      <vt:lpstr>Normality test </vt:lpstr>
      <vt:lpstr>Normality test </vt:lpstr>
      <vt:lpstr>Q-q plot of Terrorist attacks time series</vt:lpstr>
      <vt:lpstr>Q-q plot of FDI time series</vt:lpstr>
      <vt:lpstr>Q-q plot of military expenditures time series</vt:lpstr>
      <vt:lpstr>Normality test </vt:lpstr>
      <vt:lpstr>correlation</vt:lpstr>
      <vt:lpstr>correlation</vt:lpstr>
      <vt:lpstr>Spearman's correlation between FDI and Terrorism attacks time series</vt:lpstr>
      <vt:lpstr>correlation between FDI and Terrorism attacks time series</vt:lpstr>
      <vt:lpstr>correlation between FDI and Terrorism attacks time series</vt:lpstr>
      <vt:lpstr>Spearman's correlation between Military Expenditures and Terrorism attacks time series</vt:lpstr>
      <vt:lpstr>correlation between Military Expenditures and Terrorism attacks time series</vt:lpstr>
      <vt:lpstr>correlation between Military Expenditures and Terrorism attacks time series</vt:lpstr>
      <vt:lpstr>conclusion</vt:lpstr>
      <vt:lpstr>conclusion</vt:lpstr>
      <vt:lpstr>references</vt:lpstr>
      <vt:lpstr>q/a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military spending beneficial or detrimental to a country's economy?</dc:title>
  <dc:creator>Muhammad Faizan</dc:creator>
  <cp:lastModifiedBy>Muhammad Faizan</cp:lastModifiedBy>
  <cp:revision>3</cp:revision>
  <dcterms:created xsi:type="dcterms:W3CDTF">2022-05-21T11:06:38Z</dcterms:created>
  <dcterms:modified xsi:type="dcterms:W3CDTF">2022-05-22T13:15:46Z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