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Anaheim"/>
      <p:regular r:id="rId6"/>
      <p:bold r:id="rId7"/>
    </p:embeddedFont>
    <p:embeddedFont>
      <p:font typeface="Bebas Neu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XrA3qHCgx+Bq/lHsvzRfW3P7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Anaheim-regular.fntdata"/><Relationship Id="rId7" Type="http://schemas.openxmlformats.org/officeDocument/2006/relationships/font" Target="fonts/Anaheim-bold.fntdata"/><Relationship Id="rId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 min - Elias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3.png"/><Relationship Id="rId13" Type="http://schemas.openxmlformats.org/officeDocument/2006/relationships/image" Target="../media/image10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"/>
          <p:cNvGrpSpPr/>
          <p:nvPr/>
        </p:nvGrpSpPr>
        <p:grpSpPr>
          <a:xfrm>
            <a:off x="0" y="0"/>
            <a:ext cx="12260415" cy="6858000"/>
            <a:chOff x="-9525" y="0"/>
            <a:chExt cx="12260415" cy="6858000"/>
          </a:xfrm>
        </p:grpSpPr>
        <p:pic>
          <p:nvPicPr>
            <p:cNvPr id="18" name="Google Shape;1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9525" y="0"/>
              <a:ext cx="12201525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"/>
            <p:cNvSpPr txBox="1"/>
            <p:nvPr/>
          </p:nvSpPr>
          <p:spPr>
            <a:xfrm>
              <a:off x="654989" y="771375"/>
              <a:ext cx="16891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Trebuchet MS"/>
                <a:buNone/>
              </a:pPr>
              <a:r>
                <a:rPr b="1" i="0" lang="pt-BR" sz="20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Descoberta</a:t>
              </a:r>
              <a:endParaRPr b="0" i="0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371893" y="30772"/>
              <a:ext cx="21245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rebuchet MS"/>
                <a:buNone/>
              </a:pPr>
              <a:r>
                <a:rPr b="1" i="1" lang="pt-BR" sz="24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BM Canvas</a:t>
              </a:r>
              <a:endParaRPr b="0" i="1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2738379" y="2794404"/>
              <a:ext cx="16314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rebuchet MS"/>
                <a:buNone/>
              </a:pPr>
              <a:r>
                <a:rPr b="1" i="0" lang="pt-BR" sz="14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Recursos Principais</a:t>
              </a:r>
              <a:endPara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9806406" y="789987"/>
              <a:ext cx="2257487" cy="39821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Cooperval Cooperativa Agroindustrial Vale do Ivaí</a:t>
              </a:r>
              <a:endParaRPr/>
            </a:p>
            <a:p>
              <a:pPr indent="-209550" lvl="0" marL="2857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393973"/>
                  </a:solidFill>
                  <a:latin typeface="Arial"/>
                  <a:ea typeface="Arial"/>
                  <a:cs typeface="Arial"/>
                  <a:sym typeface="Arial"/>
                </a:rPr>
                <a:t>Instituições educacionais (escolas, universidades, centros de treinamento)</a:t>
              </a:r>
              <a:endParaRPr b="0" i="0" sz="1200" u="none" cap="none" strike="noStrike">
                <a:solidFill>
                  <a:srgbClr val="3939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11838" y="451560"/>
              <a:ext cx="122040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7308401" y="449952"/>
              <a:ext cx="7295" cy="4432769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70728" y="4882721"/>
              <a:ext cx="12180162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9711532" y="449952"/>
              <a:ext cx="15404" cy="4432769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" name="Google Shape;2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287785" y="78973"/>
              <a:ext cx="657071" cy="285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28;p1"/>
            <p:cNvSpPr txBox="1"/>
            <p:nvPr/>
          </p:nvSpPr>
          <p:spPr>
            <a:xfrm>
              <a:off x="251408" y="1231166"/>
              <a:ext cx="25987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Trebuchet MS"/>
                <a:buNone/>
              </a:pPr>
              <a:r>
                <a:rPr b="1" i="0" lang="pt-BR" sz="1000" u="none" cap="none" strike="noStrike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-</a:t>
              </a:r>
              <a:endParaRPr b="0" i="0" sz="1000" u="none" cap="none" strike="noStrike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>
              <a:off x="3236643" y="1231166"/>
              <a:ext cx="4191830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Trebuchet MS"/>
                <a:buNone/>
              </a:pPr>
              <a:r>
                <a:rPr b="1" i="0" lang="pt-BR" sz="1000" u="none" cap="none" strike="noStrike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-</a:t>
              </a:r>
              <a:endParaRPr b="0" i="0" sz="1000" u="none" cap="none" strike="noStrike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>
              <a:off x="3236643" y="4266027"/>
              <a:ext cx="4167006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Trebuchet MS"/>
                <a:buNone/>
              </a:pPr>
              <a:r>
                <a:rPr b="1" i="0" lang="pt-BR" sz="1000" u="none" cap="none" strike="noStrike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-</a:t>
              </a:r>
              <a:endParaRPr b="0" i="0" sz="1000" u="none" cap="none" strike="noStrike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>
              <a:off x="9914808" y="480883"/>
              <a:ext cx="206887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Trebuchet M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Segmento de Clientes</a:t>
              </a:r>
              <a:endPara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Creative Commons license - Wikipedia" id="32" name="Google Shape;32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11893016" y="4952041"/>
              <a:ext cx="181329" cy="1813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3;p1"/>
            <p:cNvSpPr/>
            <p:nvPr/>
          </p:nvSpPr>
          <p:spPr>
            <a:xfrm>
              <a:off x="7433995" y="761885"/>
              <a:ext cx="2160000" cy="18606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pt-BR" sz="105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Feedback dos clientes para melhoria.</a:t>
              </a:r>
              <a:endParaRPr/>
            </a:p>
            <a:p>
              <a:pPr indent="-104775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pt-BR" sz="105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Personalização do serviço para atender as necessidades do cliente</a:t>
              </a:r>
              <a:endParaRPr/>
            </a:p>
            <a:p>
              <a:pPr indent="-104775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pt-BR" sz="105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Suporte e manutenção</a:t>
              </a:r>
              <a:endParaRPr/>
            </a:p>
          </p:txBody>
        </p:sp>
        <p:sp>
          <p:nvSpPr>
            <p:cNvPr id="34" name="Google Shape;34;p1"/>
            <p:cNvSpPr txBox="1"/>
            <p:nvPr/>
          </p:nvSpPr>
          <p:spPr>
            <a:xfrm>
              <a:off x="7382761" y="511085"/>
              <a:ext cx="2461712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Trebuchet MS"/>
                <a:buNone/>
              </a:pPr>
              <a:r>
                <a:rPr b="1" i="0" lang="pt-BR" sz="13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Relacionamento com Clientes</a:t>
              </a:r>
              <a:endParaRPr b="0" i="0" sz="1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>
              <a:off x="7418620" y="2743816"/>
              <a:ext cx="2139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Trebuchet M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Canais</a:t>
              </a:r>
              <a:endPara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6" name="Google Shape;36;p1"/>
            <p:cNvCxnSpPr/>
            <p:nvPr/>
          </p:nvCxnSpPr>
          <p:spPr>
            <a:xfrm>
              <a:off x="7308401" y="2731368"/>
              <a:ext cx="238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4779623" y="431244"/>
              <a:ext cx="0" cy="445147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" name="Google Shape;38;p1"/>
            <p:cNvSpPr/>
            <p:nvPr/>
          </p:nvSpPr>
          <p:spPr>
            <a:xfrm>
              <a:off x="7444632" y="2979752"/>
              <a:ext cx="2199835" cy="17924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Parceria instituições educacionais</a:t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095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marketing digital</a:t>
              </a:r>
              <a:endParaRPr/>
            </a:p>
            <a:p>
              <a:pPr indent="-2095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Indicações e referências</a:t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4873836" y="777938"/>
              <a:ext cx="2297947" cy="39942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Plataforma intuitiva e personalizável de agendamento de cursos.</a:t>
              </a:r>
              <a:endParaRPr/>
            </a:p>
            <a:p>
              <a:pPr indent="-952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Facilidade de criação e gestão de turmas, alunos e horários.</a:t>
              </a:r>
              <a:endParaRPr/>
            </a:p>
            <a:p>
              <a:pPr indent="-952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Funcionalidades para solicitação de transporte e lanche pelos alunos.</a:t>
              </a:r>
              <a:endParaRPr/>
            </a:p>
            <a:p>
              <a:pPr indent="-952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Capacidade de personalização para atender às necessidades específicas de cada instituição ou empresa.</a:t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>
              <a:off x="4976824" y="460225"/>
              <a:ext cx="21724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Trebuchet M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Proposta de Valor</a:t>
              </a:r>
              <a:endParaRPr b="0" i="0" sz="1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511817" y="794209"/>
              <a:ext cx="2120403" cy="18676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Desenvolvimento da plataforma de agendamento.</a:t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20927" y="741536"/>
              <a:ext cx="2167449" cy="40169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Cooperval Cooperativa Agroindustrial Vale do Ivaí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43;p1"/>
            <p:cNvCxnSpPr/>
            <p:nvPr/>
          </p:nvCxnSpPr>
          <p:spPr>
            <a:xfrm>
              <a:off x="2397874" y="431244"/>
              <a:ext cx="0" cy="445147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2397874" y="2750015"/>
              <a:ext cx="238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" name="Google Shape;45;p1"/>
            <p:cNvSpPr txBox="1"/>
            <p:nvPr/>
          </p:nvSpPr>
          <p:spPr>
            <a:xfrm>
              <a:off x="2656419" y="498805"/>
              <a:ext cx="185145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rebuchet MS"/>
                <a:buNone/>
              </a:pPr>
              <a:r>
                <a:rPr b="1" i="0" lang="pt-BR" sz="14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Atividades Principais</a:t>
              </a:r>
              <a:endPara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485576" y="2996505"/>
              <a:ext cx="2199835" cy="17792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6286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Equipe de desenvolvimento de software.</a:t>
              </a:r>
              <a:endParaRPr/>
            </a:p>
            <a:p>
              <a:pPr indent="-952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62865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Servidores e infraestrutura de TI para hospedagem da plataforma.</a:t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" name="Google Shape;47;p1"/>
            <p:cNvCxnSpPr/>
            <p:nvPr/>
          </p:nvCxnSpPr>
          <p:spPr>
            <a:xfrm>
              <a:off x="6063055" y="4865969"/>
              <a:ext cx="0" cy="1992031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" name="Google Shape;48;p1"/>
            <p:cNvSpPr txBox="1"/>
            <p:nvPr/>
          </p:nvSpPr>
          <p:spPr>
            <a:xfrm>
              <a:off x="181255" y="4932682"/>
              <a:ext cx="16314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rebuchet MS"/>
                <a:buNone/>
              </a:pPr>
              <a:r>
                <a:rPr b="1" i="0" lang="pt-BR" sz="14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Estrutura de Custos</a:t>
              </a:r>
              <a:endPara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" name="Google Shape;49;p1"/>
            <p:cNvSpPr txBox="1"/>
            <p:nvPr/>
          </p:nvSpPr>
          <p:spPr>
            <a:xfrm>
              <a:off x="6254306" y="4949357"/>
              <a:ext cx="16314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rebuchet MS"/>
                <a:buNone/>
              </a:pPr>
              <a:r>
                <a:rPr b="1" i="0" lang="pt-BR" sz="14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Fonte de Receitas</a:t>
              </a:r>
              <a:endPara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Google Shape;50;p1"/>
            <p:cNvSpPr txBox="1"/>
            <p:nvPr/>
          </p:nvSpPr>
          <p:spPr>
            <a:xfrm>
              <a:off x="362609" y="476003"/>
              <a:ext cx="16314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rebuchet MS"/>
                <a:buNone/>
              </a:pPr>
              <a:r>
                <a:rPr b="1" i="0" lang="pt-BR" sz="14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Parcerias Principais</a:t>
              </a:r>
              <a:endPara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48510" y="5166012"/>
              <a:ext cx="5756513" cy="15676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Desenvolvimento da plataforma</a:t>
              </a:r>
              <a:endParaRPr b="0" i="0" sz="14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2A2A56"/>
                  </a:solidFill>
                  <a:latin typeface="Arial"/>
                  <a:ea typeface="Arial"/>
                  <a:cs typeface="Arial"/>
                  <a:sym typeface="Arial"/>
                </a:rPr>
                <a:t> Custos de hospedagem e infraestrutura de TI</a:t>
              </a:r>
              <a:endParaRPr b="0" i="0" sz="1200" u="none" cap="none" strike="noStrike">
                <a:solidFill>
                  <a:srgbClr val="2A2A5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250375" y="5221545"/>
              <a:ext cx="5830123" cy="15676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393973"/>
                  </a:solidFill>
                  <a:latin typeface="Arial"/>
                  <a:ea typeface="Arial"/>
                  <a:cs typeface="Arial"/>
                  <a:sym typeface="Arial"/>
                </a:rPr>
                <a:t>Taxas de assinatura mensal ou anual para acesso à plataforma.</a:t>
              </a:r>
              <a:endParaRPr/>
            </a:p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rgbClr val="393973"/>
                  </a:solidFill>
                  <a:latin typeface="Arial"/>
                  <a:ea typeface="Arial"/>
                  <a:cs typeface="Arial"/>
                  <a:sym typeface="Arial"/>
                </a:rPr>
                <a:t>Manutenção / atualização caso necessário</a:t>
              </a:r>
              <a:endParaRPr/>
            </a:p>
          </p:txBody>
        </p:sp>
        <p:pic>
          <p:nvPicPr>
            <p:cNvPr descr="Análise do cliente estrutura de tópicos" id="53" name="Google Shape;5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23013" y="784502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nexões estrutura de tópicos" id="54" name="Google Shape;54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6237" y="767883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esente estrutura de tópicos" id="55" name="Google Shape;55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55724" y="755153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ças de quebra-cabeça estrutura de tópicos" id="56" name="Google Shape;56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39179" y="768263"/>
              <a:ext cx="431620" cy="431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erramentas de mineração estrutura de tópicos" id="57" name="Google Shape;57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522046" y="3054236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rescimento Comercial estrutura de tópicos" id="58" name="Google Shape;58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7069" y="722730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nheiro estrutura de tópicos" id="59" name="Google Shape;59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299712" y="5186211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edas estrutura de tópicos" id="60" name="Google Shape;60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81255" y="5196784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ntrega estrutura de tópicos" id="61" name="Google Shape;61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447952" y="2969092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active Teacher Planner by Slidesgo">
  <a:themeElements>
    <a:clrScheme name="Simple Light">
      <a:dk1>
        <a:srgbClr val="434343"/>
      </a:dk1>
      <a:lt1>
        <a:srgbClr val="FFFFFF"/>
      </a:lt1>
      <a:dk2>
        <a:srgbClr val="5352EE"/>
      </a:dk2>
      <a:lt2>
        <a:srgbClr val="8B95FF"/>
      </a:lt2>
      <a:accent1>
        <a:srgbClr val="B9BFFD"/>
      </a:accent1>
      <a:accent2>
        <a:srgbClr val="F9AEA0"/>
      </a:accent2>
      <a:accent3>
        <a:srgbClr val="FFD4CE"/>
      </a:accent3>
      <a:accent4>
        <a:srgbClr val="393973"/>
      </a:accent4>
      <a:accent5>
        <a:srgbClr val="434343"/>
      </a:accent5>
      <a:accent6>
        <a:srgbClr val="F9ABA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2023-04-17T17:06:32Z</dcterms:created>
  <dc:creator>Elias Santos de Oliveira Junior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2023-04-17T17:06:32Z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3cf24905-1e1c-4203-97f5-6f574d4dc033</vt:lpwstr>
  </property>
  <property fmtid="{D5CDD505-2E9C-101B-9397-08002B2CF9AE}" pid="8" name="MSIP_Label_5c88f678-0b6e-4995-8ab3-bcc8062be905_ContentBits">
    <vt:lpwstr>0</vt:lpwstr>
  </property>
</Properties>
</file>