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03489-BAEF-49AE-ADE8-D2CED4DA08C8}" type="datetimeFigureOut">
              <a:rPr lang="fr-FR" smtClean="0"/>
              <a:t>01/03/2022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09B19-8537-4FC6-9B03-E85685F9F09E}" type="slidenum">
              <a:rPr lang="fr-FR" smtClean="0"/>
              <a:t>‹N°›</a:t>
            </a:fld>
            <a:endParaRPr lang="fr-FR"/>
          </a:p>
        </p:txBody>
      </p:sp>
    </p:spTree>
    <p:extLst>
      <p:ext uri="{BB962C8B-B14F-4D97-AF65-F5344CB8AC3E}">
        <p14:creationId xmlns:p14="http://schemas.microsoft.com/office/powerpoint/2010/main" val="286804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669307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0111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45070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53438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7" name="Date Placeholder 6"/>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831089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3/1/2022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03798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7" name="Date Placeholder 6"/>
          <p:cNvSpPr>
            <a:spLocks noGrp="1"/>
          </p:cNvSpPr>
          <p:nvPr>
            <p:ph type="dt" sz="half" idx="10"/>
          </p:nvPr>
        </p:nvSpPr>
        <p:spPr/>
        <p:txBody>
          <a:bodyPr/>
          <a:lstStyle/>
          <a:p>
            <a:fld id="{4F7D4976-E339-4826-83B7-FBD03F55ECF8}" type="datetimeFigureOut">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65794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9198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86362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BE4249-C0D0-4B06-8692-E8BB871AF643}" type="datetimeFigureOut">
              <a:rPr lang="en-US" smtClean="0"/>
              <a:t>3/1/2022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65660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3/1/2022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3118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40000"/>
                <a:lumOff val="60000"/>
              </a:schemeClr>
            </a:gs>
            <a:gs pos="5000">
              <a:srgbClr val="7030A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3/1/2022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8035755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Introduction to </a:t>
            </a:r>
            <a:r>
              <a:rPr lang="fr-FR" dirty="0" err="1"/>
              <a:t>Database</a:t>
            </a:r>
            <a:endParaRPr lang="fr-FR" dirty="0"/>
          </a:p>
        </p:txBody>
      </p:sp>
      <p:sp>
        <p:nvSpPr>
          <p:cNvPr id="3" name="Sous-titre 2"/>
          <p:cNvSpPr>
            <a:spLocks noGrp="1"/>
          </p:cNvSpPr>
          <p:nvPr>
            <p:ph type="subTitle" idx="1"/>
          </p:nvPr>
        </p:nvSpPr>
        <p:spPr>
          <a:xfrm>
            <a:off x="1480009" y="4352544"/>
            <a:ext cx="9231534" cy="1239894"/>
          </a:xfrm>
        </p:spPr>
        <p:txBody>
          <a:bodyPr>
            <a:noAutofit/>
          </a:bodyPr>
          <a:lstStyle/>
          <a:p>
            <a:r>
              <a:rPr lang="fr-FR" sz="8000" dirty="0">
                <a:latin typeface="Arial Rounded MT Bold" panose="020F0704030504030204" pitchFamily="34" charset="0"/>
              </a:rPr>
              <a:t>THAMRI RAOUAA</a:t>
            </a:r>
          </a:p>
        </p:txBody>
      </p:sp>
    </p:spTree>
    <p:extLst>
      <p:ext uri="{BB962C8B-B14F-4D97-AF65-F5344CB8AC3E}">
        <p14:creationId xmlns:p14="http://schemas.microsoft.com/office/powerpoint/2010/main" val="108561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48194" y="509451"/>
            <a:ext cx="5812971" cy="4801314"/>
          </a:xfrm>
          <a:prstGeom prst="rect">
            <a:avLst/>
          </a:prstGeom>
          <a:noFill/>
        </p:spPr>
        <p:txBody>
          <a:bodyPr wrap="square" rtlCol="0">
            <a:spAutoFit/>
          </a:bodyPr>
          <a:lstStyle/>
          <a:p>
            <a:r>
              <a:rPr lang="en-US" sz="2400" dirty="0">
                <a:solidFill>
                  <a:srgbClr val="002060"/>
                </a:solidFill>
              </a:rPr>
              <a:t>What is  </a:t>
            </a:r>
            <a:r>
              <a:rPr lang="fr-FR" sz="2400" dirty="0">
                <a:solidFill>
                  <a:srgbClr val="002060"/>
                </a:solidFill>
              </a:rPr>
              <a:t>MySQL ? :</a:t>
            </a:r>
          </a:p>
          <a:p>
            <a:r>
              <a:rPr lang="en-US" sz="2400" dirty="0">
                <a:solidFill>
                  <a:schemeClr val="bg1"/>
                </a:solidFill>
              </a:rPr>
              <a:t>MySQL is a widely used relational database management system (RDBMS).</a:t>
            </a:r>
          </a:p>
          <a:p>
            <a:r>
              <a:rPr lang="en-US" sz="2400" dirty="0">
                <a:solidFill>
                  <a:schemeClr val="bg1"/>
                </a:solidFill>
              </a:rPr>
              <a:t>MySQL is free and open-source.</a:t>
            </a:r>
          </a:p>
          <a:p>
            <a:r>
              <a:rPr lang="en-US" sz="2400" dirty="0">
                <a:solidFill>
                  <a:schemeClr val="bg1"/>
                </a:solidFill>
              </a:rPr>
              <a:t>MySQL is ideal for both small and large applications.</a:t>
            </a:r>
          </a:p>
          <a:p>
            <a:r>
              <a:rPr lang="en-US" sz="2400" dirty="0">
                <a:solidFill>
                  <a:schemeClr val="bg1"/>
                </a:solidFill>
              </a:rPr>
              <a:t> </a:t>
            </a:r>
            <a:r>
              <a:rPr lang="en-US" sz="2400" dirty="0">
                <a:solidFill>
                  <a:srgbClr val="002060"/>
                </a:solidFill>
              </a:rPr>
              <a:t>Features Of MySQL :</a:t>
            </a:r>
          </a:p>
          <a:p>
            <a:r>
              <a:rPr lang="en-US" sz="2400" dirty="0">
                <a:solidFill>
                  <a:schemeClr val="bg1"/>
                </a:solidFill>
              </a:rPr>
              <a:t> MYSQL is Security </a:t>
            </a:r>
          </a:p>
          <a:p>
            <a:r>
              <a:rPr lang="en-US" sz="2400" dirty="0">
                <a:solidFill>
                  <a:schemeClr val="bg1"/>
                </a:solidFill>
              </a:rPr>
              <a:t> Embedded SQL</a:t>
            </a:r>
          </a:p>
          <a:p>
            <a:r>
              <a:rPr lang="en-US" sz="2400" dirty="0">
                <a:solidFill>
                  <a:schemeClr val="bg1"/>
                </a:solidFill>
              </a:rPr>
              <a:t> Transaction Control Language </a:t>
            </a:r>
          </a:p>
          <a:p>
            <a:endParaRPr lang="en-US" sz="2400" dirty="0">
              <a:solidFill>
                <a:schemeClr val="bg1"/>
              </a:solidFill>
            </a:endParaRPr>
          </a:p>
          <a:p>
            <a:endParaRPr lang="en-US" sz="2400" dirty="0">
              <a:solidFill>
                <a:schemeClr val="bg1"/>
              </a:solidFill>
            </a:endParaRPr>
          </a:p>
          <a:p>
            <a:endParaRPr lang="fr-FR" dirty="0"/>
          </a:p>
        </p:txBody>
      </p:sp>
      <p:pic>
        <p:nvPicPr>
          <p:cNvPr id="5" name="Image 4"/>
          <p:cNvPicPr>
            <a:picLocks noChangeAspect="1"/>
          </p:cNvPicPr>
          <p:nvPr/>
        </p:nvPicPr>
        <p:blipFill>
          <a:blip r:embed="rId2"/>
          <a:stretch>
            <a:fillRect/>
          </a:stretch>
        </p:blipFill>
        <p:spPr>
          <a:xfrm>
            <a:off x="7265126" y="613954"/>
            <a:ext cx="2923903" cy="1513120"/>
          </a:xfrm>
          <a:prstGeom prst="rect">
            <a:avLst/>
          </a:prstGeom>
        </p:spPr>
      </p:pic>
      <p:sp>
        <p:nvSpPr>
          <p:cNvPr id="6" name="ZoneTexte 5"/>
          <p:cNvSpPr txBox="1"/>
          <p:nvPr/>
        </p:nvSpPr>
        <p:spPr>
          <a:xfrm>
            <a:off x="248194" y="4187380"/>
            <a:ext cx="6701246" cy="2246769"/>
          </a:xfrm>
          <a:prstGeom prst="rect">
            <a:avLst/>
          </a:prstGeom>
          <a:noFill/>
        </p:spPr>
        <p:txBody>
          <a:bodyPr wrap="square" rtlCol="0">
            <a:spAutoFit/>
          </a:bodyPr>
          <a:lstStyle/>
          <a:p>
            <a:r>
              <a:rPr lang="en-US" sz="2800" dirty="0">
                <a:solidFill>
                  <a:srgbClr val="002060"/>
                </a:solidFill>
              </a:rPr>
              <a:t>What is  </a:t>
            </a:r>
            <a:r>
              <a:rPr lang="fr-FR" sz="2800" dirty="0">
                <a:solidFill>
                  <a:srgbClr val="002060"/>
                </a:solidFill>
              </a:rPr>
              <a:t>PostgreSQL ? :</a:t>
            </a:r>
          </a:p>
          <a:p>
            <a:r>
              <a:rPr lang="fr-FR" sz="2800" dirty="0">
                <a:solidFill>
                  <a:schemeClr val="bg1"/>
                </a:solidFill>
                <a:cs typeface="Arial" panose="020B0604020202020204" pitchFamily="34" charset="0"/>
              </a:rPr>
              <a:t>PostgreSQL</a:t>
            </a:r>
            <a:r>
              <a:rPr lang="fr-FR" dirty="0">
                <a:solidFill>
                  <a:schemeClr val="bg1"/>
                </a:solidFill>
                <a:cs typeface="Arial" panose="020B0604020202020204" pitchFamily="34" charset="0"/>
              </a:rPr>
              <a:t> </a:t>
            </a:r>
            <a:r>
              <a:rPr lang="en-US" sz="2800" dirty="0">
                <a:solidFill>
                  <a:schemeClr val="bg1"/>
                </a:solidFill>
              </a:rPr>
              <a:t>is a free and open-source relational database management system (RDBMS) emphasizing extensibility and SQL compliance.</a:t>
            </a:r>
            <a:endParaRPr lang="fr-FR" sz="2800" dirty="0">
              <a:solidFill>
                <a:schemeClr val="bg1"/>
              </a:solidFill>
            </a:endParaRPr>
          </a:p>
        </p:txBody>
      </p:sp>
      <p:pic>
        <p:nvPicPr>
          <p:cNvPr id="7" name="Image 6"/>
          <p:cNvPicPr>
            <a:picLocks noChangeAspect="1"/>
          </p:cNvPicPr>
          <p:nvPr/>
        </p:nvPicPr>
        <p:blipFill>
          <a:blip r:embed="rId3"/>
          <a:stretch>
            <a:fillRect/>
          </a:stretch>
        </p:blipFill>
        <p:spPr>
          <a:xfrm>
            <a:off x="7159262" y="4520836"/>
            <a:ext cx="4149608" cy="1239883"/>
          </a:xfrm>
          <a:prstGeom prst="rect">
            <a:avLst/>
          </a:prstGeom>
        </p:spPr>
      </p:pic>
    </p:spTree>
    <p:extLst>
      <p:ext uri="{BB962C8B-B14F-4D97-AF65-F5344CB8AC3E}">
        <p14:creationId xmlns:p14="http://schemas.microsoft.com/office/powerpoint/2010/main" val="270177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09006" y="2129246"/>
            <a:ext cx="6975566" cy="2369880"/>
          </a:xfrm>
          <a:prstGeom prst="rect">
            <a:avLst/>
          </a:prstGeom>
          <a:noFill/>
        </p:spPr>
        <p:txBody>
          <a:bodyPr wrap="square" rtlCol="0">
            <a:spAutoFit/>
          </a:bodyPr>
          <a:lstStyle/>
          <a:p>
            <a:pPr lvl="0"/>
            <a:r>
              <a:rPr lang="en-US" sz="2800" dirty="0">
                <a:solidFill>
                  <a:srgbClr val="002060"/>
                </a:solidFill>
              </a:rPr>
              <a:t>What is </a:t>
            </a:r>
            <a:r>
              <a:rPr lang="fr-FR" sz="2800" dirty="0">
                <a:solidFill>
                  <a:srgbClr val="002060"/>
                </a:solidFill>
              </a:rPr>
              <a:t>SQL Server ? :</a:t>
            </a:r>
          </a:p>
          <a:p>
            <a:r>
              <a:rPr lang="en-US" sz="2000" dirty="0">
                <a:solidFill>
                  <a:schemeClr val="bg1"/>
                </a:solidFill>
              </a:rPr>
              <a:t>Microsoft 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 (including the Internet)</a:t>
            </a:r>
            <a:endParaRPr lang="fr-FR" sz="2000" dirty="0">
              <a:solidFill>
                <a:schemeClr val="bg1"/>
              </a:solidFill>
            </a:endParaRPr>
          </a:p>
        </p:txBody>
      </p:sp>
      <p:pic>
        <p:nvPicPr>
          <p:cNvPr id="5" name="Image 4"/>
          <p:cNvPicPr>
            <a:picLocks noChangeAspect="1"/>
          </p:cNvPicPr>
          <p:nvPr/>
        </p:nvPicPr>
        <p:blipFill>
          <a:blip r:embed="rId2"/>
          <a:stretch>
            <a:fillRect/>
          </a:stretch>
        </p:blipFill>
        <p:spPr>
          <a:xfrm>
            <a:off x="8194222" y="1866322"/>
            <a:ext cx="2857500" cy="2352675"/>
          </a:xfrm>
          <a:prstGeom prst="rect">
            <a:avLst/>
          </a:prstGeom>
        </p:spPr>
      </p:pic>
      <p:sp>
        <p:nvSpPr>
          <p:cNvPr id="6" name="ZoneTexte 5"/>
          <p:cNvSpPr txBox="1"/>
          <p:nvPr/>
        </p:nvSpPr>
        <p:spPr>
          <a:xfrm>
            <a:off x="261258" y="419772"/>
            <a:ext cx="6871063" cy="1446550"/>
          </a:xfrm>
          <a:prstGeom prst="rect">
            <a:avLst/>
          </a:prstGeom>
          <a:noFill/>
        </p:spPr>
        <p:txBody>
          <a:bodyPr wrap="square" rtlCol="0">
            <a:spAutoFit/>
          </a:bodyPr>
          <a:lstStyle/>
          <a:p>
            <a:r>
              <a:rPr lang="en-US" sz="2800" dirty="0">
                <a:solidFill>
                  <a:srgbClr val="002060"/>
                </a:solidFill>
              </a:rPr>
              <a:t>Features Of PostgreSQL :</a:t>
            </a:r>
          </a:p>
          <a:p>
            <a:r>
              <a:rPr lang="en-US" sz="2000" dirty="0">
                <a:solidFill>
                  <a:schemeClr val="bg1"/>
                </a:solidFill>
              </a:rPr>
              <a:t>Asynchronous replication</a:t>
            </a:r>
          </a:p>
          <a:p>
            <a:r>
              <a:rPr lang="en-US" sz="2000" dirty="0">
                <a:solidFill>
                  <a:schemeClr val="bg1"/>
                </a:solidFill>
              </a:rPr>
              <a:t>Freely available under an open source license</a:t>
            </a:r>
          </a:p>
          <a:p>
            <a:r>
              <a:rPr lang="en-US" sz="2000" dirty="0">
                <a:solidFill>
                  <a:schemeClr val="bg1"/>
                </a:solidFill>
              </a:rPr>
              <a:t>Table inheritance</a:t>
            </a:r>
            <a:endParaRPr lang="fr-FR" sz="2000" dirty="0">
              <a:solidFill>
                <a:schemeClr val="bg1"/>
              </a:solidFill>
            </a:endParaRPr>
          </a:p>
        </p:txBody>
      </p:sp>
      <p:sp>
        <p:nvSpPr>
          <p:cNvPr id="7" name="ZoneTexte 6"/>
          <p:cNvSpPr txBox="1"/>
          <p:nvPr/>
        </p:nvSpPr>
        <p:spPr>
          <a:xfrm>
            <a:off x="209006" y="4715691"/>
            <a:ext cx="7537268" cy="1569660"/>
          </a:xfrm>
          <a:prstGeom prst="rect">
            <a:avLst/>
          </a:prstGeom>
          <a:noFill/>
        </p:spPr>
        <p:txBody>
          <a:bodyPr wrap="square" rtlCol="0">
            <a:spAutoFit/>
          </a:bodyPr>
          <a:lstStyle/>
          <a:p>
            <a:r>
              <a:rPr lang="en-US" sz="2400" dirty="0">
                <a:solidFill>
                  <a:srgbClr val="002060"/>
                </a:solidFill>
              </a:rPr>
              <a:t>Features Of SQL Server :</a:t>
            </a:r>
          </a:p>
          <a:p>
            <a:r>
              <a:rPr lang="en-US" sz="2400" dirty="0">
                <a:solidFill>
                  <a:schemeClr val="bg1"/>
                </a:solidFill>
              </a:rPr>
              <a:t>Support for geographic data</a:t>
            </a:r>
          </a:p>
          <a:p>
            <a:r>
              <a:rPr lang="en-US" sz="2400" dirty="0">
                <a:solidFill>
                  <a:schemeClr val="bg1"/>
                </a:solidFill>
              </a:rPr>
              <a:t>High availability management</a:t>
            </a:r>
          </a:p>
          <a:p>
            <a:r>
              <a:rPr lang="en-US" sz="2400" dirty="0">
                <a:solidFill>
                  <a:schemeClr val="bg1"/>
                </a:solidFill>
              </a:rPr>
              <a:t>Programmability</a:t>
            </a:r>
            <a:endParaRPr lang="fr-FR" sz="2400" dirty="0">
              <a:solidFill>
                <a:schemeClr val="bg1"/>
              </a:solidFill>
            </a:endParaRPr>
          </a:p>
        </p:txBody>
      </p:sp>
    </p:spTree>
    <p:extLst>
      <p:ext uri="{BB962C8B-B14F-4D97-AF65-F5344CB8AC3E}">
        <p14:creationId xmlns:p14="http://schemas.microsoft.com/office/powerpoint/2010/main" val="121430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48640" y="1058091"/>
            <a:ext cx="7968343" cy="4708981"/>
          </a:xfrm>
          <a:prstGeom prst="rect">
            <a:avLst/>
          </a:prstGeom>
          <a:noFill/>
        </p:spPr>
        <p:txBody>
          <a:bodyPr wrap="square" rtlCol="0">
            <a:spAutoFit/>
          </a:bodyPr>
          <a:lstStyle/>
          <a:p>
            <a:r>
              <a:rPr lang="en-US" sz="2000" dirty="0">
                <a:solidFill>
                  <a:schemeClr val="bg1"/>
                </a:solidFill>
              </a:rPr>
              <a:t>MySQL offers a scalable buffer pool – developers can set up the size of the cache according to the workload. If the goal is to save CPU and storage space, developers can put strict benchmarks on their buffer pool. Moreover, MySQL allows dividing cache by segments to store different data types and maximize isolation.</a:t>
            </a:r>
          </a:p>
          <a:p>
            <a:endParaRPr lang="en-US" sz="2000" dirty="0">
              <a:solidFill>
                <a:schemeClr val="bg1"/>
              </a:solidFill>
            </a:endParaRPr>
          </a:p>
          <a:p>
            <a:r>
              <a:rPr lang="en-US" sz="2000" dirty="0">
                <a:solidFill>
                  <a:schemeClr val="bg1"/>
                </a:solidFill>
              </a:rPr>
              <a:t>PostgreSQL isolates processes even further than MySQL by treating them as a separate OS process. Each database has a separate memory and runs its own process. On the one hand, management and monitoring become a lot easier, but on the other, scaling multiple databases takes a lot of time and computing resources.</a:t>
            </a:r>
          </a:p>
          <a:p>
            <a:endParaRPr lang="en-US" sz="2000" dirty="0">
              <a:solidFill>
                <a:schemeClr val="bg1"/>
              </a:solidFill>
            </a:endParaRPr>
          </a:p>
          <a:p>
            <a:r>
              <a:rPr lang="en-US" sz="2000" dirty="0">
                <a:solidFill>
                  <a:schemeClr val="bg1"/>
                </a:solidFill>
              </a:rPr>
              <a:t>SQL Server also uses a buffer pool, and just like in MySQL, it can be limited or increased according to processing needs. All the work is done in a single pool, with no multiple pages, like in PostgreSQL. </a:t>
            </a:r>
            <a:endParaRPr lang="fr-FR" sz="2000" dirty="0">
              <a:solidFill>
                <a:schemeClr val="bg1"/>
              </a:solidFill>
            </a:endParaRPr>
          </a:p>
        </p:txBody>
      </p:sp>
      <p:sp>
        <p:nvSpPr>
          <p:cNvPr id="6" name="ZoneTexte 5"/>
          <p:cNvSpPr txBox="1"/>
          <p:nvPr/>
        </p:nvSpPr>
        <p:spPr>
          <a:xfrm>
            <a:off x="2495006" y="235132"/>
            <a:ext cx="8556171" cy="523220"/>
          </a:xfrm>
          <a:prstGeom prst="rect">
            <a:avLst/>
          </a:prstGeom>
          <a:noFill/>
        </p:spPr>
        <p:txBody>
          <a:bodyPr wrap="square" rtlCol="0">
            <a:spAutoFit/>
          </a:bodyPr>
          <a:lstStyle/>
          <a:p>
            <a:r>
              <a:rPr lang="fr-FR" sz="2800" dirty="0">
                <a:solidFill>
                  <a:srgbClr val="002060"/>
                </a:solidFill>
              </a:rPr>
              <a:t>MySQL VS PostgreSQL  VS SQL Server</a:t>
            </a:r>
          </a:p>
        </p:txBody>
      </p:sp>
      <p:pic>
        <p:nvPicPr>
          <p:cNvPr id="7" name="Image 6"/>
          <p:cNvPicPr>
            <a:picLocks noChangeAspect="1"/>
          </p:cNvPicPr>
          <p:nvPr/>
        </p:nvPicPr>
        <p:blipFill>
          <a:blip r:embed="rId2"/>
          <a:stretch>
            <a:fillRect/>
          </a:stretch>
        </p:blipFill>
        <p:spPr>
          <a:xfrm>
            <a:off x="9080864" y="1384663"/>
            <a:ext cx="1867926" cy="966652"/>
          </a:xfrm>
          <a:prstGeom prst="rect">
            <a:avLst/>
          </a:prstGeom>
        </p:spPr>
      </p:pic>
      <p:pic>
        <p:nvPicPr>
          <p:cNvPr id="8" name="Image 7"/>
          <p:cNvPicPr>
            <a:picLocks noChangeAspect="1"/>
          </p:cNvPicPr>
          <p:nvPr/>
        </p:nvPicPr>
        <p:blipFill>
          <a:blip r:embed="rId3"/>
          <a:stretch>
            <a:fillRect/>
          </a:stretch>
        </p:blipFill>
        <p:spPr>
          <a:xfrm>
            <a:off x="8516983" y="3175363"/>
            <a:ext cx="3144087" cy="939438"/>
          </a:xfrm>
          <a:prstGeom prst="rect">
            <a:avLst/>
          </a:prstGeom>
        </p:spPr>
      </p:pic>
      <p:pic>
        <p:nvPicPr>
          <p:cNvPr id="9" name="Image 8"/>
          <p:cNvPicPr>
            <a:picLocks noChangeAspect="1"/>
          </p:cNvPicPr>
          <p:nvPr/>
        </p:nvPicPr>
        <p:blipFill>
          <a:blip r:embed="rId4"/>
          <a:stretch>
            <a:fillRect/>
          </a:stretch>
        </p:blipFill>
        <p:spPr>
          <a:xfrm>
            <a:off x="9121961" y="4205810"/>
            <a:ext cx="1785732" cy="1470253"/>
          </a:xfrm>
          <a:prstGeom prst="rect">
            <a:avLst/>
          </a:prstGeom>
        </p:spPr>
      </p:pic>
    </p:spTree>
    <p:extLst>
      <p:ext uri="{BB962C8B-B14F-4D97-AF65-F5344CB8AC3E}">
        <p14:creationId xmlns:p14="http://schemas.microsoft.com/office/powerpoint/2010/main" val="1465526156"/>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TM10001115[[fn=Colis]]</Template>
  <TotalTime>64</TotalTime>
  <Words>338</Words>
  <Application>Microsoft Office PowerPoint</Application>
  <PresentationFormat>Grand écran</PresentationFormat>
  <Paragraphs>29</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Arial Rounded MT Bold</vt:lpstr>
      <vt:lpstr>Calibri</vt:lpstr>
      <vt:lpstr>Gill Sans MT</vt:lpstr>
      <vt:lpstr>Parcel</vt:lpstr>
      <vt:lpstr>Introduction to Database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INTRO TO Data base</dc:title>
  <dc:creator>Utilisateur Windows</dc:creator>
  <cp:lastModifiedBy>Thamri Raouaa</cp:lastModifiedBy>
  <cp:revision>9</cp:revision>
  <dcterms:created xsi:type="dcterms:W3CDTF">2022-01-21T09:25:46Z</dcterms:created>
  <dcterms:modified xsi:type="dcterms:W3CDTF">2022-03-01T11:10:40Z</dcterms:modified>
</cp:coreProperties>
</file>