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7" r:id="rId2"/>
    <p:sldId id="268" r:id="rId3"/>
    <p:sldId id="271" r:id="rId4"/>
    <p:sldId id="272" r:id="rId5"/>
    <p:sldId id="273" r:id="rId6"/>
    <p:sldId id="274" r:id="rId7"/>
    <p:sldId id="275" r:id="rId8"/>
    <p:sldId id="276" r:id="rId9"/>
    <p:sldId id="278" r:id="rId10"/>
    <p:sldId id="279" r:id="rId11"/>
    <p:sldId id="280" r:id="rId12"/>
    <p:sldId id="281" r:id="rId13"/>
    <p:sldId id="282" r:id="rId14"/>
    <p:sldId id="283" r:id="rId15"/>
    <p:sldId id="285" r:id="rId16"/>
    <p:sldId id="284" r:id="rId17"/>
  </p:sldIdLst>
  <p:sldSz cx="9144000" cy="5143500" type="screen16x9"/>
  <p:notesSz cx="6400800" cy="8686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8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29" autoAdjust="0"/>
    <p:restoredTop sz="89503" autoAdjust="0"/>
  </p:normalViewPr>
  <p:slideViewPr>
    <p:cSldViewPr>
      <p:cViewPr>
        <p:scale>
          <a:sx n="130" d="100"/>
          <a:sy n="130" d="100"/>
        </p:scale>
        <p:origin x="280" y="144"/>
      </p:cViewPr>
      <p:guideLst>
        <p:guide orient="horz" pos="10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6250BF-08FE-4C23-837E-6E411D848CC4}" type="doc">
      <dgm:prSet loTypeId="urn:microsoft.com/office/officeart/2008/layout/VerticalCurvedList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5CD0CA-AAC2-43C5-8C75-8873CC589E4C}">
      <dgm:prSet phldrT="[Text]"/>
      <dgm:spPr>
        <a:solidFill>
          <a:schemeClr val="bg1">
            <a:lumMod val="65000"/>
          </a:schemeClr>
        </a:solidFill>
        <a:effectLst>
          <a:glow rad="127000">
            <a:schemeClr val="bg1"/>
          </a:glow>
        </a:effectLst>
      </dgm:spPr>
      <dgm:t>
        <a:bodyPr/>
        <a:lstStyle/>
        <a:p>
          <a:r>
            <a:rPr lang="en-US" b="1" dirty="0" smtClean="0">
              <a:ln w="0" cap="flat" cmpd="sng">
                <a:noFill/>
              </a:ln>
              <a:solidFill>
                <a:schemeClr val="bg1"/>
              </a:solidFill>
              <a:effectLst/>
            </a:rPr>
            <a:t>Our Company &amp; Credentials</a:t>
          </a:r>
          <a:endParaRPr lang="en-US" b="1" dirty="0">
            <a:ln w="0" cap="flat" cmpd="sng">
              <a:noFill/>
            </a:ln>
            <a:solidFill>
              <a:schemeClr val="bg1"/>
            </a:solidFill>
            <a:effectLst/>
          </a:endParaRPr>
        </a:p>
      </dgm:t>
    </dgm:pt>
    <dgm:pt modelId="{A7A5385A-A0D5-45CD-ABC2-36338661FFEE}" type="parTrans" cxnId="{FD50019D-A95B-4F08-8853-A3F7B923E6C3}">
      <dgm:prSet/>
      <dgm:spPr/>
      <dgm:t>
        <a:bodyPr/>
        <a:lstStyle/>
        <a:p>
          <a:endParaRPr lang="en-US"/>
        </a:p>
      </dgm:t>
    </dgm:pt>
    <dgm:pt modelId="{8416523B-0D7B-4441-9CB2-0363B5DF3585}" type="sibTrans" cxnId="{FD50019D-A95B-4F08-8853-A3F7B923E6C3}">
      <dgm:prSet/>
      <dgm:spPr/>
      <dgm:t>
        <a:bodyPr/>
        <a:lstStyle/>
        <a:p>
          <a:endParaRPr lang="en-US"/>
        </a:p>
      </dgm:t>
    </dgm:pt>
    <dgm:pt modelId="{A8AB20BC-3B46-4710-BF43-7008D2F5B4A2}">
      <dgm:prSet phldrT="[Text]"/>
      <dgm:spPr>
        <a:solidFill>
          <a:schemeClr val="bg1">
            <a:lumMod val="65000"/>
          </a:schemeClr>
        </a:solidFill>
        <a:effectLst>
          <a:glow rad="127000">
            <a:schemeClr val="bg1"/>
          </a:glow>
        </a:effectLst>
      </dgm:spPr>
      <dgm:t>
        <a:bodyPr/>
        <a:lstStyle/>
        <a:p>
          <a:r>
            <a:rPr lang="en-US" b="1" dirty="0" smtClean="0">
              <a:ln w="0" cap="flat" cmpd="sng">
                <a:noFill/>
              </a:ln>
              <a:solidFill>
                <a:schemeClr val="bg1"/>
              </a:solidFill>
              <a:effectLst/>
            </a:rPr>
            <a:t>Our Focus</a:t>
          </a:r>
          <a:endParaRPr lang="en-US" b="1" dirty="0">
            <a:ln w="0" cap="flat" cmpd="sng">
              <a:noFill/>
            </a:ln>
            <a:solidFill>
              <a:schemeClr val="bg1"/>
            </a:solidFill>
            <a:effectLst/>
          </a:endParaRPr>
        </a:p>
      </dgm:t>
    </dgm:pt>
    <dgm:pt modelId="{FD4CE906-00A7-45B7-8864-662DF0E7158E}" type="parTrans" cxnId="{61A96972-A73A-4262-921B-487A3BEF0907}">
      <dgm:prSet/>
      <dgm:spPr/>
    </dgm:pt>
    <dgm:pt modelId="{A30F245F-7718-4456-A71A-FFCD8E06868E}" type="sibTrans" cxnId="{61A96972-A73A-4262-921B-487A3BEF0907}">
      <dgm:prSet/>
      <dgm:spPr/>
    </dgm:pt>
    <dgm:pt modelId="{C4B870C3-FCCF-41B2-AC67-8870F3BCDB77}">
      <dgm:prSet phldrT="[Text]"/>
      <dgm:spPr>
        <a:solidFill>
          <a:schemeClr val="bg1">
            <a:lumMod val="65000"/>
          </a:schemeClr>
        </a:solidFill>
        <a:effectLst>
          <a:glow rad="127000">
            <a:schemeClr val="bg1"/>
          </a:glow>
        </a:effectLst>
      </dgm:spPr>
      <dgm:t>
        <a:bodyPr/>
        <a:lstStyle/>
        <a:p>
          <a:r>
            <a:rPr lang="en-US" b="1" dirty="0" smtClean="0">
              <a:ln w="0" cap="flat" cmpd="sng">
                <a:noFill/>
              </a:ln>
              <a:solidFill>
                <a:schemeClr val="bg1"/>
              </a:solidFill>
              <a:effectLst/>
            </a:rPr>
            <a:t>Oracle Product Roadmap</a:t>
          </a:r>
          <a:endParaRPr lang="en-US" b="1" dirty="0">
            <a:ln w="0" cap="flat" cmpd="sng">
              <a:noFill/>
            </a:ln>
            <a:solidFill>
              <a:schemeClr val="bg1"/>
            </a:solidFill>
            <a:effectLst/>
          </a:endParaRPr>
        </a:p>
      </dgm:t>
    </dgm:pt>
    <dgm:pt modelId="{674A9EFD-B20F-46CC-8908-D3CCDEF667D0}" type="parTrans" cxnId="{29732C0A-31D3-4233-9F3B-162CA3BEDBD1}">
      <dgm:prSet/>
      <dgm:spPr/>
    </dgm:pt>
    <dgm:pt modelId="{FF7741B8-297D-43D6-8C83-31C9803F57F3}" type="sibTrans" cxnId="{29732C0A-31D3-4233-9F3B-162CA3BEDBD1}">
      <dgm:prSet/>
      <dgm:spPr/>
    </dgm:pt>
    <dgm:pt modelId="{31E79CB1-457C-4BB0-99BB-1EE1AD4FF801}">
      <dgm:prSet phldrT="[Text]"/>
      <dgm:spPr>
        <a:solidFill>
          <a:schemeClr val="bg1">
            <a:lumMod val="65000"/>
          </a:schemeClr>
        </a:solidFill>
        <a:effectLst>
          <a:glow rad="127000">
            <a:schemeClr val="bg1"/>
          </a:glow>
        </a:effectLst>
      </dgm:spPr>
      <dgm:t>
        <a:bodyPr/>
        <a:lstStyle/>
        <a:p>
          <a:r>
            <a:rPr lang="en-US" b="1" dirty="0" smtClean="0">
              <a:ln w="0" cap="flat" cmpd="sng">
                <a:noFill/>
              </a:ln>
              <a:solidFill>
                <a:schemeClr val="bg1"/>
              </a:solidFill>
              <a:effectLst/>
            </a:rPr>
            <a:t>Extending Oracle </a:t>
          </a:r>
          <a:r>
            <a:rPr lang="en-US" b="1" dirty="0" err="1" smtClean="0">
              <a:ln w="0" cap="flat" cmpd="sng">
                <a:noFill/>
              </a:ln>
              <a:solidFill>
                <a:schemeClr val="bg1"/>
              </a:solidFill>
              <a:effectLst/>
            </a:rPr>
            <a:t>WebCenter</a:t>
          </a:r>
          <a:endParaRPr lang="en-US" b="1" dirty="0">
            <a:ln w="0" cap="flat" cmpd="sng">
              <a:noFill/>
            </a:ln>
            <a:solidFill>
              <a:schemeClr val="bg1"/>
            </a:solidFill>
            <a:effectLst/>
          </a:endParaRPr>
        </a:p>
      </dgm:t>
    </dgm:pt>
    <dgm:pt modelId="{B7D060E4-8CBD-42CC-9041-81BF5BD41438}" type="parTrans" cxnId="{7D5CDEE6-3350-49B3-B50B-D97C660B930D}">
      <dgm:prSet/>
      <dgm:spPr/>
    </dgm:pt>
    <dgm:pt modelId="{4791497C-1BD8-4CDC-9C90-837161E2FD6F}" type="sibTrans" cxnId="{7D5CDEE6-3350-49B3-B50B-D97C660B930D}">
      <dgm:prSet/>
      <dgm:spPr/>
    </dgm:pt>
    <dgm:pt modelId="{DA3EAE9A-D228-4B4E-BB46-E3297712F841}">
      <dgm:prSet phldrT="[Text]"/>
      <dgm:spPr>
        <a:solidFill>
          <a:schemeClr val="bg1">
            <a:lumMod val="65000"/>
          </a:schemeClr>
        </a:solidFill>
        <a:effectLst>
          <a:glow rad="127000">
            <a:schemeClr val="bg1"/>
          </a:glow>
        </a:effectLst>
      </dgm:spPr>
      <dgm:t>
        <a:bodyPr/>
        <a:lstStyle/>
        <a:p>
          <a:r>
            <a:rPr lang="en-US" b="1" dirty="0" smtClean="0">
              <a:ln w="0" cap="flat" cmpd="sng">
                <a:noFill/>
              </a:ln>
              <a:solidFill>
                <a:schemeClr val="bg1"/>
              </a:solidFill>
              <a:effectLst/>
            </a:rPr>
            <a:t>How Can We Help You</a:t>
          </a:r>
          <a:endParaRPr lang="en-US" b="1" dirty="0">
            <a:ln w="0" cap="flat" cmpd="sng">
              <a:noFill/>
            </a:ln>
            <a:solidFill>
              <a:schemeClr val="bg1"/>
            </a:solidFill>
            <a:effectLst/>
          </a:endParaRPr>
        </a:p>
      </dgm:t>
    </dgm:pt>
    <dgm:pt modelId="{637FFF64-7DAE-42A2-9E25-B74DAB3769DD}" type="parTrans" cxnId="{31890C58-64E5-4804-A6D1-173D4CBDC150}">
      <dgm:prSet/>
      <dgm:spPr/>
    </dgm:pt>
    <dgm:pt modelId="{5CDF54DF-FC0F-4B17-A641-8120D53AB278}" type="sibTrans" cxnId="{31890C58-64E5-4804-A6D1-173D4CBDC150}">
      <dgm:prSet/>
      <dgm:spPr/>
    </dgm:pt>
    <dgm:pt modelId="{4E50050F-63BD-45AD-A648-E3B7C6162EC2}" type="pres">
      <dgm:prSet presAssocID="{F46250BF-08FE-4C23-837E-6E411D848CC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B0336546-D443-490F-B9C0-1CE961EEFAED}" type="pres">
      <dgm:prSet presAssocID="{F46250BF-08FE-4C23-837E-6E411D848CC4}" presName="Name1" presStyleCnt="0"/>
      <dgm:spPr/>
    </dgm:pt>
    <dgm:pt modelId="{371FA7F8-C82D-4DD1-8D49-8088C3019D1C}" type="pres">
      <dgm:prSet presAssocID="{F46250BF-08FE-4C23-837E-6E411D848CC4}" presName="cycle" presStyleCnt="0"/>
      <dgm:spPr/>
    </dgm:pt>
    <dgm:pt modelId="{06233E9F-2196-4F6E-AA8C-30ABAE22EC85}" type="pres">
      <dgm:prSet presAssocID="{F46250BF-08FE-4C23-837E-6E411D848CC4}" presName="srcNode" presStyleLbl="node1" presStyleIdx="0" presStyleCnt="5"/>
      <dgm:spPr/>
    </dgm:pt>
    <dgm:pt modelId="{E326976A-0FFA-476B-88C1-2213431A69EA}" type="pres">
      <dgm:prSet presAssocID="{F46250BF-08FE-4C23-837E-6E411D848CC4}" presName="conn" presStyleLbl="parChTrans1D2" presStyleIdx="0" presStyleCnt="1"/>
      <dgm:spPr/>
      <dgm:t>
        <a:bodyPr/>
        <a:lstStyle/>
        <a:p>
          <a:endParaRPr lang="en-US"/>
        </a:p>
      </dgm:t>
    </dgm:pt>
    <dgm:pt modelId="{455E8190-7F9F-4A55-9F01-BB4A4F0FB82E}" type="pres">
      <dgm:prSet presAssocID="{F46250BF-08FE-4C23-837E-6E411D848CC4}" presName="extraNode" presStyleLbl="node1" presStyleIdx="0" presStyleCnt="5"/>
      <dgm:spPr/>
    </dgm:pt>
    <dgm:pt modelId="{F5C89009-245B-4363-AF82-5E4498103981}" type="pres">
      <dgm:prSet presAssocID="{F46250BF-08FE-4C23-837E-6E411D848CC4}" presName="dstNode" presStyleLbl="node1" presStyleIdx="0" presStyleCnt="5"/>
      <dgm:spPr/>
    </dgm:pt>
    <dgm:pt modelId="{32116E57-7C93-489D-BEC1-A6BE45B7DFA9}" type="pres">
      <dgm:prSet presAssocID="{2C5CD0CA-AAC2-43C5-8C75-8873CC589E4C}" presName="text_1" presStyleLbl="node1" presStyleIdx="0" presStyleCnt="5" custScaleX="97119" custLinFactNeighborX="13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1477D2-598F-4A29-A6AD-8430EC113940}" type="pres">
      <dgm:prSet presAssocID="{2C5CD0CA-AAC2-43C5-8C75-8873CC589E4C}" presName="accent_1" presStyleCnt="0"/>
      <dgm:spPr/>
    </dgm:pt>
    <dgm:pt modelId="{12FE49F1-7654-4495-982E-A578BEA61B2D}" type="pres">
      <dgm:prSet presAssocID="{2C5CD0CA-AAC2-43C5-8C75-8873CC589E4C}" presName="accentRepeatNode" presStyleLbl="solidFgAcc1" presStyleIdx="0" presStyleCnt="5"/>
      <dgm:spPr/>
    </dgm:pt>
    <dgm:pt modelId="{0AB4E730-1695-4CE0-A814-689A989EDB18}" type="pres">
      <dgm:prSet presAssocID="{A8AB20BC-3B46-4710-BF43-7008D2F5B4A2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53D80C-8BE3-42B3-B375-898CCE0686A2}" type="pres">
      <dgm:prSet presAssocID="{A8AB20BC-3B46-4710-BF43-7008D2F5B4A2}" presName="accent_2" presStyleCnt="0"/>
      <dgm:spPr/>
    </dgm:pt>
    <dgm:pt modelId="{51565141-A3D0-46F5-8C3E-AF6DCE854D54}" type="pres">
      <dgm:prSet presAssocID="{A8AB20BC-3B46-4710-BF43-7008D2F5B4A2}" presName="accentRepeatNode" presStyleLbl="solidFgAcc1" presStyleIdx="1" presStyleCnt="5"/>
      <dgm:spPr/>
    </dgm:pt>
    <dgm:pt modelId="{E1E785E4-F858-408E-837E-458FE8DF0F23}" type="pres">
      <dgm:prSet presAssocID="{C4B870C3-FCCF-41B2-AC67-8870F3BCDB77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F41965-6677-4F4C-AF9A-FB9AC51B1B06}" type="pres">
      <dgm:prSet presAssocID="{C4B870C3-FCCF-41B2-AC67-8870F3BCDB77}" presName="accent_3" presStyleCnt="0"/>
      <dgm:spPr/>
    </dgm:pt>
    <dgm:pt modelId="{7D6601F2-83EC-42BD-BEA0-320109F917E9}" type="pres">
      <dgm:prSet presAssocID="{C4B870C3-FCCF-41B2-AC67-8870F3BCDB77}" presName="accentRepeatNode" presStyleLbl="solidFgAcc1" presStyleIdx="2" presStyleCnt="5"/>
      <dgm:spPr/>
    </dgm:pt>
    <dgm:pt modelId="{87DD38B9-69BF-40BD-BC11-9B2F56646D0B}" type="pres">
      <dgm:prSet presAssocID="{31E79CB1-457C-4BB0-99BB-1EE1AD4FF801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5C0E9A-4168-4CE0-9570-EF689B6A646B}" type="pres">
      <dgm:prSet presAssocID="{31E79CB1-457C-4BB0-99BB-1EE1AD4FF801}" presName="accent_4" presStyleCnt="0"/>
      <dgm:spPr/>
    </dgm:pt>
    <dgm:pt modelId="{26E2931E-A013-48C0-A210-D1A52C951996}" type="pres">
      <dgm:prSet presAssocID="{31E79CB1-457C-4BB0-99BB-1EE1AD4FF801}" presName="accentRepeatNode" presStyleLbl="solidFgAcc1" presStyleIdx="3" presStyleCnt="5"/>
      <dgm:spPr/>
    </dgm:pt>
    <dgm:pt modelId="{181D7F32-EFE0-4000-8802-EA54D5ABF1EC}" type="pres">
      <dgm:prSet presAssocID="{DA3EAE9A-D228-4B4E-BB46-E3297712F841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1A157E-EC11-44F0-B46F-B0E748981D14}" type="pres">
      <dgm:prSet presAssocID="{DA3EAE9A-D228-4B4E-BB46-E3297712F841}" presName="accent_5" presStyleCnt="0"/>
      <dgm:spPr/>
    </dgm:pt>
    <dgm:pt modelId="{06BAE299-6872-4D04-9947-053A2FED94CA}" type="pres">
      <dgm:prSet presAssocID="{DA3EAE9A-D228-4B4E-BB46-E3297712F841}" presName="accentRepeatNode" presStyleLbl="solidFgAcc1" presStyleIdx="4" presStyleCnt="5"/>
      <dgm:spPr/>
    </dgm:pt>
  </dgm:ptLst>
  <dgm:cxnLst>
    <dgm:cxn modelId="{59B4587F-CC23-494E-817C-6E3A3592BB85}" type="presOf" srcId="{DA3EAE9A-D228-4B4E-BB46-E3297712F841}" destId="{181D7F32-EFE0-4000-8802-EA54D5ABF1EC}" srcOrd="0" destOrd="0" presId="urn:microsoft.com/office/officeart/2008/layout/VerticalCurvedList"/>
    <dgm:cxn modelId="{6B08DA11-FA72-415F-8D18-A128499F4A3F}" type="presOf" srcId="{C4B870C3-FCCF-41B2-AC67-8870F3BCDB77}" destId="{E1E785E4-F858-408E-837E-458FE8DF0F23}" srcOrd="0" destOrd="0" presId="urn:microsoft.com/office/officeart/2008/layout/VerticalCurvedList"/>
    <dgm:cxn modelId="{3A87E72F-67A0-4280-A44B-5A19D7E7641E}" type="presOf" srcId="{31E79CB1-457C-4BB0-99BB-1EE1AD4FF801}" destId="{87DD38B9-69BF-40BD-BC11-9B2F56646D0B}" srcOrd="0" destOrd="0" presId="urn:microsoft.com/office/officeart/2008/layout/VerticalCurvedList"/>
    <dgm:cxn modelId="{31890C58-64E5-4804-A6D1-173D4CBDC150}" srcId="{F46250BF-08FE-4C23-837E-6E411D848CC4}" destId="{DA3EAE9A-D228-4B4E-BB46-E3297712F841}" srcOrd="4" destOrd="0" parTransId="{637FFF64-7DAE-42A2-9E25-B74DAB3769DD}" sibTransId="{5CDF54DF-FC0F-4B17-A641-8120D53AB278}"/>
    <dgm:cxn modelId="{9BE4D1C2-7E06-497F-B04C-26DFE3C67B70}" type="presOf" srcId="{F46250BF-08FE-4C23-837E-6E411D848CC4}" destId="{4E50050F-63BD-45AD-A648-E3B7C6162EC2}" srcOrd="0" destOrd="0" presId="urn:microsoft.com/office/officeart/2008/layout/VerticalCurvedList"/>
    <dgm:cxn modelId="{29732C0A-31D3-4233-9F3B-162CA3BEDBD1}" srcId="{F46250BF-08FE-4C23-837E-6E411D848CC4}" destId="{C4B870C3-FCCF-41B2-AC67-8870F3BCDB77}" srcOrd="2" destOrd="0" parTransId="{674A9EFD-B20F-46CC-8908-D3CCDEF667D0}" sibTransId="{FF7741B8-297D-43D6-8C83-31C9803F57F3}"/>
    <dgm:cxn modelId="{7D5CDEE6-3350-49B3-B50B-D97C660B930D}" srcId="{F46250BF-08FE-4C23-837E-6E411D848CC4}" destId="{31E79CB1-457C-4BB0-99BB-1EE1AD4FF801}" srcOrd="3" destOrd="0" parTransId="{B7D060E4-8CBD-42CC-9041-81BF5BD41438}" sibTransId="{4791497C-1BD8-4CDC-9C90-837161E2FD6F}"/>
    <dgm:cxn modelId="{61A96972-A73A-4262-921B-487A3BEF0907}" srcId="{F46250BF-08FE-4C23-837E-6E411D848CC4}" destId="{A8AB20BC-3B46-4710-BF43-7008D2F5B4A2}" srcOrd="1" destOrd="0" parTransId="{FD4CE906-00A7-45B7-8864-662DF0E7158E}" sibTransId="{A30F245F-7718-4456-A71A-FFCD8E06868E}"/>
    <dgm:cxn modelId="{550B6B65-0722-4FF8-B8FB-EA61402DD03F}" type="presOf" srcId="{A8AB20BC-3B46-4710-BF43-7008D2F5B4A2}" destId="{0AB4E730-1695-4CE0-A814-689A989EDB18}" srcOrd="0" destOrd="0" presId="urn:microsoft.com/office/officeart/2008/layout/VerticalCurvedList"/>
    <dgm:cxn modelId="{00622188-2093-4B63-8106-8BBBE25DA5AF}" type="presOf" srcId="{2C5CD0CA-AAC2-43C5-8C75-8873CC589E4C}" destId="{32116E57-7C93-489D-BEC1-A6BE45B7DFA9}" srcOrd="0" destOrd="0" presId="urn:microsoft.com/office/officeart/2008/layout/VerticalCurvedList"/>
    <dgm:cxn modelId="{0255295B-8EBF-4425-876A-B3E8273A09E0}" type="presOf" srcId="{8416523B-0D7B-4441-9CB2-0363B5DF3585}" destId="{E326976A-0FFA-476B-88C1-2213431A69EA}" srcOrd="0" destOrd="0" presId="urn:microsoft.com/office/officeart/2008/layout/VerticalCurvedList"/>
    <dgm:cxn modelId="{FD50019D-A95B-4F08-8853-A3F7B923E6C3}" srcId="{F46250BF-08FE-4C23-837E-6E411D848CC4}" destId="{2C5CD0CA-AAC2-43C5-8C75-8873CC589E4C}" srcOrd="0" destOrd="0" parTransId="{A7A5385A-A0D5-45CD-ABC2-36338661FFEE}" sibTransId="{8416523B-0D7B-4441-9CB2-0363B5DF3585}"/>
    <dgm:cxn modelId="{6CC649FE-70CF-41CE-960F-0CBF4139922B}" type="presParOf" srcId="{4E50050F-63BD-45AD-A648-E3B7C6162EC2}" destId="{B0336546-D443-490F-B9C0-1CE961EEFAED}" srcOrd="0" destOrd="0" presId="urn:microsoft.com/office/officeart/2008/layout/VerticalCurvedList"/>
    <dgm:cxn modelId="{53527904-AC3A-4344-ADEB-838249BD3BAF}" type="presParOf" srcId="{B0336546-D443-490F-B9C0-1CE961EEFAED}" destId="{371FA7F8-C82D-4DD1-8D49-8088C3019D1C}" srcOrd="0" destOrd="0" presId="urn:microsoft.com/office/officeart/2008/layout/VerticalCurvedList"/>
    <dgm:cxn modelId="{2C3F1B7A-3F02-46AB-B0BB-03D4603244D3}" type="presParOf" srcId="{371FA7F8-C82D-4DD1-8D49-8088C3019D1C}" destId="{06233E9F-2196-4F6E-AA8C-30ABAE22EC85}" srcOrd="0" destOrd="0" presId="urn:microsoft.com/office/officeart/2008/layout/VerticalCurvedList"/>
    <dgm:cxn modelId="{1C2D505A-C3D4-40E5-8A28-A499DE842236}" type="presParOf" srcId="{371FA7F8-C82D-4DD1-8D49-8088C3019D1C}" destId="{E326976A-0FFA-476B-88C1-2213431A69EA}" srcOrd="1" destOrd="0" presId="urn:microsoft.com/office/officeart/2008/layout/VerticalCurvedList"/>
    <dgm:cxn modelId="{F81BA88A-417C-4C58-97B1-D9F66E8DEFDD}" type="presParOf" srcId="{371FA7F8-C82D-4DD1-8D49-8088C3019D1C}" destId="{455E8190-7F9F-4A55-9F01-BB4A4F0FB82E}" srcOrd="2" destOrd="0" presId="urn:microsoft.com/office/officeart/2008/layout/VerticalCurvedList"/>
    <dgm:cxn modelId="{1C7E6241-C722-4582-8E66-8CA4B9F47A68}" type="presParOf" srcId="{371FA7F8-C82D-4DD1-8D49-8088C3019D1C}" destId="{F5C89009-245B-4363-AF82-5E4498103981}" srcOrd="3" destOrd="0" presId="urn:microsoft.com/office/officeart/2008/layout/VerticalCurvedList"/>
    <dgm:cxn modelId="{46B5A4D5-BDB4-4621-9AB3-2DAB974EDCBB}" type="presParOf" srcId="{B0336546-D443-490F-B9C0-1CE961EEFAED}" destId="{32116E57-7C93-489D-BEC1-A6BE45B7DFA9}" srcOrd="1" destOrd="0" presId="urn:microsoft.com/office/officeart/2008/layout/VerticalCurvedList"/>
    <dgm:cxn modelId="{D64510F9-2D0E-4B31-8B83-5F08B8B98C04}" type="presParOf" srcId="{B0336546-D443-490F-B9C0-1CE961EEFAED}" destId="{571477D2-598F-4A29-A6AD-8430EC113940}" srcOrd="2" destOrd="0" presId="urn:microsoft.com/office/officeart/2008/layout/VerticalCurvedList"/>
    <dgm:cxn modelId="{020C6E66-EA72-40E8-B38F-FF3B0585B6AF}" type="presParOf" srcId="{571477D2-598F-4A29-A6AD-8430EC113940}" destId="{12FE49F1-7654-4495-982E-A578BEA61B2D}" srcOrd="0" destOrd="0" presId="urn:microsoft.com/office/officeart/2008/layout/VerticalCurvedList"/>
    <dgm:cxn modelId="{E8317104-4F80-4EE5-A7E6-4BDB503288DB}" type="presParOf" srcId="{B0336546-D443-490F-B9C0-1CE961EEFAED}" destId="{0AB4E730-1695-4CE0-A814-689A989EDB18}" srcOrd="3" destOrd="0" presId="urn:microsoft.com/office/officeart/2008/layout/VerticalCurvedList"/>
    <dgm:cxn modelId="{7DA11798-2352-4DEE-8A52-D4262BF98D70}" type="presParOf" srcId="{B0336546-D443-490F-B9C0-1CE961EEFAED}" destId="{5153D80C-8BE3-42B3-B375-898CCE0686A2}" srcOrd="4" destOrd="0" presId="urn:microsoft.com/office/officeart/2008/layout/VerticalCurvedList"/>
    <dgm:cxn modelId="{91427D31-0427-4FAE-A88F-6F659489BECA}" type="presParOf" srcId="{5153D80C-8BE3-42B3-B375-898CCE0686A2}" destId="{51565141-A3D0-46F5-8C3E-AF6DCE854D54}" srcOrd="0" destOrd="0" presId="urn:microsoft.com/office/officeart/2008/layout/VerticalCurvedList"/>
    <dgm:cxn modelId="{82CD43D4-E682-4FD2-B25D-2ADBE85EF378}" type="presParOf" srcId="{B0336546-D443-490F-B9C0-1CE961EEFAED}" destId="{E1E785E4-F858-408E-837E-458FE8DF0F23}" srcOrd="5" destOrd="0" presId="urn:microsoft.com/office/officeart/2008/layout/VerticalCurvedList"/>
    <dgm:cxn modelId="{24EEC7D6-6F05-4D38-BE5F-C494C59009BC}" type="presParOf" srcId="{B0336546-D443-490F-B9C0-1CE961EEFAED}" destId="{1BF41965-6677-4F4C-AF9A-FB9AC51B1B06}" srcOrd="6" destOrd="0" presId="urn:microsoft.com/office/officeart/2008/layout/VerticalCurvedList"/>
    <dgm:cxn modelId="{4E773454-1103-4AEC-A2A2-B5E9AA4EF0D9}" type="presParOf" srcId="{1BF41965-6677-4F4C-AF9A-FB9AC51B1B06}" destId="{7D6601F2-83EC-42BD-BEA0-320109F917E9}" srcOrd="0" destOrd="0" presId="urn:microsoft.com/office/officeart/2008/layout/VerticalCurvedList"/>
    <dgm:cxn modelId="{74E6BD0A-7073-42FC-8ABF-AE5231A3CBC1}" type="presParOf" srcId="{B0336546-D443-490F-B9C0-1CE961EEFAED}" destId="{87DD38B9-69BF-40BD-BC11-9B2F56646D0B}" srcOrd="7" destOrd="0" presId="urn:microsoft.com/office/officeart/2008/layout/VerticalCurvedList"/>
    <dgm:cxn modelId="{FAF3D4A3-28F2-4527-B235-67EB2F5DB3B2}" type="presParOf" srcId="{B0336546-D443-490F-B9C0-1CE961EEFAED}" destId="{9E5C0E9A-4168-4CE0-9570-EF689B6A646B}" srcOrd="8" destOrd="0" presId="urn:microsoft.com/office/officeart/2008/layout/VerticalCurvedList"/>
    <dgm:cxn modelId="{B2A1ABA2-A33E-4775-8084-DA45135CDE53}" type="presParOf" srcId="{9E5C0E9A-4168-4CE0-9570-EF689B6A646B}" destId="{26E2931E-A013-48C0-A210-D1A52C951996}" srcOrd="0" destOrd="0" presId="urn:microsoft.com/office/officeart/2008/layout/VerticalCurvedList"/>
    <dgm:cxn modelId="{2656B886-6A0A-4B88-A2C6-F98D903CEC01}" type="presParOf" srcId="{B0336546-D443-490F-B9C0-1CE961EEFAED}" destId="{181D7F32-EFE0-4000-8802-EA54D5ABF1EC}" srcOrd="9" destOrd="0" presId="urn:microsoft.com/office/officeart/2008/layout/VerticalCurvedList"/>
    <dgm:cxn modelId="{FAFE9B3F-99BE-4283-865E-3177C192C176}" type="presParOf" srcId="{B0336546-D443-490F-B9C0-1CE961EEFAED}" destId="{A61A157E-EC11-44F0-B46F-B0E748981D14}" srcOrd="10" destOrd="0" presId="urn:microsoft.com/office/officeart/2008/layout/VerticalCurvedList"/>
    <dgm:cxn modelId="{C48BEC61-ED8B-42CA-9A13-3E0D19AEFE2D}" type="presParOf" srcId="{A61A157E-EC11-44F0-B46F-B0E748981D14}" destId="{06BAE299-6872-4D04-9947-053A2FED94C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26976A-0FFA-476B-88C1-2213431A69EA}">
      <dsp:nvSpPr>
        <dsp:cNvPr id="0" name=""/>
        <dsp:cNvSpPr/>
      </dsp:nvSpPr>
      <dsp:spPr>
        <a:xfrm>
          <a:off x="-3341651" y="-513966"/>
          <a:ext cx="3984717" cy="3984717"/>
        </a:xfrm>
        <a:prstGeom prst="blockArc">
          <a:avLst>
            <a:gd name="adj1" fmla="val 18900000"/>
            <a:gd name="adj2" fmla="val 2700000"/>
            <a:gd name="adj3" fmla="val 542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116E57-7C93-489D-BEC1-A6BE45B7DFA9}">
      <dsp:nvSpPr>
        <dsp:cNvPr id="0" name=""/>
        <dsp:cNvSpPr/>
      </dsp:nvSpPr>
      <dsp:spPr>
        <a:xfrm>
          <a:off x="398752" y="184739"/>
          <a:ext cx="4129573" cy="369716"/>
        </a:xfrm>
        <a:prstGeom prst="rect">
          <a:avLst/>
        </a:prstGeom>
        <a:solidFill>
          <a:schemeClr val="bg1">
            <a:lumMod val="65000"/>
          </a:schemeClr>
        </a:solidFill>
        <a:ln>
          <a:noFill/>
        </a:ln>
        <a:effectLst>
          <a:glow rad="127000">
            <a:schemeClr val="bg1"/>
          </a:glo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3462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n w="0" cap="flat" cmpd="sng">
                <a:noFill/>
              </a:ln>
              <a:solidFill>
                <a:schemeClr val="bg1"/>
              </a:solidFill>
              <a:effectLst/>
            </a:rPr>
            <a:t>Our Company &amp; Credentials</a:t>
          </a:r>
          <a:endParaRPr lang="en-US" sz="2000" b="1" kern="1200" dirty="0">
            <a:ln w="0" cap="flat" cmpd="sng">
              <a:noFill/>
            </a:ln>
            <a:solidFill>
              <a:schemeClr val="bg1"/>
            </a:solidFill>
            <a:effectLst/>
          </a:endParaRPr>
        </a:p>
      </dsp:txBody>
      <dsp:txXfrm>
        <a:off x="398752" y="184739"/>
        <a:ext cx="4129573" cy="369716"/>
      </dsp:txXfrm>
    </dsp:sp>
    <dsp:sp modelId="{12FE49F1-7654-4495-982E-A578BEA61B2D}">
      <dsp:nvSpPr>
        <dsp:cNvPr id="0" name=""/>
        <dsp:cNvSpPr/>
      </dsp:nvSpPr>
      <dsp:spPr>
        <a:xfrm>
          <a:off x="51152" y="138525"/>
          <a:ext cx="462145" cy="4621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B4E730-1695-4CE0-A814-689A989EDB18}">
      <dsp:nvSpPr>
        <dsp:cNvPr id="0" name=""/>
        <dsp:cNvSpPr/>
      </dsp:nvSpPr>
      <dsp:spPr>
        <a:xfrm>
          <a:off x="547152" y="739136"/>
          <a:ext cx="3987148" cy="369716"/>
        </a:xfrm>
        <a:prstGeom prst="rect">
          <a:avLst/>
        </a:prstGeom>
        <a:solidFill>
          <a:schemeClr val="bg1">
            <a:lumMod val="65000"/>
          </a:schemeClr>
        </a:solidFill>
        <a:ln>
          <a:noFill/>
        </a:ln>
        <a:effectLst>
          <a:glow rad="127000">
            <a:schemeClr val="bg1"/>
          </a:glo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3462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n w="0" cap="flat" cmpd="sng">
                <a:noFill/>
              </a:ln>
              <a:solidFill>
                <a:schemeClr val="bg1"/>
              </a:solidFill>
              <a:effectLst/>
            </a:rPr>
            <a:t>Our Focus</a:t>
          </a:r>
          <a:endParaRPr lang="en-US" sz="2000" b="1" kern="1200" dirty="0">
            <a:ln w="0" cap="flat" cmpd="sng">
              <a:noFill/>
            </a:ln>
            <a:solidFill>
              <a:schemeClr val="bg1"/>
            </a:solidFill>
            <a:effectLst/>
          </a:endParaRPr>
        </a:p>
      </dsp:txBody>
      <dsp:txXfrm>
        <a:off x="547152" y="739136"/>
        <a:ext cx="3987148" cy="369716"/>
      </dsp:txXfrm>
    </dsp:sp>
    <dsp:sp modelId="{51565141-A3D0-46F5-8C3E-AF6DCE854D54}">
      <dsp:nvSpPr>
        <dsp:cNvPr id="0" name=""/>
        <dsp:cNvSpPr/>
      </dsp:nvSpPr>
      <dsp:spPr>
        <a:xfrm>
          <a:off x="316079" y="692922"/>
          <a:ext cx="462145" cy="4621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E785E4-F858-408E-837E-458FE8DF0F23}">
      <dsp:nvSpPr>
        <dsp:cNvPr id="0" name=""/>
        <dsp:cNvSpPr/>
      </dsp:nvSpPr>
      <dsp:spPr>
        <a:xfrm>
          <a:off x="628464" y="1293533"/>
          <a:ext cx="3905836" cy="369716"/>
        </a:xfrm>
        <a:prstGeom prst="rect">
          <a:avLst/>
        </a:prstGeom>
        <a:solidFill>
          <a:schemeClr val="bg1">
            <a:lumMod val="65000"/>
          </a:schemeClr>
        </a:solidFill>
        <a:ln>
          <a:noFill/>
        </a:ln>
        <a:effectLst>
          <a:glow rad="127000">
            <a:schemeClr val="bg1"/>
          </a:glo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3462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n w="0" cap="flat" cmpd="sng">
                <a:noFill/>
              </a:ln>
              <a:solidFill>
                <a:schemeClr val="bg1"/>
              </a:solidFill>
              <a:effectLst/>
            </a:rPr>
            <a:t>Oracle Product Roadmap</a:t>
          </a:r>
          <a:endParaRPr lang="en-US" sz="2000" b="1" kern="1200" dirty="0">
            <a:ln w="0" cap="flat" cmpd="sng">
              <a:noFill/>
            </a:ln>
            <a:solidFill>
              <a:schemeClr val="bg1"/>
            </a:solidFill>
            <a:effectLst/>
          </a:endParaRPr>
        </a:p>
      </dsp:txBody>
      <dsp:txXfrm>
        <a:off x="628464" y="1293533"/>
        <a:ext cx="3905836" cy="369716"/>
      </dsp:txXfrm>
    </dsp:sp>
    <dsp:sp modelId="{7D6601F2-83EC-42BD-BEA0-320109F917E9}">
      <dsp:nvSpPr>
        <dsp:cNvPr id="0" name=""/>
        <dsp:cNvSpPr/>
      </dsp:nvSpPr>
      <dsp:spPr>
        <a:xfrm>
          <a:off x="397391" y="1247319"/>
          <a:ext cx="462145" cy="4621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DD38B9-69BF-40BD-BC11-9B2F56646D0B}">
      <dsp:nvSpPr>
        <dsp:cNvPr id="0" name=""/>
        <dsp:cNvSpPr/>
      </dsp:nvSpPr>
      <dsp:spPr>
        <a:xfrm>
          <a:off x="547152" y="1847930"/>
          <a:ext cx="3987148" cy="369716"/>
        </a:xfrm>
        <a:prstGeom prst="rect">
          <a:avLst/>
        </a:prstGeom>
        <a:solidFill>
          <a:schemeClr val="bg1">
            <a:lumMod val="65000"/>
          </a:schemeClr>
        </a:solidFill>
        <a:ln>
          <a:noFill/>
        </a:ln>
        <a:effectLst>
          <a:glow rad="127000">
            <a:schemeClr val="bg1"/>
          </a:glo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3462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n w="0" cap="flat" cmpd="sng">
                <a:noFill/>
              </a:ln>
              <a:solidFill>
                <a:schemeClr val="bg1"/>
              </a:solidFill>
              <a:effectLst/>
            </a:rPr>
            <a:t>Extending Oracle </a:t>
          </a:r>
          <a:r>
            <a:rPr lang="en-US" sz="2000" b="1" kern="1200" dirty="0" err="1" smtClean="0">
              <a:ln w="0" cap="flat" cmpd="sng">
                <a:noFill/>
              </a:ln>
              <a:solidFill>
                <a:schemeClr val="bg1"/>
              </a:solidFill>
              <a:effectLst/>
            </a:rPr>
            <a:t>WebCenter</a:t>
          </a:r>
          <a:endParaRPr lang="en-US" sz="2000" b="1" kern="1200" dirty="0">
            <a:ln w="0" cap="flat" cmpd="sng">
              <a:noFill/>
            </a:ln>
            <a:solidFill>
              <a:schemeClr val="bg1"/>
            </a:solidFill>
            <a:effectLst/>
          </a:endParaRPr>
        </a:p>
      </dsp:txBody>
      <dsp:txXfrm>
        <a:off x="547152" y="1847930"/>
        <a:ext cx="3987148" cy="369716"/>
      </dsp:txXfrm>
    </dsp:sp>
    <dsp:sp modelId="{26E2931E-A013-48C0-A210-D1A52C951996}">
      <dsp:nvSpPr>
        <dsp:cNvPr id="0" name=""/>
        <dsp:cNvSpPr/>
      </dsp:nvSpPr>
      <dsp:spPr>
        <a:xfrm>
          <a:off x="316079" y="1801716"/>
          <a:ext cx="462145" cy="4621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1D7F32-EFE0-4000-8802-EA54D5ABF1EC}">
      <dsp:nvSpPr>
        <dsp:cNvPr id="0" name=""/>
        <dsp:cNvSpPr/>
      </dsp:nvSpPr>
      <dsp:spPr>
        <a:xfrm>
          <a:off x="282224" y="2402327"/>
          <a:ext cx="4252075" cy="369716"/>
        </a:xfrm>
        <a:prstGeom prst="rect">
          <a:avLst/>
        </a:prstGeom>
        <a:solidFill>
          <a:schemeClr val="bg1">
            <a:lumMod val="65000"/>
          </a:schemeClr>
        </a:solidFill>
        <a:ln>
          <a:noFill/>
        </a:ln>
        <a:effectLst>
          <a:glow rad="127000">
            <a:schemeClr val="bg1"/>
          </a:glo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3462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n w="0" cap="flat" cmpd="sng">
                <a:noFill/>
              </a:ln>
              <a:solidFill>
                <a:schemeClr val="bg1"/>
              </a:solidFill>
              <a:effectLst/>
            </a:rPr>
            <a:t>How Can We Help You</a:t>
          </a:r>
          <a:endParaRPr lang="en-US" sz="2000" b="1" kern="1200" dirty="0">
            <a:ln w="0" cap="flat" cmpd="sng">
              <a:noFill/>
            </a:ln>
            <a:solidFill>
              <a:schemeClr val="bg1"/>
            </a:solidFill>
            <a:effectLst/>
          </a:endParaRPr>
        </a:p>
      </dsp:txBody>
      <dsp:txXfrm>
        <a:off x="282224" y="2402327"/>
        <a:ext cx="4252075" cy="369716"/>
      </dsp:txXfrm>
    </dsp:sp>
    <dsp:sp modelId="{06BAE299-6872-4D04-9947-053A2FED94CA}">
      <dsp:nvSpPr>
        <dsp:cNvPr id="0" name=""/>
        <dsp:cNvSpPr/>
      </dsp:nvSpPr>
      <dsp:spPr>
        <a:xfrm>
          <a:off x="51152" y="2356113"/>
          <a:ext cx="462145" cy="4621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625850" y="0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70C0B-43A9-4B8B-B86C-1A44C2BED1FF}" type="datetimeFigureOut">
              <a:rPr lang="en-US" smtClean="0"/>
              <a:pPr/>
              <a:t>9/27/16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4800" y="650875"/>
            <a:ext cx="5791200" cy="3257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39763" y="4125913"/>
            <a:ext cx="5121275" cy="3910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250238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25850" y="8250238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BE9EC-B7EC-4403-8DCB-6DCC377721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12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B5F6A0-3D07-4143-BCB3-6BF9C4D41C2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15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3ECD-C9FF-44E3-9D1E-8A085274D5C1}" type="datetimeFigureOut">
              <a:rPr lang="en-US" smtClean="0"/>
              <a:pPr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9AF5-8D3E-4A9B-8444-E8593BB68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3ECD-C9FF-44E3-9D1E-8A085274D5C1}" type="datetimeFigureOut">
              <a:rPr lang="en-US" smtClean="0"/>
              <a:pPr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9AF5-8D3E-4A9B-8444-E8593BB68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3ECD-C9FF-44E3-9D1E-8A085274D5C1}" type="datetimeFigureOut">
              <a:rPr lang="en-US" smtClean="0"/>
              <a:pPr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9AF5-8D3E-4A9B-8444-E8593BB68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3ECD-C9FF-44E3-9D1E-8A085274D5C1}" type="datetimeFigureOut">
              <a:rPr lang="en-US" smtClean="0"/>
              <a:pPr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9AF5-8D3E-4A9B-8444-E8593BB68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3ECD-C9FF-44E3-9D1E-8A085274D5C1}" type="datetimeFigureOut">
              <a:rPr lang="en-US" smtClean="0"/>
              <a:pPr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9AF5-8D3E-4A9B-8444-E8593BB68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3ECD-C9FF-44E3-9D1E-8A085274D5C1}" type="datetimeFigureOut">
              <a:rPr lang="en-US" smtClean="0"/>
              <a:pPr/>
              <a:t>9/27/16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9AF5-8D3E-4A9B-8444-E8593BB68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3ECD-C9FF-44E3-9D1E-8A085274D5C1}" type="datetimeFigureOut">
              <a:rPr lang="en-US" smtClean="0"/>
              <a:pPr/>
              <a:t>9/27/16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9AF5-8D3E-4A9B-8444-E8593BB68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3ECD-C9FF-44E3-9D1E-8A085274D5C1}" type="datetimeFigureOut">
              <a:rPr lang="en-US" smtClean="0"/>
              <a:pPr/>
              <a:t>9/27/16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9AF5-8D3E-4A9B-8444-E8593BB68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3ECD-C9FF-44E3-9D1E-8A085274D5C1}" type="datetimeFigureOut">
              <a:rPr lang="en-US" smtClean="0"/>
              <a:pPr/>
              <a:t>9/27/16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9AF5-8D3E-4A9B-8444-E8593BB68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3ECD-C9FF-44E3-9D1E-8A085274D5C1}" type="datetimeFigureOut">
              <a:rPr lang="en-US" smtClean="0"/>
              <a:pPr/>
              <a:t>9/27/16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9AF5-8D3E-4A9B-8444-E8593BB68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3ECD-C9FF-44E3-9D1E-8A085274D5C1}" type="datetimeFigureOut">
              <a:rPr lang="en-US" smtClean="0"/>
              <a:pPr/>
              <a:t>9/27/16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9AF5-8D3E-4A9B-8444-E8593BB68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A3ECD-C9FF-44E3-9D1E-8A085274D5C1}" type="datetimeFigureOut">
              <a:rPr lang="en-US" smtClean="0"/>
              <a:pPr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39AF5-8D3E-4A9B-8444-E8593BB68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028950"/>
            <a:ext cx="609600" cy="15358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400" y="2488109"/>
            <a:ext cx="7391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Be in front   Stay in front</a:t>
            </a:r>
            <a:endParaRPr lang="en-US" sz="4400" dirty="0"/>
          </a:p>
        </p:txBody>
      </p:sp>
      <p:sp>
        <p:nvSpPr>
          <p:cNvPr id="19" name="TextBox 18"/>
          <p:cNvSpPr txBox="1"/>
          <p:nvPr/>
        </p:nvSpPr>
        <p:spPr>
          <a:xfrm>
            <a:off x="685800" y="158115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TITLE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38800" y="203835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9800" y="203835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Author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52800" y="2952750"/>
            <a:ext cx="91440" cy="91440"/>
          </a:xfrm>
          <a:prstGeom prst="rect">
            <a:avLst/>
          </a:prstGeom>
          <a:solidFill>
            <a:srgbClr val="FF981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5" name="Rectangle 14"/>
          <p:cNvSpPr/>
          <p:nvPr/>
        </p:nvSpPr>
        <p:spPr>
          <a:xfrm>
            <a:off x="6995160" y="2952750"/>
            <a:ext cx="91440" cy="91440"/>
          </a:xfrm>
          <a:prstGeom prst="rect">
            <a:avLst/>
          </a:prstGeom>
          <a:solidFill>
            <a:srgbClr val="FF981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</a:t>
            </a:r>
            <a:r>
              <a:rPr lang="en-US" dirty="0" smtClean="0"/>
              <a:t>Access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D8050-98C7-4410-9884-118F215E9D5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8" name="Picture 4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41"/>
          <a:stretch/>
        </p:blipFill>
        <p:spPr bwMode="auto">
          <a:xfrm>
            <a:off x="2424905" y="1406488"/>
            <a:ext cx="4294190" cy="29794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val="169628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Management and Support Services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D8050-98C7-4410-9884-118F215E9D58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123950"/>
            <a:ext cx="4885436" cy="339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02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Architecture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250" y="895350"/>
            <a:ext cx="5397500" cy="417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545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- conceptual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895350"/>
            <a:ext cx="5257800" cy="406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035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Deployment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895350"/>
            <a:ext cx="5092700" cy="393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211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Availability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895350"/>
            <a:ext cx="5245100" cy="405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487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level - protocols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550" y="895350"/>
            <a:ext cx="5168900" cy="399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17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139461"/>
            <a:ext cx="1561306" cy="31467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62571784"/>
              </p:ext>
            </p:extLst>
          </p:nvPr>
        </p:nvGraphicFramePr>
        <p:xfrm>
          <a:off x="990600" y="1158016"/>
          <a:ext cx="4572000" cy="2956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0638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</p:txBody>
      </p:sp>
      <p:pic>
        <p:nvPicPr>
          <p:cNvPr id="4" name="Picture 3" descr="silverfer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244989"/>
            <a:ext cx="2798199" cy="2093053"/>
          </a:xfrm>
          <a:prstGeom prst="rect">
            <a:avLst/>
          </a:prstGeom>
        </p:spPr>
      </p:pic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521542" y="981055"/>
            <a:ext cx="8229600" cy="339447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Procurement Reform </a:t>
            </a:r>
            <a:r>
              <a:rPr lang="en-US" sz="2400" dirty="0" err="1" smtClean="0"/>
              <a:t>Programme</a:t>
            </a:r>
            <a:endParaRPr lang="en-US" sz="2400" dirty="0" smtClean="0"/>
          </a:p>
          <a:p>
            <a:pPr lvl="1"/>
            <a:r>
              <a:rPr lang="en-US" sz="2000" dirty="0" err="1" smtClean="0"/>
              <a:t>AoG</a:t>
            </a:r>
            <a:r>
              <a:rPr lang="en-US" sz="2000" dirty="0" smtClean="0"/>
              <a:t> and Collaborative Contracts</a:t>
            </a:r>
          </a:p>
          <a:p>
            <a:pPr lvl="1"/>
            <a:endParaRPr lang="en-US" sz="2000" dirty="0"/>
          </a:p>
          <a:p>
            <a:r>
              <a:rPr lang="en-US" sz="2400" dirty="0" smtClean="0"/>
              <a:t>ECMS Collaborative Contract</a:t>
            </a:r>
          </a:p>
          <a:p>
            <a:endParaRPr lang="en-US" sz="2400" dirty="0"/>
          </a:p>
          <a:p>
            <a:r>
              <a:rPr lang="en-US" sz="2400" dirty="0" err="1" smtClean="0"/>
              <a:t>IaaS</a:t>
            </a:r>
            <a:r>
              <a:rPr lang="en-US" sz="2400" dirty="0" smtClean="0"/>
              <a:t> Collaborative Contract</a:t>
            </a:r>
          </a:p>
          <a:p>
            <a:endParaRPr lang="en-US" sz="2400" dirty="0"/>
          </a:p>
          <a:p>
            <a:r>
              <a:rPr lang="en-US" sz="2400" dirty="0" smtClean="0"/>
              <a:t>Partnerships and history</a:t>
            </a:r>
            <a:endParaRPr lang="en-US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D8050-98C7-4410-9884-118F215E9D5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8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869" y="158212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Overview of the </a:t>
            </a:r>
            <a:r>
              <a:rPr lang="en-US" sz="3200" dirty="0" err="1" smtClean="0"/>
              <a:t>ContentWorx</a:t>
            </a:r>
            <a:r>
              <a:rPr lang="en-US" sz="3200" dirty="0" smtClean="0"/>
              <a:t> Solution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" y="4964906"/>
            <a:ext cx="2133600" cy="273844"/>
          </a:xfrm>
        </p:spPr>
        <p:txBody>
          <a:bodyPr/>
          <a:lstStyle/>
          <a:p>
            <a:fld id="{0ECD8050-98C7-4410-9884-118F215E9D5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712851" y="2220791"/>
            <a:ext cx="3839522" cy="1866529"/>
          </a:xfrm>
          <a:prstGeom prst="roundRect">
            <a:avLst>
              <a:gd name="adj" fmla="val 8496"/>
            </a:avLst>
          </a:prstGeom>
          <a:solidFill>
            <a:srgbClr val="FF0000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dirty="0"/>
              <a:t>(1) Content Management</a:t>
            </a:r>
            <a:endParaRPr lang="en-US" sz="1050" dirty="0"/>
          </a:p>
        </p:txBody>
      </p:sp>
      <p:sp>
        <p:nvSpPr>
          <p:cNvPr id="7" name="Rounded Rectangle 6"/>
          <p:cNvSpPr/>
          <p:nvPr/>
        </p:nvSpPr>
        <p:spPr>
          <a:xfrm>
            <a:off x="5757090" y="2220791"/>
            <a:ext cx="1905789" cy="1866529"/>
          </a:xfrm>
          <a:prstGeom prst="roundRect">
            <a:avLst>
              <a:gd name="adj" fmla="val 8496"/>
            </a:avLst>
          </a:prstGeom>
          <a:solidFill>
            <a:srgbClr val="FF0000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dirty="0"/>
              <a:t>(2) Records Management</a:t>
            </a:r>
            <a:endParaRPr lang="en-US" sz="1050" dirty="0"/>
          </a:p>
        </p:txBody>
      </p:sp>
      <p:sp>
        <p:nvSpPr>
          <p:cNvPr id="8" name="Rounded Rectangle 7"/>
          <p:cNvSpPr/>
          <p:nvPr/>
        </p:nvSpPr>
        <p:spPr>
          <a:xfrm>
            <a:off x="1712851" y="1300326"/>
            <a:ext cx="3839522" cy="768584"/>
          </a:xfrm>
          <a:prstGeom prst="roundRect">
            <a:avLst>
              <a:gd name="adj" fmla="val 21118"/>
            </a:avLst>
          </a:prstGeom>
          <a:solidFill>
            <a:srgbClr val="FF0000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dirty="0"/>
              <a:t>(3) Collaboration</a:t>
            </a:r>
            <a:endParaRPr lang="en-US" sz="1050" dirty="0"/>
          </a:p>
        </p:txBody>
      </p:sp>
      <p:sp>
        <p:nvSpPr>
          <p:cNvPr id="9" name="Rounded Rectangle 8"/>
          <p:cNvSpPr/>
          <p:nvPr/>
        </p:nvSpPr>
        <p:spPr>
          <a:xfrm>
            <a:off x="5757089" y="1300326"/>
            <a:ext cx="1905789" cy="768584"/>
          </a:xfrm>
          <a:prstGeom prst="roundRect">
            <a:avLst>
              <a:gd name="adj" fmla="val 21118"/>
            </a:avLst>
          </a:prstGeom>
          <a:solidFill>
            <a:srgbClr val="FF0000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dirty="0"/>
              <a:t>(4) Library Services</a:t>
            </a:r>
            <a:endParaRPr lang="en-US" sz="1050" dirty="0"/>
          </a:p>
        </p:txBody>
      </p:sp>
      <p:sp>
        <p:nvSpPr>
          <p:cNvPr id="10" name="Rectangle 9"/>
          <p:cNvSpPr/>
          <p:nvPr/>
        </p:nvSpPr>
        <p:spPr>
          <a:xfrm>
            <a:off x="5955323" y="1582401"/>
            <a:ext cx="1532659" cy="173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</a:rPr>
              <a:t>Location Tracking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55323" y="1819661"/>
            <a:ext cx="1532659" cy="173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</a:rPr>
              <a:t>Request Management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55323" y="3502318"/>
            <a:ext cx="1532659" cy="3758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</a:rPr>
              <a:t>(2.2) Lifecycle </a:t>
            </a:r>
          </a:p>
          <a:p>
            <a:pPr algn="ctr"/>
            <a:r>
              <a:rPr lang="en-US" sz="900" dirty="0">
                <a:solidFill>
                  <a:srgbClr val="000000"/>
                </a:solidFill>
              </a:rPr>
              <a:t>Management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55323" y="2733483"/>
            <a:ext cx="1532659" cy="3758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</a:rPr>
              <a:t>(2.1) Archiving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67070" y="1582402"/>
            <a:ext cx="1028700" cy="410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</a:rPr>
              <a:t>(3.1) Document </a:t>
            </a:r>
          </a:p>
          <a:p>
            <a:pPr algn="ctr"/>
            <a:r>
              <a:rPr lang="en-US" sz="900" dirty="0">
                <a:solidFill>
                  <a:srgbClr val="000000"/>
                </a:solidFill>
              </a:rPr>
              <a:t>Centric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22639" y="1584133"/>
            <a:ext cx="1028700" cy="410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</a:rPr>
              <a:t>(3.2) Community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67816" y="1582402"/>
            <a:ext cx="1028700" cy="410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</a:rPr>
              <a:t>(3.3) Mobility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67071" y="2618030"/>
            <a:ext cx="812222" cy="5922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</a:rPr>
              <a:t>(1.1) Document </a:t>
            </a:r>
          </a:p>
          <a:p>
            <a:pPr algn="ctr"/>
            <a:r>
              <a:rPr lang="en-US" sz="900" dirty="0">
                <a:solidFill>
                  <a:srgbClr val="000000"/>
                </a:solidFill>
              </a:rPr>
              <a:t>Management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772812" y="2618030"/>
            <a:ext cx="812222" cy="5922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</a:rPr>
              <a:t>(1.2) Image and Rich Media Management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67071" y="3383396"/>
            <a:ext cx="812222" cy="5922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</a:rPr>
              <a:t>(1.5) Digital Rights Management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84295" y="2619763"/>
            <a:ext cx="812222" cy="5922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</a:rPr>
              <a:t>(1.4) Search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78553" y="2619763"/>
            <a:ext cx="812222" cy="5922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</a:rPr>
              <a:t>(1.3) Workflow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772812" y="3381763"/>
            <a:ext cx="812222" cy="5922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</a:rPr>
              <a:t>(1.6) </a:t>
            </a:r>
            <a:r>
              <a:rPr lang="en-US" sz="900" dirty="0" err="1">
                <a:solidFill>
                  <a:srgbClr val="000000"/>
                </a:solidFill>
              </a:rPr>
              <a:t>Digitisation</a:t>
            </a:r>
            <a:r>
              <a:rPr lang="en-US" sz="900" dirty="0">
                <a:solidFill>
                  <a:srgbClr val="000000"/>
                </a:solidFill>
              </a:rPr>
              <a:t> and Image Management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678553" y="3383495"/>
            <a:ext cx="812222" cy="5922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</a:rPr>
              <a:t>(1.7) Metadata and Taxonomy Management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84295" y="3383495"/>
            <a:ext cx="812222" cy="5922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</a:rPr>
              <a:t>(1.8) Auto Classification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25" name="Up Arrow 24"/>
          <p:cNvSpPr/>
          <p:nvPr/>
        </p:nvSpPr>
        <p:spPr>
          <a:xfrm>
            <a:off x="6514688" y="2029209"/>
            <a:ext cx="320387" cy="257765"/>
          </a:xfrm>
          <a:prstGeom prst="up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Up Arrow 25"/>
          <p:cNvSpPr/>
          <p:nvPr/>
        </p:nvSpPr>
        <p:spPr>
          <a:xfrm>
            <a:off x="3484353" y="2037868"/>
            <a:ext cx="320387" cy="257765"/>
          </a:xfrm>
          <a:prstGeom prst="up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Up Arrow 26"/>
          <p:cNvSpPr/>
          <p:nvPr/>
        </p:nvSpPr>
        <p:spPr>
          <a:xfrm rot="5400000">
            <a:off x="5496877" y="2974884"/>
            <a:ext cx="320387" cy="257765"/>
          </a:xfrm>
          <a:prstGeom prst="up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TextBox 27"/>
          <p:cNvSpPr txBox="1"/>
          <p:nvPr/>
        </p:nvSpPr>
        <p:spPr>
          <a:xfrm>
            <a:off x="3763469" y="2047488"/>
            <a:ext cx="683200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/>
              <a:t>Extends to</a:t>
            </a:r>
            <a:endParaRPr lang="en-US" sz="825" dirty="0"/>
          </a:p>
        </p:txBody>
      </p:sp>
      <p:sp>
        <p:nvSpPr>
          <p:cNvPr id="29" name="TextBox 28"/>
          <p:cNvSpPr txBox="1"/>
          <p:nvPr/>
        </p:nvSpPr>
        <p:spPr>
          <a:xfrm>
            <a:off x="6793200" y="2046511"/>
            <a:ext cx="683200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/>
              <a:t>Extends to</a:t>
            </a:r>
            <a:endParaRPr lang="en-US" sz="825" dirty="0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5307762" y="2575732"/>
            <a:ext cx="683200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/>
              <a:t>Extends to</a:t>
            </a:r>
            <a:endParaRPr lang="en-US" sz="825" dirty="0"/>
          </a:p>
        </p:txBody>
      </p:sp>
    </p:spTree>
    <p:extLst>
      <p:ext uri="{BB962C8B-B14F-4D97-AF65-F5344CB8AC3E}">
        <p14:creationId xmlns:p14="http://schemas.microsoft.com/office/powerpoint/2010/main" val="5298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Core Content Management Services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D8050-98C7-4410-9884-118F215E9D5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an 3"/>
          <p:cNvSpPr/>
          <p:nvPr/>
        </p:nvSpPr>
        <p:spPr>
          <a:xfrm>
            <a:off x="2488251" y="2482149"/>
            <a:ext cx="3342160" cy="595077"/>
          </a:xfrm>
          <a:prstGeom prst="can">
            <a:avLst>
              <a:gd name="adj" fmla="val 14119"/>
            </a:avLst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750" dirty="0"/>
              <a:t>Enterprise Content Management Repository</a:t>
            </a:r>
            <a:endParaRPr lang="en-US" sz="750" dirty="0"/>
          </a:p>
        </p:txBody>
      </p:sp>
      <p:sp>
        <p:nvSpPr>
          <p:cNvPr id="7" name="Rounded Rectangle 6"/>
          <p:cNvSpPr/>
          <p:nvPr/>
        </p:nvSpPr>
        <p:spPr>
          <a:xfrm>
            <a:off x="2488251" y="1419146"/>
            <a:ext cx="3342160" cy="951839"/>
          </a:xfrm>
          <a:prstGeom prst="roundRect">
            <a:avLst>
              <a:gd name="adj" fmla="val 9367"/>
            </a:avLst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750" dirty="0"/>
              <a:t>Content Management Services</a:t>
            </a:r>
            <a:endParaRPr lang="en-US" sz="750" dirty="0"/>
          </a:p>
        </p:txBody>
      </p:sp>
      <p:sp>
        <p:nvSpPr>
          <p:cNvPr id="8" name="Rectangle 7"/>
          <p:cNvSpPr/>
          <p:nvPr/>
        </p:nvSpPr>
        <p:spPr>
          <a:xfrm>
            <a:off x="2559087" y="3154308"/>
            <a:ext cx="3207980" cy="1875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/>
              <a:t>Tiered Storage (</a:t>
            </a:r>
            <a:r>
              <a:rPr lang="en-US" sz="788" dirty="0" err="1"/>
              <a:t>IaaS</a:t>
            </a:r>
            <a:r>
              <a:rPr lang="en-US" sz="788" dirty="0"/>
              <a:t>)</a:t>
            </a:r>
            <a:endParaRPr lang="en-US" sz="788" dirty="0"/>
          </a:p>
        </p:txBody>
      </p:sp>
      <p:sp>
        <p:nvSpPr>
          <p:cNvPr id="9" name="Rectangle 8"/>
          <p:cNvSpPr/>
          <p:nvPr/>
        </p:nvSpPr>
        <p:spPr>
          <a:xfrm>
            <a:off x="2559087" y="1656371"/>
            <a:ext cx="991706" cy="1736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</a:rPr>
              <a:t>View/Markup Services</a:t>
            </a:r>
            <a:endParaRPr lang="en-US" sz="675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59087" y="1876903"/>
            <a:ext cx="991706" cy="1736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</a:rPr>
              <a:t>Security/Permissions</a:t>
            </a:r>
            <a:endParaRPr lang="en-US" sz="675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59087" y="2110654"/>
            <a:ext cx="991706" cy="1736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</a:rPr>
              <a:t>Rendition Services</a:t>
            </a:r>
            <a:endParaRPr lang="en-US" sz="675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79585" y="1656371"/>
            <a:ext cx="991706" cy="1736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</a:rPr>
              <a:t>Retention Services</a:t>
            </a:r>
            <a:endParaRPr lang="en-US" sz="675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79585" y="1876903"/>
            <a:ext cx="991706" cy="1736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</a:rPr>
              <a:t>Subscription Services</a:t>
            </a:r>
            <a:endParaRPr lang="en-US" sz="675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79585" y="2110654"/>
            <a:ext cx="991706" cy="1736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</a:rPr>
              <a:t>Audit/Tracking</a:t>
            </a:r>
            <a:endParaRPr lang="en-US" sz="675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62479" y="1667913"/>
            <a:ext cx="991706" cy="1736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</a:rPr>
              <a:t>Classification Services</a:t>
            </a:r>
            <a:endParaRPr lang="en-US" sz="675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62479" y="1888445"/>
            <a:ext cx="991706" cy="1736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</a:rPr>
              <a:t>Digital Rights Services</a:t>
            </a:r>
            <a:endParaRPr lang="en-US" sz="675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62479" y="2122195"/>
            <a:ext cx="991706" cy="1736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</a:rPr>
              <a:t>Metadata Management</a:t>
            </a:r>
            <a:endParaRPr lang="en-US" sz="675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59087" y="2808153"/>
            <a:ext cx="682604" cy="1736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</a:rPr>
              <a:t>Compression</a:t>
            </a:r>
            <a:endParaRPr lang="en-US" sz="675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400879" y="2808153"/>
            <a:ext cx="682604" cy="1736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</a:rPr>
              <a:t>Encryption</a:t>
            </a:r>
            <a:endParaRPr lang="en-US" sz="675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242670" y="2808153"/>
            <a:ext cx="682604" cy="1736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</a:rPr>
              <a:t>De-Duplication</a:t>
            </a:r>
            <a:endParaRPr lang="en-US" sz="675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084463" y="2808153"/>
            <a:ext cx="682604" cy="1736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</a:rPr>
              <a:t>Index/Search</a:t>
            </a:r>
            <a:endParaRPr lang="en-US" sz="675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01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Collaboration Services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D8050-98C7-4410-9884-118F215E9D58}" type="slidenum">
              <a:rPr lang="en-US" smtClean="0"/>
              <a:pPr/>
              <a:t>6</a:t>
            </a:fld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1600874" y="2042926"/>
            <a:ext cx="6064794" cy="92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an 6"/>
          <p:cNvSpPr/>
          <p:nvPr/>
        </p:nvSpPr>
        <p:spPr>
          <a:xfrm>
            <a:off x="3518524" y="3234984"/>
            <a:ext cx="3342160" cy="595077"/>
          </a:xfrm>
          <a:prstGeom prst="can">
            <a:avLst>
              <a:gd name="adj" fmla="val 14119"/>
            </a:avLst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750" dirty="0"/>
              <a:t>Enterprise Content Management Repository</a:t>
            </a:r>
            <a:endParaRPr lang="en-US" sz="750" dirty="0"/>
          </a:p>
        </p:txBody>
      </p:sp>
      <p:sp>
        <p:nvSpPr>
          <p:cNvPr id="8" name="Rounded Rectangle 7"/>
          <p:cNvSpPr/>
          <p:nvPr/>
        </p:nvSpPr>
        <p:spPr>
          <a:xfrm>
            <a:off x="3518524" y="2171981"/>
            <a:ext cx="3342160" cy="951839"/>
          </a:xfrm>
          <a:prstGeom prst="roundRect">
            <a:avLst>
              <a:gd name="adj" fmla="val 9367"/>
            </a:avLst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750" dirty="0"/>
              <a:t>Content Management Services</a:t>
            </a:r>
            <a:endParaRPr lang="en-US" sz="750" dirty="0"/>
          </a:p>
        </p:txBody>
      </p:sp>
      <p:sp>
        <p:nvSpPr>
          <p:cNvPr id="9" name="Rounded Rectangle 8"/>
          <p:cNvSpPr/>
          <p:nvPr/>
        </p:nvSpPr>
        <p:spPr>
          <a:xfrm rot="16200000">
            <a:off x="1835340" y="2303728"/>
            <a:ext cx="2544157" cy="438911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750" dirty="0"/>
              <a:t>Identity Management Services</a:t>
            </a:r>
            <a:endParaRPr lang="en-US" sz="750" dirty="0"/>
          </a:p>
        </p:txBody>
      </p:sp>
      <p:sp>
        <p:nvSpPr>
          <p:cNvPr id="10" name="Rounded Rectangle 9"/>
          <p:cNvSpPr/>
          <p:nvPr/>
        </p:nvSpPr>
        <p:spPr>
          <a:xfrm rot="16200000">
            <a:off x="1211728" y="2303729"/>
            <a:ext cx="2544158" cy="438911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750" dirty="0"/>
              <a:t>Solution Management Services</a:t>
            </a:r>
            <a:endParaRPr lang="en-US" sz="750" dirty="0"/>
          </a:p>
        </p:txBody>
      </p:sp>
      <p:sp>
        <p:nvSpPr>
          <p:cNvPr id="11" name="Rectangle 10"/>
          <p:cNvSpPr/>
          <p:nvPr/>
        </p:nvSpPr>
        <p:spPr>
          <a:xfrm>
            <a:off x="3589360" y="3907143"/>
            <a:ext cx="3207980" cy="1875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/>
              <a:t>Tiered Storage (</a:t>
            </a:r>
            <a:r>
              <a:rPr lang="en-US" sz="788" dirty="0" err="1"/>
              <a:t>IaaS</a:t>
            </a:r>
            <a:r>
              <a:rPr lang="en-US" sz="788" dirty="0"/>
              <a:t>)</a:t>
            </a:r>
            <a:endParaRPr lang="en-US" sz="788" dirty="0"/>
          </a:p>
        </p:txBody>
      </p:sp>
      <p:sp>
        <p:nvSpPr>
          <p:cNvPr id="12" name="Rectangle 11"/>
          <p:cNvSpPr/>
          <p:nvPr/>
        </p:nvSpPr>
        <p:spPr>
          <a:xfrm>
            <a:off x="3589360" y="2409206"/>
            <a:ext cx="991706" cy="1736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</a:rPr>
              <a:t>View/Markup Services</a:t>
            </a:r>
            <a:endParaRPr lang="en-US" sz="675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89360" y="2629738"/>
            <a:ext cx="991706" cy="1736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</a:rPr>
              <a:t>Security/Permissions</a:t>
            </a:r>
            <a:endParaRPr lang="en-US" sz="675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589360" y="2863489"/>
            <a:ext cx="991706" cy="1736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</a:rPr>
              <a:t>Rendition Services</a:t>
            </a:r>
            <a:endParaRPr lang="en-US" sz="675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09858" y="2409206"/>
            <a:ext cx="991706" cy="1736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</a:rPr>
              <a:t>Retention Services</a:t>
            </a:r>
            <a:endParaRPr lang="en-US" sz="675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09858" y="2629738"/>
            <a:ext cx="991706" cy="1736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</a:rPr>
              <a:t>Subscription Services</a:t>
            </a:r>
            <a:endParaRPr lang="en-US" sz="675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09858" y="2863489"/>
            <a:ext cx="991706" cy="1736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</a:rPr>
              <a:t>Audit/Tracking</a:t>
            </a:r>
            <a:endParaRPr lang="en-US" sz="675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 rot="16200000">
            <a:off x="2741435" y="2950436"/>
            <a:ext cx="853286" cy="16098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</a:rPr>
              <a:t>Identity</a:t>
            </a:r>
            <a:endParaRPr lang="en-US" sz="675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 rot="16200000">
            <a:off x="2758181" y="1836026"/>
            <a:ext cx="819794" cy="16098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</a:rPr>
              <a:t>Access</a:t>
            </a:r>
            <a:endParaRPr lang="en-US" sz="675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 rot="16200000">
            <a:off x="2124262" y="2950436"/>
            <a:ext cx="853286" cy="16098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</a:rPr>
              <a:t>Monitoring</a:t>
            </a:r>
            <a:endParaRPr lang="en-US" sz="675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 rot="16200000">
            <a:off x="2150015" y="1837046"/>
            <a:ext cx="817751" cy="16098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</a:rPr>
              <a:t>System Reporting</a:t>
            </a:r>
            <a:endParaRPr lang="en-US" sz="675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92752" y="2420748"/>
            <a:ext cx="991706" cy="1736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</a:rPr>
              <a:t>Classification Services</a:t>
            </a:r>
            <a:endParaRPr lang="en-US" sz="675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792752" y="2641280"/>
            <a:ext cx="991706" cy="1736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</a:rPr>
              <a:t>Digital Rights Services</a:t>
            </a:r>
            <a:endParaRPr lang="en-US" sz="675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792752" y="2875030"/>
            <a:ext cx="991706" cy="1736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</a:rPr>
              <a:t>Metadata Management</a:t>
            </a:r>
            <a:endParaRPr lang="en-US" sz="675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589360" y="3560988"/>
            <a:ext cx="682604" cy="1736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</a:rPr>
              <a:t>Compression</a:t>
            </a:r>
            <a:endParaRPr lang="en-US" sz="675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431152" y="3560988"/>
            <a:ext cx="682604" cy="1736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</a:rPr>
              <a:t>Encryption</a:t>
            </a:r>
            <a:endParaRPr lang="en-US" sz="675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272943" y="3560988"/>
            <a:ext cx="682604" cy="1736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</a:rPr>
              <a:t>De-Duplication</a:t>
            </a:r>
            <a:endParaRPr lang="en-US" sz="675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114736" y="3560988"/>
            <a:ext cx="682604" cy="1736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</a:rPr>
              <a:t>Index/Search</a:t>
            </a:r>
            <a:endParaRPr lang="en-US" sz="675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518524" y="1251106"/>
            <a:ext cx="3342160" cy="686768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750" dirty="0"/>
              <a:t>Content Collaboration Services</a:t>
            </a:r>
            <a:endParaRPr lang="en-US" sz="750" dirty="0"/>
          </a:p>
        </p:txBody>
      </p:sp>
      <p:sp>
        <p:nvSpPr>
          <p:cNvPr id="30" name="Rectangle 29"/>
          <p:cNvSpPr/>
          <p:nvPr/>
        </p:nvSpPr>
        <p:spPr>
          <a:xfrm>
            <a:off x="3602241" y="1489030"/>
            <a:ext cx="770152" cy="38439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</a:rPr>
              <a:t>Document Collaboration</a:t>
            </a:r>
            <a:endParaRPr lang="en-US" sz="675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406263" y="1489030"/>
            <a:ext cx="770152" cy="38439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</a:rPr>
              <a:t>Community Workspaces</a:t>
            </a:r>
            <a:endParaRPr lang="en-US" sz="675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014305" y="1489030"/>
            <a:ext cx="770152" cy="1736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 err="1">
                <a:solidFill>
                  <a:schemeClr val="tx1"/>
                </a:solidFill>
              </a:rPr>
              <a:t>Ent.App</a:t>
            </a:r>
            <a:r>
              <a:rPr lang="en-US" sz="675" dirty="0">
                <a:solidFill>
                  <a:schemeClr val="tx1"/>
                </a:solidFill>
              </a:rPr>
              <a:t>. </a:t>
            </a:r>
            <a:r>
              <a:rPr lang="en-US" sz="675" dirty="0" err="1">
                <a:solidFill>
                  <a:schemeClr val="tx1"/>
                </a:solidFill>
              </a:rPr>
              <a:t>Mashup</a:t>
            </a:r>
            <a:endParaRPr lang="en-US" sz="675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 rot="16200000">
            <a:off x="1375684" y="1396389"/>
            <a:ext cx="9957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Collaboration</a:t>
            </a:r>
          </a:p>
          <a:p>
            <a:pPr algn="ctr"/>
            <a:r>
              <a:rPr lang="en-US" sz="1050" dirty="0"/>
              <a:t>Services</a:t>
            </a:r>
            <a:endParaRPr lang="en-US" sz="1050" dirty="0"/>
          </a:p>
        </p:txBody>
      </p:sp>
      <p:sp>
        <p:nvSpPr>
          <p:cNvPr id="34" name="Rectangle 33"/>
          <p:cNvSpPr/>
          <p:nvPr/>
        </p:nvSpPr>
        <p:spPr>
          <a:xfrm>
            <a:off x="5210284" y="1489030"/>
            <a:ext cx="770152" cy="1736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</a:rPr>
              <a:t>Mobility</a:t>
            </a:r>
            <a:endParaRPr lang="en-US" sz="675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014305" y="1699735"/>
            <a:ext cx="770152" cy="1736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</a:rPr>
              <a:t>Enterprise Portals</a:t>
            </a:r>
            <a:endParaRPr lang="en-US" sz="675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210284" y="1699735"/>
            <a:ext cx="770152" cy="1736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 err="1">
                <a:solidFill>
                  <a:schemeClr val="tx1"/>
                </a:solidFill>
              </a:rPr>
              <a:t>Personalisation</a:t>
            </a:r>
            <a:endParaRPr lang="en-US" sz="675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 rot="16200000">
            <a:off x="1209782" y="3091841"/>
            <a:ext cx="12827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Core ECM Services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92432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400" y="8793"/>
            <a:ext cx="8229600" cy="857250"/>
          </a:xfrm>
        </p:spPr>
        <p:txBody>
          <a:bodyPr>
            <a:noAutofit/>
          </a:bodyPr>
          <a:lstStyle/>
          <a:p>
            <a:r>
              <a:rPr lang="en-US" sz="3200" dirty="0" smtClean="0"/>
              <a:t>Advanced Workflow Services (BPM </a:t>
            </a:r>
            <a:r>
              <a:rPr lang="en-US" sz="3200" dirty="0" smtClean="0"/>
              <a:t>Suite)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D8050-98C7-4410-9884-118F215E9D5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an 3"/>
          <p:cNvSpPr/>
          <p:nvPr/>
        </p:nvSpPr>
        <p:spPr>
          <a:xfrm>
            <a:off x="3064086" y="3359652"/>
            <a:ext cx="4189242" cy="1016996"/>
          </a:xfrm>
          <a:prstGeom prst="can">
            <a:avLst>
              <a:gd name="adj" fmla="val 15476"/>
            </a:avLst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900" dirty="0"/>
              <a:t>Enterprise Content Management Repository</a:t>
            </a:r>
            <a:endParaRPr lang="en-US" sz="900" dirty="0"/>
          </a:p>
        </p:txBody>
      </p:sp>
      <p:sp>
        <p:nvSpPr>
          <p:cNvPr id="7" name="Rounded Rectangle 6"/>
          <p:cNvSpPr/>
          <p:nvPr/>
        </p:nvSpPr>
        <p:spPr>
          <a:xfrm>
            <a:off x="3064086" y="2124727"/>
            <a:ext cx="4189242" cy="1105781"/>
          </a:xfrm>
          <a:prstGeom prst="roundRect">
            <a:avLst>
              <a:gd name="adj" fmla="val 9367"/>
            </a:avLst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900" dirty="0"/>
              <a:t>Content Management Services</a:t>
            </a:r>
            <a:endParaRPr lang="en-US" sz="900" dirty="0"/>
          </a:p>
        </p:txBody>
      </p:sp>
      <p:sp>
        <p:nvSpPr>
          <p:cNvPr id="8" name="Rounded Rectangle 7"/>
          <p:cNvSpPr/>
          <p:nvPr/>
        </p:nvSpPr>
        <p:spPr>
          <a:xfrm>
            <a:off x="3064087" y="1438658"/>
            <a:ext cx="2736339" cy="550155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900" dirty="0"/>
              <a:t>Content Workflow Services</a:t>
            </a:r>
            <a:endParaRPr lang="en-US" sz="900" dirty="0"/>
          </a:p>
        </p:txBody>
      </p:sp>
      <p:sp>
        <p:nvSpPr>
          <p:cNvPr id="9" name="Rounded Rectangle 8"/>
          <p:cNvSpPr/>
          <p:nvPr/>
        </p:nvSpPr>
        <p:spPr>
          <a:xfrm rot="16200000">
            <a:off x="910617" y="2116331"/>
            <a:ext cx="3276337" cy="550155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900" dirty="0"/>
              <a:t>Identity Management Services</a:t>
            </a:r>
            <a:endParaRPr lang="en-US" sz="900" dirty="0"/>
          </a:p>
        </p:txBody>
      </p:sp>
      <p:sp>
        <p:nvSpPr>
          <p:cNvPr id="10" name="Rounded Rectangle 9"/>
          <p:cNvSpPr/>
          <p:nvPr/>
        </p:nvSpPr>
        <p:spPr>
          <a:xfrm rot="16200000">
            <a:off x="128945" y="2116331"/>
            <a:ext cx="3276338" cy="550155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900" dirty="0"/>
              <a:t>Solution Management Services</a:t>
            </a:r>
            <a:endParaRPr lang="en-US" sz="900" dirty="0"/>
          </a:p>
        </p:txBody>
      </p:sp>
      <p:sp>
        <p:nvSpPr>
          <p:cNvPr id="11" name="Rectangle 10"/>
          <p:cNvSpPr/>
          <p:nvPr/>
        </p:nvSpPr>
        <p:spPr>
          <a:xfrm>
            <a:off x="3152876" y="4029576"/>
            <a:ext cx="4021054" cy="2179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Tiered Storage (</a:t>
            </a:r>
            <a:r>
              <a:rPr lang="en-US" sz="1050" dirty="0" err="1"/>
              <a:t>IaaS</a:t>
            </a:r>
            <a:r>
              <a:rPr lang="en-US" sz="1050" dirty="0"/>
              <a:t>)</a:t>
            </a:r>
            <a:endParaRPr lang="en-US" sz="1050" dirty="0"/>
          </a:p>
        </p:txBody>
      </p:sp>
      <p:sp>
        <p:nvSpPr>
          <p:cNvPr id="12" name="Rectangle 11"/>
          <p:cNvSpPr/>
          <p:nvPr/>
        </p:nvSpPr>
        <p:spPr>
          <a:xfrm>
            <a:off x="3152877" y="2400319"/>
            <a:ext cx="1243057" cy="20178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View/Markup Services</a:t>
            </a:r>
            <a:endParaRPr lang="en-US" sz="825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52877" y="2656517"/>
            <a:ext cx="1243057" cy="20178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Security/Permissions</a:t>
            </a:r>
            <a:endParaRPr lang="en-US" sz="825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52877" y="2928073"/>
            <a:ext cx="1243057" cy="20178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Rendition Services</a:t>
            </a:r>
            <a:endParaRPr lang="en-US" sz="825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57370" y="2400319"/>
            <a:ext cx="1243057" cy="20178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Retention Services</a:t>
            </a:r>
            <a:endParaRPr lang="en-US" sz="825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57370" y="2656517"/>
            <a:ext cx="1243057" cy="20178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Subscription Services</a:t>
            </a:r>
            <a:endParaRPr lang="en-US" sz="825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57370" y="2928073"/>
            <a:ext cx="1243057" cy="20178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Audit/Tracking</a:t>
            </a:r>
            <a:endParaRPr lang="en-US" sz="825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 rot="16200000">
            <a:off x="2129175" y="2932285"/>
            <a:ext cx="991289" cy="20178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Identity</a:t>
            </a:r>
            <a:endParaRPr lang="en-US" sz="825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 rot="16200000">
            <a:off x="2148631" y="1637639"/>
            <a:ext cx="952379" cy="20178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Access</a:t>
            </a:r>
            <a:endParaRPr lang="en-US" sz="825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 rot="16200000">
            <a:off x="1355577" y="2932285"/>
            <a:ext cx="991289" cy="20178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Monitoring</a:t>
            </a:r>
            <a:endParaRPr lang="en-US" sz="825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 rot="16200000">
            <a:off x="1386229" y="1638826"/>
            <a:ext cx="950006" cy="20178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System Reporting</a:t>
            </a:r>
            <a:endParaRPr lang="en-US" sz="825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52877" y="1703396"/>
            <a:ext cx="758747" cy="20178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Modeling</a:t>
            </a:r>
            <a:endParaRPr lang="en-US" sz="825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48848" y="1703396"/>
            <a:ext cx="758747" cy="20178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Monitoring</a:t>
            </a:r>
            <a:endParaRPr lang="en-US" sz="825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944818" y="1703397"/>
            <a:ext cx="758747" cy="20178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Execution</a:t>
            </a:r>
            <a:endParaRPr lang="en-US" sz="825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14726" y="2413726"/>
            <a:ext cx="1243057" cy="20178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Classification Services</a:t>
            </a:r>
            <a:endParaRPr lang="en-US" sz="825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14726" y="2669925"/>
            <a:ext cx="1243057" cy="20178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Digital Rights Services</a:t>
            </a:r>
            <a:endParaRPr lang="en-US" sz="825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914726" y="2941480"/>
            <a:ext cx="1243057" cy="20178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Metadata Management</a:t>
            </a:r>
            <a:endParaRPr lang="en-US" sz="825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152876" y="3738379"/>
            <a:ext cx="855612" cy="20178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Compression</a:t>
            </a:r>
            <a:endParaRPr lang="en-US" sz="825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208023" y="3738379"/>
            <a:ext cx="855612" cy="20178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Encryption</a:t>
            </a:r>
            <a:endParaRPr lang="en-US" sz="825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263171" y="3738379"/>
            <a:ext cx="855612" cy="20178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De-Duplication</a:t>
            </a:r>
            <a:endParaRPr lang="en-US" sz="825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914726" y="1438658"/>
            <a:ext cx="1338603" cy="550155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900" dirty="0"/>
              <a:t>Integration Services</a:t>
            </a:r>
            <a:endParaRPr lang="en-US" sz="900" dirty="0"/>
          </a:p>
        </p:txBody>
      </p:sp>
      <p:sp>
        <p:nvSpPr>
          <p:cNvPr id="32" name="Rectangle 31"/>
          <p:cNvSpPr/>
          <p:nvPr/>
        </p:nvSpPr>
        <p:spPr>
          <a:xfrm>
            <a:off x="5995446" y="1703397"/>
            <a:ext cx="426506" cy="20178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Data</a:t>
            </a:r>
            <a:endParaRPr lang="en-US" sz="825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502670" y="1703397"/>
            <a:ext cx="655113" cy="20178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Application</a:t>
            </a:r>
            <a:endParaRPr lang="en-US" sz="825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064086" y="753241"/>
            <a:ext cx="4189242" cy="550155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900" dirty="0"/>
              <a:t>Business Intelligence Services</a:t>
            </a:r>
            <a:endParaRPr lang="en-US" sz="900" dirty="0"/>
          </a:p>
        </p:txBody>
      </p:sp>
      <p:sp>
        <p:nvSpPr>
          <p:cNvPr id="35" name="Rectangle 34"/>
          <p:cNvSpPr/>
          <p:nvPr/>
        </p:nvSpPr>
        <p:spPr>
          <a:xfrm>
            <a:off x="3169024" y="1013338"/>
            <a:ext cx="1243057" cy="20178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Analytics</a:t>
            </a:r>
            <a:endParaRPr lang="en-US" sz="825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573516" y="1013338"/>
            <a:ext cx="1243057" cy="20178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Solution Reporting</a:t>
            </a:r>
            <a:endParaRPr lang="en-US" sz="825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930873" y="1026746"/>
            <a:ext cx="1243057" cy="20178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 dirty="0" err="1">
                <a:solidFill>
                  <a:schemeClr val="tx1"/>
                </a:solidFill>
              </a:rPr>
              <a:t>Mgmnt</a:t>
            </a:r>
            <a:r>
              <a:rPr lang="en-US" sz="825" dirty="0">
                <a:solidFill>
                  <a:schemeClr val="tx1"/>
                </a:solidFill>
              </a:rPr>
              <a:t>. Dashboards</a:t>
            </a:r>
            <a:endParaRPr lang="en-US" sz="825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18317" y="3738379"/>
            <a:ext cx="855612" cy="20178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 dirty="0">
                <a:solidFill>
                  <a:schemeClr val="tx1"/>
                </a:solidFill>
              </a:rPr>
              <a:t>Index/Search</a:t>
            </a:r>
            <a:endParaRPr lang="en-US" sz="825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59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0161" y="-25195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Additional Service Offerings</a:t>
            </a: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D8050-98C7-4410-9884-118F215E9D5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" name="Picture 1" descr="Slide0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047750"/>
            <a:ext cx="4863228" cy="364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6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Security </a:t>
            </a:r>
            <a:r>
              <a:rPr lang="en-US" dirty="0" smtClean="0"/>
              <a:t>Integrations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D8050-98C7-4410-9884-118F215E9D5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879" y="1284439"/>
            <a:ext cx="4234242" cy="32616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763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262626"/>
      </a:dk1>
      <a:lt1>
        <a:srgbClr val="FFFFFF"/>
      </a:lt1>
      <a:dk2>
        <a:srgbClr val="00B0F0"/>
      </a:dk2>
      <a:lt2>
        <a:srgbClr val="FFC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31179</TotalTime>
  <Words>352</Words>
  <Application>Microsoft Macintosh PowerPoint</Application>
  <PresentationFormat>On-screen Show (16:9)</PresentationFormat>
  <Paragraphs>147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Trebuchet MS</vt:lpstr>
      <vt:lpstr>Arial</vt:lpstr>
      <vt:lpstr>Office Theme</vt:lpstr>
      <vt:lpstr>PowerPoint Presentation</vt:lpstr>
      <vt:lpstr>Agenda</vt:lpstr>
      <vt:lpstr>Background</vt:lpstr>
      <vt:lpstr>Overview of the ContentWorx Solution</vt:lpstr>
      <vt:lpstr>Core Content Management Services</vt:lpstr>
      <vt:lpstr>Collaboration Services</vt:lpstr>
      <vt:lpstr>Advanced Workflow Services (BPM Suite)</vt:lpstr>
      <vt:lpstr>Additional Service Offerings</vt:lpstr>
      <vt:lpstr>Security Integrations</vt:lpstr>
      <vt:lpstr>Client Access</vt:lpstr>
      <vt:lpstr>Management and Support Services</vt:lpstr>
      <vt:lpstr>High Level Architecture</vt:lpstr>
      <vt:lpstr>Deployment - conceptual</vt:lpstr>
      <vt:lpstr>Standard Deployment</vt:lpstr>
      <vt:lpstr>High Availability</vt:lpstr>
      <vt:lpstr>Low level - protocols</vt:lpstr>
    </vt:vector>
  </TitlesOfParts>
  <Company>Digital Garden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Digital Garden</dc:creator>
  <cp:lastModifiedBy>Raoul Miller</cp:lastModifiedBy>
  <cp:revision>669</cp:revision>
  <cp:lastPrinted>2011-08-29T15:15:16Z</cp:lastPrinted>
  <dcterms:created xsi:type="dcterms:W3CDTF">2009-11-16T19:06:18Z</dcterms:created>
  <dcterms:modified xsi:type="dcterms:W3CDTF">2016-09-26T21:30:40Z</dcterms:modified>
</cp:coreProperties>
</file>