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62" r:id="rId6"/>
    <p:sldId id="271" r:id="rId7"/>
    <p:sldId id="272" r:id="rId8"/>
    <p:sldId id="265" r:id="rId9"/>
    <p:sldId id="263" r:id="rId10"/>
    <p:sldId id="273" r:id="rId11"/>
    <p:sldId id="274" r:id="rId12"/>
    <p:sldId id="264" r:id="rId13"/>
    <p:sldId id="266" r:id="rId14"/>
    <p:sldId id="267" r:id="rId15"/>
    <p:sldId id="278" r:id="rId16"/>
    <p:sldId id="275" r:id="rId17"/>
    <p:sldId id="276" r:id="rId18"/>
    <p:sldId id="277"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3064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23359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4311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229914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361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3547326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1996244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345577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337934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9B977-55B0-4624-8C3E-DB0675C45C08}" type="datetimeFigureOut">
              <a:rPr lang="en-IN" smtClean="0"/>
              <a:t>17-06-2022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81126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9B977-55B0-4624-8C3E-DB0675C45C08}"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291733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9B977-55B0-4624-8C3E-DB0675C45C08}" type="datetimeFigureOut">
              <a:rPr lang="en-IN" smtClean="0"/>
              <a:t>17-06-2022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170325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9B977-55B0-4624-8C3E-DB0675C45C08}" type="datetimeFigureOut">
              <a:rPr lang="en-IN" smtClean="0"/>
              <a:t>17-06-2022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310526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9B977-55B0-4624-8C3E-DB0675C45C08}" type="datetimeFigureOut">
              <a:rPr lang="en-IN" smtClean="0"/>
              <a:t>17-06-2022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98388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9B977-55B0-4624-8C3E-DB0675C45C08}"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217624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9B977-55B0-4624-8C3E-DB0675C45C08}" type="datetimeFigureOut">
              <a:rPr lang="en-IN" smtClean="0"/>
              <a:t>17-06-2022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7EA54B-DD58-4A7F-8086-B87B75415DDE}" type="slidenum">
              <a:rPr lang="en-IN" smtClean="0"/>
              <a:t>‹#›</a:t>
            </a:fld>
            <a:endParaRPr lang="en-IN"/>
          </a:p>
        </p:txBody>
      </p:sp>
    </p:spTree>
    <p:extLst>
      <p:ext uri="{BB962C8B-B14F-4D97-AF65-F5344CB8AC3E}">
        <p14:creationId xmlns:p14="http://schemas.microsoft.com/office/powerpoint/2010/main" val="411913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89B977-55B0-4624-8C3E-DB0675C45C08}" type="datetimeFigureOut">
              <a:rPr lang="en-IN" smtClean="0"/>
              <a:t>17-06-2022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7EA54B-DD58-4A7F-8086-B87B75415DDE}" type="slidenum">
              <a:rPr lang="en-IN" smtClean="0"/>
              <a:t>‹#›</a:t>
            </a:fld>
            <a:endParaRPr lang="en-IN"/>
          </a:p>
        </p:txBody>
      </p:sp>
    </p:spTree>
    <p:extLst>
      <p:ext uri="{BB962C8B-B14F-4D97-AF65-F5344CB8AC3E}">
        <p14:creationId xmlns:p14="http://schemas.microsoft.com/office/powerpoint/2010/main" val="88763134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6D17-48FA-A0A5-0675-E766169BC5A8}"/>
              </a:ext>
            </a:extLst>
          </p:cNvPr>
          <p:cNvSpPr>
            <a:spLocks noGrp="1"/>
          </p:cNvSpPr>
          <p:nvPr>
            <p:ph type="ctrTitle"/>
          </p:nvPr>
        </p:nvSpPr>
        <p:spPr>
          <a:xfrm>
            <a:off x="750771" y="1414913"/>
            <a:ext cx="9917229" cy="2095049"/>
          </a:xfrm>
        </p:spPr>
        <p:txBody>
          <a:bodyPr>
            <a:normAutofit fontScale="90000"/>
          </a:bodyPr>
          <a:lstStyle/>
          <a:p>
            <a:pPr algn="l"/>
            <a:r>
              <a:rPr lang="en-US" dirty="0"/>
              <a:t> </a:t>
            </a:r>
            <a:br>
              <a:rPr lang="en-US" dirty="0"/>
            </a:br>
            <a:br>
              <a:rPr lang="en-US" dirty="0"/>
            </a:br>
            <a:r>
              <a:rPr lang="en-US" sz="6000" b="1" u="sng" dirty="0">
                <a:latin typeface="Times New Roman" panose="02020603050405020304" pitchFamily="18" charset="0"/>
                <a:cs typeface="Times New Roman" panose="02020603050405020304" pitchFamily="18" charset="0"/>
              </a:rPr>
              <a:t>Network design proposal for small office</a:t>
            </a:r>
            <a:endParaRPr lang="en-IN" sz="6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28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C8D23-3CA7-F595-66D1-6FEBA9D93176}"/>
              </a:ext>
            </a:extLst>
          </p:cNvPr>
          <p:cNvPicPr>
            <a:picLocks noChangeAspect="1"/>
          </p:cNvPicPr>
          <p:nvPr/>
        </p:nvPicPr>
        <p:blipFill>
          <a:blip r:embed="rId2"/>
          <a:stretch>
            <a:fillRect/>
          </a:stretch>
        </p:blipFill>
        <p:spPr>
          <a:xfrm>
            <a:off x="0" y="67377"/>
            <a:ext cx="6047913" cy="2897204"/>
          </a:xfrm>
          <a:prstGeom prst="rect">
            <a:avLst/>
          </a:prstGeom>
        </p:spPr>
      </p:pic>
      <p:pic>
        <p:nvPicPr>
          <p:cNvPr id="7" name="Picture 6">
            <a:extLst>
              <a:ext uri="{FF2B5EF4-FFF2-40B4-BE49-F238E27FC236}">
                <a16:creationId xmlns:a16="http://schemas.microsoft.com/office/drawing/2014/main" id="{48AD1825-711A-CF43-0919-A7A03D8F5C23}"/>
              </a:ext>
            </a:extLst>
          </p:cNvPr>
          <p:cNvPicPr>
            <a:picLocks noChangeAspect="1"/>
          </p:cNvPicPr>
          <p:nvPr/>
        </p:nvPicPr>
        <p:blipFill>
          <a:blip r:embed="rId3"/>
          <a:stretch>
            <a:fillRect/>
          </a:stretch>
        </p:blipFill>
        <p:spPr>
          <a:xfrm>
            <a:off x="6047913" y="67377"/>
            <a:ext cx="6144087" cy="1963554"/>
          </a:xfrm>
          <a:prstGeom prst="rect">
            <a:avLst/>
          </a:prstGeom>
        </p:spPr>
      </p:pic>
      <p:pic>
        <p:nvPicPr>
          <p:cNvPr id="9" name="Picture 8">
            <a:extLst>
              <a:ext uri="{FF2B5EF4-FFF2-40B4-BE49-F238E27FC236}">
                <a16:creationId xmlns:a16="http://schemas.microsoft.com/office/drawing/2014/main" id="{3F4422A4-B2D1-01C1-02A4-D8576F8E791E}"/>
              </a:ext>
            </a:extLst>
          </p:cNvPr>
          <p:cNvPicPr>
            <a:picLocks noChangeAspect="1"/>
          </p:cNvPicPr>
          <p:nvPr/>
        </p:nvPicPr>
        <p:blipFill>
          <a:blip r:embed="rId4"/>
          <a:stretch>
            <a:fillRect/>
          </a:stretch>
        </p:blipFill>
        <p:spPr>
          <a:xfrm>
            <a:off x="6840189" y="2030931"/>
            <a:ext cx="4559534" cy="4543124"/>
          </a:xfrm>
          <a:prstGeom prst="rect">
            <a:avLst/>
          </a:prstGeom>
        </p:spPr>
      </p:pic>
      <p:pic>
        <p:nvPicPr>
          <p:cNvPr id="11" name="Picture 10">
            <a:extLst>
              <a:ext uri="{FF2B5EF4-FFF2-40B4-BE49-F238E27FC236}">
                <a16:creationId xmlns:a16="http://schemas.microsoft.com/office/drawing/2014/main" id="{4D164481-C037-AB4B-6716-7BC135E370D8}"/>
              </a:ext>
            </a:extLst>
          </p:cNvPr>
          <p:cNvPicPr>
            <a:picLocks noChangeAspect="1"/>
          </p:cNvPicPr>
          <p:nvPr/>
        </p:nvPicPr>
        <p:blipFill>
          <a:blip r:embed="rId5"/>
          <a:stretch>
            <a:fillRect/>
          </a:stretch>
        </p:blipFill>
        <p:spPr>
          <a:xfrm>
            <a:off x="269507" y="2964581"/>
            <a:ext cx="6570681" cy="3426593"/>
          </a:xfrm>
          <a:prstGeom prst="rect">
            <a:avLst/>
          </a:prstGeom>
        </p:spPr>
      </p:pic>
    </p:spTree>
    <p:extLst>
      <p:ext uri="{BB962C8B-B14F-4D97-AF65-F5344CB8AC3E}">
        <p14:creationId xmlns:p14="http://schemas.microsoft.com/office/powerpoint/2010/main" val="419107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74702D-E799-B947-153D-079DDBC3D29A}"/>
              </a:ext>
            </a:extLst>
          </p:cNvPr>
          <p:cNvPicPr>
            <a:picLocks noChangeAspect="1"/>
          </p:cNvPicPr>
          <p:nvPr/>
        </p:nvPicPr>
        <p:blipFill>
          <a:blip r:embed="rId2"/>
          <a:stretch>
            <a:fillRect/>
          </a:stretch>
        </p:blipFill>
        <p:spPr>
          <a:xfrm>
            <a:off x="6400800" y="0"/>
            <a:ext cx="3984859" cy="3429000"/>
          </a:xfrm>
          <a:prstGeom prst="rect">
            <a:avLst/>
          </a:prstGeom>
        </p:spPr>
      </p:pic>
      <p:pic>
        <p:nvPicPr>
          <p:cNvPr id="4" name="Picture 3">
            <a:extLst>
              <a:ext uri="{FF2B5EF4-FFF2-40B4-BE49-F238E27FC236}">
                <a16:creationId xmlns:a16="http://schemas.microsoft.com/office/drawing/2014/main" id="{07063E52-A1D2-0909-EF45-25F3BB8EE824}"/>
              </a:ext>
            </a:extLst>
          </p:cNvPr>
          <p:cNvPicPr>
            <a:picLocks noChangeAspect="1"/>
          </p:cNvPicPr>
          <p:nvPr/>
        </p:nvPicPr>
        <p:blipFill>
          <a:blip r:embed="rId3"/>
          <a:stretch>
            <a:fillRect/>
          </a:stretch>
        </p:blipFill>
        <p:spPr>
          <a:xfrm>
            <a:off x="3090375" y="555852"/>
            <a:ext cx="2280521" cy="2331727"/>
          </a:xfrm>
          <a:prstGeom prst="rect">
            <a:avLst/>
          </a:prstGeom>
        </p:spPr>
      </p:pic>
      <p:pic>
        <p:nvPicPr>
          <p:cNvPr id="6" name="Picture 5">
            <a:extLst>
              <a:ext uri="{FF2B5EF4-FFF2-40B4-BE49-F238E27FC236}">
                <a16:creationId xmlns:a16="http://schemas.microsoft.com/office/drawing/2014/main" id="{4FCEB1F5-0D47-AF48-69DB-F2552D1DC09E}"/>
              </a:ext>
            </a:extLst>
          </p:cNvPr>
          <p:cNvPicPr>
            <a:picLocks noChangeAspect="1"/>
          </p:cNvPicPr>
          <p:nvPr/>
        </p:nvPicPr>
        <p:blipFill>
          <a:blip r:embed="rId4"/>
          <a:stretch>
            <a:fillRect/>
          </a:stretch>
        </p:blipFill>
        <p:spPr>
          <a:xfrm>
            <a:off x="434701" y="555852"/>
            <a:ext cx="2280521" cy="2264350"/>
          </a:xfrm>
          <a:prstGeom prst="rect">
            <a:avLst/>
          </a:prstGeom>
        </p:spPr>
      </p:pic>
      <p:pic>
        <p:nvPicPr>
          <p:cNvPr id="8" name="Picture 7">
            <a:extLst>
              <a:ext uri="{FF2B5EF4-FFF2-40B4-BE49-F238E27FC236}">
                <a16:creationId xmlns:a16="http://schemas.microsoft.com/office/drawing/2014/main" id="{39E31F18-4982-311D-21CA-A1DDF65FBB52}"/>
              </a:ext>
            </a:extLst>
          </p:cNvPr>
          <p:cNvPicPr>
            <a:picLocks noChangeAspect="1"/>
          </p:cNvPicPr>
          <p:nvPr/>
        </p:nvPicPr>
        <p:blipFill>
          <a:blip r:embed="rId5"/>
          <a:stretch>
            <a:fillRect/>
          </a:stretch>
        </p:blipFill>
        <p:spPr>
          <a:xfrm>
            <a:off x="558265" y="3839664"/>
            <a:ext cx="10578164" cy="2462484"/>
          </a:xfrm>
          <a:prstGeom prst="rect">
            <a:avLst/>
          </a:prstGeom>
        </p:spPr>
      </p:pic>
    </p:spTree>
    <p:extLst>
      <p:ext uri="{BB962C8B-B14F-4D97-AF65-F5344CB8AC3E}">
        <p14:creationId xmlns:p14="http://schemas.microsoft.com/office/powerpoint/2010/main" val="6990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38F3A-AC04-2ACA-5426-1BF59BF16C6A}"/>
              </a:ext>
            </a:extLst>
          </p:cNvPr>
          <p:cNvSpPr>
            <a:spLocks noGrp="1"/>
          </p:cNvSpPr>
          <p:nvPr>
            <p:ph idx="1"/>
          </p:nvPr>
        </p:nvSpPr>
        <p:spPr>
          <a:xfrm>
            <a:off x="838200" y="1241659"/>
            <a:ext cx="8402053" cy="5457524"/>
          </a:xfrm>
        </p:spPr>
        <p:txBody>
          <a:bodyPr>
            <a:normAutofit/>
          </a:bodyPr>
          <a:lstStyle/>
          <a:p>
            <a:pPr marL="0" indent="0">
              <a:buNone/>
            </a:pPr>
            <a:r>
              <a:rPr lang="en-US" dirty="0"/>
              <a:t>In the above design all we have 5 routers in which RIP V2 routing is done and several devices are connected through </a:t>
            </a:r>
            <a:r>
              <a:rPr lang="en-US" dirty="0" err="1"/>
              <a:t>Vlan</a:t>
            </a:r>
            <a:r>
              <a:rPr lang="en-US" dirty="0"/>
              <a:t> .6 switches are there provided with their subnet addresses and though each subnet several devices are connected though </a:t>
            </a:r>
            <a:r>
              <a:rPr lang="en-US" dirty="0" err="1"/>
              <a:t>Vlan</a:t>
            </a:r>
            <a:r>
              <a:rPr lang="en-US" dirty="0"/>
              <a:t> configuration of which each are assigned with a particular office.</a:t>
            </a:r>
          </a:p>
          <a:p>
            <a:pPr marL="0" indent="0">
              <a:buNone/>
            </a:pPr>
            <a:endParaRPr lang="en-IN" dirty="0">
              <a:effectLst/>
            </a:endParaRPr>
          </a:p>
          <a:p>
            <a:pPr marL="0" indent="0">
              <a:buNone/>
            </a:pPr>
            <a:r>
              <a:rPr lang="en-IN" dirty="0">
                <a:effectLst/>
              </a:rPr>
              <a:t>VLAN 10 ( Finance) -- 192.168.1.0/24</a:t>
            </a:r>
          </a:p>
          <a:p>
            <a:pPr marL="0" indent="0">
              <a:buNone/>
            </a:pPr>
            <a:r>
              <a:rPr lang="en-IN" dirty="0">
                <a:effectLst/>
              </a:rPr>
              <a:t>VLAN 20(Sales)-- 192.168.2.0/24</a:t>
            </a:r>
            <a:endParaRPr lang="en-IN" dirty="0"/>
          </a:p>
          <a:p>
            <a:pPr marL="0" indent="0">
              <a:buNone/>
            </a:pPr>
            <a:r>
              <a:rPr lang="en-IN" dirty="0">
                <a:effectLst/>
              </a:rPr>
              <a:t>VLAN 30 (HR) -- 192.168.3.0/24</a:t>
            </a:r>
          </a:p>
          <a:p>
            <a:pPr marL="0" indent="0">
              <a:buNone/>
            </a:pPr>
            <a:r>
              <a:rPr lang="en-IN" dirty="0">
                <a:effectLst/>
              </a:rPr>
              <a:t>VLAN 100 (</a:t>
            </a:r>
            <a:r>
              <a:rPr lang="en-IN" dirty="0" err="1">
                <a:effectLst/>
              </a:rPr>
              <a:t>WareHouse</a:t>
            </a:r>
            <a:r>
              <a:rPr lang="en-IN" dirty="0">
                <a:effectLst/>
              </a:rPr>
              <a:t>) - 192.168.10.0/24</a:t>
            </a:r>
          </a:p>
          <a:p>
            <a:pPr marL="0" indent="0">
              <a:buNone/>
            </a:pPr>
            <a:r>
              <a:rPr lang="en-IN" dirty="0">
                <a:effectLst/>
              </a:rPr>
              <a:t>VLAN 200 (Factory) -- 192.168.20.0/24</a:t>
            </a:r>
            <a:endParaRPr lang="en-IN" dirty="0"/>
          </a:p>
        </p:txBody>
      </p:sp>
      <p:sp>
        <p:nvSpPr>
          <p:cNvPr id="2" name="TextBox 1">
            <a:extLst>
              <a:ext uri="{FF2B5EF4-FFF2-40B4-BE49-F238E27FC236}">
                <a16:creationId xmlns:a16="http://schemas.microsoft.com/office/drawing/2014/main" id="{C895CA3E-3600-3ED1-9370-C596DEA0683C}"/>
              </a:ext>
            </a:extLst>
          </p:cNvPr>
          <p:cNvSpPr txBox="1"/>
          <p:nvPr/>
        </p:nvSpPr>
        <p:spPr>
          <a:xfrm>
            <a:off x="908384" y="279131"/>
            <a:ext cx="9451205" cy="646331"/>
          </a:xfrm>
          <a:prstGeom prst="rect">
            <a:avLst/>
          </a:prstGeom>
          <a:noFill/>
        </p:spPr>
        <p:txBody>
          <a:bodyPr wrap="square" rtlCol="0">
            <a:spAutoFit/>
          </a:bodyPr>
          <a:lstStyle/>
          <a:p>
            <a:r>
              <a:rPr lang="en-IN" sz="3600" b="1" i="0" u="sng" dirty="0">
                <a:solidFill>
                  <a:srgbClr val="3C4043"/>
                </a:solidFill>
                <a:latin typeface="Times New Roman" panose="02020603050405020304" pitchFamily="18" charset="0"/>
                <a:cs typeface="Times New Roman" panose="02020603050405020304" pitchFamily="18" charset="0"/>
              </a:rPr>
              <a:t>Calculations and Implementation</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3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5E33DE-C4A4-9BCB-A735-233FEEBCAB16}"/>
              </a:ext>
            </a:extLst>
          </p:cNvPr>
          <p:cNvSpPr>
            <a:spLocks noGrp="1"/>
          </p:cNvSpPr>
          <p:nvPr>
            <p:ph idx="1"/>
          </p:nvPr>
        </p:nvSpPr>
        <p:spPr>
          <a:xfrm>
            <a:off x="433137" y="404261"/>
            <a:ext cx="8633861" cy="6112042"/>
          </a:xfrm>
        </p:spPr>
        <p:txBody>
          <a:bodyPr/>
          <a:lstStyle/>
          <a:p>
            <a:pPr marL="0" indent="0">
              <a:buNone/>
            </a:pPr>
            <a:endParaRPr lang="en-IN" dirty="0">
              <a:effectLst/>
            </a:endParaRPr>
          </a:p>
          <a:p>
            <a:pPr marL="0" indent="0">
              <a:buNone/>
            </a:pPr>
            <a:endParaRPr lang="en-IN" dirty="0"/>
          </a:p>
          <a:p>
            <a:pPr marL="0" indent="0">
              <a:buNone/>
            </a:pPr>
            <a:r>
              <a:rPr lang="en-IN" dirty="0">
                <a:effectLst/>
              </a:rPr>
              <a:t>loc4 LAN - 192.168.8.0/24</a:t>
            </a:r>
          </a:p>
          <a:p>
            <a:pPr marL="0" indent="0">
              <a:buNone/>
            </a:pPr>
            <a:r>
              <a:rPr lang="en-IN" dirty="0">
                <a:effectLst/>
              </a:rPr>
              <a:t>loc3 LAN - 192.168.100.0/24</a:t>
            </a:r>
            <a:endParaRPr lang="en-IN" dirty="0"/>
          </a:p>
          <a:p>
            <a:pPr marL="0" indent="0">
              <a:buNone/>
            </a:pPr>
            <a:r>
              <a:rPr lang="en-US" dirty="0">
                <a:effectLst/>
              </a:rPr>
              <a:t>loc2 to loc1 WAN - 192.168.5.0/24</a:t>
            </a:r>
          </a:p>
          <a:p>
            <a:pPr marL="0" indent="0">
              <a:buNone/>
            </a:pPr>
            <a:r>
              <a:rPr lang="en-US" dirty="0">
                <a:effectLst/>
              </a:rPr>
              <a:t>loc2 to loc3 WAN - 192.168.4.0/24</a:t>
            </a:r>
          </a:p>
          <a:p>
            <a:pPr marL="0" indent="0">
              <a:buNone/>
            </a:pPr>
            <a:r>
              <a:rPr lang="en-US" dirty="0">
                <a:effectLst/>
              </a:rPr>
              <a:t>loc4 to loc3 WAN- 192.168.6.0/24</a:t>
            </a:r>
            <a:br>
              <a:rPr lang="en-US" dirty="0">
                <a:effectLst/>
              </a:rPr>
            </a:br>
            <a:r>
              <a:rPr lang="en-US" dirty="0">
                <a:effectLst/>
              </a:rPr>
              <a:t>loc4 to loc1 WAN --192.168.7.0/24</a:t>
            </a:r>
          </a:p>
          <a:p>
            <a:pPr marL="0" indent="0">
              <a:buNone/>
            </a:pPr>
            <a:endParaRPr lang="en-US" dirty="0"/>
          </a:p>
          <a:p>
            <a:pPr marL="0" indent="0">
              <a:buNone/>
            </a:pPr>
            <a:r>
              <a:rPr lang="en-US" dirty="0">
                <a:effectLst/>
              </a:rPr>
              <a:t>This is a office. In this design, loc1, loc2, loc3 and loc4 are different locations of the same office</a:t>
            </a:r>
            <a:endParaRPr lang="en-IN" dirty="0"/>
          </a:p>
        </p:txBody>
      </p:sp>
    </p:spTree>
    <p:extLst>
      <p:ext uri="{BB962C8B-B14F-4D97-AF65-F5344CB8AC3E}">
        <p14:creationId xmlns:p14="http://schemas.microsoft.com/office/powerpoint/2010/main" val="52450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1A05F-36DF-BCB7-FDE2-FAFBA10CBD3A}"/>
              </a:ext>
            </a:extLst>
          </p:cNvPr>
          <p:cNvSpPr>
            <a:spLocks noGrp="1"/>
          </p:cNvSpPr>
          <p:nvPr>
            <p:ph idx="1"/>
          </p:nvPr>
        </p:nvSpPr>
        <p:spPr>
          <a:xfrm>
            <a:off x="404262" y="539015"/>
            <a:ext cx="9452007" cy="5637948"/>
          </a:xfrm>
        </p:spPr>
        <p:txBody>
          <a:bodyPr>
            <a:normAutofit lnSpcReduction="10000"/>
          </a:bodyPr>
          <a:lstStyle/>
          <a:p>
            <a:pPr marL="0" indent="0">
              <a:buNone/>
            </a:pPr>
            <a:r>
              <a:rPr lang="en-US" dirty="0">
                <a:effectLst/>
              </a:rPr>
              <a:t>1.The location 1 has 2 VLANs. They are VLAN 100(</a:t>
            </a:r>
            <a:r>
              <a:rPr lang="en-US" dirty="0" err="1">
                <a:effectLst/>
              </a:rPr>
              <a:t>WareHouse</a:t>
            </a:r>
            <a:r>
              <a:rPr lang="en-US" dirty="0">
                <a:effectLst/>
              </a:rPr>
              <a:t>) and VLAN 200(Factory). This router is configured with proper banner and enable secret as 'loc1@',VTY password as 'cisco'.</a:t>
            </a:r>
          </a:p>
          <a:p>
            <a:pPr marL="0" indent="0">
              <a:buNone/>
            </a:pPr>
            <a:r>
              <a:rPr lang="en-US" dirty="0">
                <a:effectLst/>
              </a:rPr>
              <a:t>2.The location 2 has 3 VLANS. They are VLAN 10(Sales), VLAN 20(Finance) and VLAN 30(HR).This router is configured with proper banner and enable secret as 'loc2@' and VTY password as 'cisco’.</a:t>
            </a:r>
          </a:p>
          <a:p>
            <a:pPr marL="0" indent="0">
              <a:buNone/>
            </a:pPr>
            <a:r>
              <a:rPr lang="en-US" dirty="0">
                <a:effectLst/>
              </a:rPr>
              <a:t>3. The location 3 router has only the office LAN in 192.168.100.0/24 subnet. This router is configured with a proper banner. The enable secret is 'loc3@' and VTY password is 'cisco'.</a:t>
            </a:r>
          </a:p>
          <a:p>
            <a:pPr marL="0" indent="0">
              <a:buNone/>
            </a:pPr>
            <a:r>
              <a:rPr lang="en-US" dirty="0">
                <a:effectLst/>
              </a:rPr>
              <a:t>4. The location 4 contains the Webserver(192.168.8.2/24), Mail server(192.168.8.3/24) and the DNS server(192.168.8.4/24).This router is configured with proper banner and enable secret as 'loc4@cisco' and VTY password as 'cisco’.</a:t>
            </a:r>
          </a:p>
          <a:p>
            <a:pPr marL="0" indent="0">
              <a:buNone/>
            </a:pPr>
            <a:r>
              <a:rPr lang="en-US" dirty="0"/>
              <a:t>5</a:t>
            </a:r>
            <a:r>
              <a:rPr lang="en-US" dirty="0">
                <a:effectLst/>
              </a:rPr>
              <a:t>. Users of all regions except the Factory VLAN will have access to the Web Server and Mail server.</a:t>
            </a:r>
          </a:p>
          <a:p>
            <a:pPr marL="0" indent="0">
              <a:buNone/>
            </a:pPr>
            <a:br>
              <a:rPr lang="en-US" dirty="0">
                <a:effectLst/>
              </a:rPr>
            </a:br>
            <a:r>
              <a:rPr lang="en-US" dirty="0">
                <a:effectLst/>
              </a:rPr>
              <a:t>6. Inter VLAN routing has been performed and RIPv2 is used as the routing protocol.</a:t>
            </a:r>
          </a:p>
          <a:p>
            <a:pPr marL="0" indent="0">
              <a:buNone/>
            </a:pPr>
            <a:endParaRPr lang="en-US" dirty="0"/>
          </a:p>
          <a:p>
            <a:pPr marL="0" indent="0">
              <a:buNone/>
            </a:pPr>
            <a:r>
              <a:rPr lang="en-US" dirty="0"/>
              <a:t>7</a:t>
            </a:r>
            <a:r>
              <a:rPr lang="en-US" dirty="0">
                <a:effectLst/>
              </a:rPr>
              <a:t>. NAT is used at NAT router to convert private address to public for communication.</a:t>
            </a:r>
            <a:endParaRPr lang="en-IN" dirty="0"/>
          </a:p>
          <a:p>
            <a:pPr marL="0" indent="0">
              <a:buNone/>
            </a:pPr>
            <a:endParaRPr lang="en-IN" dirty="0"/>
          </a:p>
        </p:txBody>
      </p:sp>
    </p:spTree>
    <p:extLst>
      <p:ext uri="{BB962C8B-B14F-4D97-AF65-F5344CB8AC3E}">
        <p14:creationId xmlns:p14="http://schemas.microsoft.com/office/powerpoint/2010/main" val="90918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D340-3A45-21FA-EFA7-8DCC98ACCDA1}"/>
              </a:ext>
            </a:extLst>
          </p:cNvPr>
          <p:cNvSpPr>
            <a:spLocks noGrp="1"/>
          </p:cNvSpPr>
          <p:nvPr>
            <p:ph type="title"/>
          </p:nvPr>
        </p:nvSpPr>
        <p:spPr>
          <a:xfrm>
            <a:off x="838200" y="2281187"/>
            <a:ext cx="10515600" cy="885525"/>
          </a:xfrm>
        </p:spPr>
        <p:txBody>
          <a:bodyPr>
            <a:noAutofit/>
          </a:bodyPr>
          <a:lstStyle/>
          <a:p>
            <a:pPr algn="ctr"/>
            <a:r>
              <a:rPr lang="en-IN" sz="5400" b="1" i="0" u="sng" dirty="0">
                <a:solidFill>
                  <a:srgbClr val="3C4043"/>
                </a:solidFill>
                <a:effectLst/>
                <a:latin typeface="Times New Roman" panose="02020603050405020304" pitchFamily="18" charset="0"/>
                <a:cs typeface="Times New Roman" panose="02020603050405020304" pitchFamily="18" charset="0"/>
              </a:rPr>
              <a:t>Results and Discussion</a:t>
            </a:r>
            <a:endParaRPr lang="en-IN" sz="5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60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E7CF8B-633D-0166-5192-EA6EF75B1C58}"/>
              </a:ext>
            </a:extLst>
          </p:cNvPr>
          <p:cNvPicPr>
            <a:picLocks noChangeAspect="1"/>
          </p:cNvPicPr>
          <p:nvPr/>
        </p:nvPicPr>
        <p:blipFill>
          <a:blip r:embed="rId2"/>
          <a:stretch>
            <a:fillRect/>
          </a:stretch>
        </p:blipFill>
        <p:spPr>
          <a:xfrm>
            <a:off x="0" y="1"/>
            <a:ext cx="5669280" cy="3429000"/>
          </a:xfrm>
          <a:prstGeom prst="rect">
            <a:avLst/>
          </a:prstGeom>
        </p:spPr>
      </p:pic>
      <p:pic>
        <p:nvPicPr>
          <p:cNvPr id="7" name="Picture 6">
            <a:extLst>
              <a:ext uri="{FF2B5EF4-FFF2-40B4-BE49-F238E27FC236}">
                <a16:creationId xmlns:a16="http://schemas.microsoft.com/office/drawing/2014/main" id="{DBD1D94F-A0A8-4CB2-3AB2-73DE6511E222}"/>
              </a:ext>
            </a:extLst>
          </p:cNvPr>
          <p:cNvPicPr>
            <a:picLocks noChangeAspect="1"/>
          </p:cNvPicPr>
          <p:nvPr/>
        </p:nvPicPr>
        <p:blipFill>
          <a:blip r:embed="rId3"/>
          <a:stretch>
            <a:fillRect/>
          </a:stretch>
        </p:blipFill>
        <p:spPr>
          <a:xfrm>
            <a:off x="5669280" y="1"/>
            <a:ext cx="6522720" cy="3429000"/>
          </a:xfrm>
          <a:prstGeom prst="rect">
            <a:avLst/>
          </a:prstGeom>
        </p:spPr>
      </p:pic>
      <p:pic>
        <p:nvPicPr>
          <p:cNvPr id="9" name="Picture 8">
            <a:extLst>
              <a:ext uri="{FF2B5EF4-FFF2-40B4-BE49-F238E27FC236}">
                <a16:creationId xmlns:a16="http://schemas.microsoft.com/office/drawing/2014/main" id="{03BAA41B-1BB7-CE96-E222-EF40D763D8CA}"/>
              </a:ext>
            </a:extLst>
          </p:cNvPr>
          <p:cNvPicPr>
            <a:picLocks noChangeAspect="1"/>
          </p:cNvPicPr>
          <p:nvPr/>
        </p:nvPicPr>
        <p:blipFill>
          <a:blip r:embed="rId4"/>
          <a:stretch>
            <a:fillRect/>
          </a:stretch>
        </p:blipFill>
        <p:spPr>
          <a:xfrm>
            <a:off x="-1" y="3570972"/>
            <a:ext cx="5669279" cy="3287027"/>
          </a:xfrm>
          <a:prstGeom prst="rect">
            <a:avLst/>
          </a:prstGeom>
        </p:spPr>
      </p:pic>
      <p:pic>
        <p:nvPicPr>
          <p:cNvPr id="11" name="Picture 10">
            <a:extLst>
              <a:ext uri="{FF2B5EF4-FFF2-40B4-BE49-F238E27FC236}">
                <a16:creationId xmlns:a16="http://schemas.microsoft.com/office/drawing/2014/main" id="{1807DB94-9F45-5C1F-132F-6846E17672D7}"/>
              </a:ext>
            </a:extLst>
          </p:cNvPr>
          <p:cNvPicPr>
            <a:picLocks noChangeAspect="1"/>
          </p:cNvPicPr>
          <p:nvPr/>
        </p:nvPicPr>
        <p:blipFill>
          <a:blip r:embed="rId5"/>
          <a:stretch>
            <a:fillRect/>
          </a:stretch>
        </p:blipFill>
        <p:spPr>
          <a:xfrm>
            <a:off x="5669277" y="3570972"/>
            <a:ext cx="6522719" cy="3287028"/>
          </a:xfrm>
          <a:prstGeom prst="rect">
            <a:avLst/>
          </a:prstGeom>
        </p:spPr>
      </p:pic>
    </p:spTree>
    <p:extLst>
      <p:ext uri="{BB962C8B-B14F-4D97-AF65-F5344CB8AC3E}">
        <p14:creationId xmlns:p14="http://schemas.microsoft.com/office/powerpoint/2010/main" val="130828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5BCFCA-69BA-5674-AC36-FCDE7F125204}"/>
              </a:ext>
            </a:extLst>
          </p:cNvPr>
          <p:cNvPicPr>
            <a:picLocks noChangeAspect="1"/>
          </p:cNvPicPr>
          <p:nvPr/>
        </p:nvPicPr>
        <p:blipFill>
          <a:blip r:embed="rId2"/>
          <a:stretch>
            <a:fillRect/>
          </a:stretch>
        </p:blipFill>
        <p:spPr>
          <a:xfrm>
            <a:off x="0" y="0"/>
            <a:ext cx="5746282" cy="3330341"/>
          </a:xfrm>
          <a:prstGeom prst="rect">
            <a:avLst/>
          </a:prstGeom>
        </p:spPr>
      </p:pic>
      <p:pic>
        <p:nvPicPr>
          <p:cNvPr id="5" name="Picture 4">
            <a:extLst>
              <a:ext uri="{FF2B5EF4-FFF2-40B4-BE49-F238E27FC236}">
                <a16:creationId xmlns:a16="http://schemas.microsoft.com/office/drawing/2014/main" id="{2321ED09-B96C-D4D9-710E-895BD9335334}"/>
              </a:ext>
            </a:extLst>
          </p:cNvPr>
          <p:cNvPicPr>
            <a:picLocks noChangeAspect="1"/>
          </p:cNvPicPr>
          <p:nvPr/>
        </p:nvPicPr>
        <p:blipFill>
          <a:blip r:embed="rId3"/>
          <a:stretch>
            <a:fillRect/>
          </a:stretch>
        </p:blipFill>
        <p:spPr>
          <a:xfrm>
            <a:off x="6096000" y="0"/>
            <a:ext cx="6095999" cy="3214838"/>
          </a:xfrm>
          <a:prstGeom prst="rect">
            <a:avLst/>
          </a:prstGeom>
        </p:spPr>
      </p:pic>
      <p:pic>
        <p:nvPicPr>
          <p:cNvPr id="7" name="Picture 6">
            <a:extLst>
              <a:ext uri="{FF2B5EF4-FFF2-40B4-BE49-F238E27FC236}">
                <a16:creationId xmlns:a16="http://schemas.microsoft.com/office/drawing/2014/main" id="{3C995872-54B5-5E3B-8F56-531CBDA99287}"/>
              </a:ext>
            </a:extLst>
          </p:cNvPr>
          <p:cNvPicPr>
            <a:picLocks noChangeAspect="1"/>
          </p:cNvPicPr>
          <p:nvPr/>
        </p:nvPicPr>
        <p:blipFill>
          <a:blip r:embed="rId4"/>
          <a:stretch>
            <a:fillRect/>
          </a:stretch>
        </p:blipFill>
        <p:spPr>
          <a:xfrm>
            <a:off x="0" y="3429000"/>
            <a:ext cx="5746282" cy="3429000"/>
          </a:xfrm>
          <a:prstGeom prst="rect">
            <a:avLst/>
          </a:prstGeom>
        </p:spPr>
      </p:pic>
      <p:pic>
        <p:nvPicPr>
          <p:cNvPr id="9" name="Picture 8">
            <a:extLst>
              <a:ext uri="{FF2B5EF4-FFF2-40B4-BE49-F238E27FC236}">
                <a16:creationId xmlns:a16="http://schemas.microsoft.com/office/drawing/2014/main" id="{50D7C2F6-13DF-5BFB-2172-408165A01D0F}"/>
              </a:ext>
            </a:extLst>
          </p:cNvPr>
          <p:cNvPicPr>
            <a:picLocks noChangeAspect="1"/>
          </p:cNvPicPr>
          <p:nvPr/>
        </p:nvPicPr>
        <p:blipFill>
          <a:blip r:embed="rId5"/>
          <a:stretch>
            <a:fillRect/>
          </a:stretch>
        </p:blipFill>
        <p:spPr>
          <a:xfrm>
            <a:off x="6095999" y="3643163"/>
            <a:ext cx="6096000" cy="3214837"/>
          </a:xfrm>
          <a:prstGeom prst="rect">
            <a:avLst/>
          </a:prstGeom>
        </p:spPr>
      </p:pic>
    </p:spTree>
    <p:extLst>
      <p:ext uri="{BB962C8B-B14F-4D97-AF65-F5344CB8AC3E}">
        <p14:creationId xmlns:p14="http://schemas.microsoft.com/office/powerpoint/2010/main" val="52772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7574DE-4C36-FF14-4E3F-2203B1C56D2B}"/>
              </a:ext>
            </a:extLst>
          </p:cNvPr>
          <p:cNvPicPr>
            <a:picLocks noChangeAspect="1"/>
          </p:cNvPicPr>
          <p:nvPr/>
        </p:nvPicPr>
        <p:blipFill>
          <a:blip r:embed="rId2"/>
          <a:stretch>
            <a:fillRect/>
          </a:stretch>
        </p:blipFill>
        <p:spPr>
          <a:xfrm>
            <a:off x="-102049" y="0"/>
            <a:ext cx="6323799" cy="6858000"/>
          </a:xfrm>
          <a:prstGeom prst="rect">
            <a:avLst/>
          </a:prstGeom>
        </p:spPr>
      </p:pic>
      <p:pic>
        <p:nvPicPr>
          <p:cNvPr id="7" name="Picture 6">
            <a:extLst>
              <a:ext uri="{FF2B5EF4-FFF2-40B4-BE49-F238E27FC236}">
                <a16:creationId xmlns:a16="http://schemas.microsoft.com/office/drawing/2014/main" id="{CFBED4EE-2A48-259F-165B-EE0603D42BAD}"/>
              </a:ext>
            </a:extLst>
          </p:cNvPr>
          <p:cNvPicPr>
            <a:picLocks noChangeAspect="1"/>
          </p:cNvPicPr>
          <p:nvPr/>
        </p:nvPicPr>
        <p:blipFill>
          <a:blip r:embed="rId3"/>
          <a:stretch>
            <a:fillRect/>
          </a:stretch>
        </p:blipFill>
        <p:spPr>
          <a:xfrm>
            <a:off x="6221750" y="0"/>
            <a:ext cx="5970250" cy="6858000"/>
          </a:xfrm>
          <a:prstGeom prst="rect">
            <a:avLst/>
          </a:prstGeom>
        </p:spPr>
      </p:pic>
    </p:spTree>
    <p:extLst>
      <p:ext uri="{BB962C8B-B14F-4D97-AF65-F5344CB8AC3E}">
        <p14:creationId xmlns:p14="http://schemas.microsoft.com/office/powerpoint/2010/main" val="711047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B5FD-112F-5DC9-0639-21B019D308C4}"/>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6C7773E-4729-FA0F-C3CD-B712F6F28BEA}"/>
              </a:ext>
            </a:extLst>
          </p:cNvPr>
          <p:cNvSpPr>
            <a:spLocks noGrp="1"/>
          </p:cNvSpPr>
          <p:nvPr>
            <p:ph idx="1"/>
          </p:nvPr>
        </p:nvSpPr>
        <p:spPr>
          <a:xfrm>
            <a:off x="491691" y="1482291"/>
            <a:ext cx="10515600" cy="5010584"/>
          </a:xfrm>
        </p:spPr>
        <p:txBody>
          <a:bodyPr/>
          <a:lstStyle/>
          <a:p>
            <a:pPr marL="0" indent="0">
              <a:buNone/>
            </a:pPr>
            <a:endParaRPr lang="en-US" dirty="0"/>
          </a:p>
          <a:p>
            <a:pPr marL="0" indent="0">
              <a:buNone/>
            </a:pPr>
            <a:r>
              <a:rPr lang="en-US" dirty="0"/>
              <a:t>Our project outlined the steps involved in structure network design and deployment for a small office home office need. It presented the steps (or phases) of a structured network design and demonstrated a practical implementation. The design was first simulated using Cisco Packet Tracer™. By doing this project we learnt how to apply this knowledge in real life , and It also benefitted as we can pursue in this field in future .The design of small office  is fully working and functional.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6475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BA73-C428-6397-3D9E-E39D6D4D35C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Team Members: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859446-93E1-0845-0C85-4E02EEECB9CD}"/>
              </a:ext>
            </a:extLst>
          </p:cNvPr>
          <p:cNvSpPr>
            <a:spLocks noGrp="1"/>
          </p:cNvSpPr>
          <p:nvPr>
            <p:ph idx="1"/>
          </p:nvPr>
        </p:nvSpPr>
        <p:spPr/>
        <p:txBody>
          <a:bodyPr/>
          <a:lstStyle/>
          <a:p>
            <a:r>
              <a:rPr lang="en-US" sz="3200" dirty="0"/>
              <a:t>RA2011003010948-KARTIK AGAL</a:t>
            </a:r>
          </a:p>
          <a:p>
            <a:r>
              <a:rPr lang="en-US" sz="3200" dirty="0"/>
              <a:t>RA2011003010936-RHYTHM PAHWA</a:t>
            </a:r>
            <a:endParaRPr lang="en-IN" sz="3200" dirty="0"/>
          </a:p>
          <a:p>
            <a:r>
              <a:rPr lang="en-US" sz="3200" dirty="0"/>
              <a:t>RA2011003010910-ANUJ </a:t>
            </a:r>
            <a:endParaRPr lang="en-IN" sz="3200" dirty="0"/>
          </a:p>
          <a:p>
            <a:r>
              <a:rPr lang="en-US" sz="3200" dirty="0"/>
              <a:t>RA2011003010932-HARSHIT SINGH</a:t>
            </a:r>
            <a:endParaRPr lang="en-IN" sz="3200" dirty="0"/>
          </a:p>
          <a:p>
            <a:r>
              <a:rPr lang="en-US" sz="3200" dirty="0"/>
              <a:t>RA2011003010914-YASH </a:t>
            </a:r>
            <a:endParaRPr lang="en-IN" sz="3200" dirty="0"/>
          </a:p>
          <a:p>
            <a:endParaRPr lang="en-US" dirty="0"/>
          </a:p>
        </p:txBody>
      </p:sp>
    </p:spTree>
    <p:extLst>
      <p:ext uri="{BB962C8B-B14F-4D97-AF65-F5344CB8AC3E}">
        <p14:creationId xmlns:p14="http://schemas.microsoft.com/office/powerpoint/2010/main" val="306682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5334-F8AD-CF38-08A7-BD52F75B96F2}"/>
              </a:ext>
            </a:extLst>
          </p:cNvPr>
          <p:cNvSpPr>
            <a:spLocks noGrp="1"/>
          </p:cNvSpPr>
          <p:nvPr>
            <p:ph type="title"/>
          </p:nvPr>
        </p:nvSpPr>
        <p:spPr/>
        <p:txBody>
          <a:bodyPr/>
          <a:lstStyle/>
          <a:p>
            <a:r>
              <a:rPr lang="en-IN" b="1" i="0" u="sng" dirty="0">
                <a:solidFill>
                  <a:srgbClr val="3C4043"/>
                </a:solidFill>
                <a:effectLst/>
                <a:latin typeface="Times New Roman" panose="02020603050405020304" pitchFamily="18" charset="0"/>
                <a:cs typeface="Times New Roman" panose="02020603050405020304" pitchFamily="18" charset="0"/>
              </a:rPr>
              <a:t>References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EDAC6B-F346-F3A4-75B7-B4968D37453A}"/>
              </a:ext>
            </a:extLst>
          </p:cNvPr>
          <p:cNvSpPr>
            <a:spLocks noGrp="1"/>
          </p:cNvSpPr>
          <p:nvPr>
            <p:ph idx="1"/>
          </p:nvPr>
        </p:nvSpPr>
        <p:spPr>
          <a:xfrm>
            <a:off x="838200" y="1588168"/>
            <a:ext cx="10515600" cy="4588795"/>
          </a:xfrm>
        </p:spPr>
        <p:txBody>
          <a:bodyPr/>
          <a:lstStyle/>
          <a:p>
            <a:pPr marL="0" indent="0">
              <a:buNone/>
            </a:pPr>
            <a:r>
              <a:rPr lang="en-IN" dirty="0"/>
              <a:t>[1] Priscilla Oppenheimer, (2010). “Top-Down Network Design”, 3rd ed. Cisco Press, Indianapolis, USA *</a:t>
            </a:r>
          </a:p>
          <a:p>
            <a:pPr marL="0" indent="0">
              <a:buNone/>
            </a:pPr>
            <a:r>
              <a:rPr lang="en-IN" dirty="0"/>
              <a:t>[2]+ Meraki Inc. (2011). “Network Design Guide” *online+ Available at http://meraki.cisco.com/lib/pdf/ meraki_setup_network_design.pdf </a:t>
            </a:r>
          </a:p>
          <a:p>
            <a:pPr marL="0" indent="0">
              <a:buNone/>
            </a:pPr>
            <a:r>
              <a:rPr lang="en-IN" dirty="0"/>
              <a:t>[3] Cisco Packet Tracer Brochure, http://www.cisco.com/web/learning/neta cad/downloads/pdf/ PacketTracer5_0_DS_0703.pdf </a:t>
            </a:r>
          </a:p>
          <a:p>
            <a:pPr marL="0" indent="0">
              <a:buNone/>
            </a:pPr>
            <a:r>
              <a:rPr lang="en-IN" dirty="0"/>
              <a:t>[4] Wikipedia, http://en.wikipedia.org/wiki/Bandwidth_(c </a:t>
            </a:r>
            <a:r>
              <a:rPr lang="en-IN" dirty="0" err="1"/>
              <a:t>omputing</a:t>
            </a:r>
            <a:r>
              <a:rPr lang="en-IN" dirty="0"/>
              <a:t>) [5] </a:t>
            </a:r>
            <a:r>
              <a:rPr lang="en-IN" dirty="0" err="1"/>
              <a:t>WireShark</a:t>
            </a:r>
            <a:r>
              <a:rPr lang="en-IN" dirty="0"/>
              <a:t>. www.wireshark .org/about.html. </a:t>
            </a:r>
          </a:p>
          <a:p>
            <a:pPr marL="0" indent="0">
              <a:buNone/>
            </a:pPr>
            <a:r>
              <a:rPr lang="en-IN" dirty="0"/>
              <a:t>[6] Wikipedia, http://en.wikipedia.org/wiki/WiFi_Protected_Access</a:t>
            </a:r>
          </a:p>
        </p:txBody>
      </p:sp>
    </p:spTree>
    <p:extLst>
      <p:ext uri="{BB962C8B-B14F-4D97-AF65-F5344CB8AC3E}">
        <p14:creationId xmlns:p14="http://schemas.microsoft.com/office/powerpoint/2010/main" val="301411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5761-5B7D-607D-3DA8-A81E7F579EB6}"/>
              </a:ext>
            </a:extLst>
          </p:cNvPr>
          <p:cNvSpPr>
            <a:spLocks noGrp="1"/>
          </p:cNvSpPr>
          <p:nvPr>
            <p:ph type="title"/>
          </p:nvPr>
        </p:nvSpPr>
        <p:spPr/>
        <p:txBody>
          <a:bodyPr/>
          <a:lstStyle/>
          <a:p>
            <a:r>
              <a:rPr lang="en-IN" b="1" i="0" u="sng" dirty="0">
                <a:solidFill>
                  <a:srgbClr val="3C4043"/>
                </a:solidFill>
                <a:effectLst/>
                <a:latin typeface="Times New Roman" panose="02020603050405020304" pitchFamily="18" charset="0"/>
                <a:cs typeface="Times New Roman" panose="02020603050405020304" pitchFamily="18" charset="0"/>
              </a:rPr>
              <a:t>Abstract</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0693F-9E96-C7A8-7B30-44C1C07A101B}"/>
              </a:ext>
            </a:extLst>
          </p:cNvPr>
          <p:cNvSpPr>
            <a:spLocks noGrp="1"/>
          </p:cNvSpPr>
          <p:nvPr>
            <p:ph idx="1"/>
          </p:nvPr>
        </p:nvSpPr>
        <p:spPr>
          <a:xfrm>
            <a:off x="221381" y="1950753"/>
            <a:ext cx="11555931" cy="435133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paper outlined the steps involved in structure network design and deployment for a small office need. It presented the steps (or phases) of a structured network design and demonstrated a practical implementation of the steps using a real life case study. The design was first simulated using Cisco Packet Tracer™ software and with the help of RIP V2 protocol and VLAN . Specifically, the paper demonstrated first hand, how a small network may be set up using the five phases beginning with the needs analysis. </a:t>
            </a:r>
          </a:p>
          <a:p>
            <a:r>
              <a:rPr lang="en-US" sz="2000" dirty="0">
                <a:solidFill>
                  <a:schemeClr val="tx1"/>
                </a:solidFill>
                <a:effectLst/>
                <a:latin typeface="Times New Roman" panose="02020603050405020304" pitchFamily="18" charset="0"/>
                <a:ea typeface="Times New Roman" panose="02020603050405020304" pitchFamily="18" charset="0"/>
              </a:rPr>
              <a:t>The project is focused on WLANs and</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associated wireless technology. Hence, further to wireless technology, the guide also</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delves into security issues. The network and devices provided by the management</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have firewall and security software installed in it. The hardware and tools used for the</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project are Router, Switch, </a:t>
            </a:r>
            <a:r>
              <a:rPr lang="en-US" sz="2000" dirty="0" err="1">
                <a:solidFill>
                  <a:schemeClr val="tx1"/>
                </a:solidFill>
                <a:effectLst/>
                <a:latin typeface="Times New Roman" panose="02020603050405020304" pitchFamily="18" charset="0"/>
                <a:ea typeface="Times New Roman" panose="02020603050405020304" pitchFamily="18" charset="0"/>
              </a:rPr>
              <a:t>Desktop,Wireless</a:t>
            </a:r>
            <a:r>
              <a:rPr lang="en-US" sz="2000" dirty="0">
                <a:solidFill>
                  <a:schemeClr val="tx1"/>
                </a:solidFill>
                <a:effectLst/>
                <a:latin typeface="Times New Roman" panose="02020603050405020304" pitchFamily="18" charset="0"/>
                <a:ea typeface="Times New Roman" panose="02020603050405020304" pitchFamily="18" charset="0"/>
              </a:rPr>
              <a:t> Router, Ethernet</a:t>
            </a:r>
            <a:r>
              <a:rPr lang="en-US" sz="2000" spc="-28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cable,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Cisco Packet Tracer to create a</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prototype</a:t>
            </a:r>
            <a:r>
              <a:rPr lang="en-US" sz="2000" spc="-5"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for the</a:t>
            </a:r>
            <a:r>
              <a:rPr lang="en-US" sz="2000" spc="-1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proposal.</a:t>
            </a:r>
            <a:endParaRPr lang="en-IN" sz="2000" dirty="0">
              <a:solidFill>
                <a:schemeClr val="tx1"/>
              </a:solidFill>
            </a:endParaRPr>
          </a:p>
        </p:txBody>
      </p:sp>
    </p:spTree>
    <p:extLst>
      <p:ext uri="{BB962C8B-B14F-4D97-AF65-F5344CB8AC3E}">
        <p14:creationId xmlns:p14="http://schemas.microsoft.com/office/powerpoint/2010/main" val="295763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7112-0B2D-0F28-143A-4254F0472287}"/>
              </a:ext>
            </a:extLst>
          </p:cNvPr>
          <p:cNvSpPr>
            <a:spLocks noGrp="1"/>
          </p:cNvSpPr>
          <p:nvPr>
            <p:ph type="title"/>
          </p:nvPr>
        </p:nvSpPr>
        <p:spPr/>
        <p:txBody>
          <a:bodyPr/>
          <a:lstStyle/>
          <a:p>
            <a:br>
              <a:rPr lang="en-IN" b="1" i="0" u="sng" dirty="0">
                <a:solidFill>
                  <a:srgbClr val="3C4043"/>
                </a:solidFill>
                <a:effectLst/>
                <a:latin typeface="Times New Roman" panose="02020603050405020304" pitchFamily="18" charset="0"/>
                <a:cs typeface="Times New Roman" panose="02020603050405020304" pitchFamily="18" charset="0"/>
              </a:rPr>
            </a:br>
            <a:r>
              <a:rPr lang="en-IN" b="1" i="0" u="sng" dirty="0">
                <a:solidFill>
                  <a:srgbClr val="3C4043"/>
                </a:solidFill>
                <a:effectLst/>
                <a:latin typeface="Times New Roman" panose="02020603050405020304" pitchFamily="18" charset="0"/>
                <a:cs typeface="Times New Roman" panose="02020603050405020304" pitchFamily="18" charset="0"/>
              </a:rPr>
              <a:t>Introduction</a:t>
            </a:r>
            <a:endParaRPr lang="en-IN" b="1" u="sng"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E1F0BA8-4D62-89F5-6C5E-9437AEF88B74}"/>
              </a:ext>
            </a:extLst>
          </p:cNvPr>
          <p:cNvSpPr>
            <a:spLocks noGrp="1"/>
          </p:cNvSpPr>
          <p:nvPr>
            <p:ph idx="1"/>
          </p:nvPr>
        </p:nvSpPr>
        <p:spPr/>
        <p:txBody>
          <a:bodyPr>
            <a:normAutofit fontScale="92500" lnSpcReduction="10000"/>
          </a:bodyPr>
          <a:lstStyle/>
          <a:p>
            <a:pPr marL="0" indent="0">
              <a:buNone/>
            </a:pPr>
            <a:r>
              <a:rPr lang="en-US" sz="2800" b="1" i="1" u="sng" dirty="0">
                <a:solidFill>
                  <a:schemeClr val="tx1"/>
                </a:solidFill>
                <a:effectLst/>
                <a:uFill>
                  <a:solidFill>
                    <a:srgbClr val="000000"/>
                  </a:solidFill>
                </a:uFill>
                <a:latin typeface="Arial" panose="020B0604020202020204" pitchFamily="34" charset="0"/>
                <a:ea typeface="Times New Roman" panose="02020603050405020304" pitchFamily="18" charset="0"/>
              </a:rPr>
              <a:t>Background of the project</a:t>
            </a:r>
          </a:p>
          <a:p>
            <a:pPr marL="0" indent="0">
              <a:buNone/>
            </a:pPr>
            <a:endParaRPr lang="en-US" dirty="0"/>
          </a:p>
          <a:p>
            <a:r>
              <a:rPr lang="en-US" dirty="0"/>
              <a:t>Creating a small office network using RIP v2 protocol and </a:t>
            </a:r>
            <a:r>
              <a:rPr lang="en-US" dirty="0" err="1"/>
              <a:t>Vlan</a:t>
            </a:r>
            <a:r>
              <a:rPr lang="en-US" dirty="0"/>
              <a:t> </a:t>
            </a:r>
          </a:p>
          <a:p>
            <a:r>
              <a:rPr lang="en-US" dirty="0"/>
              <a:t>A network proposal has to be designed for a small office</a:t>
            </a:r>
          </a:p>
          <a:p>
            <a:r>
              <a:rPr lang="en-US" dirty="0"/>
              <a:t>ADSL internet connection </a:t>
            </a:r>
          </a:p>
          <a:p>
            <a:r>
              <a:rPr lang="en-US" dirty="0"/>
              <a:t>All users should have secure wireless access to the network, with the flexibility to connect via LAN.</a:t>
            </a:r>
          </a:p>
          <a:p>
            <a:r>
              <a:rPr lang="en-US" dirty="0"/>
              <a:t>A file server for sharing files on the network.</a:t>
            </a:r>
          </a:p>
          <a:p>
            <a:r>
              <a:rPr lang="en-US" dirty="0"/>
              <a:t>Hosted Email servers for email access.</a:t>
            </a:r>
          </a:p>
          <a:p>
            <a:r>
              <a:rPr lang="en-US" dirty="0"/>
              <a:t>Administrator should be able to remotely view and control the file server from any location on the internet.</a:t>
            </a:r>
            <a:endParaRPr lang="en-IN" dirty="0"/>
          </a:p>
          <a:p>
            <a:endParaRPr lang="en-IN" dirty="0"/>
          </a:p>
        </p:txBody>
      </p:sp>
    </p:spTree>
    <p:extLst>
      <p:ext uri="{BB962C8B-B14F-4D97-AF65-F5344CB8AC3E}">
        <p14:creationId xmlns:p14="http://schemas.microsoft.com/office/powerpoint/2010/main" val="217548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EA6CED-467E-4CCB-9212-8C27B542F296}"/>
              </a:ext>
            </a:extLst>
          </p:cNvPr>
          <p:cNvSpPr>
            <a:spLocks noGrp="1"/>
          </p:cNvSpPr>
          <p:nvPr>
            <p:ph idx="1"/>
          </p:nvPr>
        </p:nvSpPr>
        <p:spPr>
          <a:xfrm>
            <a:off x="664945" y="1253331"/>
            <a:ext cx="10515600" cy="4351338"/>
          </a:xfrm>
        </p:spPr>
        <p:txBody>
          <a:bodyPr>
            <a:normAutofit/>
          </a:bodyPr>
          <a:lstStyle/>
          <a:p>
            <a:pPr marL="0" indent="0">
              <a:buNone/>
            </a:pPr>
            <a:r>
              <a:rPr lang="en-US" sz="3200" b="1" u="sng" dirty="0">
                <a:latin typeface="Times New Roman" panose="02020603050405020304" pitchFamily="18" charset="0"/>
                <a:cs typeface="Times New Roman" panose="02020603050405020304" pitchFamily="18" charset="0"/>
              </a:rPr>
              <a:t>DESCRIPTION</a:t>
            </a:r>
          </a:p>
          <a:p>
            <a:pPr marL="0" indent="0">
              <a:buNone/>
            </a:pPr>
            <a:r>
              <a:rPr lang="en-US" dirty="0">
                <a:latin typeface="Times New Roman" panose="02020603050405020304" pitchFamily="18" charset="0"/>
                <a:cs typeface="Times New Roman" panose="02020603050405020304" pitchFamily="18" charset="0"/>
              </a:rPr>
              <a:t>Extensive planning should go into a network installation/implementation. Just like any project, a need is identified and then a plan outlines the process from beginning to end. The plan should clearly define the tasks, and the order in which tasks are completed. The main goal of our project is to more accurately represent users’ needs, which unfortunately often are ignored or misrepresented. Another goal is to make the project manageable by dividing it into modules that can be more easily maintained and changed.</a:t>
            </a:r>
          </a:p>
          <a:p>
            <a:pPr marL="0" indent="0">
              <a:buNone/>
            </a:pPr>
            <a:endParaRPr lang="en-US" dirty="0"/>
          </a:p>
          <a:p>
            <a:pPr marL="0" indent="0">
              <a:buNone/>
            </a:pPr>
            <a:r>
              <a:rPr lang="en-US" sz="2000" dirty="0">
                <a:effectLst/>
                <a:latin typeface="Times New Roman" panose="02020603050405020304" pitchFamily="18" charset="0"/>
                <a:ea typeface="Times New Roman" panose="02020603050405020304" pitchFamily="18" charset="0"/>
              </a:rPr>
              <a:t>This project will result in understanding how an organization operates its network</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architecture, how it administers and maintains the security of the network and what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 the challenges faced while architecting the network. A prototype was built which</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simulates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build and function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 virtual tools.</a:t>
            </a:r>
            <a:endParaRPr lang="en-IN" sz="2000" dirty="0">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IN" dirty="0"/>
          </a:p>
        </p:txBody>
      </p:sp>
      <p:sp>
        <p:nvSpPr>
          <p:cNvPr id="2" name="TextBox 1">
            <a:extLst>
              <a:ext uri="{FF2B5EF4-FFF2-40B4-BE49-F238E27FC236}">
                <a16:creationId xmlns:a16="http://schemas.microsoft.com/office/drawing/2014/main" id="{4C6BD588-EFE2-90F4-FE5D-288B5D1367DB}"/>
              </a:ext>
            </a:extLst>
          </p:cNvPr>
          <p:cNvSpPr txBox="1"/>
          <p:nvPr/>
        </p:nvSpPr>
        <p:spPr>
          <a:xfrm>
            <a:off x="595067" y="404260"/>
            <a:ext cx="10417275" cy="707886"/>
          </a:xfrm>
          <a:prstGeom prst="rect">
            <a:avLst/>
          </a:prstGeom>
          <a:noFill/>
        </p:spPr>
        <p:txBody>
          <a:bodyPr wrap="none" rtlCol="0">
            <a:spAutoFit/>
          </a:bodyPr>
          <a:lstStyle/>
          <a:p>
            <a:r>
              <a:rPr lang="en-IN" sz="4000" b="1" u="sng" dirty="0">
                <a:solidFill>
                  <a:schemeClr val="tx1"/>
                </a:solidFill>
                <a:effectLst/>
                <a:latin typeface="Times New Roman" panose="02020603050405020304" pitchFamily="18" charset="0"/>
                <a:cs typeface="Times New Roman" panose="02020603050405020304" pitchFamily="18" charset="0"/>
              </a:rPr>
              <a:t>Aim</a:t>
            </a:r>
            <a:r>
              <a:rPr lang="en-IN" sz="4000" b="1" dirty="0">
                <a:solidFill>
                  <a:schemeClr val="tx1"/>
                </a:solidFill>
                <a:effectLst/>
                <a:latin typeface="Times New Roman" panose="02020603050405020304" pitchFamily="18" charset="0"/>
                <a:cs typeface="Times New Roman" panose="02020603050405020304" pitchFamily="18" charset="0"/>
              </a:rPr>
              <a:t>:</a:t>
            </a:r>
            <a:r>
              <a:rPr lang="en-US" sz="4000" b="1" dirty="0">
                <a:solidFill>
                  <a:schemeClr val="tx1"/>
                </a:solidFill>
                <a:effectLst/>
                <a:latin typeface="Times New Roman" panose="02020603050405020304" pitchFamily="18" charset="0"/>
                <a:cs typeface="Times New Roman" panose="02020603050405020304" pitchFamily="18" charset="0"/>
              </a:rPr>
              <a:t> Network design proposal for small office</a:t>
            </a:r>
            <a:r>
              <a:rPr lang="en-IN" sz="4000" b="1" dirty="0">
                <a:solidFill>
                  <a:schemeClr val="tx1"/>
                </a:solidFill>
                <a:effectLst/>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10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36F5-3839-C7F4-1F64-33CB020F8BD2}"/>
              </a:ext>
            </a:extLst>
          </p:cNvPr>
          <p:cNvSpPr>
            <a:spLocks noGrp="1"/>
          </p:cNvSpPr>
          <p:nvPr>
            <p:ph type="title"/>
          </p:nvPr>
        </p:nvSpPr>
        <p:spPr>
          <a:xfrm>
            <a:off x="838200" y="125129"/>
            <a:ext cx="10515600" cy="760395"/>
          </a:xfrm>
        </p:spPr>
        <p:txBody>
          <a:bodyPr>
            <a:normAutofit/>
          </a:bodyPr>
          <a:lstStyle/>
          <a:p>
            <a:r>
              <a:rPr lang="en-IN" b="1" u="sng"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3CE2180B-2732-4F98-2282-7B9C48C7F748}"/>
              </a:ext>
            </a:extLst>
          </p:cNvPr>
          <p:cNvSpPr>
            <a:spLocks noGrp="1"/>
          </p:cNvSpPr>
          <p:nvPr>
            <p:ph idx="1"/>
          </p:nvPr>
        </p:nvSpPr>
        <p:spPr>
          <a:xfrm>
            <a:off x="838200" y="952902"/>
            <a:ext cx="10515600" cy="5669280"/>
          </a:xfrm>
        </p:spPr>
        <p:txBody>
          <a:bodyPr>
            <a:noAutofit/>
          </a:bodyPr>
          <a:lstStyle/>
          <a:p>
            <a:pPr marL="419100">
              <a:spcBef>
                <a:spcPts val="750"/>
              </a:spcBef>
              <a:spcAft>
                <a:spcPts val="0"/>
              </a:spcAft>
            </a:pPr>
            <a:r>
              <a:rPr lang="en-US" sz="1600" b="1" dirty="0">
                <a:effectLst/>
                <a:latin typeface="Times New Roman" panose="02020603050405020304" pitchFamily="18" charset="0"/>
                <a:ea typeface="Times New Roman" panose="02020603050405020304" pitchFamily="18" charset="0"/>
              </a:rPr>
              <a:t>ROUTERS</a:t>
            </a:r>
            <a:endParaRPr lang="en-IN" sz="1600" dirty="0">
              <a:effectLst/>
              <a:latin typeface="Times New Roman" panose="02020603050405020304" pitchFamily="18" charset="0"/>
              <a:ea typeface="Times New Roman" panose="02020603050405020304" pitchFamily="18" charset="0"/>
            </a:endParaRPr>
          </a:p>
          <a:p>
            <a:pPr marL="419100" marR="415925" algn="just">
              <a:lnSpc>
                <a:spcPct val="150000"/>
              </a:lnSpc>
              <a:spcAft>
                <a:spcPts val="0"/>
              </a:spcAft>
            </a:pPr>
            <a:r>
              <a:rPr lang="en-US" sz="1400" spc="-5" dirty="0">
                <a:effectLst/>
                <a:latin typeface="Times New Roman" panose="02020603050405020304" pitchFamily="18" charset="0"/>
                <a:ea typeface="Times New Roman" panose="02020603050405020304" pitchFamily="18" charset="0"/>
              </a:rPr>
              <a:t>The</a:t>
            </a:r>
            <a:r>
              <a:rPr lang="en-US" sz="1400" spc="-7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concept</a:t>
            </a:r>
            <a:r>
              <a:rPr lang="en-US" sz="1400" spc="-6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of</a:t>
            </a:r>
            <a:r>
              <a:rPr lang="en-US" sz="1400" spc="-65"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an</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Interface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computer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was</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first</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proposed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Donald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Davies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NPL</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1966.</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same</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idea</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was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conceived</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Wesley</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Clark the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following</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year</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29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 in the ARPANET. Named Interface Message Processors (IMPs), these computers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had fundamentally the same functionality as a router does today. The idea for a router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(called gateways at the time) initially came about through an international group of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computer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networking</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researchers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called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International</a:t>
            </a:r>
            <a:r>
              <a:rPr lang="en-US" sz="1400" spc="30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Networking</a:t>
            </a:r>
            <a:r>
              <a:rPr lang="en-US" sz="1400" spc="30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Working</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Group (INWG). Set up in 1972 as an informal group to consider the technical issues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involved   in  </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connecting   different  </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networks,  </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it    became   a   subcommittee   of</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 International Federation for Information Processing later that year. These gateway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devices were different from most previous packet switching schemes in two ways.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First, they connected dissimilar kinds of networks, such as serial lines and local area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networks.</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Second,</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they</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were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connectionless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devices,</a:t>
            </a:r>
            <a:r>
              <a:rPr lang="en-US" sz="1400" spc="-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which</a:t>
            </a:r>
            <a:r>
              <a:rPr lang="en-US" sz="1400" spc="-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had</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no</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role</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assuring</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traffic was</a:t>
            </a:r>
            <a:r>
              <a:rPr lang="en-US" sz="1400" spc="30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delivered reliably, leaving that entirely to the hosts. This particular idea,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end-to-end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principle,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had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been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previously</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pioneered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CYCLADES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a:t>
            </a:r>
          </a:p>
          <a:p>
            <a:pPr marL="419100">
              <a:spcBef>
                <a:spcPts val="320"/>
              </a:spcBef>
            </a:pPr>
            <a:r>
              <a:rPr lang="en-US" sz="1600" b="1" dirty="0">
                <a:effectLst/>
                <a:latin typeface="Times New Roman" panose="02020603050405020304" pitchFamily="18" charset="0"/>
                <a:ea typeface="Times New Roman" panose="02020603050405020304" pitchFamily="18" charset="0"/>
              </a:rPr>
              <a:t>SWITCH</a:t>
            </a:r>
            <a:endParaRPr lang="en-IN" sz="1600" dirty="0">
              <a:effectLst/>
              <a:latin typeface="Times New Roman" panose="02020603050405020304" pitchFamily="18" charset="0"/>
              <a:ea typeface="Times New Roman" panose="02020603050405020304" pitchFamily="18" charset="0"/>
            </a:endParaRPr>
          </a:p>
          <a:p>
            <a:pPr marL="419100" marR="456565">
              <a:lnSpc>
                <a:spcPct val="150000"/>
              </a:lnSpc>
              <a:spcAft>
                <a:spcPts val="0"/>
              </a:spcAft>
            </a:pPr>
            <a:r>
              <a:rPr lang="en-US" sz="1400" dirty="0">
                <a:effectLst/>
                <a:latin typeface="Times New Roman" panose="02020603050405020304" pitchFamily="18" charset="0"/>
                <a:ea typeface="Times New Roman" panose="02020603050405020304" pitchFamily="18" charset="0"/>
              </a:rPr>
              <a:t>A network switch is a multiport network bridge that uses MAC addresses to forward</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data at the data link layer (layer 2) of the OSI model. Some switches can also forward</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data at the network layer (layer 3) by additionally incorporating routing functionality.</a:t>
            </a:r>
            <a:r>
              <a:rPr lang="en-US" sz="1400" spc="-2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Such</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switches are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commonly known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as layer-3 switches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multilayer</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switches.</a:t>
            </a:r>
            <a:endParaRPr lang="en-IN" sz="1400" dirty="0">
              <a:effectLst/>
              <a:latin typeface="Times New Roman" panose="02020603050405020304" pitchFamily="18" charset="0"/>
              <a:ea typeface="Times New Roman" panose="02020603050405020304" pitchFamily="18" charset="0"/>
            </a:endParaRPr>
          </a:p>
          <a:p>
            <a:pPr marL="419100" marR="415925" algn="just">
              <a:lnSpc>
                <a:spcPct val="150000"/>
              </a:lnSpc>
              <a:spcAft>
                <a:spcPts val="0"/>
              </a:spcAft>
            </a:pPr>
            <a:endParaRPr lang="en-IN" sz="1600" dirty="0">
              <a:effectLst/>
              <a:latin typeface="Times New Roman" panose="02020603050405020304" pitchFamily="18" charset="0"/>
              <a:ea typeface="Times New Roman" panose="02020603050405020304" pitchFamily="18" charset="0"/>
            </a:endParaRPr>
          </a:p>
          <a:p>
            <a:pPr marL="419100" marR="608965" indent="0">
              <a:lnSpc>
                <a:spcPct val="150000"/>
              </a:lnSpc>
              <a:spcBef>
                <a:spcPts val="720"/>
              </a:spcBef>
              <a:spcAft>
                <a:spcPts val="0"/>
              </a:spcAft>
              <a:buNone/>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866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9982D4-EF12-1238-C464-4D567921988E}"/>
              </a:ext>
            </a:extLst>
          </p:cNvPr>
          <p:cNvSpPr>
            <a:spLocks noGrp="1"/>
          </p:cNvSpPr>
          <p:nvPr>
            <p:ph idx="1"/>
          </p:nvPr>
        </p:nvSpPr>
        <p:spPr>
          <a:xfrm>
            <a:off x="838200" y="182880"/>
            <a:ext cx="10515600" cy="6525928"/>
          </a:xfrm>
        </p:spPr>
        <p:txBody>
          <a:bodyPr>
            <a:normAutofit fontScale="25000" lnSpcReduction="20000"/>
          </a:bodyPr>
          <a:lstStyle/>
          <a:p>
            <a:pPr marL="419100">
              <a:spcBef>
                <a:spcPts val="980"/>
              </a:spcBef>
            </a:pPr>
            <a:r>
              <a:rPr lang="en-US" sz="7200" b="1" dirty="0">
                <a:effectLst/>
                <a:latin typeface="Times New Roman" panose="02020603050405020304" pitchFamily="18" charset="0"/>
                <a:ea typeface="Times New Roman" panose="02020603050405020304" pitchFamily="18" charset="0"/>
              </a:rPr>
              <a:t>Ethernet</a:t>
            </a:r>
            <a:endParaRPr lang="en-IN" sz="7200" dirty="0">
              <a:effectLst/>
              <a:latin typeface="Times New Roman" panose="02020603050405020304" pitchFamily="18" charset="0"/>
              <a:ea typeface="Times New Roman" panose="02020603050405020304" pitchFamily="18" charset="0"/>
            </a:endParaRPr>
          </a:p>
          <a:p>
            <a:pPr marL="419100" marR="416560" algn="just">
              <a:lnSpc>
                <a:spcPct val="150000"/>
              </a:lnSpc>
              <a:spcAft>
                <a:spcPts val="0"/>
              </a:spcAft>
            </a:pPr>
            <a:r>
              <a:rPr lang="en-US" sz="6400" dirty="0">
                <a:effectLst/>
                <a:latin typeface="Times New Roman" panose="02020603050405020304" pitchFamily="18" charset="0"/>
                <a:ea typeface="Times New Roman" panose="02020603050405020304" pitchFamily="18" charset="0"/>
              </a:rPr>
              <a:t>Ethernet</a:t>
            </a:r>
            <a:r>
              <a:rPr lang="en-US" sz="6400" spc="2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was</a:t>
            </a:r>
            <a:r>
              <a:rPr lang="en-US" sz="6400" spc="2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developed</a:t>
            </a:r>
            <a:r>
              <a:rPr lang="en-US" sz="6400" spc="27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at</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Xerox</a:t>
            </a:r>
            <a:r>
              <a:rPr lang="en-US" sz="6400" spc="2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PARC between</a:t>
            </a:r>
            <a:r>
              <a:rPr lang="en-US" sz="6400" spc="2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1973</a:t>
            </a:r>
            <a:r>
              <a:rPr lang="en-US" sz="6400" spc="2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a:t>
            </a:r>
            <a:r>
              <a:rPr lang="en-US" sz="6400" spc="2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1974.</a:t>
            </a:r>
            <a:r>
              <a:rPr lang="en-US" sz="6400" spc="28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It</a:t>
            </a:r>
            <a:r>
              <a:rPr lang="en-US" sz="6400" spc="2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was</a:t>
            </a:r>
            <a:r>
              <a:rPr lang="en-US" sz="6400" spc="2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inspired</a:t>
            </a:r>
            <a:r>
              <a:rPr lang="en-US" sz="6400" spc="-28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by</a:t>
            </a:r>
            <a:r>
              <a:rPr lang="en-US" sz="6400" spc="-5"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ALOHAnet</a:t>
            </a:r>
            <a:r>
              <a:rPr lang="en-US" sz="6400" dirty="0">
                <a:effectLst/>
                <a:latin typeface="Times New Roman" panose="02020603050405020304" pitchFamily="18" charset="0"/>
                <a:ea typeface="Times New Roman" panose="02020603050405020304" pitchFamily="18" charset="0"/>
              </a:rPr>
              <a:t>,</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which Robert</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Metcalfe</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had</a:t>
            </a:r>
            <a:r>
              <a:rPr lang="en-US" sz="6400" spc="-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studied</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as</a:t>
            </a:r>
            <a:r>
              <a:rPr lang="en-US" sz="6400" spc="-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part</a:t>
            </a:r>
            <a:r>
              <a:rPr lang="en-US" sz="6400" spc="-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his</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PhD</a:t>
            </a:r>
            <a:r>
              <a:rPr lang="en-US" sz="6400" spc="-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dissertation.</a:t>
            </a:r>
            <a:r>
              <a:rPr lang="en-US" sz="6400" spc="24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28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idea was first documented in a memo that Metcalfe wrote on May 22, 1973, where 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named it after the luminiferous </a:t>
            </a:r>
            <a:r>
              <a:rPr lang="en-US" sz="6400" dirty="0" err="1">
                <a:effectLst/>
                <a:latin typeface="Times New Roman" panose="02020603050405020304" pitchFamily="18" charset="0"/>
                <a:ea typeface="Times New Roman" panose="02020603050405020304" pitchFamily="18" charset="0"/>
              </a:rPr>
              <a:t>aether</a:t>
            </a:r>
            <a:r>
              <a:rPr lang="en-US" sz="6400" dirty="0">
                <a:effectLst/>
                <a:latin typeface="Times New Roman" panose="02020603050405020304" pitchFamily="18" charset="0"/>
                <a:ea typeface="Times New Roman" panose="02020603050405020304" pitchFamily="18" charset="0"/>
              </a:rPr>
              <a:t> once postulated to exist as an "omnipresent,</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completely-passive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medium</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for</a:t>
            </a:r>
            <a:r>
              <a:rPr lang="en-US" sz="6400" spc="30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30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propagation</a:t>
            </a:r>
            <a:r>
              <a:rPr lang="en-US" sz="6400" spc="30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30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electromagnetic</a:t>
            </a:r>
            <a:r>
              <a:rPr lang="en-US" sz="6400" spc="30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waves." In</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1975, Xerox filed a patent application listing Metcalfe, David Boggs, Chuck Thacker,</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 Butler Lampson as inventors. In 1976, after the system was deployed at PARC,</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Metcalfe and Boggs published a seminal paper. </a:t>
            </a:r>
            <a:r>
              <a:rPr lang="en-US" sz="6400" dirty="0" err="1">
                <a:effectLst/>
                <a:latin typeface="Times New Roman" panose="02020603050405020304" pitchFamily="18" charset="0"/>
                <a:ea typeface="Times New Roman" panose="02020603050405020304" pitchFamily="18" charset="0"/>
              </a:rPr>
              <a:t>Yogen</a:t>
            </a: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Dalal</a:t>
            </a:r>
            <a:r>
              <a:rPr lang="en-US" sz="6400" dirty="0">
                <a:effectLst/>
                <a:latin typeface="Times New Roman" panose="02020603050405020304" pitchFamily="18" charset="0"/>
                <a:ea typeface="Times New Roman" panose="02020603050405020304" pitchFamily="18" charset="0"/>
              </a:rPr>
              <a:t>, Ron Crane, Bob Garner,</a:t>
            </a:r>
            <a:r>
              <a:rPr lang="en-US" sz="6400" spc="-28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a:t>
            </a:r>
            <a:r>
              <a:rPr lang="en-US" sz="6400" spc="1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Roy</a:t>
            </a:r>
            <a:r>
              <a:rPr lang="en-US" sz="6400" spc="165"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Ogus</a:t>
            </a:r>
            <a:r>
              <a:rPr lang="en-US" sz="6400" spc="1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facilitated</a:t>
            </a:r>
            <a:r>
              <a:rPr lang="en-US" sz="6400" spc="1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15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upgrade</a:t>
            </a:r>
            <a:r>
              <a:rPr lang="en-US" sz="6400" spc="17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from</a:t>
            </a:r>
            <a:r>
              <a:rPr lang="en-US" sz="6400" spc="1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18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original</a:t>
            </a:r>
            <a:r>
              <a:rPr lang="en-US" sz="6400" spc="16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2.94</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Mbit/s</a:t>
            </a:r>
            <a:r>
              <a:rPr lang="en-US" sz="6400" spc="1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protocol</a:t>
            </a:r>
            <a:r>
              <a:rPr lang="en-US" sz="6400" spc="1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a:t>
            </a:r>
            <a:r>
              <a:rPr lang="en-US" sz="6400" spc="16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29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10</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Mbit/s protocol, which was released to the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market in</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1980.</a:t>
            </a:r>
          </a:p>
          <a:p>
            <a:pPr marL="419100">
              <a:spcBef>
                <a:spcPts val="980"/>
              </a:spcBef>
            </a:pPr>
            <a:r>
              <a:rPr lang="en-US" sz="7200" b="1" dirty="0">
                <a:effectLst/>
                <a:latin typeface="Times New Roman" panose="02020603050405020304" pitchFamily="18" charset="0"/>
                <a:ea typeface="Times New Roman" panose="02020603050405020304" pitchFamily="18" charset="0"/>
              </a:rPr>
              <a:t>ADSL</a:t>
            </a:r>
            <a:endParaRPr lang="en-IN" sz="7200" dirty="0">
              <a:effectLst/>
              <a:latin typeface="Times New Roman" panose="02020603050405020304" pitchFamily="18" charset="0"/>
              <a:ea typeface="Times New Roman" panose="02020603050405020304" pitchFamily="18" charset="0"/>
            </a:endParaRPr>
          </a:p>
          <a:p>
            <a:pPr marL="419100" marR="417830" indent="0" algn="just">
              <a:lnSpc>
                <a:spcPct val="150000"/>
              </a:lnSpc>
              <a:spcAft>
                <a:spcPts val="0"/>
              </a:spcAft>
              <a:buNone/>
            </a:pPr>
            <a:r>
              <a:rPr lang="en-US" sz="6400" dirty="0">
                <a:effectLst/>
                <a:latin typeface="Times New Roman" panose="02020603050405020304" pitchFamily="18" charset="0"/>
                <a:ea typeface="Times New Roman" panose="02020603050405020304" pitchFamily="18" charset="0"/>
              </a:rPr>
              <a:t>ADSL was specifically designed to exploit the one-way nature of most multimedia</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communication</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which</a:t>
            </a:r>
            <a:r>
              <a:rPr lang="en-US" sz="6400" spc="-1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large</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amounts</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of</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information</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flow</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toward</a:t>
            </a:r>
            <a:r>
              <a:rPr lang="en-US" sz="6400" spc="-3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the</a:t>
            </a:r>
            <a:r>
              <a:rPr lang="en-US" sz="6400" spc="-2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user</a:t>
            </a:r>
            <a:r>
              <a:rPr lang="en-US" sz="6400" spc="-1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a:t>
            </a:r>
            <a:r>
              <a:rPr lang="en-US" sz="6400" spc="-3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only</a:t>
            </a:r>
            <a:r>
              <a:rPr lang="en-US" sz="6400" spc="-2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a:t>
            </a:r>
            <a:r>
              <a:rPr lang="en-US" sz="6400" spc="-290"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small amount of interactive control information is returned. Several experiments with</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ADSL to real users began in 1996. In 1998, wide-scale installations began in several</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parts of the U.S. In 2000 and beyond, ADSL and other forms of DSL are expected to</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become generally available in urban areas. With ADSL (and other forms of DSL),</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telephone</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companies</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are</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competing</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with</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cable</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companies</a:t>
            </a:r>
            <a:r>
              <a:rPr lang="en-US" sz="6400" spc="30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and   their cable</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modem</a:t>
            </a:r>
            <a:r>
              <a:rPr lang="en-US" sz="6400" spc="-5" dirty="0">
                <a:effectLst/>
                <a:latin typeface="Times New Roman" panose="02020603050405020304" pitchFamily="18" charset="0"/>
                <a:ea typeface="Times New Roman" panose="02020603050405020304" pitchFamily="18" charset="0"/>
              </a:rPr>
              <a:t> </a:t>
            </a:r>
            <a:r>
              <a:rPr lang="en-US" sz="6400" dirty="0">
                <a:effectLst/>
                <a:latin typeface="Times New Roman" panose="02020603050405020304" pitchFamily="18" charset="0"/>
                <a:ea typeface="Times New Roman" panose="02020603050405020304" pitchFamily="18" charset="0"/>
              </a:rPr>
              <a:t>services.</a:t>
            </a:r>
          </a:p>
          <a:p>
            <a:pPr marL="419100" marR="417830" indent="0" algn="just">
              <a:lnSpc>
                <a:spcPct val="150000"/>
              </a:lnSpc>
              <a:spcAft>
                <a:spcPts val="0"/>
              </a:spcAft>
              <a:buNone/>
            </a:pPr>
            <a:endParaRPr lang="en-IN" sz="4800" dirty="0">
              <a:effectLst/>
              <a:latin typeface="Times New Roman" panose="02020603050405020304" pitchFamily="18" charset="0"/>
              <a:ea typeface="Times New Roman" panose="02020603050405020304" pitchFamily="18" charset="0"/>
            </a:endParaRPr>
          </a:p>
          <a:p>
            <a:pPr marL="419100" marR="416560" algn="just">
              <a:lnSpc>
                <a:spcPct val="150000"/>
              </a:lnSpc>
              <a:spcAft>
                <a:spcPts val="0"/>
              </a:spcAft>
            </a:pPr>
            <a:endParaRPr lang="en-US" sz="2100" dirty="0">
              <a:effectLst/>
              <a:latin typeface="Times New Roman" panose="02020603050405020304" pitchFamily="18" charset="0"/>
              <a:ea typeface="Times New Roman" panose="02020603050405020304" pitchFamily="18" charset="0"/>
            </a:endParaRPr>
          </a:p>
          <a:p>
            <a:pPr marL="419100" marR="416560" algn="just">
              <a:lnSpc>
                <a:spcPct val="150000"/>
              </a:lnSpc>
              <a:spcAft>
                <a:spcPts val="0"/>
              </a:spcAft>
            </a:pPr>
            <a:endParaRPr lang="en-IN" sz="2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4939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714F-99A5-F004-497C-78C3FC6655C9}"/>
              </a:ext>
            </a:extLst>
          </p:cNvPr>
          <p:cNvSpPr>
            <a:spLocks noGrp="1"/>
          </p:cNvSpPr>
          <p:nvPr>
            <p:ph type="title"/>
          </p:nvPr>
        </p:nvSpPr>
        <p:spPr/>
        <p:txBody>
          <a:bodyPr>
            <a:normAutofit fontScale="90000"/>
          </a:bodyPr>
          <a:lstStyle/>
          <a:p>
            <a:pPr algn="ctr"/>
            <a:br>
              <a:rPr lang="en-US" b="0" i="0" dirty="0">
                <a:solidFill>
                  <a:srgbClr val="3C4043"/>
                </a:solidFill>
                <a:effectLst/>
                <a:latin typeface="Roboto" panose="02000000000000000000" pitchFamily="2" charset="0"/>
              </a:rPr>
            </a:br>
            <a:br>
              <a:rPr lang="en-US" b="0" i="0" dirty="0">
                <a:solidFill>
                  <a:srgbClr val="3C4043"/>
                </a:solidFill>
                <a:effectLst/>
                <a:latin typeface="Roboto" panose="02000000000000000000" pitchFamily="2" charset="0"/>
              </a:rPr>
            </a:br>
            <a:br>
              <a:rPr lang="en-US" b="0" i="0" dirty="0">
                <a:solidFill>
                  <a:srgbClr val="3C4043"/>
                </a:solidFill>
                <a:effectLst/>
                <a:latin typeface="Roboto" panose="02000000000000000000" pitchFamily="2" charset="0"/>
              </a:rPr>
            </a:br>
            <a:br>
              <a:rPr lang="en-US" b="0" i="0" dirty="0">
                <a:solidFill>
                  <a:srgbClr val="3C4043"/>
                </a:solidFill>
                <a:effectLst/>
                <a:latin typeface="Roboto" panose="02000000000000000000" pitchFamily="2" charset="0"/>
              </a:rPr>
            </a:br>
            <a:br>
              <a:rPr lang="en-US" b="0" i="0" dirty="0">
                <a:solidFill>
                  <a:srgbClr val="3C4043"/>
                </a:solidFill>
                <a:effectLst/>
                <a:latin typeface="Roboto" panose="02000000000000000000" pitchFamily="2" charset="0"/>
              </a:rPr>
            </a:br>
            <a:br>
              <a:rPr lang="en-US" b="0" i="0" dirty="0">
                <a:solidFill>
                  <a:srgbClr val="3C4043"/>
                </a:solidFill>
                <a:effectLst/>
                <a:latin typeface="Roboto" panose="02000000000000000000" pitchFamily="2" charset="0"/>
              </a:rPr>
            </a:br>
            <a:br>
              <a:rPr lang="en-US" b="1" i="0" u="sng" dirty="0">
                <a:solidFill>
                  <a:srgbClr val="3C4043"/>
                </a:solidFill>
                <a:effectLst/>
                <a:latin typeface="Times New Roman" panose="02020603050405020304" pitchFamily="18" charset="0"/>
                <a:cs typeface="Times New Roman" panose="02020603050405020304" pitchFamily="18" charset="0"/>
              </a:rPr>
            </a:br>
            <a:r>
              <a:rPr lang="en-US" sz="6000" b="1" i="0" u="sng" dirty="0">
                <a:solidFill>
                  <a:srgbClr val="3C4043"/>
                </a:solidFill>
                <a:effectLst/>
                <a:latin typeface="Times New Roman" panose="02020603050405020304" pitchFamily="18" charset="0"/>
                <a:cs typeface="Times New Roman" panose="02020603050405020304" pitchFamily="18" charset="0"/>
              </a:rPr>
              <a:t>Architecture/Design with Modules Description</a:t>
            </a:r>
            <a:endParaRPr lang="en-IN" sz="6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76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3705D10-7A0E-C957-1FD1-4CC5248BAD8F}"/>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729938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179</TotalTime>
  <Words>1583</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Roboto</vt:lpstr>
      <vt:lpstr>Times New Roman</vt:lpstr>
      <vt:lpstr>Trebuchet MS</vt:lpstr>
      <vt:lpstr>Wingdings 3</vt:lpstr>
      <vt:lpstr>Facet</vt:lpstr>
      <vt:lpstr>   Network design proposal for small office</vt:lpstr>
      <vt:lpstr>Team Members:</vt:lpstr>
      <vt:lpstr>Abstract</vt:lpstr>
      <vt:lpstr> Introduction</vt:lpstr>
      <vt:lpstr>PowerPoint Presentation</vt:lpstr>
      <vt:lpstr>Literature survey</vt:lpstr>
      <vt:lpstr>PowerPoint Presentation</vt:lpstr>
      <vt:lpstr>       Architecture/Design with Modules Description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Network design proposal for small office</dc:title>
  <dc:creator>kartik agal</dc:creator>
  <cp:lastModifiedBy>kartik agal</cp:lastModifiedBy>
  <cp:revision>4</cp:revision>
  <dcterms:created xsi:type="dcterms:W3CDTF">2022-06-15T03:37:38Z</dcterms:created>
  <dcterms:modified xsi:type="dcterms:W3CDTF">2022-06-17T11:07:05Z</dcterms:modified>
</cp:coreProperties>
</file>