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503" autoAdjust="0"/>
    <p:restoredTop sz="94660"/>
  </p:normalViewPr>
  <p:slideViewPr>
    <p:cSldViewPr>
      <p:cViewPr>
        <p:scale>
          <a:sx n="100" d="100"/>
          <a:sy n="100" d="100"/>
        </p:scale>
        <p:origin x="-2496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BC93-CAB7-451F-BD52-8C21697F203B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95EB-BB3E-433B-96FD-29B746715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0425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BC93-CAB7-451F-BD52-8C21697F203B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95EB-BB3E-433B-96FD-29B746715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8313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BC93-CAB7-451F-BD52-8C21697F203B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95EB-BB3E-433B-96FD-29B746715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7119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BC93-CAB7-451F-BD52-8C21697F203B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95EB-BB3E-433B-96FD-29B746715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9706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BC93-CAB7-451F-BD52-8C21697F203B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95EB-BB3E-433B-96FD-29B746715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060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BC93-CAB7-451F-BD52-8C21697F203B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95EB-BB3E-433B-96FD-29B746715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3750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BC93-CAB7-451F-BD52-8C21697F203B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95EB-BB3E-433B-96FD-29B746715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5367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BC93-CAB7-451F-BD52-8C21697F203B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95EB-BB3E-433B-96FD-29B746715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8676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BC93-CAB7-451F-BD52-8C21697F203B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95EB-BB3E-433B-96FD-29B746715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992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BC93-CAB7-451F-BD52-8C21697F203B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95EB-BB3E-433B-96FD-29B746715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883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BC93-CAB7-451F-BD52-8C21697F203B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95EB-BB3E-433B-96FD-29B746715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4311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7BC93-CAB7-451F-BD52-8C21697F203B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95EB-BB3E-433B-96FD-29B746715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3772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KakaoTalk_20190817_1629371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143248"/>
            <a:ext cx="4572000" cy="3429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714356"/>
            <a:ext cx="5162716" cy="218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직선 연결선 4"/>
          <p:cNvCxnSpPr/>
          <p:nvPr/>
        </p:nvCxnSpPr>
        <p:spPr>
          <a:xfrm>
            <a:off x="323528" y="404664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1548" y="131723"/>
            <a:ext cx="2251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KNN(k-nearest neighbors)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785786" y="1928802"/>
            <a:ext cx="2071702" cy="817245"/>
          </a:xfrm>
          <a:prstGeom prst="wedgeRoundRectCallout">
            <a:avLst>
              <a:gd name="adj1" fmla="val 108119"/>
              <a:gd name="adj2" fmla="val -71244"/>
              <a:gd name="adj3" fmla="val 1666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1400" dirty="0" smtClean="0"/>
              <a:t>비슷한 상가들끼리 </a:t>
            </a:r>
            <a:endParaRPr lang="en-US" altLang="ko-KR" sz="1400" dirty="0" smtClean="0"/>
          </a:p>
          <a:p>
            <a:r>
              <a:rPr lang="ko-KR" altLang="en-US" sz="1400" dirty="0" smtClean="0"/>
              <a:t>모이는 경향이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종로 귀금속 상가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214942" y="5214950"/>
            <a:ext cx="2071702" cy="817245"/>
          </a:xfrm>
          <a:prstGeom prst="wedgeRoundRectCallout">
            <a:avLst>
              <a:gd name="adj1" fmla="val -74198"/>
              <a:gd name="adj2" fmla="val -123059"/>
              <a:gd name="adj3" fmla="val 1666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1400" dirty="0" smtClean="0"/>
              <a:t>비슷한 업종끼리 </a:t>
            </a:r>
            <a:endParaRPr lang="en-US" altLang="ko-KR" sz="1400" dirty="0" smtClean="0"/>
          </a:p>
          <a:p>
            <a:r>
              <a:rPr lang="ko-KR" altLang="en-US" sz="1400" dirty="0" smtClean="0"/>
              <a:t>모이는 경향이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익선동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285720" y="642918"/>
            <a:ext cx="3071834" cy="817245"/>
          </a:xfrm>
          <a:prstGeom prst="wedgeRoundRectCallout">
            <a:avLst>
              <a:gd name="adj1" fmla="val 82639"/>
              <a:gd name="adj2" fmla="val 72800"/>
              <a:gd name="adj3" fmla="val 1666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인간 관계이든 점포이든 비슷한 항목끼리 모이는 경향이 있다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비슷한 성격 혹은 비슷한 특징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5005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572008"/>
            <a:ext cx="128135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직선 연결선 4"/>
          <p:cNvCxnSpPr/>
          <p:nvPr/>
        </p:nvCxnSpPr>
        <p:spPr>
          <a:xfrm>
            <a:off x="323528" y="404664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61548" y="131723"/>
            <a:ext cx="2251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KNN(k-nearest neighbors)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5" name="그림 14" descr="knn_01.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643438" y="2143116"/>
            <a:ext cx="3143272" cy="2847534"/>
          </a:xfrm>
          <a:prstGeom prst="rect">
            <a:avLst/>
          </a:prstGeom>
        </p:spPr>
      </p:pic>
      <p:sp>
        <p:nvSpPr>
          <p:cNvPr id="17" name="모서리가 둥근 사각형 설명선 16"/>
          <p:cNvSpPr/>
          <p:nvPr/>
        </p:nvSpPr>
        <p:spPr>
          <a:xfrm>
            <a:off x="1357290" y="1000108"/>
            <a:ext cx="3357586" cy="817245"/>
          </a:xfrm>
          <a:prstGeom prst="wedgeRoundRectCallout">
            <a:avLst>
              <a:gd name="adj1" fmla="val 100837"/>
              <a:gd name="adj2" fmla="val 3707"/>
              <a:gd name="adj3" fmla="val 1666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dirty="0" smtClean="0"/>
              <a:t>K-</a:t>
            </a:r>
            <a:r>
              <a:rPr lang="ko-KR" altLang="en-US" sz="1400" dirty="0" smtClean="0"/>
              <a:t>근접 이웃 </a:t>
            </a:r>
            <a:r>
              <a:rPr lang="ko-KR" altLang="en-US" sz="1400" dirty="0" smtClean="0"/>
              <a:t>알고리즘을 </a:t>
            </a:r>
            <a:r>
              <a:rPr lang="ko-KR" altLang="en-US" sz="1400" dirty="0" smtClean="0"/>
              <a:t>살펴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봅시다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r>
              <a:rPr lang="ko-KR" altLang="en-US" sz="1400" dirty="0" smtClean="0"/>
              <a:t>다음의 </a:t>
            </a:r>
            <a:r>
              <a:rPr lang="ko-KR" altLang="en-US" sz="1400" dirty="0" smtClean="0"/>
              <a:t>그림에서 녹색은 파충류일까요</a:t>
            </a:r>
            <a:r>
              <a:rPr lang="en-US" altLang="ko-KR" sz="1400" dirty="0" smtClean="0"/>
              <a:t>? </a:t>
            </a:r>
            <a:endParaRPr lang="en-US" altLang="ko-KR" sz="1400" dirty="0" smtClean="0"/>
          </a:p>
          <a:p>
            <a:r>
              <a:rPr lang="ko-KR" altLang="en-US" sz="1400" dirty="0" smtClean="0"/>
              <a:t>아니면 조류일까요</a:t>
            </a:r>
            <a:r>
              <a:rPr lang="en-US" altLang="ko-KR" sz="1400" dirty="0" smtClean="0"/>
              <a:t>?</a:t>
            </a: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500034" y="2928934"/>
            <a:ext cx="4071966" cy="817245"/>
          </a:xfrm>
          <a:prstGeom prst="wedgeRoundRectCallout">
            <a:avLst>
              <a:gd name="adj1" fmla="val 71237"/>
              <a:gd name="adj2" fmla="val 32715"/>
              <a:gd name="adj3" fmla="val 1666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1400" dirty="0" smtClean="0"/>
              <a:t>어떤 데이터의 </a:t>
            </a:r>
            <a:r>
              <a:rPr lang="en-US" altLang="ko-KR" sz="1400" dirty="0" smtClean="0"/>
              <a:t>label</a:t>
            </a:r>
            <a:r>
              <a:rPr lang="ko-KR" altLang="en-US" sz="1400" dirty="0" smtClean="0"/>
              <a:t>을 </a:t>
            </a:r>
            <a:r>
              <a:rPr lang="ko-KR" altLang="en-US" sz="1400" dirty="0" smtClean="0"/>
              <a:t>정의를 할 </a:t>
            </a:r>
            <a:r>
              <a:rPr lang="ko-KR" altLang="en-US" sz="1400" dirty="0" smtClean="0"/>
              <a:t>때 </a:t>
            </a:r>
            <a:r>
              <a:rPr lang="ko-KR" altLang="en-US" sz="1400" dirty="0" smtClean="0"/>
              <a:t>그 데이터의 주변 </a:t>
            </a:r>
            <a:r>
              <a:rPr lang="ko-KR" altLang="en-US" sz="1400" dirty="0" smtClean="0"/>
              <a:t>반경에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k</a:t>
            </a:r>
            <a:r>
              <a:rPr lang="ko-KR" altLang="en-US" sz="1400" dirty="0" smtClean="0"/>
              <a:t>개의 항목에서 가장 요소의 개수가 많은 것을 </a:t>
            </a:r>
            <a:r>
              <a:rPr lang="en-US" altLang="ko-KR" sz="1400" dirty="0" smtClean="0"/>
              <a:t>label</a:t>
            </a:r>
            <a:r>
              <a:rPr lang="ko-KR" altLang="en-US" sz="1400" dirty="0" smtClean="0"/>
              <a:t>으로 정의하는 기법이다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3214678" y="5214950"/>
            <a:ext cx="4429156" cy="578882"/>
          </a:xfrm>
          <a:prstGeom prst="wedgeRoundRectCallout">
            <a:avLst>
              <a:gd name="adj1" fmla="val -67475"/>
              <a:gd name="adj2" fmla="val -39683"/>
              <a:gd name="adj3" fmla="val 1666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1400" dirty="0" smtClean="0"/>
              <a:t>나의 친구인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유관순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에게 소개팅을 해주려 하는 데  </a:t>
            </a:r>
            <a:endParaRPr lang="en-US" altLang="ko-KR" sz="1400" dirty="0" smtClean="0"/>
          </a:p>
          <a:p>
            <a:r>
              <a:rPr lang="ko-KR" altLang="en-US" sz="1400" dirty="0" smtClean="0"/>
              <a:t>이 </a:t>
            </a:r>
            <a:r>
              <a:rPr lang="ko-KR" altLang="en-US" sz="1400" dirty="0" smtClean="0"/>
              <a:t>방법을 </a:t>
            </a:r>
            <a:r>
              <a:rPr lang="ko-KR" altLang="en-US" sz="1400" dirty="0" smtClean="0"/>
              <a:t>접목해 보려고 한다</a:t>
            </a:r>
            <a:endParaRPr lang="ko-KR" altLang="en-US" sz="14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785794"/>
            <a:ext cx="128135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414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214554"/>
            <a:ext cx="58769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직선 연결선 4"/>
          <p:cNvCxnSpPr/>
          <p:nvPr/>
        </p:nvCxnSpPr>
        <p:spPr>
          <a:xfrm>
            <a:off x="323528" y="404664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61548" y="131723"/>
            <a:ext cx="2251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KNN(k-nearest neighbors)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857232"/>
            <a:ext cx="128135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5000636"/>
            <a:ext cx="128135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모서리가 둥근 사각형 설명선 17"/>
          <p:cNvSpPr/>
          <p:nvPr/>
        </p:nvSpPr>
        <p:spPr>
          <a:xfrm>
            <a:off x="2928926" y="785794"/>
            <a:ext cx="4429156" cy="817245"/>
          </a:xfrm>
          <a:prstGeom prst="wedgeRoundRectCallout">
            <a:avLst>
              <a:gd name="adj1" fmla="val -75647"/>
              <a:gd name="adj2" fmla="val -12876"/>
              <a:gd name="adj3" fmla="val 1666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1400" dirty="0" smtClean="0"/>
              <a:t>이전에 소개 받았던 남자들의 성향 등을 다음과 같이 항목 별로 분류하였다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r>
              <a:rPr lang="ko-KR" altLang="en-US" sz="1400" dirty="0" smtClean="0"/>
              <a:t>마지막 </a:t>
            </a:r>
            <a:r>
              <a:rPr lang="ko-KR" altLang="en-US" sz="1400" dirty="0" err="1" smtClean="0"/>
              <a:t>컬럼은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호감도를</a:t>
            </a:r>
            <a:r>
              <a:rPr lang="ko-KR" altLang="en-US" sz="1400" dirty="0" smtClean="0"/>
              <a:t> 의미한다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43833" y="2152641"/>
            <a:ext cx="785819" cy="24193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3214678" y="5000636"/>
            <a:ext cx="4429156" cy="578882"/>
          </a:xfrm>
          <a:prstGeom prst="wedgeRoundRectCallout">
            <a:avLst>
              <a:gd name="adj1" fmla="val -78873"/>
              <a:gd name="adj2" fmla="val 108885"/>
              <a:gd name="adj3" fmla="val 1666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1400" dirty="0" smtClean="0"/>
              <a:t>이번에 만나게 될 남자의 속성 값을 </a:t>
            </a:r>
            <a:r>
              <a:rPr lang="ko-KR" altLang="en-US" sz="1400" dirty="0" smtClean="0"/>
              <a:t>알게 되면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유관순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의  호감도를 </a:t>
            </a:r>
            <a:r>
              <a:rPr lang="ko-KR" altLang="en-US" sz="1400" dirty="0" smtClean="0"/>
              <a:t>예측해보는 모델을 만들어 </a:t>
            </a:r>
            <a:r>
              <a:rPr lang="ko-KR" altLang="en-US" sz="1400" dirty="0" smtClean="0"/>
              <a:t>본다</a:t>
            </a:r>
            <a:r>
              <a:rPr lang="en-US" altLang="ko-KR" sz="1400" dirty="0" smtClean="0"/>
              <a:t>.  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5823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404664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모서리가 둥근 직사각형 16"/>
              <p:cNvSpPr/>
              <p:nvPr/>
            </p:nvSpPr>
            <p:spPr>
              <a:xfrm>
                <a:off x="395536" y="2276872"/>
                <a:ext cx="8460940" cy="1800200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1" dirty="0" smtClean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/>
                          </a:rPr>
                          <m:t>𝒂𝒓𝒈𝒎𝒂𝒙</m:t>
                        </m:r>
                      </m:e>
                      <m:sub>
                        <m:r>
                          <a:rPr lang="en-US" altLang="ko-KR" sz="1600" b="1" i="1">
                            <a:latin typeface="Cambria Math"/>
                          </a:rPr>
                          <m:t>𝒗</m:t>
                        </m:r>
                        <m:r>
                          <a:rPr lang="en-US" altLang="ko-KR" sz="1600" b="1" i="1">
                            <a:latin typeface="Cambria Math"/>
                          </a:rPr>
                          <m:t> 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600" b="1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sz="1600" b="1" i="1">
                                <a:latin typeface="Cambria Math"/>
                              </a:rPr>
                              <m:t>𝒙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1600" b="1" i="1">
                            <a:latin typeface="Cambria Math"/>
                          </a:rPr>
                          <m:t>𝑰</m:t>
                        </m:r>
                        <m:r>
                          <a:rPr lang="en-US" altLang="ko-KR" sz="1600" b="1" i="1">
                            <a:latin typeface="Cambria Math"/>
                          </a:rPr>
                          <m:t>(</m:t>
                        </m:r>
                        <m:r>
                          <a:rPr lang="en-US" altLang="ko-KR" sz="1600" b="1" i="1">
                            <a:latin typeface="Cambria Math"/>
                          </a:rPr>
                          <m:t>𝒗</m:t>
                        </m:r>
                        <m:r>
                          <a:rPr lang="en-US" altLang="ko-KR" sz="1600" b="1" i="1">
                            <a:latin typeface="Cambria Math"/>
                          </a:rPr>
                          <m:t>=</m:t>
                        </m:r>
                      </m:e>
                    </m:nary>
                    <m:r>
                      <a:rPr lang="en-US" altLang="ko-KR" sz="1600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ko-KR" altLang="ko-KR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ko-KR" sz="1600" b="1" i="1">
                            <a:latin typeface="Cambria Math"/>
                          </a:rPr>
                          <m:t>𝒊</m:t>
                        </m:r>
                        <m:r>
                          <a:rPr lang="en-US" altLang="ko-KR" sz="1600" b="1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ko-KR" sz="1600" b="1" i="1">
                        <a:latin typeface="Cambria Math"/>
                      </a:rPr>
                      <m:t>)</m:t>
                    </m:r>
                  </m:oMath>
                </a14:m>
                <a:endParaRPr lang="ko-KR" altLang="ko-KR" sz="1600" dirty="0"/>
              </a:p>
              <a:p>
                <a:endParaRPr lang="en-US" altLang="ko-KR" sz="1600" b="1" dirty="0" smtClean="0"/>
              </a:p>
              <a:p>
                <a:r>
                  <a:rPr lang="ko-KR" altLang="ko-KR" sz="1600" dirty="0"/>
                  <a:t>계산된 거리를 이용하여</a:t>
                </a:r>
                <a:r>
                  <a:rPr lang="en-US" altLang="ko-KR" sz="1600" dirty="0"/>
                  <a:t> k</a:t>
                </a:r>
                <a:r>
                  <a:rPr lang="ko-KR" altLang="ko-KR" sz="1600" dirty="0"/>
                  <a:t>개의 인접이웃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ko-KR" sz="1600" dirty="0"/>
                  <a:t>를 알아내면 가장 많은</a:t>
                </a:r>
                <a:r>
                  <a:rPr lang="en-US" altLang="ko-KR" sz="1600" dirty="0"/>
                  <a:t> label</a:t>
                </a:r>
                <a:r>
                  <a:rPr lang="ko-KR" altLang="ko-KR" sz="1600" dirty="0"/>
                  <a:t>을 다수결로 선발하여 우리가 구하는 솔루션으로 한다</a:t>
                </a:r>
                <a:r>
                  <a:rPr lang="en-US" altLang="ko-KR" sz="16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ko-KR" sz="1600" dirty="0"/>
                  <a:t>는</a:t>
                </a:r>
                <a:r>
                  <a:rPr lang="en-US" altLang="ko-KR" sz="1600" dirty="0"/>
                  <a:t> x</a:t>
                </a:r>
                <a:r>
                  <a:rPr lang="ko-KR" altLang="ko-KR" sz="1600" dirty="0"/>
                  <a:t>를 중심으로 하는 반경ε안의 데이터들의 집합이다</a:t>
                </a:r>
                <a:r>
                  <a:rPr lang="en-US" altLang="ko-KR" sz="1600" dirty="0" smtClean="0"/>
                  <a:t>.)</a:t>
                </a:r>
                <a:endParaRPr lang="ko-KR" altLang="ko-KR" sz="1600" dirty="0"/>
              </a:p>
            </p:txBody>
          </p:sp>
        </mc:Choice>
        <mc:Fallback>
          <p:sp>
            <p:nvSpPr>
              <p:cNvPr id="17" name="모서리가 둥근 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76872"/>
                <a:ext cx="8460940" cy="1800200"/>
              </a:xfrm>
              <a:prstGeom prst="roundRect">
                <a:avLst/>
              </a:prstGeom>
              <a:blipFill rotWithShape="1">
                <a:blip r:embed="rId2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861548" y="131723"/>
            <a:ext cx="2251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KNN(k-nearest neighbors)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000364" y="1071546"/>
            <a:ext cx="3357586" cy="578882"/>
          </a:xfrm>
          <a:prstGeom prst="wedgeRoundRectCallout">
            <a:avLst>
              <a:gd name="adj1" fmla="val -85261"/>
              <a:gd name="adj2" fmla="val -39417"/>
              <a:gd name="adj3" fmla="val 1666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dirty="0" smtClean="0"/>
              <a:t>KNN</a:t>
            </a:r>
            <a:r>
              <a:rPr lang="ko-KR" altLang="en-US" sz="1400" dirty="0" smtClean="0"/>
              <a:t>의 간단한 </a:t>
            </a:r>
            <a:r>
              <a:rPr lang="ko-KR" altLang="en-US" sz="1400" dirty="0" smtClean="0"/>
              <a:t>수식 표현과 정의는 </a:t>
            </a:r>
            <a:endParaRPr lang="en-US" altLang="ko-KR" sz="1400" dirty="0" smtClean="0"/>
          </a:p>
          <a:p>
            <a:r>
              <a:rPr lang="ko-KR" altLang="en-US" sz="1400" dirty="0" smtClean="0"/>
              <a:t>다음과 같다</a:t>
            </a:r>
            <a:endParaRPr lang="en-US" altLang="ko-KR" sz="1400" dirty="0" smtClean="0"/>
          </a:p>
        </p:txBody>
      </p:sp>
      <p:pic>
        <p:nvPicPr>
          <p:cNvPr id="13" name="그림 12" descr="knn_01.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557844" y="3857628"/>
            <a:ext cx="3143272" cy="2847534"/>
          </a:xfrm>
          <a:prstGeom prst="rect">
            <a:avLst/>
          </a:prstGeom>
        </p:spPr>
      </p:pic>
      <p:sp>
        <p:nvSpPr>
          <p:cNvPr id="15" name="모서리가 둥근 사각형 설명선 14"/>
          <p:cNvSpPr/>
          <p:nvPr/>
        </p:nvSpPr>
        <p:spPr>
          <a:xfrm>
            <a:off x="1643042" y="4357694"/>
            <a:ext cx="3357586" cy="578882"/>
          </a:xfrm>
          <a:prstGeom prst="wedgeRoundRectCallout">
            <a:avLst>
              <a:gd name="adj1" fmla="val 72468"/>
              <a:gd name="adj2" fmla="val -6509"/>
              <a:gd name="adj3" fmla="val 1666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dirty="0" smtClean="0"/>
              <a:t>K=4</a:t>
            </a:r>
            <a:r>
              <a:rPr lang="ko-KR" altLang="en-US" sz="1400" dirty="0" smtClean="0"/>
              <a:t>라고 가정하면 녹색 </a:t>
            </a:r>
            <a:r>
              <a:rPr lang="ko-KR" altLang="en-US" sz="1400" dirty="0" smtClean="0"/>
              <a:t>반경 안에 빨간 </a:t>
            </a:r>
            <a:r>
              <a:rPr lang="ko-KR" altLang="en-US" sz="1400" dirty="0" smtClean="0"/>
              <a:t>공과 파란 공이 동일하게 들어 있다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1643042" y="5357826"/>
            <a:ext cx="3357586" cy="578882"/>
          </a:xfrm>
          <a:prstGeom prst="wedgeRoundRectCallout">
            <a:avLst>
              <a:gd name="adj1" fmla="val 64243"/>
              <a:gd name="adj2" fmla="val -100297"/>
              <a:gd name="adj3" fmla="val 1666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dirty="0" smtClean="0"/>
              <a:t>K=6</a:t>
            </a:r>
            <a:r>
              <a:rPr lang="ko-KR" altLang="en-US" sz="1400" dirty="0" smtClean="0"/>
              <a:t>이 되면 갈색 </a:t>
            </a:r>
            <a:r>
              <a:rPr lang="ko-KR" altLang="en-US" sz="1400" dirty="0" smtClean="0"/>
              <a:t>반경 안에 </a:t>
            </a:r>
            <a:r>
              <a:rPr lang="ko-KR" altLang="en-US" sz="1400" dirty="0" smtClean="0"/>
              <a:t>파란색 공이 더 많이 들어 있다</a:t>
            </a:r>
            <a:endParaRPr lang="en-US" altLang="ko-KR" sz="1400" dirty="0" smtClean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9137" y="609582"/>
            <a:ext cx="128135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65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404664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사각형 설명선 10"/>
          <p:cNvSpPr/>
          <p:nvPr/>
        </p:nvSpPr>
        <p:spPr>
          <a:xfrm>
            <a:off x="2627784" y="620688"/>
            <a:ext cx="5112568" cy="936104"/>
          </a:xfrm>
          <a:prstGeom prst="wedgeRoundRectCallout">
            <a:avLst>
              <a:gd name="adj1" fmla="val -77732"/>
              <a:gd name="adj2" fmla="val 57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새미 언니가 설명한 알고리즘을 소개팅에 적용하면서</a:t>
            </a:r>
            <a:r>
              <a:rPr lang="ko-KR" altLang="en-US" sz="1400" dirty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코딩을 짜보았어요</a:t>
            </a:r>
            <a:r>
              <a:rPr lang="en-US" altLang="ko-KR" sz="1400" dirty="0" smtClean="0"/>
              <a:t>~</a:t>
            </a: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107504" y="3429001"/>
            <a:ext cx="2376264" cy="1008112"/>
          </a:xfrm>
          <a:prstGeom prst="wedgeRoundRectCallout">
            <a:avLst>
              <a:gd name="adj1" fmla="val 63736"/>
              <a:gd name="adj2" fmla="val 84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다음은 혜영이에게 소개를 해줄 호상씨의 정보입니다</a:t>
            </a:r>
            <a:r>
              <a:rPr lang="en-US" altLang="ko-KR" sz="1400" dirty="0" smtClean="0"/>
              <a:t>. </a:t>
            </a:r>
          </a:p>
        </p:txBody>
      </p:sp>
      <p:pic>
        <p:nvPicPr>
          <p:cNvPr id="20" name="그림 19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789040"/>
            <a:ext cx="5731510" cy="52832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sp>
        <p:nvSpPr>
          <p:cNvPr id="23" name="모서리가 둥근 사각형 설명선 22"/>
          <p:cNvSpPr/>
          <p:nvPr/>
        </p:nvSpPr>
        <p:spPr>
          <a:xfrm>
            <a:off x="0" y="4572008"/>
            <a:ext cx="2268252" cy="2016224"/>
          </a:xfrm>
          <a:prstGeom prst="wedgeRoundRectCallout">
            <a:avLst>
              <a:gd name="adj1" fmla="val 69505"/>
              <a:gd name="adj2" fmla="val 171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/>
              <a:t>제가 혜영씨에게 맞는 짝일까요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조심스레 테스트를 해봅니다</a:t>
            </a:r>
            <a:r>
              <a:rPr lang="en-US" altLang="ko-KR" sz="1400" dirty="0" smtClean="0"/>
              <a:t>. ^^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17" y="1700808"/>
            <a:ext cx="5169367" cy="1864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06168"/>
            <a:ext cx="6192688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61548" y="131723"/>
            <a:ext cx="2251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KNN(k-nearest neighbors)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1092" y="5204666"/>
            <a:ext cx="1597141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928670"/>
            <a:ext cx="128135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551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38" y="3651882"/>
            <a:ext cx="4913218" cy="29357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23528" y="404664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38" y="764705"/>
            <a:ext cx="152709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모서리가 둥근 사각형 설명선 13"/>
          <p:cNvSpPr/>
          <p:nvPr/>
        </p:nvSpPr>
        <p:spPr>
          <a:xfrm>
            <a:off x="2627784" y="620688"/>
            <a:ext cx="4320480" cy="936104"/>
          </a:xfrm>
          <a:prstGeom prst="wedgeRoundRectCallout">
            <a:avLst>
              <a:gd name="adj1" fmla="val -74401"/>
              <a:gd name="adj2" fmla="val 311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KNN</a:t>
            </a:r>
            <a:r>
              <a:rPr lang="ko-KR" altLang="en-US" sz="1400" dirty="0" smtClean="0"/>
              <a:t>을 다른 사례에 적용을 해볼까요</a:t>
            </a:r>
            <a:r>
              <a:rPr lang="en-US" altLang="ko-KR" sz="1400" dirty="0" smtClean="0"/>
              <a:t>?</a:t>
            </a:r>
          </a:p>
          <a:p>
            <a:pPr algn="ctr"/>
            <a:r>
              <a:rPr lang="ko-KR" altLang="en-US" sz="1400" dirty="0" smtClean="0"/>
              <a:t>다음은 간단한 백화점 고객데이터에요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15" name="그림 14"/>
          <p:cNvPicPr/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29" y="1916832"/>
            <a:ext cx="2332087" cy="1512168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sp>
        <p:nvSpPr>
          <p:cNvPr id="16" name="모서리가 둥근 사각형 설명선 15"/>
          <p:cNvSpPr/>
          <p:nvPr/>
        </p:nvSpPr>
        <p:spPr>
          <a:xfrm>
            <a:off x="5508104" y="2132856"/>
            <a:ext cx="3240360" cy="936104"/>
          </a:xfrm>
          <a:prstGeom prst="wedgeRoundRectCallout">
            <a:avLst>
              <a:gd name="adj1" fmla="val -78516"/>
              <a:gd name="adj2" fmla="val 474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 데이터셋을 가지고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구매여부를 예측해보는 거에요</a:t>
            </a:r>
            <a:endParaRPr lang="ko-KR" altLang="en-US" sz="1400" dirty="0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5724128" y="4005064"/>
            <a:ext cx="3240360" cy="1114710"/>
          </a:xfrm>
          <a:prstGeom prst="wedgeRoundRectCallout">
            <a:avLst>
              <a:gd name="adj1" fmla="val -78516"/>
              <a:gd name="adj2" fmla="val 474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 기존의 고객데이터를 트레이닝하여 새로운 고객이 들어오면 구매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비구매 여부를 예측해보자구요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861548" y="131723"/>
            <a:ext cx="2251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KNN(k-nearest neighbors)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949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23528" y="404664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797247" cy="140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836712"/>
            <a:ext cx="3657600" cy="771525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sp>
        <p:nvSpPr>
          <p:cNvPr id="12" name="모서리가 둥근 사각형 설명선 11"/>
          <p:cNvSpPr/>
          <p:nvPr/>
        </p:nvSpPr>
        <p:spPr>
          <a:xfrm>
            <a:off x="5652120" y="836712"/>
            <a:ext cx="3240360" cy="936104"/>
          </a:xfrm>
          <a:prstGeom prst="wedgeRoundRectCallout">
            <a:avLst>
              <a:gd name="adj1" fmla="val -80084"/>
              <a:gd name="adj2" fmla="val 67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나이가 </a:t>
            </a:r>
            <a:r>
              <a:rPr lang="en-US" altLang="ko-KR" sz="1400" dirty="0" smtClean="0"/>
              <a:t>44</a:t>
            </a:r>
            <a:r>
              <a:rPr lang="ko-KR" altLang="en-US" sz="1400" dirty="0" smtClean="0"/>
              <a:t>세이고 </a:t>
            </a:r>
            <a:r>
              <a:rPr lang="en-US" altLang="ko-KR" sz="1400" dirty="0" smtClean="0"/>
              <a:t>pay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400</a:t>
            </a:r>
            <a:r>
              <a:rPr lang="ko-KR" altLang="en-US" sz="1400" dirty="0" smtClean="0"/>
              <a:t>인 남자분을 테스트해봅니다</a:t>
            </a:r>
            <a:r>
              <a:rPr lang="en-US" altLang="ko-KR" sz="1400" dirty="0" smtClean="0"/>
              <a:t>.~</a:t>
            </a:r>
            <a:endParaRPr lang="ko-KR" altLang="en-US" sz="1400" dirty="0"/>
          </a:p>
        </p:txBody>
      </p:sp>
      <p:pic>
        <p:nvPicPr>
          <p:cNvPr id="19" name="그림 18"/>
          <p:cNvPicPr/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916832"/>
            <a:ext cx="5086350" cy="2790825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모서리가 둥근 사각형 설명선 19"/>
              <p:cNvSpPr/>
              <p:nvPr/>
            </p:nvSpPr>
            <p:spPr>
              <a:xfrm>
                <a:off x="251520" y="2276872"/>
                <a:ext cx="3240360" cy="1656184"/>
              </a:xfrm>
              <a:prstGeom prst="wedgeRoundRectCallout">
                <a:avLst>
                  <a:gd name="adj1" fmla="val 52128"/>
                  <a:gd name="adj2" fmla="val 61407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정규화를 하고 모델에 넣으면 </a:t>
                </a:r>
                <a:r>
                  <a:rPr lang="en-US" altLang="ko-KR" sz="1400" dirty="0" smtClean="0"/>
                  <a:t>k</a:t>
                </a:r>
                <a:r>
                  <a:rPr lang="ko-KR" altLang="en-US" sz="1400" dirty="0" smtClean="0"/>
                  <a:t>가 </a:t>
                </a:r>
                <a:r>
                  <a:rPr lang="en-US" altLang="ko-KR" sz="1400" dirty="0" smtClean="0"/>
                  <a:t>5~6</a:t>
                </a:r>
                <a:r>
                  <a:rPr lang="ko-KR" altLang="en-US" sz="1400" dirty="0" smtClean="0"/>
                  <a:t>에 대해서는 </a:t>
                </a:r>
                <a:r>
                  <a:rPr lang="en-US" altLang="ko-KR" sz="1400" dirty="0" smtClean="0"/>
                  <a:t>‘</a:t>
                </a:r>
                <a:r>
                  <a:rPr lang="ko-KR" altLang="en-US" sz="1400" dirty="0" smtClean="0"/>
                  <a:t>비구매</a:t>
                </a:r>
                <a:r>
                  <a:rPr lang="en-US" altLang="ko-KR" sz="1400" dirty="0" smtClean="0"/>
                  <a:t>’</a:t>
                </a:r>
                <a:r>
                  <a:rPr lang="ko-KR" altLang="en-US" sz="1400" dirty="0" smtClean="0"/>
                  <a:t>로 나오네요</a:t>
                </a:r>
                <a:r>
                  <a:rPr lang="en-US" altLang="ko-KR" sz="1400" dirty="0" smtClean="0"/>
                  <a:t>. </a:t>
                </a:r>
                <a:r>
                  <a:rPr lang="ko-KR" altLang="en-US" sz="1400" dirty="0" smtClean="0"/>
                  <a:t>정규화 방법은 아래 공식을 사용하였어요</a:t>
                </a:r>
                <a:r>
                  <a:rPr lang="en-US" altLang="ko-KR" sz="1400" dirty="0" smtClean="0"/>
                  <a:t>~</a:t>
                </a:r>
              </a:p>
              <a:p>
                <a:pPr algn="ctr"/>
                <a:endParaRPr lang="en-US" altLang="ko-KR" sz="14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400" b="1" dirty="0">
                    <a:solidFill>
                      <a:srgbClr val="FFFF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4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400" b="1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4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ko-KR" sz="14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𝒂𝒗𝒈</m:t>
                        </m:r>
                        <m:r>
                          <a:rPr lang="en-US" altLang="ko-KR" sz="14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ko-KR" sz="14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altLang="ko-KR" sz="14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sz="14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𝝈</m:t>
                        </m:r>
                      </m:den>
                    </m:f>
                  </m:oMath>
                </a14:m>
                <a:endParaRPr lang="ko-KR" altLang="ko-KR" sz="1400" dirty="0">
                  <a:solidFill>
                    <a:srgbClr val="FFFF00"/>
                  </a:solidFill>
                </a:endParaRPr>
              </a:p>
              <a:p>
                <a:pPr algn="ctr"/>
                <a:endParaRPr lang="ko-KR" altLang="en-US" sz="1400" dirty="0"/>
              </a:p>
            </p:txBody>
          </p:sp>
        </mc:Choice>
        <mc:Fallback>
          <p:sp>
            <p:nvSpPr>
              <p:cNvPr id="20" name="모서리가 둥근 사각형 설명선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76872"/>
                <a:ext cx="3240360" cy="1656184"/>
              </a:xfrm>
              <a:prstGeom prst="wedgeRoundRectCallout">
                <a:avLst>
                  <a:gd name="adj1" fmla="val 52128"/>
                  <a:gd name="adj2" fmla="val 61407"/>
                  <a:gd name="adj3" fmla="val 16667"/>
                </a:avLst>
              </a:prstGeom>
              <a:blipFill rotWithShape="1">
                <a:blip r:embed="rId5"/>
                <a:stretch>
                  <a:fillRect t="-6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1" name="모서리가 둥근 직사각형 20"/>
              <p:cNvSpPr/>
              <p:nvPr/>
            </p:nvSpPr>
            <p:spPr>
              <a:xfrm>
                <a:off x="360677" y="4869160"/>
                <a:ext cx="8460940" cy="1800200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/>
                          </a:rPr>
                          <m:t>𝒂𝒓𝒈𝒎𝒂𝒙</m:t>
                        </m:r>
                      </m:e>
                      <m:sub>
                        <m:r>
                          <a:rPr lang="en-US" altLang="ko-KR" sz="1600" b="1" i="1">
                            <a:latin typeface="Cambria Math"/>
                          </a:rPr>
                          <m:t>𝒗</m:t>
                        </m:r>
                        <m:r>
                          <a:rPr lang="en-US" altLang="ko-KR" sz="1600" b="1" i="1">
                            <a:latin typeface="Cambria Math"/>
                          </a:rPr>
                          <m:t> 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600" b="1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sz="1600" b="1" i="1">
                                <a:latin typeface="Cambria Math"/>
                              </a:rPr>
                              <m:t>𝒙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ko-KR" altLang="ko-KR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6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600" b="1" i="1">
                            <a:latin typeface="Cambria Math"/>
                          </a:rPr>
                          <m:t>𝑰</m:t>
                        </m:r>
                        <m:r>
                          <a:rPr lang="en-US" altLang="ko-KR" sz="1600" b="1" i="1">
                            <a:latin typeface="Cambria Math"/>
                          </a:rPr>
                          <m:t>(</m:t>
                        </m:r>
                        <m:r>
                          <a:rPr lang="en-US" altLang="ko-KR" sz="1600" b="1" i="1">
                            <a:latin typeface="Cambria Math"/>
                          </a:rPr>
                          <m:t>𝒗</m:t>
                        </m:r>
                        <m:r>
                          <a:rPr lang="en-US" altLang="ko-KR" sz="1600" b="1" i="1">
                            <a:latin typeface="Cambria Math"/>
                          </a:rPr>
                          <m:t>=</m:t>
                        </m:r>
                      </m:e>
                    </m:nary>
                    <m:r>
                      <a:rPr lang="en-US" altLang="ko-KR" sz="1600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ko-KR" altLang="ko-KR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ko-KR" sz="1600" b="1" i="1">
                            <a:latin typeface="Cambria Math"/>
                          </a:rPr>
                          <m:t>𝒊</m:t>
                        </m:r>
                        <m:r>
                          <a:rPr lang="en-US" altLang="ko-KR" sz="1600" b="1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ko-KR" sz="16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600" b="1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ko-KR" sz="16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ko-KR" sz="1600" b="1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ko-KR" altLang="ko-KR" sz="16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1" i="1"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ko-KR" altLang="ko-KR" sz="16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600" b="1" i="1">
                                <a:latin typeface="Cambria Math"/>
                              </a:rPr>
                              <m:t>𝒅</m:t>
                            </m:r>
                            <m:r>
                              <a:rPr lang="en-US" altLang="ko-KR" sz="16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16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ko-KR" sz="1600" b="1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ko-KR" sz="16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6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sz="16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6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ko-KR" altLang="ko-KR" sz="1600" dirty="0"/>
              </a:p>
              <a:p>
                <a:endParaRPr lang="en-US" altLang="ko-KR" sz="1600" b="1" dirty="0" smtClean="0"/>
              </a:p>
              <a:p>
                <a:r>
                  <a:rPr lang="ko-KR" altLang="ko-KR" sz="1600" dirty="0"/>
                  <a:t>반경ε안에 있더라도 원점에서 거리가 가까운 것도 있고 먼 것도 있을 것이다</a:t>
                </a:r>
                <a:r>
                  <a:rPr lang="en-US" altLang="ko-KR" sz="1600" dirty="0"/>
                  <a:t>. </a:t>
                </a:r>
                <a:r>
                  <a:rPr lang="ko-KR" altLang="ko-KR" sz="1600" dirty="0"/>
                  <a:t>원점에서 가까운 데이터일수록 가중치를 줄 수도 있다</a:t>
                </a:r>
                <a:r>
                  <a:rPr lang="en-US" altLang="ko-KR" sz="1600" dirty="0"/>
                  <a:t>. </a:t>
                </a:r>
                <a:r>
                  <a:rPr lang="ko-KR" altLang="ko-KR" sz="1600" dirty="0"/>
                  <a:t>이것을 </a:t>
                </a:r>
                <a:r>
                  <a:rPr lang="ko-KR" altLang="ko-KR" sz="1600" b="1" dirty="0"/>
                  <a:t>거리가중치분류방법</a:t>
                </a:r>
                <a:r>
                  <a:rPr lang="en-US" altLang="ko-KR" sz="1600" b="1" dirty="0"/>
                  <a:t>(distance weighted classification)</a:t>
                </a:r>
                <a:r>
                  <a:rPr lang="ko-KR" altLang="ko-KR" sz="1600" dirty="0"/>
                  <a:t>이라고 </a:t>
                </a:r>
                <a:r>
                  <a:rPr lang="ko-KR" altLang="en-US" sz="1600" dirty="0" smtClean="0"/>
                  <a:t>한다</a:t>
                </a:r>
                <a:r>
                  <a:rPr lang="en-US" altLang="ko-KR" sz="1600" dirty="0" smtClean="0"/>
                  <a:t>.</a:t>
                </a:r>
                <a:endParaRPr lang="ko-KR" altLang="ko-KR" sz="1600" dirty="0"/>
              </a:p>
            </p:txBody>
          </p:sp>
        </mc:Choice>
        <mc:Fallback>
          <p:sp>
            <p:nvSpPr>
              <p:cNvPr id="21" name="모서리가 둥근 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77" y="4869160"/>
                <a:ext cx="8460940" cy="1800200"/>
              </a:xfrm>
              <a:prstGeom prst="roundRect">
                <a:avLst/>
              </a:prstGeom>
              <a:blipFill rotWithShape="1">
                <a:blip r:embed="rId6"/>
                <a:stretch>
                  <a:fillRect t="-73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/>
          <p:cNvSpPr/>
          <p:nvPr/>
        </p:nvSpPr>
        <p:spPr>
          <a:xfrm rot="20232013">
            <a:off x="523441" y="4537116"/>
            <a:ext cx="1164587" cy="36004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MORE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61548" y="131723"/>
            <a:ext cx="2251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KNN(k-nearest neighbors)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0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247</Words>
  <Application>Microsoft Office PowerPoint</Application>
  <PresentationFormat>화면 슬라이드 쇼(4:3)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yangjihun</dc:creator>
  <cp:lastModifiedBy>jinugi</cp:lastModifiedBy>
  <cp:revision>103</cp:revision>
  <dcterms:created xsi:type="dcterms:W3CDTF">2017-02-26T02:08:49Z</dcterms:created>
  <dcterms:modified xsi:type="dcterms:W3CDTF">2019-11-01T14:03:33Z</dcterms:modified>
</cp:coreProperties>
</file>