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12" r:id="rId2"/>
    <p:sldId id="513" r:id="rId3"/>
    <p:sldId id="514" r:id="rId4"/>
    <p:sldId id="521" r:id="rId5"/>
    <p:sldId id="519" r:id="rId6"/>
    <p:sldId id="517" r:id="rId7"/>
    <p:sldId id="518" r:id="rId8"/>
    <p:sldId id="520" r:id="rId9"/>
  </p:sldIdLst>
  <p:sldSz cx="9906000" cy="6858000" type="A4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8000"/>
    <a:srgbClr val="FF00FF"/>
    <a:srgbClr val="0066FF"/>
    <a:srgbClr val="DDE1EB"/>
    <a:srgbClr val="CC99FF"/>
    <a:srgbClr val="CCCCFF"/>
    <a:srgbClr val="CC66FF"/>
    <a:srgbClr val="CCFFFF"/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754" autoAdjust="0"/>
    <p:restoredTop sz="90898" autoAdjust="0"/>
  </p:normalViewPr>
  <p:slideViewPr>
    <p:cSldViewPr snapToGrid="0">
      <p:cViewPr varScale="1">
        <p:scale>
          <a:sx n="112" d="100"/>
          <a:sy n="112" d="100"/>
        </p:scale>
        <p:origin x="-1482" y="-78"/>
      </p:cViewPr>
      <p:guideLst>
        <p:guide orient="horz" pos="816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61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AEDA48E-6F6D-48D1-8173-64F01B938C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77327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896" y="4861525"/>
            <a:ext cx="5207509" cy="460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fld id="{81A385A8-FB28-4222-9A17-E547CCE35C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49983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50075" y="211138"/>
            <a:ext cx="2212975" cy="58451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6388" y="211138"/>
            <a:ext cx="6491287" cy="58451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휴먼모음T" pitchFamily="18" charset="-127"/>
                <a:ea typeface="휴먼모음T" pitchFamily="18" charset="-127"/>
              </a:defRPr>
            </a:lvl1pPr>
            <a:lvl2pPr>
              <a:defRPr>
                <a:latin typeface="휴먼모음T" pitchFamily="18" charset="-127"/>
                <a:ea typeface="휴먼모음T" pitchFamily="18" charset="-127"/>
              </a:defRPr>
            </a:lvl2pPr>
            <a:lvl3pPr>
              <a:defRPr>
                <a:latin typeface="휴먼모음T" pitchFamily="18" charset="-127"/>
                <a:ea typeface="휴먼모음T" pitchFamily="18" charset="-127"/>
              </a:defRPr>
            </a:lvl3pPr>
            <a:lvl4pPr>
              <a:defRPr>
                <a:latin typeface="휴먼모음T" pitchFamily="18" charset="-127"/>
                <a:ea typeface="휴먼모음T" pitchFamily="18" charset="-127"/>
              </a:defRPr>
            </a:lvl4pPr>
            <a:lvl5pPr>
              <a:defRPr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295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38"/>
          <p:cNvSpPr>
            <a:spLocks noChangeArrowheads="1"/>
          </p:cNvSpPr>
          <p:nvPr userDrawn="1"/>
        </p:nvSpPr>
        <p:spPr bwMode="auto">
          <a:xfrm>
            <a:off x="0" y="6503988"/>
            <a:ext cx="9906000" cy="244475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0" y="0"/>
            <a:ext cx="9906000" cy="914400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11138"/>
            <a:ext cx="7331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990600"/>
            <a:ext cx="84201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8983663" y="6484938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200">
                <a:latin typeface="휴먼모음T" pitchFamily="18" charset="-127"/>
                <a:ea typeface="휴먼모음T" pitchFamily="18" charset="-127"/>
              </a:rPr>
              <a:t>페이지</a:t>
            </a:r>
            <a:fld id="{990C8AF0-E587-4C74-842F-A5409B5C163A}" type="slidenum">
              <a:rPr lang="ko-KR" altLang="en-US" sz="1200">
                <a:latin typeface="휴먼모음T" pitchFamily="18" charset="-127"/>
                <a:ea typeface="휴먼모음T" pitchFamily="18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ko-KR" altLang="en-US" sz="12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 flipH="1" flipV="1">
            <a:off x="0" y="700088"/>
            <a:ext cx="9906000" cy="714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>
            <a:off x="0" y="6861175"/>
            <a:ext cx="9896475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63" name="Rectangle 39"/>
          <p:cNvSpPr>
            <a:spLocks noChangeArrowheads="1"/>
          </p:cNvSpPr>
          <p:nvPr userDrawn="1"/>
        </p:nvSpPr>
        <p:spPr bwMode="auto">
          <a:xfrm>
            <a:off x="42863" y="803275"/>
            <a:ext cx="9817100" cy="563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508000" y="2489200"/>
            <a:ext cx="8255000" cy="901700"/>
          </a:xfrm>
          <a:prstGeom prst="rect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3296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dirty="0" err="1" smtClean="0">
                <a:latin typeface="휴먼모음T" pitchFamily="18" charset="-127"/>
                <a:ea typeface="휴먼모음T" pitchFamily="18" charset="-127"/>
              </a:rPr>
              <a:t>카이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 제곱 검정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8453" y="805045"/>
            <a:ext cx="9857547" cy="646331"/>
          </a:xfrm>
        </p:spPr>
        <p:txBody>
          <a:bodyPr wrap="square">
            <a:spAutoFit/>
          </a:bodyPr>
          <a:lstStyle/>
          <a:p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집단에 따라서 해당되는 사람의 비율에 차이가 있는지를 알아보는 분석 방법으로 </a:t>
            </a:r>
            <a:r>
              <a:rPr lang="ko-KR" altLang="en-US" sz="1800" dirty="0" smtClean="0">
                <a:solidFill>
                  <a:srgbClr val="0033CC"/>
                </a:solidFill>
              </a:rPr>
              <a:t>교차 분석</a:t>
            </a:r>
            <a:r>
              <a:rPr lang="ko-KR" altLang="en-US" sz="1800" dirty="0" smtClean="0"/>
              <a:t>이라고도 한다</a:t>
            </a:r>
            <a:r>
              <a:rPr lang="en-US" altLang="ko-KR" sz="1800" dirty="0" smtClean="0"/>
              <a:t>.</a:t>
            </a:r>
            <a:endParaRPr lang="ko-KR" altLang="en-US" sz="1800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1308105"/>
              </p:ext>
            </p:extLst>
          </p:nvPr>
        </p:nvGraphicFramePr>
        <p:xfrm>
          <a:off x="506827" y="1438656"/>
          <a:ext cx="8205373" cy="914400"/>
        </p:xfrm>
        <a:graphic>
          <a:graphicData uri="http://schemas.openxmlformats.org/drawingml/2006/table">
            <a:tbl>
              <a:tblPr/>
              <a:tblGrid>
                <a:gridCol w="2147473"/>
                <a:gridCol w="6057900"/>
              </a:tblGrid>
              <a:tr h="23129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항목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설명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825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연구 문제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성별에 따라 선호하는 커피에 차이가 있는가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?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1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통계 분석 방법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카이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제곱 검정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228622" y="2563912"/>
            <a:ext cx="59025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kern="100" dirty="0" smtClean="0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{</a:t>
            </a:r>
            <a:r>
              <a:rPr lang="ko-KR" altLang="en-US" sz="3000" kern="100" dirty="0" smtClean="0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성별</a:t>
            </a:r>
            <a:r>
              <a:rPr lang="en-US" altLang="ko-KR" sz="3000" kern="100" dirty="0" smtClean="0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}</a:t>
            </a:r>
            <a:r>
              <a:rPr lang="ko-KR" altLang="en-US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에 따라 </a:t>
            </a:r>
            <a:r>
              <a:rPr lang="en-US" altLang="ko-KR" sz="3000" kern="100" dirty="0" smtClean="0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{</a:t>
            </a:r>
            <a:r>
              <a:rPr lang="ko-KR" altLang="en-US" sz="3000" kern="100" dirty="0" smtClean="0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선호하는 커피</a:t>
            </a:r>
            <a:r>
              <a:rPr lang="en-US" altLang="ko-KR" sz="3000" kern="100" dirty="0" smtClean="0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}</a:t>
            </a:r>
            <a:r>
              <a:rPr lang="ko-KR" altLang="en-US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에 차이가 있는가</a:t>
            </a:r>
            <a:r>
              <a:rPr lang="en-US" altLang="ko-KR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?</a:t>
            </a:r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1469922" y="3021112"/>
            <a:ext cx="689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kern="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범주형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24372" y="3021112"/>
            <a:ext cx="689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kern="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범주형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08000" y="3581400"/>
            <a:ext cx="8255000" cy="2705100"/>
          </a:xfrm>
          <a:prstGeom prst="rect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 descr="화장실 남자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2410131" y="3990975"/>
            <a:ext cx="394538" cy="720461"/>
          </a:xfrm>
          <a:prstGeom prst="rect">
            <a:avLst/>
          </a:prstGeom>
        </p:spPr>
      </p:pic>
      <p:pic>
        <p:nvPicPr>
          <p:cNvPr id="12" name="그림 11" descr="화장실 여자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374899" y="5064900"/>
            <a:ext cx="459723" cy="713600"/>
          </a:xfrm>
          <a:prstGeom prst="rect">
            <a:avLst/>
          </a:prstGeom>
        </p:spPr>
      </p:pic>
      <p:pic>
        <p:nvPicPr>
          <p:cNvPr id="13" name="그림 12" descr="커피 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25585" y="3614737"/>
            <a:ext cx="1106421" cy="738543"/>
          </a:xfrm>
          <a:prstGeom prst="rect">
            <a:avLst/>
          </a:prstGeom>
        </p:spPr>
      </p:pic>
      <p:pic>
        <p:nvPicPr>
          <p:cNvPr id="14" name="그림 13" descr="커피 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20012" y="4626750"/>
            <a:ext cx="1117567" cy="746903"/>
          </a:xfrm>
          <a:prstGeom prst="rect">
            <a:avLst/>
          </a:prstGeom>
        </p:spPr>
      </p:pic>
      <p:pic>
        <p:nvPicPr>
          <p:cNvPr id="15" name="그림 14" descr="커피 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63209" y="5472075"/>
            <a:ext cx="1031173" cy="763625"/>
          </a:xfrm>
          <a:prstGeom prst="rect">
            <a:avLst/>
          </a:prstGeom>
        </p:spPr>
      </p:pic>
      <p:cxnSp>
        <p:nvCxnSpPr>
          <p:cNvPr id="17" name="직선 연결선 16"/>
          <p:cNvCxnSpPr>
            <a:stCxn id="11" idx="1"/>
            <a:endCxn id="13" idx="1"/>
          </p:cNvCxnSpPr>
          <p:nvPr/>
        </p:nvCxnSpPr>
        <p:spPr bwMode="auto">
          <a:xfrm flipV="1">
            <a:off x="2804669" y="3984009"/>
            <a:ext cx="1820916" cy="367197"/>
          </a:xfrm>
          <a:prstGeom prst="line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>
            <a:stCxn id="11" idx="1"/>
            <a:endCxn id="14" idx="1"/>
          </p:cNvCxnSpPr>
          <p:nvPr/>
        </p:nvCxnSpPr>
        <p:spPr bwMode="auto">
          <a:xfrm>
            <a:off x="2804669" y="4351206"/>
            <a:ext cx="1815343" cy="648996"/>
          </a:xfrm>
          <a:prstGeom prst="line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stCxn id="11" idx="1"/>
            <a:endCxn id="15" idx="1"/>
          </p:cNvCxnSpPr>
          <p:nvPr/>
        </p:nvCxnSpPr>
        <p:spPr bwMode="auto">
          <a:xfrm>
            <a:off x="2804669" y="4351206"/>
            <a:ext cx="1858540" cy="1502682"/>
          </a:xfrm>
          <a:prstGeom prst="line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>
            <a:stCxn id="12" idx="1"/>
            <a:endCxn id="13" idx="1"/>
          </p:cNvCxnSpPr>
          <p:nvPr/>
        </p:nvCxnSpPr>
        <p:spPr bwMode="auto">
          <a:xfrm flipV="1">
            <a:off x="2834622" y="3984009"/>
            <a:ext cx="1790963" cy="1437691"/>
          </a:xfrm>
          <a:prstGeom prst="line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>
            <a:stCxn id="12" idx="1"/>
          </p:cNvCxnSpPr>
          <p:nvPr/>
        </p:nvCxnSpPr>
        <p:spPr bwMode="auto">
          <a:xfrm flipV="1">
            <a:off x="2834622" y="5003800"/>
            <a:ext cx="1737378" cy="417900"/>
          </a:xfrm>
          <a:prstGeom prst="line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endCxn id="15" idx="1"/>
          </p:cNvCxnSpPr>
          <p:nvPr/>
        </p:nvCxnSpPr>
        <p:spPr bwMode="auto">
          <a:xfrm>
            <a:off x="2933700" y="5461000"/>
            <a:ext cx="1729509" cy="392888"/>
          </a:xfrm>
          <a:prstGeom prst="line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558800" y="1562100"/>
            <a:ext cx="8255000" cy="2349500"/>
          </a:xfrm>
          <a:prstGeom prst="rect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3296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dirty="0" err="1" smtClean="0">
                <a:latin typeface="휴먼모음T" pitchFamily="18" charset="-127"/>
                <a:ea typeface="휴먼모음T" pitchFamily="18" charset="-127"/>
              </a:rPr>
              <a:t>카이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 제곱 검정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8453" y="805045"/>
            <a:ext cx="9857547" cy="701731"/>
          </a:xfrm>
        </p:spPr>
        <p:txBody>
          <a:bodyPr wrap="square">
            <a:spAutoFit/>
          </a:bodyPr>
          <a:lstStyle/>
          <a:p>
            <a:r>
              <a:rPr lang="ko-KR" altLang="en-US" sz="1800" dirty="0" smtClean="0">
                <a:solidFill>
                  <a:srgbClr val="0033CC"/>
                </a:solidFill>
              </a:rPr>
              <a:t>설문지</a:t>
            </a:r>
            <a:r>
              <a:rPr lang="ko-KR" altLang="en-US" sz="1800" dirty="0" smtClean="0"/>
              <a:t>는 다음 예시와 같이 작성하면 된다</a:t>
            </a:r>
            <a:r>
              <a:rPr lang="en-US" altLang="ko-KR" sz="1800" dirty="0" smtClean="0"/>
              <a:t>.</a:t>
            </a:r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1800" dirty="0" err="1" smtClean="0"/>
              <a:t>카이</a:t>
            </a:r>
            <a:r>
              <a:rPr lang="ko-KR" altLang="en-US" sz="1800" dirty="0" smtClean="0"/>
              <a:t> 제곱 검정을 수행하기 위해서는 </a:t>
            </a:r>
            <a:r>
              <a:rPr lang="ko-KR" altLang="en-US" sz="1800" dirty="0" smtClean="0">
                <a:solidFill>
                  <a:srgbClr val="FF0000"/>
                </a:solidFill>
              </a:rPr>
              <a:t>범주형 자료를 얻을 수 있는 설문지</a:t>
            </a:r>
            <a:r>
              <a:rPr lang="ko-KR" altLang="en-US" sz="1800" dirty="0" smtClean="0"/>
              <a:t>를 작성해야 한다</a:t>
            </a:r>
            <a:r>
              <a:rPr lang="en-US" altLang="ko-KR" sz="1800" dirty="0" smtClean="0"/>
              <a:t>.</a:t>
            </a:r>
            <a:endParaRPr lang="ko-KR" altLang="en-US" sz="18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622" y="1713012"/>
            <a:ext cx="2297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u="sng" kern="100" dirty="0" smtClean="0">
                <a:solidFill>
                  <a:srgbClr val="00B0F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설문지 구성 예시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50822" y="2182912"/>
            <a:ext cx="384752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귀하의 성별은 무엇입니까</a:t>
            </a:r>
            <a:r>
              <a:rPr lang="en-US" altLang="ko-KR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?</a:t>
            </a:r>
          </a:p>
          <a:p>
            <a:pPr marL="342900" indent="-342900" algn="l"/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	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① 남자 ② 여자</a:t>
            </a:r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lang="en-US" altLang="ko-KR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2. </a:t>
            </a:r>
            <a:r>
              <a:rPr lang="ko-KR" altLang="en-US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선호하는 커피 브랜드는 어디입니까</a:t>
            </a:r>
            <a:r>
              <a:rPr lang="en-US" altLang="ko-KR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?</a:t>
            </a:r>
          </a:p>
          <a:p>
            <a:pPr marL="342900" indent="-342900" algn="l"/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	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①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A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사 ②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B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사 ③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C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사</a:t>
            </a:r>
            <a:endParaRPr lang="ko-KR" altLang="en-US" sz="18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3296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dirty="0" err="1" smtClean="0">
                <a:latin typeface="휴먼모음T" pitchFamily="18" charset="-127"/>
                <a:ea typeface="휴먼모음T" pitchFamily="18" charset="-127"/>
              </a:rPr>
              <a:t>카이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 제곱 검정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8453" y="805045"/>
            <a:ext cx="9857547" cy="369332"/>
          </a:xfrm>
        </p:spPr>
        <p:txBody>
          <a:bodyPr wrap="square">
            <a:spAutoFit/>
          </a:bodyPr>
          <a:lstStyle/>
          <a:p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설문 예시를 통하여 다음의 결과를 얻었다고 가정해보자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800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1308105"/>
              </p:ext>
            </p:extLst>
          </p:nvPr>
        </p:nvGraphicFramePr>
        <p:xfrm>
          <a:off x="1424275" y="1822202"/>
          <a:ext cx="2725418" cy="1217325"/>
        </p:xfrm>
        <a:graphic>
          <a:graphicData uri="http://schemas.openxmlformats.org/drawingml/2006/table">
            <a:tbl>
              <a:tblPr/>
              <a:tblGrid>
                <a:gridCol w="628967"/>
                <a:gridCol w="698817"/>
                <a:gridCol w="698817"/>
                <a:gridCol w="698817"/>
              </a:tblGrid>
              <a:tr h="4057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A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사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B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사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C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사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57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남자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30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%(6)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30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%(6)</a:t>
                      </a:r>
                      <a:endParaRPr lang="ko-KR" altLang="en-US" sz="1400" kern="100" dirty="0" smtClean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40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%(8)</a:t>
                      </a:r>
                      <a:endParaRPr lang="ko-KR" altLang="en-US" sz="1400" kern="100" dirty="0" smtClean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7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여자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30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%(6)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35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%(7)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35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%(7)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726948" y="1172630"/>
            <a:ext cx="4038600" cy="2438400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2570" y="1209242"/>
            <a:ext cx="3844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800" u="sng" kern="100" dirty="0" smtClean="0">
                <a:solidFill>
                  <a:srgbClr val="00B0F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성별에 따른 커피 </a:t>
            </a:r>
            <a:r>
              <a:rPr lang="ko-KR" altLang="en-US" sz="1800" u="sng" kern="100" dirty="0" err="1" smtClean="0">
                <a:solidFill>
                  <a:srgbClr val="00B0F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브랜드별</a:t>
            </a:r>
            <a:r>
              <a:rPr lang="ko-KR" altLang="en-US" sz="1800" u="sng" kern="100" dirty="0" smtClean="0">
                <a:solidFill>
                  <a:srgbClr val="00B0F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 선호도 조사</a:t>
            </a:r>
            <a:endParaRPr lang="en-US" altLang="ko-KR" sz="1800" u="sng" kern="100" dirty="0" smtClean="0">
              <a:solidFill>
                <a:srgbClr val="00B0F0"/>
              </a:solidFill>
              <a:latin typeface="휴먼모음T" pitchFamily="18" charset="-127"/>
              <a:ea typeface="휴먼모음T" pitchFamily="18" charset="-127"/>
              <a:cs typeface="바탕"/>
            </a:endParaRPr>
          </a:p>
          <a:p>
            <a:pPr algn="l"/>
            <a:r>
              <a:rPr lang="ko-KR" altLang="en-US" sz="1800" u="sng" kern="100" dirty="0" smtClean="0">
                <a:solidFill>
                  <a:srgbClr val="00B0F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결과 예시</a:t>
            </a:r>
            <a:r>
              <a:rPr lang="en-US" altLang="ko-KR" sz="1800" u="sng" kern="100" dirty="0" smtClean="0">
                <a:solidFill>
                  <a:srgbClr val="00B0F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1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1308105"/>
              </p:ext>
            </p:extLst>
          </p:nvPr>
        </p:nvGraphicFramePr>
        <p:xfrm>
          <a:off x="5789011" y="1868050"/>
          <a:ext cx="2725418" cy="1217325"/>
        </p:xfrm>
        <a:graphic>
          <a:graphicData uri="http://schemas.openxmlformats.org/drawingml/2006/table">
            <a:tbl>
              <a:tblPr/>
              <a:tblGrid>
                <a:gridCol w="628967"/>
                <a:gridCol w="698817"/>
                <a:gridCol w="698817"/>
                <a:gridCol w="698817"/>
              </a:tblGrid>
              <a:tr h="4057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A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사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B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사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C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사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57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남자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30%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30%</a:t>
                      </a:r>
                      <a:endParaRPr lang="ko-KR" altLang="en-US" sz="1400" kern="100" dirty="0" smtClean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40%</a:t>
                      </a:r>
                      <a:endParaRPr lang="ko-KR" altLang="en-US" sz="1400" kern="100" dirty="0" smtClean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7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여자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60%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20%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20%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5091684" y="1167678"/>
            <a:ext cx="4038600" cy="2486024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77306" y="1178890"/>
            <a:ext cx="3844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800" u="sng" kern="100" dirty="0" smtClean="0">
                <a:solidFill>
                  <a:srgbClr val="00B0F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성별에 따른 커피 </a:t>
            </a:r>
            <a:r>
              <a:rPr lang="ko-KR" altLang="en-US" sz="1800" u="sng" kern="100" dirty="0" err="1" smtClean="0">
                <a:solidFill>
                  <a:srgbClr val="00B0F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브랜드별</a:t>
            </a:r>
            <a:r>
              <a:rPr lang="ko-KR" altLang="en-US" sz="1800" u="sng" kern="100" dirty="0" smtClean="0">
                <a:solidFill>
                  <a:srgbClr val="00B0F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 선호도 조사</a:t>
            </a:r>
            <a:endParaRPr lang="en-US" altLang="ko-KR" sz="1800" u="sng" kern="100" dirty="0" smtClean="0">
              <a:solidFill>
                <a:srgbClr val="00B0F0"/>
              </a:solidFill>
              <a:latin typeface="휴먼모음T" pitchFamily="18" charset="-127"/>
              <a:ea typeface="휴먼모음T" pitchFamily="18" charset="-127"/>
              <a:cs typeface="바탕"/>
            </a:endParaRPr>
          </a:p>
          <a:p>
            <a:pPr algn="l"/>
            <a:r>
              <a:rPr lang="ko-KR" altLang="en-US" sz="1800" u="sng" kern="100" dirty="0" smtClean="0">
                <a:solidFill>
                  <a:srgbClr val="00B0F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결과 예시</a:t>
            </a:r>
            <a:r>
              <a:rPr lang="en-US" altLang="ko-KR" sz="1800" u="sng" kern="100" dirty="0" smtClean="0">
                <a:solidFill>
                  <a:srgbClr val="00B0F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2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50670" y="3152342"/>
            <a:ext cx="33025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성별에 상관 없이 </a:t>
            </a:r>
            <a:r>
              <a:rPr lang="ko-KR" altLang="en-US" sz="1100" kern="100" dirty="0" err="1" smtClean="0">
                <a:latin typeface="휴먼모음T" pitchFamily="18" charset="-127"/>
                <a:ea typeface="휴먼모음T" pitchFamily="18" charset="-127"/>
                <a:cs typeface="바탕"/>
              </a:rPr>
              <a:t>브랜드별</a:t>
            </a:r>
            <a:r>
              <a:rPr lang="ko-KR" altLang="en-US" sz="11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 선호 비율이 거의 비슷하다</a:t>
            </a:r>
            <a:r>
              <a:rPr lang="en-US" altLang="ko-KR" sz="11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.</a:t>
            </a:r>
          </a:p>
          <a:p>
            <a:pPr algn="l"/>
            <a:r>
              <a:rPr lang="ko-KR" altLang="en-US" sz="1100" kern="100" dirty="0" smtClean="0">
                <a:latin typeface="휴먼모음T" pitchFamily="18" charset="-127"/>
                <a:ea typeface="휴먼모음T" pitchFamily="18" charset="-127"/>
              </a:rPr>
              <a:t>통계적으로 차이가 있다고 하기 애매 모호하다</a:t>
            </a:r>
            <a:r>
              <a:rPr lang="en-US" altLang="ko-KR" sz="1100" kern="1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5215406" y="3077453"/>
            <a:ext cx="345639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성별에 따라 선호하는 브랜드에 </a:t>
            </a:r>
            <a:r>
              <a:rPr lang="ko-KR" altLang="en-US" sz="1100" kern="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유의미한 차이가 존재</a:t>
            </a:r>
            <a:r>
              <a:rPr lang="ko-KR" altLang="en-US" sz="11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한다</a:t>
            </a:r>
            <a:r>
              <a:rPr lang="en-US" altLang="ko-KR" sz="11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.</a:t>
            </a:r>
          </a:p>
          <a:p>
            <a:pPr algn="l"/>
            <a:r>
              <a:rPr lang="ko-KR" altLang="en-US" sz="11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특정 브랜드를 확실히 좋아하는 것 같다</a:t>
            </a:r>
            <a:r>
              <a:rPr lang="en-US" altLang="ko-KR" sz="11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.</a:t>
            </a:r>
            <a:endParaRPr lang="en-US" altLang="ko-KR" sz="1100" kern="100" dirty="0" smtClean="0">
              <a:latin typeface="휴먼모음T" pitchFamily="18" charset="-127"/>
              <a:ea typeface="휴먼모음T" pitchFamily="18" charset="-127"/>
              <a:cs typeface="바탕"/>
            </a:endParaRPr>
          </a:p>
          <a:p>
            <a:pPr algn="l"/>
            <a:r>
              <a:rPr lang="ko-KR" altLang="en-US" sz="11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명확한 차이가 있을 때는 </a:t>
            </a:r>
            <a:r>
              <a:rPr lang="en-US" altLang="ko-KR" sz="11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p &lt; 0.05</a:t>
            </a:r>
            <a:r>
              <a:rPr lang="ko-KR" altLang="en-US" sz="11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가</a:t>
            </a:r>
            <a:r>
              <a:rPr lang="en-US" altLang="ko-KR" sz="11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 </a:t>
            </a:r>
            <a:r>
              <a:rPr lang="ko-KR" altLang="en-US" sz="11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성립한다</a:t>
            </a:r>
            <a:r>
              <a:rPr lang="en-US" altLang="ko-KR" sz="11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.</a:t>
            </a:r>
            <a:endParaRPr lang="ko-KR" altLang="en-US" sz="1100" dirty="0"/>
          </a:p>
        </p:txBody>
      </p:sp>
      <p:sp>
        <p:nvSpPr>
          <p:cNvPr id="17" name="내용 개체 틀 8"/>
          <p:cNvSpPr txBox="1">
            <a:spLocks/>
          </p:cNvSpPr>
          <p:nvPr/>
        </p:nvSpPr>
        <p:spPr bwMode="auto">
          <a:xfrm>
            <a:off x="48453" y="3756024"/>
            <a:ext cx="9857547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smtClean="0">
                <a:solidFill>
                  <a:srgbClr val="0033CC"/>
                </a:solidFill>
                <a:latin typeface="휴먼모음T" pitchFamily="18" charset="-127"/>
                <a:ea typeface="휴먼모음T" pitchFamily="18" charset="-127"/>
              </a:rPr>
              <a:t>교차 </a:t>
            </a:r>
            <a:r>
              <a:rPr lang="ko-KR" altLang="en-US" sz="1800" kern="0" dirty="0" err="1" smtClean="0">
                <a:solidFill>
                  <a:srgbClr val="0033CC"/>
                </a:solidFill>
                <a:latin typeface="휴먼모음T" pitchFamily="18" charset="-127"/>
                <a:ea typeface="휴먼모음T" pitchFamily="18" charset="-127"/>
              </a:rPr>
              <a:t>분할표</a:t>
            </a:r>
            <a:r>
              <a:rPr lang="ko-KR" altLang="en-US" sz="1800" kern="0" dirty="0" err="1" smtClean="0">
                <a:latin typeface="휴먼모음T" pitchFamily="18" charset="-127"/>
                <a:ea typeface="휴먼모음T" pitchFamily="18" charset="-127"/>
              </a:rPr>
              <a:t>는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kern="0" dirty="0" err="1" smtClean="0">
                <a:latin typeface="휴먼모음T" pitchFamily="18" charset="-127"/>
                <a:ea typeface="휴먼모음T" pitchFamily="18" charset="-127"/>
              </a:rPr>
              <a:t>명목형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 또는 </a:t>
            </a:r>
            <a:r>
              <a:rPr lang="ko-KR" altLang="en-US" sz="1800" kern="0" dirty="0" err="1" smtClean="0">
                <a:latin typeface="휴먼모음T" pitchFamily="18" charset="-127"/>
                <a:ea typeface="휴먼모음T" pitchFamily="18" charset="-127"/>
              </a:rPr>
              <a:t>순서형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 데이터의 도수를 표 형태로 만들어 놓은 것이다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18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성별에 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따른 브랜드 선호도에 대한 차이가 존재하고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유의미하다고 분석할 수 있는 기준이 바로 </a:t>
            </a:r>
            <a:r>
              <a:rPr lang="ko-KR" altLang="en-US" sz="1800" kern="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유의 수준</a:t>
            </a:r>
            <a:r>
              <a:rPr lang="en-US" altLang="ko-KR" sz="1800" kern="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, p</a:t>
            </a:r>
            <a:r>
              <a:rPr lang="ko-KR" altLang="en-US" sz="1800" kern="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값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이다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18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p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값의 통계적 수치의 기준은 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0.05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이다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.</a:t>
            </a: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1308105"/>
              </p:ext>
            </p:extLst>
          </p:nvPr>
        </p:nvGraphicFramePr>
        <p:xfrm>
          <a:off x="1031083" y="5337051"/>
          <a:ext cx="4474210" cy="914400"/>
        </p:xfrm>
        <a:graphic>
          <a:graphicData uri="http://schemas.openxmlformats.org/drawingml/2006/table">
            <a:tbl>
              <a:tblPr/>
              <a:tblGrid>
                <a:gridCol w="1021080"/>
                <a:gridCol w="3453130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유의 수준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설명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p &gt; 0.05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성별에 따라서 선호하는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커피의 차이가 </a:t>
                      </a:r>
                      <a:r>
                        <a:rPr lang="ko-KR" altLang="en-US" sz="1400" kern="100" baseline="0" dirty="0" smtClean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없다</a:t>
                      </a:r>
                      <a:r>
                        <a:rPr lang="en-US" altLang="ko-KR" sz="1400" kern="100" baseline="0" dirty="0" smtClean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  <a:endParaRPr lang="ko-KR" altLang="en-US" sz="1400" kern="1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1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p &lt; 0.05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성별에 따라서 선호하는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커피의 차이가 </a:t>
                      </a:r>
                      <a:r>
                        <a:rPr lang="ko-KR" altLang="en-US" sz="1400" kern="100" baseline="0" dirty="0" smtClean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있다</a:t>
                      </a:r>
                      <a:r>
                        <a:rPr lang="en-US" altLang="ko-KR" sz="1400" kern="100" baseline="0" dirty="0" smtClean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직선 연결선 18"/>
          <p:cNvCxnSpPr/>
          <p:nvPr/>
        </p:nvCxnSpPr>
        <p:spPr bwMode="auto">
          <a:xfrm rot="5400000" flipH="1" flipV="1">
            <a:off x="638731" y="3023546"/>
            <a:ext cx="952057" cy="570052"/>
          </a:xfrm>
          <a:prstGeom prst="line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3296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성별에 따른 커피 브랜드 선호도 분석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1308105"/>
              </p:ext>
            </p:extLst>
          </p:nvPr>
        </p:nvGraphicFramePr>
        <p:xfrm>
          <a:off x="506827" y="1313816"/>
          <a:ext cx="8722518" cy="2682240"/>
        </p:xfrm>
        <a:graphic>
          <a:graphicData uri="http://schemas.openxmlformats.org/drawingml/2006/table">
            <a:tbl>
              <a:tblPr/>
              <a:tblGrid>
                <a:gridCol w="1529237"/>
                <a:gridCol w="7193281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항목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설명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예제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데이터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남여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각 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20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명에 대하여 커피 브랜드 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A, B, C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사의 선호도를 조사했다고 가정하자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이 선호도를 이용하여 카이 제곱 검증을 해보도록 한다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카이제곱검정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01.csv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가설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귀무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가설 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: </a:t>
                      </a:r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성별에 따른 커피 브랜드 선호도에는 차이가 없다</a:t>
                      </a:r>
                      <a:r>
                        <a:rPr lang="en-US" altLang="ko-KR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변수명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gender :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성별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남자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,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여자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)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brand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: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커피 브랜드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(A, B, C)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분석 문제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성별과 브랜드에 대한 빈도 수를 구하시오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</a:p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성별에 따른 브랜드 선호도에 차이가 있는 지를 검증하시오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관련 지식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적합도 검정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</a:t>
                      </a:r>
                      <a:r>
                        <a:rPr lang="ko-KR" altLang="en-US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카이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제곱 검정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, fisher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검정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)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8453" y="805045"/>
            <a:ext cx="9857547" cy="369332"/>
          </a:xfrm>
        </p:spPr>
        <p:txBody>
          <a:bodyPr wrap="square">
            <a:spAutoFit/>
          </a:bodyPr>
          <a:lstStyle/>
          <a:p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성별에 따라 선호하는 커피 브랜드는 무엇일까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18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08000" y="4525264"/>
            <a:ext cx="8255000" cy="901700"/>
          </a:xfrm>
          <a:prstGeom prst="rect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28622" y="4599976"/>
            <a:ext cx="7061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kern="100" dirty="0" smtClean="0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{</a:t>
            </a:r>
            <a:r>
              <a:rPr lang="ko-KR" altLang="en-US" sz="3000" kern="100" dirty="0" smtClean="0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성별</a:t>
            </a:r>
            <a:r>
              <a:rPr lang="en-US" altLang="ko-KR" sz="3000" kern="100" dirty="0" smtClean="0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}</a:t>
            </a:r>
            <a:r>
              <a:rPr lang="ko-KR" altLang="en-US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에 따라 </a:t>
            </a:r>
            <a:r>
              <a:rPr lang="en-US" altLang="ko-KR" sz="3000" kern="100" dirty="0" smtClean="0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{</a:t>
            </a:r>
            <a:r>
              <a:rPr lang="ko-KR" altLang="en-US" sz="3000" kern="100" dirty="0" smtClean="0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커피의 브랜드 선호도</a:t>
            </a:r>
            <a:r>
              <a:rPr lang="en-US" altLang="ko-KR" sz="3000" kern="100" dirty="0" smtClean="0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}</a:t>
            </a:r>
            <a:r>
              <a:rPr lang="ko-KR" altLang="en-US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에 차이가 있는가</a:t>
            </a:r>
            <a:r>
              <a:rPr lang="en-US" altLang="ko-KR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?</a:t>
            </a:r>
            <a:endParaRPr lang="ko-KR" altLang="en-US" sz="1800" dirty="0"/>
          </a:p>
        </p:txBody>
      </p:sp>
      <p:sp>
        <p:nvSpPr>
          <p:cNvPr id="10" name="직사각형 9"/>
          <p:cNvSpPr/>
          <p:nvPr/>
        </p:nvSpPr>
        <p:spPr>
          <a:xfrm>
            <a:off x="1469922" y="5057176"/>
            <a:ext cx="689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kern="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범주형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2724" y="5057176"/>
            <a:ext cx="689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kern="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범주형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14809" y="500326"/>
            <a:ext cx="853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카페</a:t>
            </a:r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 : 1150</a:t>
            </a:r>
            <a:endParaRPr lang="ko-KR" altLang="en-US" sz="10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3296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dirty="0" smtClean="0"/>
              <a:t>교차 </a:t>
            </a:r>
            <a:r>
              <a:rPr lang="ko-KR" altLang="en-US" sz="3200" dirty="0" smtClean="0"/>
              <a:t>분석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카이</a:t>
            </a:r>
            <a:r>
              <a:rPr lang="ko-KR" altLang="en-US" sz="3200" dirty="0" smtClean="0"/>
              <a:t> 제곱 검정</a:t>
            </a:r>
            <a:r>
              <a:rPr lang="en-US" altLang="ko-KR" sz="3200" dirty="0" smtClean="0"/>
              <a:t>)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35574" y="805045"/>
            <a:ext cx="9857547" cy="5207579"/>
          </a:xfrm>
        </p:spPr>
        <p:txBody>
          <a:bodyPr wrap="square">
            <a:spAutoFit/>
          </a:bodyPr>
          <a:lstStyle/>
          <a:p>
            <a:r>
              <a:rPr lang="ko-KR" altLang="en-US" sz="1800" dirty="0" smtClean="0"/>
              <a:t>이전 예시에서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{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성별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}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에 따라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{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선호하는 커피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}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에 차이가 있는가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?</a:t>
            </a:r>
            <a:r>
              <a:rPr lang="ko-KR" altLang="en-US" sz="1800" dirty="0" smtClean="0"/>
              <a:t>에 대하여 살펴 보았다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  <a:p>
            <a:r>
              <a:rPr lang="ko-KR" altLang="en-US" sz="1800" dirty="0" smtClean="0"/>
              <a:t>이와 같이 범주형 </a:t>
            </a:r>
            <a:r>
              <a:rPr lang="ko-KR" altLang="en-US" sz="1800" dirty="0" smtClean="0"/>
              <a:t>자료를 대상으로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 이상의 변수들에 대한 상호 관련 여부를 분석하는 방법이다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교차 분석은 </a:t>
            </a:r>
            <a:r>
              <a:rPr lang="ko-KR" altLang="en-US" sz="1800" dirty="0" err="1" smtClean="0"/>
              <a:t>카이</a:t>
            </a:r>
            <a:r>
              <a:rPr lang="ko-KR" altLang="en-US" sz="1800" dirty="0" smtClean="0"/>
              <a:t> 제곱 검정 통계량을 사용하므로 </a:t>
            </a:r>
            <a:r>
              <a:rPr lang="ko-KR" altLang="en-US" sz="1800" dirty="0" err="1" smtClean="0"/>
              <a:t>카이</a:t>
            </a:r>
            <a:r>
              <a:rPr lang="ko-KR" altLang="en-US" sz="1800" dirty="0" smtClean="0"/>
              <a:t> 제곱 검정이라고 한다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r>
              <a:rPr lang="ko-KR" altLang="en-US" sz="1800" dirty="0" smtClean="0"/>
              <a:t>특징</a:t>
            </a:r>
          </a:p>
          <a:p>
            <a:pPr lvl="1"/>
            <a:r>
              <a:rPr lang="ko-KR" altLang="en-US" sz="1400" dirty="0" smtClean="0"/>
              <a:t>빈도 분석의 </a:t>
            </a:r>
            <a:r>
              <a:rPr lang="ko-KR" altLang="en-US" sz="1400" dirty="0" err="1" smtClean="0"/>
              <a:t>특성별</a:t>
            </a:r>
            <a:r>
              <a:rPr lang="ko-KR" altLang="en-US" sz="1400" dirty="0" smtClean="0"/>
              <a:t> 차이를 분석하기 위해 수행하는 방법이다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빈도 분석 결과에 대한 보충 자료를 제시하는 데 효과적이다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참조 문서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기술 통계량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척도의 분류</a:t>
            </a:r>
          </a:p>
          <a:p>
            <a:endParaRPr lang="ko-KR" altLang="en-US" sz="1800" dirty="0" smtClean="0"/>
          </a:p>
          <a:p>
            <a:r>
              <a:rPr lang="ko-KR" altLang="en-US" sz="1800" dirty="0" smtClean="0"/>
              <a:t>고려 사항</a:t>
            </a:r>
          </a:p>
          <a:p>
            <a:pPr lvl="1"/>
            <a:r>
              <a:rPr lang="ko-KR" altLang="en-US" sz="1400" dirty="0" smtClean="0"/>
              <a:t>변수는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미만인 범주형 변수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명목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서열 척도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이어야 한다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비율 척도는 코딩 변경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리코딩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이용하여 범주형 자료로 변경해야 한다</a:t>
            </a:r>
            <a:r>
              <a:rPr lang="en-US" altLang="ko-KR" sz="1400" dirty="0" smtClean="0"/>
              <a:t>.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예시</a:t>
            </a:r>
            <a:r>
              <a:rPr lang="en-US" altLang="ko-KR" sz="1400" dirty="0" smtClean="0"/>
              <a:t>) </a:t>
            </a:r>
            <a:r>
              <a:rPr lang="en-US" altLang="ko-KR" sz="1400" dirty="0" smtClean="0"/>
              <a:t>10~19(10</a:t>
            </a:r>
            <a:r>
              <a:rPr lang="ko-KR" altLang="en-US" sz="1400" dirty="0" smtClean="0"/>
              <a:t>대</a:t>
            </a:r>
            <a:r>
              <a:rPr lang="en-US" altLang="ko-KR" sz="1400" dirty="0" smtClean="0"/>
              <a:t>), 20~29(20</a:t>
            </a:r>
            <a:r>
              <a:rPr lang="ko-KR" altLang="en-US" sz="1400" dirty="0" smtClean="0"/>
              <a:t>대</a:t>
            </a:r>
            <a:r>
              <a:rPr lang="en-US" altLang="ko-KR" sz="1400" dirty="0" smtClean="0"/>
              <a:t>), 30~39(30</a:t>
            </a:r>
            <a:r>
              <a:rPr lang="ko-KR" altLang="en-US" sz="1400" dirty="0" smtClean="0"/>
              <a:t>대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등등</a:t>
            </a:r>
            <a:endParaRPr lang="en-US" altLang="ko-KR" sz="1400" dirty="0" smtClean="0"/>
          </a:p>
          <a:p>
            <a:pPr lvl="1"/>
            <a:endParaRPr lang="ko-KR" altLang="en-US" sz="1400" dirty="0" smtClean="0"/>
          </a:p>
          <a:p>
            <a:r>
              <a:rPr lang="ko-KR" altLang="en-US" sz="1800" dirty="0" smtClean="0"/>
              <a:t>변수 모델링</a:t>
            </a:r>
          </a:p>
          <a:p>
            <a:pPr lvl="1"/>
            <a:r>
              <a:rPr lang="ko-KR" altLang="en-US" sz="1400" dirty="0" smtClean="0"/>
              <a:t>분석할 속성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선택하여 속성 간의 관계를 설정하는 </a:t>
            </a:r>
            <a:r>
              <a:rPr lang="ko-KR" altLang="en-US" sz="1400" dirty="0" smtClean="0"/>
              <a:t>작업이다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pPr lvl="1"/>
            <a:r>
              <a:rPr lang="ko-KR" altLang="en-US" sz="1400" dirty="0" smtClean="0"/>
              <a:t>사용 예시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교육 수준</a:t>
            </a:r>
            <a:r>
              <a:rPr lang="en-US" altLang="ko-KR" sz="1400" dirty="0" smtClean="0"/>
              <a:t>(education, </a:t>
            </a:r>
            <a:r>
              <a:rPr lang="ko-KR" altLang="en-US" sz="1400" dirty="0" smtClean="0"/>
              <a:t>독립 변수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 흡연률</a:t>
            </a:r>
            <a:r>
              <a:rPr lang="en-US" altLang="ko-KR" sz="1400" dirty="0" smtClean="0"/>
              <a:t>(smoking, </a:t>
            </a:r>
            <a:r>
              <a:rPr lang="ko-KR" altLang="en-US" sz="1400" dirty="0" smtClean="0"/>
              <a:t>종속 변수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연관성이 있는 가를 </a:t>
            </a:r>
            <a:r>
              <a:rPr lang="ko-KR" altLang="en-US" sz="1400" dirty="0" smtClean="0"/>
              <a:t>분석해본다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pPr lvl="1"/>
            <a:r>
              <a:rPr lang="en-US" altLang="ko-KR" sz="1400" dirty="0" smtClean="0"/>
              <a:t>education → </a:t>
            </a:r>
            <a:r>
              <a:rPr lang="en-US" altLang="ko-KR" sz="1400" dirty="0" smtClean="0"/>
              <a:t>smoking</a:t>
            </a:r>
            <a:r>
              <a:rPr lang="ko-KR" altLang="en-US" sz="1400" dirty="0" smtClean="0"/>
              <a:t>의 </a:t>
            </a:r>
            <a:r>
              <a:rPr lang="ko-KR" altLang="en-US" sz="1400" dirty="0" smtClean="0"/>
              <a:t>형식으로 표기 한다</a:t>
            </a:r>
            <a:r>
              <a:rPr lang="en-US" altLang="ko-KR" sz="1400" dirty="0" smtClean="0"/>
              <a:t>.</a:t>
            </a:r>
            <a:endParaRPr lang="ko-KR" altLang="en-US" sz="14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114809" y="500326"/>
            <a:ext cx="853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카페</a:t>
            </a:r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 : 1246</a:t>
            </a:r>
            <a:endParaRPr lang="ko-KR" altLang="en-US" sz="10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3296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dirty="0" smtClean="0"/>
              <a:t>교차 </a:t>
            </a:r>
            <a:r>
              <a:rPr lang="ko-KR" altLang="en-US" sz="3200" dirty="0" err="1" smtClean="0"/>
              <a:t>분할표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35574" y="805045"/>
            <a:ext cx="9857547" cy="369332"/>
          </a:xfrm>
        </p:spPr>
        <p:txBody>
          <a:bodyPr wrap="square">
            <a:spAutoFit/>
          </a:bodyPr>
          <a:lstStyle/>
          <a:p>
            <a:r>
              <a:rPr lang="ko-KR" altLang="en-US" sz="1800" dirty="0" smtClean="0"/>
              <a:t>교차 </a:t>
            </a:r>
            <a:r>
              <a:rPr lang="ko-KR" altLang="en-US" sz="1800" dirty="0" err="1" smtClean="0"/>
              <a:t>분할표는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명목형</a:t>
            </a:r>
            <a:r>
              <a:rPr lang="ko-KR" altLang="en-US" sz="1800" dirty="0" smtClean="0"/>
              <a:t> 또는 </a:t>
            </a:r>
            <a:r>
              <a:rPr lang="ko-KR" altLang="en-US" sz="1800" dirty="0" err="1" smtClean="0"/>
              <a:t>순서형</a:t>
            </a:r>
            <a:r>
              <a:rPr lang="ko-KR" altLang="en-US" sz="1800" dirty="0" smtClean="0"/>
              <a:t> 데이터의 도수를 표 형태로 만들어 놓은 것이다</a:t>
            </a:r>
            <a:r>
              <a:rPr lang="en-US" altLang="ko-KR" sz="1800" dirty="0" smtClean="0"/>
              <a:t>.</a:t>
            </a:r>
            <a:endParaRPr lang="ko-KR" altLang="en-US" sz="14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114811" y="500326"/>
            <a:ext cx="853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카페</a:t>
            </a:r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 : 1131</a:t>
            </a:r>
            <a:endParaRPr lang="ko-KR" altLang="en-US" sz="1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85582" y="1500047"/>
            <a:ext cx="6229618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# 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최빈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 값은 데이터에서 가장 자주 나타나는 값을 말한다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(x &lt;-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 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factor(c('a', 'b', 'c', 'c', 'c', 'd', 'd')))</a:t>
            </a:r>
          </a:p>
          <a:p>
            <a:pPr algn="l"/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# [1] a b c </a:t>
            </a:r>
            <a:r>
              <a:rPr lang="en-US" altLang="ko-KR" sz="1800" dirty="0" err="1" smtClean="0">
                <a:latin typeface="휴먼모음T" pitchFamily="18" charset="-127"/>
                <a:ea typeface="휴먼모음T" pitchFamily="18" charset="-127"/>
              </a:rPr>
              <a:t>c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 </a:t>
            </a:r>
            <a:r>
              <a:rPr lang="en-US" altLang="ko-KR" sz="1800" dirty="0" err="1" smtClean="0">
                <a:latin typeface="휴먼모음T" pitchFamily="18" charset="-127"/>
                <a:ea typeface="휴먼모음T" pitchFamily="18" charset="-127"/>
              </a:rPr>
              <a:t>c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 d </a:t>
            </a:r>
            <a:r>
              <a:rPr lang="en-US" altLang="ko-KR" sz="1800" dirty="0" err="1" smtClean="0">
                <a:latin typeface="휴먼모음T" pitchFamily="18" charset="-127"/>
                <a:ea typeface="휴먼모음T" pitchFamily="18" charset="-127"/>
              </a:rPr>
              <a:t>d</a:t>
            </a:r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# Levels: a b c d</a:t>
            </a:r>
          </a:p>
          <a:p>
            <a:pPr algn="l"/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 </a:t>
            </a:r>
          </a:p>
          <a:p>
            <a:pPr algn="l"/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table( x ) # 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팩터의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 각 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레벨별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 빈도수를 구해 준다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# x</a:t>
            </a:r>
          </a:p>
          <a:p>
            <a:pPr algn="l"/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# </a:t>
            </a:r>
            <a:r>
              <a:rPr lang="en-US" altLang="ko-KR" sz="1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a b c d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 </a:t>
            </a:r>
          </a:p>
          <a:p>
            <a:pPr algn="l"/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# </a:t>
            </a:r>
            <a:r>
              <a:rPr lang="en-US" altLang="ko-KR" sz="1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1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 </a:t>
            </a:r>
            <a:r>
              <a:rPr lang="en-US" altLang="ko-KR" sz="1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1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 </a:t>
            </a:r>
            <a:r>
              <a:rPr lang="en-US" altLang="ko-KR" sz="1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1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 </a:t>
            </a:r>
            <a:r>
              <a:rPr lang="en-US" altLang="ko-KR" sz="1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 </a:t>
            </a:r>
          </a:p>
          <a:p>
            <a:pPr algn="l"/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 </a:t>
            </a:r>
          </a:p>
          <a:p>
            <a:pPr algn="l"/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which.max( table( x ) ) # 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가장 큰 값이 저장된 셀의 색인은 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3</a:t>
            </a:r>
            <a:endParaRPr lang="ko-KR" altLang="en-US" sz="18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# c </a:t>
            </a:r>
          </a:p>
          <a:p>
            <a:pPr algn="l"/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# 3</a:t>
            </a:r>
            <a:endParaRPr lang="ko-KR" altLang="en-US" sz="18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 </a:t>
            </a:r>
          </a:p>
          <a:p>
            <a:pPr algn="l"/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names(table(x))[3] # 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가장 큰 값이 저장된 셀의 이름</a:t>
            </a:r>
          </a:p>
          <a:p>
            <a:pPr algn="l"/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# [1] "c"</a:t>
            </a:r>
            <a:endParaRPr lang="ko-KR" altLang="en-US" sz="18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3296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dirty="0" err="1" smtClean="0"/>
              <a:t>카이</a:t>
            </a:r>
            <a:r>
              <a:rPr lang="ko-KR" altLang="en-US" sz="3200" dirty="0" smtClean="0"/>
              <a:t> 제곱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35574" y="805045"/>
            <a:ext cx="9857547" cy="1883593"/>
          </a:xfrm>
        </p:spPr>
        <p:txBody>
          <a:bodyPr wrap="square">
            <a:spAutoFit/>
          </a:bodyPr>
          <a:lstStyle/>
          <a:p>
            <a:r>
              <a:rPr lang="ko-KR" altLang="en-US" sz="1800" dirty="0" err="1" smtClean="0"/>
              <a:t>범주별로</a:t>
            </a:r>
            <a:r>
              <a:rPr lang="ko-KR" altLang="en-US" sz="1800" dirty="0" smtClean="0"/>
              <a:t> 관측 빈도와 기대 빈도의 차이를 통하여 확률 모형이 데이터를 얼마나 잘 설명하는 지를 검정하는 통계적 방법이다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r>
              <a:rPr lang="ko-KR" altLang="en-US" sz="1800" dirty="0" smtClean="0"/>
              <a:t>교차 </a:t>
            </a:r>
            <a:r>
              <a:rPr lang="ko-KR" altLang="en-US" sz="1800" dirty="0" err="1" smtClean="0"/>
              <a:t>분할표를</a:t>
            </a:r>
            <a:r>
              <a:rPr lang="ko-KR" altLang="en-US" sz="1800" dirty="0" smtClean="0"/>
              <a:t> 대상으로 유의 확률을 적용하여 변수들 간의 독립성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관련성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여부를 검정하는 분석 방법이다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r>
              <a:rPr lang="ko-KR" altLang="en-US" sz="1800" dirty="0" smtClean="0"/>
              <a:t>유형</a:t>
            </a:r>
          </a:p>
          <a:p>
            <a:pPr lvl="1"/>
            <a:r>
              <a:rPr lang="ko-KR" altLang="en-US" sz="1600" dirty="0" smtClean="0"/>
              <a:t>적합도 검정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독립성 검정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동질성 검정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9783" y="2921410"/>
          <a:ext cx="6025832" cy="1127760"/>
        </p:xfrm>
        <a:graphic>
          <a:graphicData uri="http://schemas.openxmlformats.org/drawingml/2006/table">
            <a:tbl>
              <a:tblPr/>
              <a:tblGrid>
                <a:gridCol w="1862455"/>
                <a:gridCol w="690880"/>
                <a:gridCol w="1267142"/>
                <a:gridCol w="220535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*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변수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교차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분할표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사용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여부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 주용도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휴먼모음T" pitchFamily="18" charset="-127"/>
                          <a:ea typeface="휴먼모음T" pitchFamily="18" charset="-127"/>
                        </a:rPr>
                        <a:t> 일원 </a:t>
                      </a:r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카이</a:t>
                      </a:r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 제곱 검정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r>
                        <a:rPr lang="ko-KR" altLang="en-US" sz="1400" dirty="0">
                          <a:latin typeface="휴먼모음T" pitchFamily="18" charset="-127"/>
                          <a:ea typeface="휴먼모음T" pitchFamily="18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휴먼모음T" pitchFamily="18" charset="-127"/>
                          <a:ea typeface="휴먼모음T" pitchFamily="18" charset="-127"/>
                        </a:rPr>
                        <a:t> 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latin typeface="휴먼모음T" pitchFamily="18" charset="-127"/>
                          <a:ea typeface="휴먼모음T" pitchFamily="18" charset="-127"/>
                        </a:rPr>
                        <a:t> 적합도 검정</a:t>
                      </a:r>
                      <a:r>
                        <a:rPr lang="en-US" altLang="ko-KR" sz="1400"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400">
                          <a:latin typeface="휴먼모음T" pitchFamily="18" charset="-127"/>
                          <a:ea typeface="휴먼모음T" pitchFamily="18" charset="-127"/>
                        </a:rPr>
                        <a:t>선호도 분석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휴먼모음T" pitchFamily="18" charset="-127"/>
                          <a:ea typeface="휴먼모음T" pitchFamily="18" charset="-127"/>
                        </a:rPr>
                        <a:t> </a:t>
                      </a:r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이원  </a:t>
                      </a:r>
                      <a:r>
                        <a:rPr lang="ko-KR" altLang="en-US" sz="14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카이</a:t>
                      </a:r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 제곱 검정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r>
                        <a:rPr lang="ko-KR" altLang="en-US" sz="1400">
                          <a:latin typeface="휴먼모음T" pitchFamily="18" charset="-127"/>
                          <a:ea typeface="휴먼모음T" pitchFamily="18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휴먼모음T" pitchFamily="18" charset="-127"/>
                          <a:ea typeface="휴먼모음T" pitchFamily="18" charset="-127"/>
                        </a:rPr>
                        <a:t> 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휴먼모음T" pitchFamily="18" charset="-127"/>
                          <a:ea typeface="휴먼모음T" pitchFamily="18" charset="-127"/>
                        </a:rPr>
                        <a:t> 독립성 검정</a:t>
                      </a:r>
                      <a:r>
                        <a:rPr lang="en-US" altLang="ko-KR" sz="1400" dirty="0"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휴먼모음T" pitchFamily="18" charset="-127"/>
                          <a:ea typeface="휴먼모음T" pitchFamily="18" charset="-127"/>
                        </a:rPr>
                        <a:t>동질성 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dotum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dotum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dotum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dotum"/>
                <a:cs typeface="굴림" pitchFamily="50" charset="-127"/>
              </a:rPr>
            </a:br>
            <a:endParaRPr kumimoji="1" lang="ko-KR" altLang="ko-KR" sz="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dotum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dotum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dotum"/>
                <a:cs typeface="굴림" pitchFamily="50" charset="-127"/>
              </a:rPr>
            </a:br>
            <a:endParaRPr kumimoji="1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114809" y="500326"/>
            <a:ext cx="853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카페</a:t>
            </a:r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 : 1150</a:t>
            </a:r>
            <a:endParaRPr lang="ko-KR" altLang="en-US" sz="10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3296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dirty="0" err="1" smtClean="0">
                <a:latin typeface="휴먼모음T" pitchFamily="18" charset="-127"/>
                <a:ea typeface="휴먼모음T" pitchFamily="18" charset="-127"/>
              </a:rPr>
              <a:t>카이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 제곱 검정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8453" y="805045"/>
            <a:ext cx="9857547" cy="1311128"/>
          </a:xfrm>
        </p:spPr>
        <p:txBody>
          <a:bodyPr wrap="square">
            <a:spAutoFit/>
          </a:bodyPr>
          <a:lstStyle/>
          <a:p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카이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 제곱을 검증할 수 있는 다른 예시</a:t>
            </a:r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1800" dirty="0" smtClean="0"/>
              <a:t>아래의 예시들은 모두 특정한 집단에 대하여</a:t>
            </a:r>
            <a:r>
              <a:rPr lang="en-US" altLang="ko-KR" sz="1800" dirty="0" smtClean="0"/>
              <a:t>, </a:t>
            </a:r>
            <a:r>
              <a:rPr lang="ko-KR" altLang="en-US" sz="1800" dirty="0" smtClean="0">
                <a:solidFill>
                  <a:srgbClr val="FF0000"/>
                </a:solidFill>
              </a:rPr>
              <a:t>어떤 특성의 비율에 차이가 있는 지를 알아 보는 데 관심</a:t>
            </a:r>
            <a:r>
              <a:rPr lang="ko-KR" altLang="en-US" sz="1800" dirty="0" smtClean="0"/>
              <a:t>이 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어떤 </a:t>
            </a:r>
            <a:r>
              <a:rPr lang="ko-KR" altLang="en-US" sz="1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특성의 비율이 집단에 따라서 다른지를 검증하고자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할 때 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카이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 제곱을 검증할 수 있다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8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58800" y="2208276"/>
            <a:ext cx="8255000" cy="3131820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0622" y="2359188"/>
            <a:ext cx="2044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u="sng" kern="100" dirty="0" smtClean="0">
                <a:solidFill>
                  <a:srgbClr val="00B0F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연구 문제 예시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50822" y="2829088"/>
            <a:ext cx="785022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800" kern="100" dirty="0" smtClean="0">
                <a:solidFill>
                  <a:srgbClr val="FF00FF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20</a:t>
            </a:r>
            <a:r>
              <a:rPr lang="ko-KR" altLang="en-US" sz="1800" kern="100" dirty="0" smtClean="0">
                <a:solidFill>
                  <a:srgbClr val="FF00FF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대와 </a:t>
            </a:r>
            <a:r>
              <a:rPr lang="en-US" altLang="ko-KR" sz="1800" kern="100" dirty="0" smtClean="0">
                <a:solidFill>
                  <a:srgbClr val="FF00FF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60</a:t>
            </a:r>
            <a:r>
              <a:rPr lang="ko-KR" altLang="en-US" sz="1800" kern="100" dirty="0" smtClean="0">
                <a:solidFill>
                  <a:srgbClr val="FF00FF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대</a:t>
            </a:r>
            <a:r>
              <a:rPr lang="ko-KR" altLang="en-US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는 </a:t>
            </a:r>
            <a:r>
              <a:rPr lang="ko-KR" altLang="en-US" sz="1800" kern="100" dirty="0" smtClean="0">
                <a:solidFill>
                  <a:srgbClr val="00800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여당과 야당을 지지하는 사람의 비율</a:t>
            </a:r>
            <a:r>
              <a:rPr lang="ko-KR" altLang="en-US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에서 차이가 있을까</a:t>
            </a:r>
            <a:r>
              <a:rPr lang="en-US" altLang="ko-KR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?</a:t>
            </a:r>
          </a:p>
          <a:p>
            <a:pPr marL="342900" indent="-342900" algn="l">
              <a:lnSpc>
                <a:spcPct val="150000"/>
              </a:lnSpc>
              <a:buFontTx/>
              <a:buAutoNum type="arabicPeriod"/>
            </a:pPr>
            <a:r>
              <a:rPr lang="ko-KR" altLang="en-US" sz="1800" kern="100" dirty="0" smtClean="0">
                <a:solidFill>
                  <a:srgbClr val="FF00FF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성별</a:t>
            </a:r>
            <a:r>
              <a:rPr lang="ko-KR" altLang="en-US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에 따라서 </a:t>
            </a:r>
            <a:r>
              <a:rPr lang="ko-KR" altLang="en-US" sz="1800" kern="100" dirty="0" smtClean="0">
                <a:solidFill>
                  <a:srgbClr val="00800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맥주를 좋아하는 사람과 소주를 좋아하는 사람의 비율</a:t>
            </a:r>
            <a:r>
              <a:rPr lang="ko-KR" altLang="en-US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은 다를까</a:t>
            </a:r>
            <a:r>
              <a:rPr lang="en-US" altLang="ko-KR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?</a:t>
            </a:r>
            <a:endParaRPr lang="ko-KR" altLang="en-US" sz="18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>
              <a:lnSpc>
                <a:spcPct val="150000"/>
              </a:lnSpc>
              <a:buFontTx/>
              <a:buAutoNum type="arabicPeriod"/>
            </a:pPr>
            <a:r>
              <a:rPr lang="ko-KR" altLang="en-US" sz="1800" kern="100" dirty="0" smtClean="0">
                <a:solidFill>
                  <a:srgbClr val="FF00FF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출신 지역</a:t>
            </a:r>
            <a:r>
              <a:rPr lang="ko-KR" altLang="en-US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에 따라서 </a:t>
            </a:r>
            <a:r>
              <a:rPr lang="ko-KR" altLang="en-US" sz="1800" kern="100" dirty="0" smtClean="0">
                <a:solidFill>
                  <a:srgbClr val="00800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특정 </a:t>
            </a:r>
            <a:r>
              <a:rPr lang="ko-KR" altLang="en-US" sz="1800" kern="100" dirty="0" smtClean="0">
                <a:solidFill>
                  <a:srgbClr val="00800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야구 팀을 선호하는 사람의 비율</a:t>
            </a:r>
            <a:r>
              <a:rPr lang="ko-KR" altLang="en-US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이 다를까</a:t>
            </a:r>
            <a:r>
              <a:rPr lang="en-US" altLang="ko-KR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?</a:t>
            </a:r>
            <a:r>
              <a:rPr lang="ko-KR" altLang="en-US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 </a:t>
            </a:r>
            <a:endParaRPr lang="ko-KR" altLang="en-US" sz="18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>
              <a:lnSpc>
                <a:spcPct val="150000"/>
              </a:lnSpc>
              <a:buFontTx/>
              <a:buAutoNum type="arabicPeriod"/>
            </a:pPr>
            <a:r>
              <a:rPr lang="ko-KR" altLang="en-US" sz="1800" kern="100" dirty="0" smtClean="0">
                <a:solidFill>
                  <a:srgbClr val="FF00FF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전공</a:t>
            </a:r>
            <a:r>
              <a:rPr lang="ko-KR" altLang="en-US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에 따라서 </a:t>
            </a:r>
            <a:r>
              <a:rPr lang="ko-KR" altLang="en-US" sz="1800" kern="100" dirty="0" smtClean="0">
                <a:solidFill>
                  <a:srgbClr val="00800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액션 영화와 </a:t>
            </a:r>
            <a:r>
              <a:rPr lang="ko-KR" altLang="en-US" sz="1800" kern="100" dirty="0" err="1" smtClean="0">
                <a:solidFill>
                  <a:srgbClr val="00800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멜로</a:t>
            </a:r>
            <a:r>
              <a:rPr lang="ko-KR" altLang="en-US" sz="1800" kern="100" dirty="0" smtClean="0">
                <a:solidFill>
                  <a:srgbClr val="00800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 영화를 좋아하는 사람의 비율</a:t>
            </a:r>
            <a:r>
              <a:rPr lang="ko-KR" altLang="en-US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이 다를까</a:t>
            </a:r>
            <a:r>
              <a:rPr lang="en-US" altLang="ko-KR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?</a:t>
            </a:r>
            <a:r>
              <a:rPr lang="ko-KR" altLang="en-US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 </a:t>
            </a:r>
            <a:endParaRPr lang="ko-KR" altLang="en-US" sz="18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73012" y="4568390"/>
            <a:ext cx="2107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ko-KR" altLang="en-US" sz="12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독립 변수 </a:t>
            </a:r>
            <a:r>
              <a:rPr lang="en-US" altLang="ko-KR" sz="12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: </a:t>
            </a:r>
            <a:r>
              <a:rPr lang="ko-KR" altLang="en-US" sz="1200" kern="100" dirty="0" smtClean="0">
                <a:solidFill>
                  <a:srgbClr val="FF00FF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집단</a:t>
            </a:r>
            <a:endParaRPr lang="en-US" altLang="ko-KR" sz="1200" kern="100" dirty="0" smtClean="0">
              <a:solidFill>
                <a:srgbClr val="FF00FF"/>
              </a:solidFill>
              <a:latin typeface="휴먼모음T" pitchFamily="18" charset="-127"/>
              <a:ea typeface="휴먼모음T" pitchFamily="18" charset="-127"/>
              <a:cs typeface="바탕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ko-KR" altLang="en-US" sz="12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종속 변수 </a:t>
            </a:r>
            <a:r>
              <a:rPr lang="en-US" altLang="ko-KR" sz="12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: </a:t>
            </a:r>
            <a:r>
              <a:rPr lang="ko-KR" altLang="en-US" sz="1200" kern="100" dirty="0" smtClean="0">
                <a:solidFill>
                  <a:srgbClr val="00800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어떤 특성의 비율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15141</TotalTime>
  <Words>742</Words>
  <Application>Microsoft Office PowerPoint</Application>
  <PresentationFormat>A4 용지(210x297mm)</PresentationFormat>
  <Paragraphs>156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기본 디자인</vt:lpstr>
      <vt:lpstr>카이 제곱 검정</vt:lpstr>
      <vt:lpstr>카이 제곱 검정</vt:lpstr>
      <vt:lpstr>카이 제곱 검정</vt:lpstr>
      <vt:lpstr>성별에 따른 커피 브랜드 선호도 분석</vt:lpstr>
      <vt:lpstr>교차 분석(카이 제곱 검정)</vt:lpstr>
      <vt:lpstr>교차 분할표</vt:lpstr>
      <vt:lpstr>카이 제곱</vt:lpstr>
      <vt:lpstr>카이 제곱 검정</vt:lpstr>
    </vt:vector>
  </TitlesOfParts>
  <Company>현대정보기술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예성영</dc:creator>
  <cp:lastModifiedBy>설진욱</cp:lastModifiedBy>
  <cp:revision>1877</cp:revision>
  <dcterms:created xsi:type="dcterms:W3CDTF">2000-05-16T11:16:41Z</dcterms:created>
  <dcterms:modified xsi:type="dcterms:W3CDTF">2017-11-28T13:05:22Z</dcterms:modified>
</cp:coreProperties>
</file>