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524000" y="3602037"/>
            <a:ext cx="9144000" cy="165577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831850" y="4589462"/>
            <a:ext cx="10515600" cy="150019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839787" y="1681163"/>
            <a:ext cx="5157790" cy="823921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sz="half" idx="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/>
          <p:nvPr>
            <p:ph type="body" sz="quarter" idx="13"/>
          </p:nvPr>
        </p:nvSpPr>
        <p:spPr>
          <a:xfrm>
            <a:off x="839781" y="2057400"/>
            <a:ext cx="3932253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그림 개체 틀 2"/>
          <p:cNvSpPr/>
          <p:nvPr>
            <p:ph type="pic" sz="half" idx="13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본문 첫 번째 줄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080153" y="6404294"/>
            <a:ext cx="273653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표 3"/>
          <p:cNvGraphicFramePr/>
          <p:nvPr/>
        </p:nvGraphicFramePr>
        <p:xfrm>
          <a:off x="2032000" y="719666"/>
          <a:ext cx="2111375" cy="14833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22275"/>
                <a:gridCol w="422275"/>
                <a:gridCol w="422275"/>
                <a:gridCol w="422275"/>
                <a:gridCol w="422275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5" name="표 4"/>
          <p:cNvGraphicFramePr/>
          <p:nvPr/>
        </p:nvGraphicFramePr>
        <p:xfrm>
          <a:off x="2032000" y="2415114"/>
          <a:ext cx="4064006" cy="296672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[6]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b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[6]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" name="표 5"/>
          <p:cNvGraphicFramePr/>
          <p:nvPr/>
        </p:nvGraphicFramePr>
        <p:xfrm>
          <a:off x="1559595" y="1954103"/>
          <a:ext cx="990726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Cho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7" name="표 8"/>
          <p:cNvGraphicFramePr/>
          <p:nvPr/>
        </p:nvGraphicFramePr>
        <p:xfrm>
          <a:off x="390524" y="1954103"/>
          <a:ext cx="926433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8" name="표 13"/>
          <p:cNvGraphicFramePr/>
          <p:nvPr/>
        </p:nvGraphicFramePr>
        <p:xfrm>
          <a:off x="2792958" y="1954103"/>
          <a:ext cx="990726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9" name="표 14"/>
          <p:cNvGraphicFramePr/>
          <p:nvPr/>
        </p:nvGraphicFramePr>
        <p:xfrm>
          <a:off x="4026320" y="1954103"/>
          <a:ext cx="990733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0" name="표 15"/>
          <p:cNvGraphicFramePr/>
          <p:nvPr/>
        </p:nvGraphicFramePr>
        <p:xfrm>
          <a:off x="5259682" y="1954103"/>
          <a:ext cx="990734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Park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1" name="표 16"/>
          <p:cNvGraphicFramePr/>
          <p:nvPr/>
        </p:nvGraphicFramePr>
        <p:xfrm>
          <a:off x="6493047" y="1954103"/>
          <a:ext cx="990733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Yoo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2" name="직선 화살표 연결선 3"/>
          <p:cNvSpPr/>
          <p:nvPr/>
        </p:nvSpPr>
        <p:spPr>
          <a:xfrm>
            <a:off x="1316954" y="2457450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직선 화살표 연결선 17"/>
          <p:cNvSpPr/>
          <p:nvPr/>
        </p:nvSpPr>
        <p:spPr>
          <a:xfrm>
            <a:off x="2550317" y="2457450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직선 화살표 연결선 18"/>
          <p:cNvSpPr/>
          <p:nvPr/>
        </p:nvSpPr>
        <p:spPr>
          <a:xfrm>
            <a:off x="3783681" y="2457450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5" name="직선 화살표 연결선 19"/>
          <p:cNvSpPr/>
          <p:nvPr/>
        </p:nvSpPr>
        <p:spPr>
          <a:xfrm>
            <a:off x="5017044" y="2457450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6" name="직선 화살표 연결선 20"/>
          <p:cNvSpPr/>
          <p:nvPr/>
        </p:nvSpPr>
        <p:spPr>
          <a:xfrm>
            <a:off x="6250408" y="2457450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27" name="표 21"/>
          <p:cNvGraphicFramePr/>
          <p:nvPr/>
        </p:nvGraphicFramePr>
        <p:xfrm>
          <a:off x="8983078" y="462280"/>
          <a:ext cx="1931069" cy="593344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42923"/>
                <a:gridCol w="876300"/>
                <a:gridCol w="511845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1000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1000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Cho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1004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1004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1100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1100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1110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1110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Park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1120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1120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Yoo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" name="표 5"/>
          <p:cNvGraphicFramePr/>
          <p:nvPr/>
        </p:nvGraphicFramePr>
        <p:xfrm>
          <a:off x="5845845" y="3001853"/>
          <a:ext cx="990733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0" name="표 8"/>
          <p:cNvGraphicFramePr/>
          <p:nvPr/>
        </p:nvGraphicFramePr>
        <p:xfrm>
          <a:off x="4676773" y="3001853"/>
          <a:ext cx="926441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1" name="직선 화살표 연결선 3"/>
          <p:cNvSpPr/>
          <p:nvPr/>
        </p:nvSpPr>
        <p:spPr>
          <a:xfrm>
            <a:off x="5603206" y="3505200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32" name="표 22"/>
          <p:cNvGraphicFramePr/>
          <p:nvPr/>
        </p:nvGraphicFramePr>
        <p:xfrm>
          <a:off x="5845845" y="3804284"/>
          <a:ext cx="990733" cy="69723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3" name="표 23"/>
          <p:cNvGraphicFramePr/>
          <p:nvPr/>
        </p:nvGraphicFramePr>
        <p:xfrm>
          <a:off x="4676773" y="3804284"/>
          <a:ext cx="926441" cy="69723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4" name="직선 화살표 연결선 24"/>
          <p:cNvSpPr/>
          <p:nvPr/>
        </p:nvSpPr>
        <p:spPr>
          <a:xfrm>
            <a:off x="5603206" y="4307628"/>
            <a:ext cx="242643" cy="9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35" name="표 25"/>
          <p:cNvGraphicFramePr/>
          <p:nvPr/>
        </p:nvGraphicFramePr>
        <p:xfrm>
          <a:off x="5845845" y="628754"/>
          <a:ext cx="990733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6" name="표 26"/>
          <p:cNvGraphicFramePr/>
          <p:nvPr/>
        </p:nvGraphicFramePr>
        <p:xfrm>
          <a:off x="4676773" y="628754"/>
          <a:ext cx="926441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7" name="직선 화살표 연결선 27"/>
          <p:cNvSpPr/>
          <p:nvPr/>
        </p:nvSpPr>
        <p:spPr>
          <a:xfrm>
            <a:off x="5603206" y="1132099"/>
            <a:ext cx="242643" cy="9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38" name="표 28"/>
          <p:cNvGraphicFramePr/>
          <p:nvPr/>
        </p:nvGraphicFramePr>
        <p:xfrm>
          <a:off x="5845845" y="1431182"/>
          <a:ext cx="990733" cy="69723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9" name="표 29"/>
          <p:cNvGraphicFramePr/>
          <p:nvPr/>
        </p:nvGraphicFramePr>
        <p:xfrm>
          <a:off x="4676773" y="1431182"/>
          <a:ext cx="926441" cy="69723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0" name="직선 화살표 연결선 30"/>
          <p:cNvSpPr/>
          <p:nvPr/>
        </p:nvSpPr>
        <p:spPr>
          <a:xfrm>
            <a:off x="5603206" y="1934528"/>
            <a:ext cx="242643" cy="9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41" name="표 13"/>
          <p:cNvGraphicFramePr/>
          <p:nvPr/>
        </p:nvGraphicFramePr>
        <p:xfrm>
          <a:off x="8248277" y="628754"/>
          <a:ext cx="990733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2" name="표 14"/>
          <p:cNvGraphicFramePr/>
          <p:nvPr/>
        </p:nvGraphicFramePr>
        <p:xfrm>
          <a:off x="7079208" y="628754"/>
          <a:ext cx="926441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3" name="표 16"/>
          <p:cNvGraphicFramePr/>
          <p:nvPr/>
        </p:nvGraphicFramePr>
        <p:xfrm>
          <a:off x="8248277" y="1431182"/>
          <a:ext cx="990733" cy="69723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4" name="표 17"/>
          <p:cNvGraphicFramePr/>
          <p:nvPr/>
        </p:nvGraphicFramePr>
        <p:xfrm>
          <a:off x="7079208" y="1431182"/>
          <a:ext cx="926441" cy="69723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5" name="직선 화살표 연결선 18"/>
          <p:cNvSpPr/>
          <p:nvPr/>
        </p:nvSpPr>
        <p:spPr>
          <a:xfrm>
            <a:off x="8005640" y="2025013"/>
            <a:ext cx="242643" cy="9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6" name="직선 연결선 19"/>
          <p:cNvSpPr/>
          <p:nvPr/>
        </p:nvSpPr>
        <p:spPr>
          <a:xfrm>
            <a:off x="8005640" y="1187998"/>
            <a:ext cx="71569" cy="9"/>
          </a:xfrm>
          <a:prstGeom prst="line">
            <a:avLst/>
          </a:prstGeom>
          <a:ln w="28575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7" name="직선 연결선 31"/>
          <p:cNvSpPr/>
          <p:nvPr/>
        </p:nvSpPr>
        <p:spPr>
          <a:xfrm flipH="1">
            <a:off x="8067674" y="1173586"/>
            <a:ext cx="4772" cy="716409"/>
          </a:xfrm>
          <a:prstGeom prst="line">
            <a:avLst/>
          </a:prstGeom>
          <a:ln w="28575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8" name="직선 화살표 연결선 35"/>
          <p:cNvSpPr/>
          <p:nvPr/>
        </p:nvSpPr>
        <p:spPr>
          <a:xfrm>
            <a:off x="8072435" y="1875600"/>
            <a:ext cx="175851" cy="9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9" name="TextBox 38"/>
          <p:cNvSpPr txBox="1"/>
          <p:nvPr/>
        </p:nvSpPr>
        <p:spPr>
          <a:xfrm>
            <a:off x="5845845" y="2230228"/>
            <a:ext cx="290395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pPr/>
            <a:r>
              <a:t>(a)</a:t>
            </a:r>
          </a:p>
        </p:txBody>
      </p:sp>
      <p:sp>
        <p:nvSpPr>
          <p:cNvPr id="150" name="TextBox 39"/>
          <p:cNvSpPr txBox="1"/>
          <p:nvPr/>
        </p:nvSpPr>
        <p:spPr>
          <a:xfrm>
            <a:off x="8248277" y="2230228"/>
            <a:ext cx="290395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pPr/>
            <a:r>
              <a:t>(b)</a:t>
            </a:r>
          </a:p>
        </p:txBody>
      </p:sp>
      <p:graphicFrame>
        <p:nvGraphicFramePr>
          <p:cNvPr id="151" name="표 33"/>
          <p:cNvGraphicFramePr/>
          <p:nvPr/>
        </p:nvGraphicFramePr>
        <p:xfrm>
          <a:off x="7079208" y="3001853"/>
          <a:ext cx="926441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2" name="표 34"/>
          <p:cNvGraphicFramePr/>
          <p:nvPr/>
        </p:nvGraphicFramePr>
        <p:xfrm>
          <a:off x="8248277" y="3804284"/>
          <a:ext cx="990733" cy="69723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3" name="표 36"/>
          <p:cNvGraphicFramePr/>
          <p:nvPr/>
        </p:nvGraphicFramePr>
        <p:xfrm>
          <a:off x="7079208" y="3804284"/>
          <a:ext cx="926441" cy="69723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4" name="직선 화살표 연결선 37"/>
          <p:cNvSpPr/>
          <p:nvPr/>
        </p:nvSpPr>
        <p:spPr>
          <a:xfrm>
            <a:off x="8005640" y="4398116"/>
            <a:ext cx="242643" cy="9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직선 연결선 40"/>
          <p:cNvSpPr/>
          <p:nvPr/>
        </p:nvSpPr>
        <p:spPr>
          <a:xfrm>
            <a:off x="8005640" y="3561100"/>
            <a:ext cx="71569" cy="9"/>
          </a:xfrm>
          <a:prstGeom prst="line">
            <a:avLst/>
          </a:prstGeom>
          <a:ln w="28575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직선 연결선 41"/>
          <p:cNvSpPr/>
          <p:nvPr/>
        </p:nvSpPr>
        <p:spPr>
          <a:xfrm flipH="1">
            <a:off x="8067674" y="3546685"/>
            <a:ext cx="4772" cy="716410"/>
          </a:xfrm>
          <a:prstGeom prst="line">
            <a:avLst/>
          </a:prstGeom>
          <a:ln w="28575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직선 화살표 연결선 42"/>
          <p:cNvSpPr/>
          <p:nvPr/>
        </p:nvSpPr>
        <p:spPr>
          <a:xfrm>
            <a:off x="8072435" y="4248701"/>
            <a:ext cx="175851" cy="9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" name="표 5"/>
          <p:cNvGraphicFramePr/>
          <p:nvPr/>
        </p:nvGraphicFramePr>
        <p:xfrm>
          <a:off x="1416719" y="325329"/>
          <a:ext cx="1164556" cy="69723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82278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0" name="표 8"/>
          <p:cNvGraphicFramePr/>
          <p:nvPr/>
        </p:nvGraphicFramePr>
        <p:xfrm>
          <a:off x="247649" y="325329"/>
          <a:ext cx="926433" cy="69723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1" name="직선 화살표 연결선 3"/>
          <p:cNvSpPr/>
          <p:nvPr/>
        </p:nvSpPr>
        <p:spPr>
          <a:xfrm>
            <a:off x="1174079" y="828675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62" name="표 32"/>
          <p:cNvGraphicFramePr/>
          <p:nvPr/>
        </p:nvGraphicFramePr>
        <p:xfrm>
          <a:off x="1416719" y="1525905"/>
          <a:ext cx="1201729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3" name="표 43"/>
          <p:cNvGraphicFramePr/>
          <p:nvPr/>
        </p:nvGraphicFramePr>
        <p:xfrm>
          <a:off x="247649" y="1525905"/>
          <a:ext cx="926433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4" name="직선 화살표 연결선 44"/>
          <p:cNvSpPr/>
          <p:nvPr/>
        </p:nvSpPr>
        <p:spPr>
          <a:xfrm>
            <a:off x="1174079" y="2029249"/>
            <a:ext cx="242643" cy="9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65" name="표 50"/>
          <p:cNvGraphicFramePr/>
          <p:nvPr/>
        </p:nvGraphicFramePr>
        <p:xfrm>
          <a:off x="1416719" y="2726476"/>
          <a:ext cx="1201729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6" name="표 51"/>
          <p:cNvGraphicFramePr/>
          <p:nvPr/>
        </p:nvGraphicFramePr>
        <p:xfrm>
          <a:off x="247649" y="2726476"/>
          <a:ext cx="926433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7" name="직선 화살표 연결선 52"/>
          <p:cNvSpPr/>
          <p:nvPr/>
        </p:nvSpPr>
        <p:spPr>
          <a:xfrm>
            <a:off x="1174079" y="3229822"/>
            <a:ext cx="242643" cy="9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68" name="표 53"/>
          <p:cNvGraphicFramePr/>
          <p:nvPr/>
        </p:nvGraphicFramePr>
        <p:xfrm>
          <a:off x="2861074" y="2726476"/>
          <a:ext cx="1201723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9" name="직선 화살표 연결선 54"/>
          <p:cNvSpPr/>
          <p:nvPr/>
        </p:nvSpPr>
        <p:spPr>
          <a:xfrm>
            <a:off x="2618439" y="3229822"/>
            <a:ext cx="242643" cy="9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70" name="표 55"/>
          <p:cNvGraphicFramePr/>
          <p:nvPr/>
        </p:nvGraphicFramePr>
        <p:xfrm>
          <a:off x="1416719" y="3927049"/>
          <a:ext cx="1201729" cy="69724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1" name="표 56"/>
          <p:cNvGraphicFramePr/>
          <p:nvPr/>
        </p:nvGraphicFramePr>
        <p:xfrm>
          <a:off x="247649" y="3927049"/>
          <a:ext cx="926433" cy="69724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2" name="직선 화살표 연결선 57"/>
          <p:cNvSpPr/>
          <p:nvPr/>
        </p:nvSpPr>
        <p:spPr>
          <a:xfrm>
            <a:off x="1174079" y="4430395"/>
            <a:ext cx="242643" cy="9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73" name="표 58"/>
          <p:cNvGraphicFramePr/>
          <p:nvPr/>
        </p:nvGraphicFramePr>
        <p:xfrm>
          <a:off x="2861074" y="3927049"/>
          <a:ext cx="1201723" cy="69724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4" name="직선 화살표 연결선 59"/>
          <p:cNvSpPr/>
          <p:nvPr/>
        </p:nvSpPr>
        <p:spPr>
          <a:xfrm>
            <a:off x="2618439" y="4430395"/>
            <a:ext cx="242643" cy="9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75" name="표 60"/>
          <p:cNvGraphicFramePr/>
          <p:nvPr/>
        </p:nvGraphicFramePr>
        <p:xfrm>
          <a:off x="4305434" y="3927049"/>
          <a:ext cx="1201729" cy="69724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6" name="직선 화살표 연결선 61"/>
          <p:cNvSpPr/>
          <p:nvPr/>
        </p:nvSpPr>
        <p:spPr>
          <a:xfrm>
            <a:off x="4062795" y="4430395"/>
            <a:ext cx="242643" cy="9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77" name="표 62"/>
          <p:cNvGraphicFramePr/>
          <p:nvPr/>
        </p:nvGraphicFramePr>
        <p:xfrm>
          <a:off x="1416719" y="5127623"/>
          <a:ext cx="1201729" cy="69723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8" name="표 63"/>
          <p:cNvGraphicFramePr/>
          <p:nvPr/>
        </p:nvGraphicFramePr>
        <p:xfrm>
          <a:off x="247649" y="5127623"/>
          <a:ext cx="926433" cy="69723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9" name="직선 화살표 연결선 64"/>
          <p:cNvSpPr/>
          <p:nvPr/>
        </p:nvSpPr>
        <p:spPr>
          <a:xfrm>
            <a:off x="1174079" y="5630967"/>
            <a:ext cx="242643" cy="9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80" name="표 65"/>
          <p:cNvGraphicFramePr/>
          <p:nvPr/>
        </p:nvGraphicFramePr>
        <p:xfrm>
          <a:off x="2861074" y="5127623"/>
          <a:ext cx="1201723" cy="69723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1" name="직선 화살표 연결선 66"/>
          <p:cNvSpPr/>
          <p:nvPr/>
        </p:nvSpPr>
        <p:spPr>
          <a:xfrm>
            <a:off x="2618439" y="5630967"/>
            <a:ext cx="242643" cy="9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82" name="표 67"/>
          <p:cNvGraphicFramePr/>
          <p:nvPr/>
        </p:nvGraphicFramePr>
        <p:xfrm>
          <a:off x="4305434" y="5127623"/>
          <a:ext cx="1201729" cy="69723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Park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3" name="직선 화살표 연결선 68"/>
          <p:cNvSpPr/>
          <p:nvPr/>
        </p:nvSpPr>
        <p:spPr>
          <a:xfrm>
            <a:off x="4062795" y="5630967"/>
            <a:ext cx="242643" cy="9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사각형: 둥근 모서리 3"/>
          <p:cNvGrpSpPr/>
          <p:nvPr/>
        </p:nvGrpSpPr>
        <p:grpSpPr>
          <a:xfrm>
            <a:off x="6032500" y="936625"/>
            <a:ext cx="1676400" cy="2047875"/>
            <a:chOff x="0" y="0"/>
            <a:chExt cx="1676400" cy="2047875"/>
          </a:xfrm>
        </p:grpSpPr>
        <p:sp>
          <p:nvSpPr>
            <p:cNvPr id="185" name="모서리가 둥근 직사각형"/>
            <p:cNvSpPr/>
            <p:nvPr/>
          </p:nvSpPr>
          <p:spPr>
            <a:xfrm>
              <a:off x="0" y="0"/>
              <a:ext cx="1676400" cy="2047875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186" name="String name;…"/>
            <p:cNvSpPr txBox="1"/>
            <p:nvPr/>
          </p:nvSpPr>
          <p:spPr>
            <a:xfrm>
              <a:off x="81831" y="140011"/>
              <a:ext cx="1512742" cy="1767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>
                  <a:solidFill>
                    <a:srgbClr val="2F5597"/>
                  </a:solidFill>
                </a:defRPr>
              </a:pPr>
              <a:r>
                <a:t>String</a:t>
              </a:r>
              <a:r>
                <a:rPr>
                  <a:solidFill>
                    <a:srgbClr val="000000"/>
                  </a:solidFill>
                </a:rPr>
                <a:t> name;</a:t>
              </a:r>
              <a:endParaRPr>
                <a:solidFill>
                  <a:srgbClr val="FFFFFF"/>
                </a:solidFill>
              </a:endParaRPr>
            </a:p>
            <a:p>
              <a:pPr>
                <a:defRPr>
                  <a:solidFill>
                    <a:srgbClr val="C55A11"/>
                  </a:solidFill>
                </a:defRPr>
              </a:pPr>
              <a:r>
                <a:t>int</a:t>
              </a:r>
              <a:r>
                <a:rPr>
                  <a:solidFill>
                    <a:srgbClr val="000000"/>
                  </a:solidFill>
                </a:rPr>
                <a:t> age;</a:t>
              </a:r>
              <a:endParaRPr>
                <a:solidFill>
                  <a:srgbClr val="FFFFFF"/>
                </a:solidFill>
              </a:endParaRPr>
            </a:p>
            <a:p>
              <a:pPr/>
              <a:r>
                <a:t>--------------</a:t>
              </a:r>
              <a:endParaRPr>
                <a:solidFill>
                  <a:srgbClr val="FFFFFF"/>
                </a:solidFill>
              </a:endParaRPr>
            </a:p>
            <a:p>
              <a:pPr>
                <a:defRPr>
                  <a:solidFill>
                    <a:srgbClr val="C55A11"/>
                  </a:solidFill>
                </a:defRPr>
              </a:pPr>
              <a:r>
                <a:t>void</a:t>
              </a:r>
              <a:r>
                <a:rPr>
                  <a:solidFill>
                    <a:srgbClr val="000000"/>
                  </a:solidFill>
                </a:rPr>
                <a:t> speak();</a:t>
              </a:r>
              <a:endParaRPr>
                <a:solidFill>
                  <a:srgbClr val="FFFFFF"/>
                </a:solidFill>
              </a:endParaRPr>
            </a:p>
            <a:p>
              <a:pPr>
                <a:defRPr>
                  <a:solidFill>
                    <a:srgbClr val="C55A11"/>
                  </a:solidFill>
                </a:defRPr>
              </a:pPr>
              <a:r>
                <a:t>void</a:t>
              </a:r>
              <a:r>
                <a:rPr>
                  <a:solidFill>
                    <a:srgbClr val="000000"/>
                  </a:solidFill>
                </a:rPr>
                <a:t> eat();</a:t>
              </a:r>
              <a:endParaRPr>
                <a:solidFill>
                  <a:srgbClr val="FFFFFF"/>
                </a:solidFill>
              </a:endParaRPr>
            </a:p>
            <a:p>
              <a:pPr>
                <a:defRPr>
                  <a:solidFill>
                    <a:srgbClr val="C55A11"/>
                  </a:solidFill>
                </a:defRPr>
              </a:pPr>
              <a:r>
                <a:t>void</a:t>
              </a:r>
              <a:r>
                <a:rPr>
                  <a:solidFill>
                    <a:srgbClr val="000000"/>
                  </a:solidFill>
                </a:rPr>
                <a:t> study();</a:t>
              </a:r>
            </a:p>
          </p:txBody>
        </p:sp>
      </p:grpSp>
      <p:sp>
        <p:nvSpPr>
          <p:cNvPr id="188" name="TextBox 4"/>
          <p:cNvSpPr txBox="1"/>
          <p:nvPr/>
        </p:nvSpPr>
        <p:spPr>
          <a:xfrm>
            <a:off x="6594474" y="628846"/>
            <a:ext cx="411731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400"/>
            </a:lvl1pPr>
          </a:lstStyle>
          <a:p>
            <a:pPr/>
            <a:r>
              <a:t>객체</a:t>
            </a:r>
          </a:p>
        </p:txBody>
      </p:sp>
      <p:sp>
        <p:nvSpPr>
          <p:cNvPr id="189" name="TextBox 5"/>
          <p:cNvSpPr txBox="1"/>
          <p:nvPr/>
        </p:nvSpPr>
        <p:spPr>
          <a:xfrm>
            <a:off x="7760196" y="1381321"/>
            <a:ext cx="782573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1200"/>
            </a:lvl1pPr>
          </a:lstStyle>
          <a:p>
            <a:pPr/>
            <a:r>
              <a:t>필드(field)</a:t>
            </a:r>
          </a:p>
        </p:txBody>
      </p:sp>
      <p:sp>
        <p:nvSpPr>
          <p:cNvPr id="190" name="TextBox 6"/>
          <p:cNvSpPr txBox="1"/>
          <p:nvPr/>
        </p:nvSpPr>
        <p:spPr>
          <a:xfrm>
            <a:off x="7742263" y="2190948"/>
            <a:ext cx="755929" cy="459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b="1" sz="1200"/>
            </a:pPr>
            <a:r>
              <a:t>메소드</a:t>
            </a:r>
            <a:br/>
            <a:r>
              <a:t>(method)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사각형: 둥근 모서리 3"/>
          <p:cNvGrpSpPr/>
          <p:nvPr/>
        </p:nvGrpSpPr>
        <p:grpSpPr>
          <a:xfrm>
            <a:off x="6308779" y="622910"/>
            <a:ext cx="1499015" cy="1611245"/>
            <a:chOff x="-1" y="-1"/>
            <a:chExt cx="1499014" cy="1611243"/>
          </a:xfrm>
        </p:grpSpPr>
        <p:sp>
          <p:nvSpPr>
            <p:cNvPr id="192" name="모서리가 둥근 직사각형"/>
            <p:cNvSpPr/>
            <p:nvPr/>
          </p:nvSpPr>
          <p:spPr>
            <a:xfrm>
              <a:off x="-2" y="-2"/>
              <a:ext cx="1499016" cy="1611245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193" name="String name;…"/>
            <p:cNvSpPr txBox="1"/>
            <p:nvPr/>
          </p:nvSpPr>
          <p:spPr>
            <a:xfrm>
              <a:off x="590" y="167383"/>
              <a:ext cx="1489429" cy="12570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solidFill>
                    <a:srgbClr val="2F5597"/>
                  </a:solidFill>
                </a:defRPr>
              </a:pPr>
              <a:r>
                <a:t>메소드1()</a:t>
              </a:r>
            </a:p>
            <a:p>
              <a:pPr algn="ctr">
                <a:defRPr strike="sngStrike">
                  <a:solidFill>
                    <a:srgbClr val="2F5597"/>
                  </a:solidFill>
                </a:defRPr>
              </a:pPr>
              <a:r>
                <a:t>메소드2()</a:t>
              </a:r>
            </a:p>
            <a:p>
              <a:pPr algn="ctr">
                <a:defRPr>
                  <a:solidFill>
                    <a:srgbClr val="2F5597"/>
                  </a:solidFill>
                </a:defRPr>
              </a:pPr>
              <a:r>
                <a:t>메소드3()</a:t>
              </a:r>
            </a:p>
            <a:p>
              <a:pPr algn="ctr">
                <a:defRPr>
                  <a:solidFill>
                    <a:srgbClr val="2F5597"/>
                  </a:solidFill>
                </a:defRPr>
              </a:pPr>
              <a:r>
                <a:t>.............</a:t>
              </a:r>
            </a:p>
          </p:txBody>
        </p:sp>
      </p:grpSp>
      <p:sp>
        <p:nvSpPr>
          <p:cNvPr id="195" name="TextBox 5"/>
          <p:cNvSpPr txBox="1"/>
          <p:nvPr/>
        </p:nvSpPr>
        <p:spPr>
          <a:xfrm>
            <a:off x="7901081" y="695521"/>
            <a:ext cx="805608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1200"/>
            </a:lvl1pPr>
          </a:lstStyle>
          <a:p>
            <a:pPr/>
            <a:r>
              <a:t>슈퍼 클래스</a:t>
            </a:r>
          </a:p>
        </p:txBody>
      </p:sp>
      <p:sp>
        <p:nvSpPr>
          <p:cNvPr id="196" name="모서리가 둥근 직사각형"/>
          <p:cNvSpPr/>
          <p:nvPr/>
        </p:nvSpPr>
        <p:spPr>
          <a:xfrm>
            <a:off x="6308783" y="2819980"/>
            <a:ext cx="1493299" cy="508002"/>
          </a:xfrm>
          <a:prstGeom prst="roundRect">
            <a:avLst>
              <a:gd name="adj" fmla="val 48994"/>
            </a:avLst>
          </a:prstGeom>
          <a:ln w="1905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97" name="String name;…"/>
          <p:cNvSpPr txBox="1"/>
          <p:nvPr/>
        </p:nvSpPr>
        <p:spPr>
          <a:xfrm>
            <a:off x="6309371" y="2871214"/>
            <a:ext cx="1483752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>
                <a:solidFill>
                  <a:srgbClr val="2F5597"/>
                </a:solidFill>
              </a:defRPr>
            </a:lvl1pPr>
          </a:lstStyle>
          <a:p>
            <a:pPr/>
            <a:r>
              <a:t>메소드2()</a:t>
            </a:r>
          </a:p>
        </p:txBody>
      </p:sp>
      <p:sp>
        <p:nvSpPr>
          <p:cNvPr id="198" name="TextBox 5"/>
          <p:cNvSpPr txBox="1"/>
          <p:nvPr/>
        </p:nvSpPr>
        <p:spPr>
          <a:xfrm>
            <a:off x="7901081" y="2933012"/>
            <a:ext cx="805608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1200"/>
            </a:lvl1pPr>
          </a:lstStyle>
          <a:p>
            <a:pPr/>
            <a:r>
              <a:t>서브 클래스</a:t>
            </a:r>
          </a:p>
        </p:txBody>
      </p:sp>
      <p:sp>
        <p:nvSpPr>
          <p:cNvPr id="199" name="메소드2() 호출"/>
          <p:cNvSpPr txBox="1"/>
          <p:nvPr/>
        </p:nvSpPr>
        <p:spPr>
          <a:xfrm>
            <a:off x="3915121" y="2119833"/>
            <a:ext cx="1213799" cy="333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메소드2() 호출</a:t>
            </a:r>
          </a:p>
        </p:txBody>
      </p:sp>
      <p:sp>
        <p:nvSpPr>
          <p:cNvPr id="200" name="선"/>
          <p:cNvSpPr/>
          <p:nvPr/>
        </p:nvSpPr>
        <p:spPr>
          <a:xfrm flipV="1">
            <a:off x="7058283" y="2258776"/>
            <a:ext cx="6" cy="52705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1" name="상속"/>
          <p:cNvSpPr txBox="1"/>
          <p:nvPr/>
        </p:nvSpPr>
        <p:spPr>
          <a:xfrm>
            <a:off x="7182422" y="2355930"/>
            <a:ext cx="433702" cy="33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상속</a:t>
            </a:r>
          </a:p>
        </p:txBody>
      </p:sp>
      <p:sp>
        <p:nvSpPr>
          <p:cNvPr id="202" name="선"/>
          <p:cNvSpPr/>
          <p:nvPr/>
        </p:nvSpPr>
        <p:spPr>
          <a:xfrm flipV="1">
            <a:off x="5155736" y="1312217"/>
            <a:ext cx="1428576" cy="960439"/>
          </a:xfrm>
          <a:prstGeom prst="line">
            <a:avLst/>
          </a:prstGeom>
          <a:ln w="25400">
            <a:solidFill>
              <a:schemeClr val="accent2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3" name="선"/>
          <p:cNvSpPr/>
          <p:nvPr/>
        </p:nvSpPr>
        <p:spPr>
          <a:xfrm>
            <a:off x="5154910" y="2270031"/>
            <a:ext cx="1429355" cy="806498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4" name="X"/>
          <p:cNvSpPr txBox="1"/>
          <p:nvPr/>
        </p:nvSpPr>
        <p:spPr>
          <a:xfrm>
            <a:off x="5738174" y="1612288"/>
            <a:ext cx="256611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그룹"/>
          <p:cNvGrpSpPr/>
          <p:nvPr/>
        </p:nvGrpSpPr>
        <p:grpSpPr>
          <a:xfrm>
            <a:off x="4096595" y="1109368"/>
            <a:ext cx="5468594" cy="1404627"/>
            <a:chOff x="0" y="25400"/>
            <a:chExt cx="5468592" cy="1404626"/>
          </a:xfrm>
        </p:grpSpPr>
        <p:graphicFrame>
          <p:nvGraphicFramePr>
            <p:cNvPr id="206" name="표 21"/>
            <p:cNvGraphicFramePr/>
            <p:nvPr/>
          </p:nvGraphicFramePr>
          <p:xfrm>
            <a:off x="3136234" y="25400"/>
            <a:ext cx="2332359" cy="1404627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1" rtl="0">
                  <a:tableStyleId>{4C3C2611-4C71-4FC5-86AE-919BDF0F9419}</a:tableStyleId>
                </a:tblPr>
                <a:tblGrid>
                  <a:gridCol w="947498"/>
                  <a:gridCol w="1384854"/>
                </a:tblGrid>
                <a:tr h="269240">
                  <a:tc>
                    <a:txBody>
                      <a:bodyPr/>
                      <a:lstStyle/>
                      <a:p>
                        <a:pPr algn="ctr"/>
                        <a:r>
                          <a:rPr sz="1100"/>
                          <a:t>DObject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100"/>
                        </a:pPr>
                      </a:p>
                    </a:txBody>
                    <a:tcPr marL="45720" marR="45720" marT="45720" marB="45720" anchor="ctr" anchorCtr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</a:tr>
                <a:tr h="431800">
                  <a:tc>
                    <a:txBody>
                      <a:bodyPr/>
                      <a:lstStyle/>
                      <a:p>
                        <a:pPr algn="ctr"/>
                        <a:r>
                          <a:rPr sz="1100"/>
                          <a:t>draw()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chemeClr val="accent2">
                          <a:lumOff val="2196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/>
                        <a:r>
                          <a:rPr sz="1100"/>
                          <a:t> DObject의 메소드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</a:tr>
                <a:tr h="434340">
                  <a:tc>
                    <a:txBody>
                      <a:bodyPr/>
                      <a:lstStyle/>
                      <a:p>
                        <a:pPr algn="ctr"/>
                        <a:r>
                          <a:rPr sz="1100"/>
                          <a:t>draw()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chemeClr val="accent5">
                          <a:lumOff val="20196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100"/>
                        </a:pPr>
                        <a:r>
                          <a:t> Line에서</a:t>
                        </a:r>
                      </a:p>
                      <a:p>
                        <a:pPr>
                          <a:defRPr sz="1100"/>
                        </a:pPr>
                        <a:r>
                          <a:t> 오버라이딩한 메소드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</a:tr>
                <a:tr h="269240">
                  <a:tc>
                    <a:txBody>
                      <a:bodyPr/>
                      <a:lstStyle/>
                      <a:p>
                        <a:pPr algn="ctr"/>
                        <a:r>
                          <a:rPr sz="1100"/>
                          <a:t>Line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100"/>
                        </a:pPr>
                      </a:p>
                    </a:txBody>
                    <a:tcPr marL="45720" marR="45720" marT="45720" marB="45720" anchor="ctr" anchorCtr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207" name="표"/>
            <p:cNvGraphicFramePr/>
            <p:nvPr/>
          </p:nvGraphicFramePr>
          <p:xfrm>
            <a:off x="1996213" y="147019"/>
            <a:ext cx="757268" cy="307344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1" rtl="0">
                  <a:tableStyleId>{4C3C2611-4C71-4FC5-86AE-919BDF0F9419}</a:tableStyleId>
                </a:tblPr>
                <a:tblGrid>
                  <a:gridCol w="304393"/>
                  <a:gridCol w="452869"/>
                </a:tblGrid>
                <a:tr h="307340">
                  <a:tc>
                    <a:txBody>
                      <a:bodyPr/>
                      <a:lstStyle/>
                      <a:p>
                        <a:pPr algn="ctr"/>
                        <a:r>
                          <a:rPr sz="1200"/>
                          <a:t>a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200"/>
                        </a:pPr>
                      </a:p>
                    </a:txBody>
                    <a:tcPr marL="45720" marR="45720" marT="45720" marB="4572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chemeClr val="accent5">
                          <a:lumOff val="20196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08" name="선"/>
            <p:cNvSpPr/>
            <p:nvPr/>
          </p:nvSpPr>
          <p:spPr>
            <a:xfrm>
              <a:off x="2546106" y="300689"/>
              <a:ext cx="583344" cy="5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9" name="타원형"/>
            <p:cNvSpPr/>
            <p:nvPr/>
          </p:nvSpPr>
          <p:spPr>
            <a:xfrm>
              <a:off x="3159761" y="746178"/>
              <a:ext cx="891785" cy="380481"/>
            </a:xfrm>
            <a:prstGeom prst="ellipse">
              <a:avLst/>
            </a:prstGeom>
            <a:noFill/>
            <a:ln w="25400" cap="flat">
              <a:solidFill>
                <a:srgbClr val="BE0B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grpSp>
          <p:nvGrpSpPr>
            <p:cNvPr id="212" name="Line a = new Line();…"/>
            <p:cNvGrpSpPr/>
            <p:nvPr/>
          </p:nvGrpSpPr>
          <p:grpSpPr>
            <a:xfrm>
              <a:off x="12697" y="461579"/>
              <a:ext cx="1600765" cy="532269"/>
              <a:chOff x="0" y="0"/>
              <a:chExt cx="1600764" cy="532267"/>
            </a:xfrm>
          </p:grpSpPr>
          <p:sp>
            <p:nvSpPr>
              <p:cNvPr id="210" name="직사각형"/>
              <p:cNvSpPr/>
              <p:nvPr/>
            </p:nvSpPr>
            <p:spPr>
              <a:xfrm>
                <a:off x="-1" y="-1"/>
                <a:ext cx="1600765" cy="532269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200"/>
                </a:pPr>
              </a:p>
            </p:txBody>
          </p:sp>
          <p:sp>
            <p:nvSpPr>
              <p:cNvPr id="211" name="Line a = new Line();…"/>
              <p:cNvSpPr txBox="1"/>
              <p:nvPr/>
            </p:nvSpPr>
            <p:spPr>
              <a:xfrm>
                <a:off x="-1" y="42612"/>
                <a:ext cx="1600765" cy="4470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/>
              <a:p>
                <a:pPr>
                  <a:defRPr sz="1200"/>
                </a:pPr>
                <a:r>
                  <a:t>Line a = </a:t>
                </a:r>
                <a:r>
                  <a:rPr>
                    <a:solidFill>
                      <a:srgbClr val="B31637"/>
                    </a:solidFill>
                  </a:rPr>
                  <a:t>new</a:t>
                </a:r>
                <a:r>
                  <a:t> Line();</a:t>
                </a:r>
              </a:p>
              <a:p>
                <a:pPr>
                  <a:defRPr sz="1200"/>
                </a:pPr>
                <a:r>
                  <a:t>a.draw();</a:t>
                </a:r>
              </a:p>
            </p:txBody>
          </p:sp>
        </p:grpSp>
        <p:sp>
          <p:nvSpPr>
            <p:cNvPr id="213" name="실행 결과: Line이 출력됨"/>
            <p:cNvSpPr txBox="1"/>
            <p:nvPr/>
          </p:nvSpPr>
          <p:spPr>
            <a:xfrm>
              <a:off x="0" y="985983"/>
              <a:ext cx="1626162" cy="281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ctr">
                <a:defRPr sz="1200"/>
              </a:pPr>
              <a:r>
                <a:t>실행 결과: </a:t>
              </a:r>
              <a:r>
                <a:rPr>
                  <a:solidFill>
                    <a:schemeClr val="accent2"/>
                  </a:solidFill>
                </a:rPr>
                <a:t>Line</a:t>
              </a:r>
              <a:r>
                <a:t>이 출력됨</a:t>
              </a:r>
            </a:p>
          </p:txBody>
        </p:sp>
        <p:sp>
          <p:nvSpPr>
            <p:cNvPr id="214" name="선"/>
            <p:cNvSpPr/>
            <p:nvPr/>
          </p:nvSpPr>
          <p:spPr>
            <a:xfrm>
              <a:off x="697488" y="796983"/>
              <a:ext cx="2439033" cy="138771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216" name="1) 서브 클래스 레퍼런스로 오버라이딩된 메소드 호출"/>
          <p:cNvSpPr txBox="1"/>
          <p:nvPr/>
        </p:nvSpPr>
        <p:spPr>
          <a:xfrm>
            <a:off x="4076010" y="821305"/>
            <a:ext cx="3262040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pPr/>
            <a:r>
              <a:t>1) 서브 클래스 레퍼런스로 오버라이딩된 메소드 호출</a:t>
            </a:r>
          </a:p>
        </p:txBody>
      </p:sp>
      <p:graphicFrame>
        <p:nvGraphicFramePr>
          <p:cNvPr id="217" name="표 21"/>
          <p:cNvGraphicFramePr/>
          <p:nvPr/>
        </p:nvGraphicFramePr>
        <p:xfrm>
          <a:off x="7258050" y="2968612"/>
          <a:ext cx="2332353" cy="140462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47498"/>
                <a:gridCol w="1384854"/>
              </a:tblGrid>
              <a:tr h="2692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DObject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draw()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/>
                        <a:t> 동적 바인딩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draw()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5">
                        <a:lumOff val="20196"/>
                      </a:schemeClr>
                    </a:solidFill>
                  </a:tcPr>
                </a:tc>
                <a:tc vMerge="1">
                  <a:tcPr/>
                </a:tc>
              </a:tr>
              <a:tr h="2692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Line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8" name="표"/>
          <p:cNvGraphicFramePr/>
          <p:nvPr/>
        </p:nvGraphicFramePr>
        <p:xfrm>
          <a:off x="6118030" y="3090234"/>
          <a:ext cx="757266" cy="30734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04393"/>
                <a:gridCol w="452869"/>
              </a:tblGrid>
              <a:tr h="3073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>
                        <a:lumOff val="20196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9" name="선"/>
          <p:cNvSpPr/>
          <p:nvPr/>
        </p:nvSpPr>
        <p:spPr>
          <a:xfrm>
            <a:off x="6667923" y="3243903"/>
            <a:ext cx="583344" cy="2"/>
          </a:xfrm>
          <a:prstGeom prst="line">
            <a:avLst/>
          </a:prstGeom>
          <a:ln w="25400">
            <a:solidFill>
              <a:schemeClr val="accent2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0" name="타원형"/>
          <p:cNvSpPr/>
          <p:nvPr/>
        </p:nvSpPr>
        <p:spPr>
          <a:xfrm>
            <a:off x="7281577" y="3689391"/>
            <a:ext cx="891777" cy="380481"/>
          </a:xfrm>
          <a:prstGeom prst="ellipse">
            <a:avLst/>
          </a:prstGeom>
          <a:ln w="25400">
            <a:solidFill>
              <a:srgbClr val="BE0B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grpSp>
        <p:nvGrpSpPr>
          <p:cNvPr id="223" name="Line a = new Line();…"/>
          <p:cNvGrpSpPr/>
          <p:nvPr/>
        </p:nvGrpSpPr>
        <p:grpSpPr>
          <a:xfrm>
            <a:off x="4134512" y="3404790"/>
            <a:ext cx="1600767" cy="532268"/>
            <a:chOff x="-1" y="0"/>
            <a:chExt cx="1600766" cy="532267"/>
          </a:xfrm>
        </p:grpSpPr>
        <p:sp>
          <p:nvSpPr>
            <p:cNvPr id="221" name="직사각형"/>
            <p:cNvSpPr/>
            <p:nvPr/>
          </p:nvSpPr>
          <p:spPr>
            <a:xfrm>
              <a:off x="-2" y="-1"/>
              <a:ext cx="1600768" cy="53226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/>
              </a:pPr>
            </a:p>
          </p:txBody>
        </p:sp>
        <p:sp>
          <p:nvSpPr>
            <p:cNvPr id="222" name="Line a = new Line();…"/>
            <p:cNvSpPr txBox="1"/>
            <p:nvPr/>
          </p:nvSpPr>
          <p:spPr>
            <a:xfrm>
              <a:off x="-2" y="42612"/>
              <a:ext cx="1600768" cy="447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1200"/>
              </a:pPr>
              <a:r>
                <a:t>Line a = </a:t>
              </a:r>
              <a:r>
                <a:rPr>
                  <a:solidFill>
                    <a:srgbClr val="B31637"/>
                  </a:solidFill>
                </a:rPr>
                <a:t>new</a:t>
              </a:r>
              <a:r>
                <a:t> Line();</a:t>
              </a:r>
            </a:p>
            <a:p>
              <a:pPr>
                <a:defRPr sz="1200"/>
              </a:pPr>
              <a:r>
                <a:t>a.draw();</a:t>
              </a:r>
            </a:p>
          </p:txBody>
        </p:sp>
      </p:grpSp>
      <p:sp>
        <p:nvSpPr>
          <p:cNvPr id="224" name="실행 결과: Line이 출력됨"/>
          <p:cNvSpPr txBox="1"/>
          <p:nvPr/>
        </p:nvSpPr>
        <p:spPr>
          <a:xfrm>
            <a:off x="4121815" y="3929195"/>
            <a:ext cx="1626164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200"/>
            </a:pPr>
            <a:r>
              <a:t>실행 결과: </a:t>
            </a:r>
            <a:r>
              <a:rPr>
                <a:solidFill>
                  <a:schemeClr val="accent2"/>
                </a:solidFill>
              </a:rPr>
              <a:t>Line</a:t>
            </a:r>
            <a:r>
              <a:t>이 출력됨</a:t>
            </a:r>
          </a:p>
        </p:txBody>
      </p:sp>
      <p:sp>
        <p:nvSpPr>
          <p:cNvPr id="225" name="선"/>
          <p:cNvSpPr/>
          <p:nvPr/>
        </p:nvSpPr>
        <p:spPr>
          <a:xfrm flipV="1">
            <a:off x="4819303" y="3480450"/>
            <a:ext cx="2436822" cy="259750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6" name="2) 업캐스팅에 의해 슈퍼 클래스 레퍼런스로 오버라이딩된 메소드 호출(동적 바인딩)"/>
          <p:cNvSpPr txBox="1"/>
          <p:nvPr/>
        </p:nvSpPr>
        <p:spPr>
          <a:xfrm>
            <a:off x="4101227" y="2680548"/>
            <a:ext cx="5072478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pPr/>
            <a:r>
              <a:t>2) 업캐스팅에 의해 슈퍼 클래스 레퍼런스로 오버라이딩된 메소드 호출(동적 바인딩)</a:t>
            </a:r>
          </a:p>
        </p:txBody>
      </p:sp>
      <p:sp>
        <p:nvSpPr>
          <p:cNvPr id="227" name="연결선"/>
          <p:cNvSpPr/>
          <p:nvPr/>
        </p:nvSpPr>
        <p:spPr>
          <a:xfrm>
            <a:off x="7883727" y="3364163"/>
            <a:ext cx="289846" cy="3525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005" h="17711" fill="norm" stroke="1" extrusionOk="0">
                <a:moveTo>
                  <a:pt x="0" y="3064"/>
                </a:moveTo>
                <a:cubicBezTo>
                  <a:pt x="17740" y="-3889"/>
                  <a:pt x="21600" y="993"/>
                  <a:pt x="11580" y="17711"/>
                </a:cubicBezTo>
              </a:path>
            </a:pathLst>
          </a:custGeom>
          <a:ln w="25400">
            <a:solidFill>
              <a:srgbClr val="DE2600"/>
            </a:solidFill>
            <a:prstDash val="sysDot"/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화살표"/>
          <p:cNvSpPr/>
          <p:nvPr/>
        </p:nvSpPr>
        <p:spPr>
          <a:xfrm>
            <a:off x="4433069" y="3525637"/>
            <a:ext cx="917663" cy="424297"/>
          </a:xfrm>
          <a:prstGeom prst="rightArrow">
            <a:avLst>
              <a:gd name="adj1" fmla="val 63121"/>
              <a:gd name="adj2" fmla="val 52769"/>
            </a:avLst>
          </a:prstGeom>
          <a:solidFill>
            <a:schemeClr val="accent2">
              <a:lumOff val="2196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30" name="화살표"/>
          <p:cNvSpPr/>
          <p:nvPr/>
        </p:nvSpPr>
        <p:spPr>
          <a:xfrm>
            <a:off x="3674511" y="2821880"/>
            <a:ext cx="1676221" cy="424297"/>
          </a:xfrm>
          <a:prstGeom prst="rightArrow">
            <a:avLst>
              <a:gd name="adj1" fmla="val 63121"/>
              <a:gd name="adj2" fmla="val 52769"/>
            </a:avLst>
          </a:prstGeom>
          <a:solidFill>
            <a:schemeClr val="accent2">
              <a:lumOff val="2196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graphicFrame>
        <p:nvGraphicFramePr>
          <p:cNvPr id="231" name="표"/>
          <p:cNvGraphicFramePr/>
          <p:nvPr/>
        </p:nvGraphicFramePr>
        <p:xfrm>
          <a:off x="7306469" y="2273300"/>
          <a:ext cx="7156451" cy="246907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889000"/>
                <a:gridCol w="441325"/>
                <a:gridCol w="635000"/>
                <a:gridCol w="441325"/>
                <a:gridCol w="889000"/>
                <a:gridCol w="441325"/>
                <a:gridCol w="635000"/>
              </a:tblGrid>
              <a:tr h="38399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key 테이블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value 테이블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chemeClr val="accent1">
                        <a:lumOff val="24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"love"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chemeClr val="accent1">
                        <a:lumOff val="24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"사랑"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chemeClr val="accent1">
                        <a:lumOff val="24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chemeClr val="accent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chemeClr val="accent1">
                        <a:lumOff val="24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chemeClr val="accent2"/>
                      </a:solidFill>
                      <a:miter lim="400000"/>
                    </a:lnB>
                    <a:noFill/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chemeClr val="accent1">
                        <a:lumOff val="24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2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"apple"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2"/>
                      </a:solidFill>
                      <a:miter lim="400000"/>
                    </a:lnL>
                    <a:lnR w="12700">
                      <a:solidFill>
                        <a:schemeClr val="accent2"/>
                      </a:solidFill>
                      <a:miter lim="400000"/>
                    </a:lnR>
                    <a:lnT w="12700">
                      <a:solidFill>
                        <a:schemeClr val="accent2"/>
                      </a:solidFill>
                      <a:miter lim="400000"/>
                    </a:lnT>
                    <a:lnB w="12700">
                      <a:solidFill>
                        <a:schemeClr val="accent2"/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2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chemeClr val="accent1">
                        <a:lumOff val="24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2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"사과"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2"/>
                      </a:solidFill>
                      <a:miter lim="400000"/>
                    </a:lnL>
                    <a:lnR w="12700">
                      <a:solidFill>
                        <a:schemeClr val="accent2"/>
                      </a:solidFill>
                      <a:miter lim="400000"/>
                    </a:lnR>
                    <a:lnT w="12700">
                      <a:solidFill>
                        <a:schemeClr val="accent2"/>
                      </a:solidFill>
                      <a:miter lim="400000"/>
                    </a:lnT>
                    <a:lnB w="12700">
                      <a:solidFill>
                        <a:schemeClr val="accent2"/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chemeClr val="accent1">
                        <a:lumOff val="24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chemeClr val="accent2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chemeClr val="accent1">
                        <a:lumOff val="24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chemeClr val="accent2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chemeClr val="accent1">
                        <a:lumOff val="24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"baby"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chemeClr val="accent1">
                        <a:lumOff val="24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"아기"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2" name="선"/>
          <p:cNvSpPr/>
          <p:nvPr/>
        </p:nvSpPr>
        <p:spPr>
          <a:xfrm>
            <a:off x="7747317" y="3618404"/>
            <a:ext cx="846544" cy="1"/>
          </a:xfrm>
          <a:prstGeom prst="line">
            <a:avLst/>
          </a:prstGeom>
          <a:ln w="25400">
            <a:solidFill>
              <a:srgbClr val="000000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3" name="선"/>
          <p:cNvSpPr/>
          <p:nvPr/>
        </p:nvSpPr>
        <p:spPr>
          <a:xfrm>
            <a:off x="7747317" y="4378235"/>
            <a:ext cx="846544" cy="1"/>
          </a:xfrm>
          <a:prstGeom prst="line">
            <a:avLst/>
          </a:prstGeom>
          <a:ln w="25400">
            <a:solidFill>
              <a:srgbClr val="000000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4" name="선"/>
          <p:cNvSpPr/>
          <p:nvPr/>
        </p:nvSpPr>
        <p:spPr>
          <a:xfrm>
            <a:off x="7747317" y="2858574"/>
            <a:ext cx="846544" cy="1"/>
          </a:xfrm>
          <a:prstGeom prst="line">
            <a:avLst/>
          </a:prstGeom>
          <a:ln w="25400">
            <a:solidFill>
              <a:srgbClr val="000000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5" name="선"/>
          <p:cNvSpPr/>
          <p:nvPr/>
        </p:nvSpPr>
        <p:spPr>
          <a:xfrm>
            <a:off x="10168645" y="3618404"/>
            <a:ext cx="846543" cy="1"/>
          </a:xfrm>
          <a:prstGeom prst="line">
            <a:avLst/>
          </a:prstGeom>
          <a:ln w="25400">
            <a:solidFill>
              <a:srgbClr val="000000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6" name="선"/>
          <p:cNvSpPr/>
          <p:nvPr/>
        </p:nvSpPr>
        <p:spPr>
          <a:xfrm>
            <a:off x="10168645" y="4378235"/>
            <a:ext cx="846543" cy="1"/>
          </a:xfrm>
          <a:prstGeom prst="line">
            <a:avLst/>
          </a:prstGeom>
          <a:ln w="25400">
            <a:solidFill>
              <a:srgbClr val="000000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7" name="선"/>
          <p:cNvSpPr/>
          <p:nvPr/>
        </p:nvSpPr>
        <p:spPr>
          <a:xfrm>
            <a:off x="10168645" y="2858574"/>
            <a:ext cx="846543" cy="1"/>
          </a:xfrm>
          <a:prstGeom prst="line">
            <a:avLst/>
          </a:prstGeom>
          <a:ln w="25400">
            <a:solidFill>
              <a:srgbClr val="000000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8" name="모서리가 둥근 직사각형"/>
          <p:cNvSpPr/>
          <p:nvPr/>
        </p:nvSpPr>
        <p:spPr>
          <a:xfrm>
            <a:off x="5596177" y="2247235"/>
            <a:ext cx="6181446" cy="2467416"/>
          </a:xfrm>
          <a:prstGeom prst="roundRect">
            <a:avLst>
              <a:gd name="adj" fmla="val 6963"/>
            </a:avLst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39" name="put(key, value)"/>
          <p:cNvSpPr/>
          <p:nvPr/>
        </p:nvSpPr>
        <p:spPr>
          <a:xfrm>
            <a:off x="5461000" y="2858084"/>
            <a:ext cx="1270000" cy="382054"/>
          </a:xfrm>
          <a:prstGeom prst="rect">
            <a:avLst/>
          </a:prstGeom>
          <a:solidFill>
            <a:schemeClr val="accent1">
              <a:lumOff val="24117"/>
            </a:schemeClr>
          </a:solidFill>
          <a:ln w="127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/>
            </a:lvl1pPr>
          </a:lstStyle>
          <a:p>
            <a:pPr/>
            <a:r>
              <a:t>put(key, value)</a:t>
            </a:r>
          </a:p>
        </p:txBody>
      </p:sp>
      <p:sp>
        <p:nvSpPr>
          <p:cNvPr id="240" name="get(key)"/>
          <p:cNvSpPr/>
          <p:nvPr/>
        </p:nvSpPr>
        <p:spPr>
          <a:xfrm>
            <a:off x="5461000" y="3561841"/>
            <a:ext cx="1270000" cy="382054"/>
          </a:xfrm>
          <a:prstGeom prst="rect">
            <a:avLst/>
          </a:prstGeom>
          <a:solidFill>
            <a:schemeClr val="accent1">
              <a:lumOff val="24117"/>
            </a:schemeClr>
          </a:solidFill>
          <a:ln w="127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/>
            </a:lvl1pPr>
          </a:lstStyle>
          <a:p>
            <a:pPr/>
            <a:r>
              <a:t>get(key)</a:t>
            </a:r>
          </a:p>
        </p:txBody>
      </p:sp>
      <p:sp>
        <p:nvSpPr>
          <p:cNvPr id="250" name="연결선"/>
          <p:cNvSpPr/>
          <p:nvPr/>
        </p:nvSpPr>
        <p:spPr>
          <a:xfrm>
            <a:off x="6039230" y="3120443"/>
            <a:ext cx="1640957" cy="4663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766" y="9939"/>
                  <a:pt x="9966" y="17139"/>
                  <a:pt x="21600" y="21600"/>
                </a:cubicBezTo>
              </a:path>
            </a:pathLst>
          </a:custGeom>
          <a:ln w="254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51" name="연결선"/>
          <p:cNvSpPr/>
          <p:nvPr/>
        </p:nvSpPr>
        <p:spPr>
          <a:xfrm>
            <a:off x="6390525" y="3162004"/>
            <a:ext cx="3754563" cy="4337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35" h="21600" fill="norm" stroke="1" extrusionOk="0">
                <a:moveTo>
                  <a:pt x="0" y="0"/>
                </a:moveTo>
                <a:cubicBezTo>
                  <a:pt x="14677" y="4847"/>
                  <a:pt x="21600" y="12047"/>
                  <a:pt x="20768" y="21600"/>
                </a:cubicBezTo>
              </a:path>
            </a:pathLst>
          </a:custGeom>
          <a:ln w="254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52" name="연결선"/>
          <p:cNvSpPr/>
          <p:nvPr/>
        </p:nvSpPr>
        <p:spPr>
          <a:xfrm>
            <a:off x="6206274" y="3578930"/>
            <a:ext cx="1446858" cy="864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95" fill="norm" stroke="1" extrusionOk="0">
                <a:moveTo>
                  <a:pt x="0" y="16395"/>
                </a:moveTo>
                <a:cubicBezTo>
                  <a:pt x="4087" y="-3081"/>
                  <a:pt x="11287" y="-5205"/>
                  <a:pt x="21600" y="10023"/>
                </a:cubicBezTo>
              </a:path>
            </a:pathLst>
          </a:custGeom>
          <a:ln w="25400">
            <a:solidFill>
              <a:srgbClr val="BE0B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53" name="연결선"/>
          <p:cNvSpPr/>
          <p:nvPr/>
        </p:nvSpPr>
        <p:spPr>
          <a:xfrm>
            <a:off x="5659630" y="3666283"/>
            <a:ext cx="4497883" cy="5413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7535" y="7935"/>
                  <a:pt x="10335" y="15135"/>
                  <a:pt x="0" y="21600"/>
                </a:cubicBezTo>
              </a:path>
            </a:pathLst>
          </a:custGeom>
          <a:ln w="25400">
            <a:solidFill>
              <a:srgbClr val="BE0B00"/>
            </a:solidFill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247" name="그룹"/>
          <p:cNvGrpSpPr/>
          <p:nvPr/>
        </p:nvGrpSpPr>
        <p:grpSpPr>
          <a:xfrm rot="1401984">
            <a:off x="4962572" y="3977597"/>
            <a:ext cx="810889" cy="783459"/>
            <a:chOff x="0" y="0"/>
            <a:chExt cx="810888" cy="783457"/>
          </a:xfrm>
        </p:grpSpPr>
        <p:sp>
          <p:nvSpPr>
            <p:cNvPr id="245" name="화살표"/>
            <p:cNvSpPr/>
            <p:nvPr/>
          </p:nvSpPr>
          <p:spPr>
            <a:xfrm rot="8641182">
              <a:off x="89141" y="137287"/>
              <a:ext cx="632606" cy="508884"/>
            </a:xfrm>
            <a:prstGeom prst="rightArrow">
              <a:avLst>
                <a:gd name="adj1" fmla="val 62853"/>
                <a:gd name="adj2" fmla="val 44698"/>
              </a:avLst>
            </a:prstGeom>
            <a:solidFill>
              <a:schemeClr val="accent2">
                <a:lumOff val="10980"/>
              </a:schemeClr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246" name="&quot;사과&quot;"/>
            <p:cNvSpPr txBox="1"/>
            <p:nvPr/>
          </p:nvSpPr>
          <p:spPr>
            <a:xfrm rot="19407720">
              <a:off x="216486" y="223404"/>
              <a:ext cx="471873" cy="27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1200"/>
              </a:lvl1pPr>
            </a:lstStyle>
            <a:p>
              <a:pPr/>
              <a:r>
                <a:t>"사과"</a:t>
              </a:r>
            </a:p>
          </p:txBody>
        </p:sp>
      </p:grpSp>
      <p:graphicFrame>
        <p:nvGraphicFramePr>
          <p:cNvPr id="248" name="표"/>
          <p:cNvGraphicFramePr/>
          <p:nvPr/>
        </p:nvGraphicFramePr>
        <p:xfrm>
          <a:off x="3621038" y="2534526"/>
          <a:ext cx="1664741" cy="224555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35000"/>
                <a:gridCol w="138988"/>
                <a:gridCol w="635000"/>
              </a:tblGrid>
              <a:tr h="317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key</a:t>
                      </a:r>
                    </a:p>
                  </a:txBody>
                  <a:tcPr marL="0" marR="0" marT="0" marB="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value</a:t>
                      </a:r>
                    </a:p>
                  </a:txBody>
                  <a:tcPr marL="0" marR="0" marT="0" marB="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8007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"apple"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"사과"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key</a:t>
                      </a:r>
                    </a:p>
                  </a:txBody>
                  <a:tcPr marL="0" marR="0" marT="0" marB="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80077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"apple"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value</a:t>
                      </a:r>
                    </a:p>
                  </a:txBody>
                  <a:tcPr marL="0" marR="0" marT="0" marB="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80077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?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9" name="HashMap&lt;String, String&gt; 컬렉션"/>
          <p:cNvSpPr txBox="1"/>
          <p:nvPr/>
        </p:nvSpPr>
        <p:spPr>
          <a:xfrm>
            <a:off x="7560346" y="1877767"/>
            <a:ext cx="2253108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>
              <a:defRPr sz="1200"/>
            </a:lvl1pPr>
          </a:lstStyle>
          <a:p>
            <a:pPr/>
            <a:r>
              <a:t>HashMap&lt;String, String&gt; 컬렉션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Line a = new Line();…"/>
          <p:cNvGrpSpPr/>
          <p:nvPr/>
        </p:nvGrpSpPr>
        <p:grpSpPr>
          <a:xfrm>
            <a:off x="6858592" y="1560346"/>
            <a:ext cx="2254200" cy="867316"/>
            <a:chOff x="0" y="0"/>
            <a:chExt cx="2254199" cy="867314"/>
          </a:xfrm>
        </p:grpSpPr>
        <p:sp>
          <p:nvSpPr>
            <p:cNvPr id="255" name="직사각형"/>
            <p:cNvSpPr/>
            <p:nvPr/>
          </p:nvSpPr>
          <p:spPr>
            <a:xfrm>
              <a:off x="-1" y="-1"/>
              <a:ext cx="2254201" cy="86731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/>
              </a:pPr>
            </a:p>
          </p:txBody>
        </p:sp>
        <p:sp>
          <p:nvSpPr>
            <p:cNvPr id="256" name="...…"/>
            <p:cNvSpPr txBox="1"/>
            <p:nvPr/>
          </p:nvSpPr>
          <p:spPr>
            <a:xfrm>
              <a:off x="-1" y="32339"/>
              <a:ext cx="2254201" cy="802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1200"/>
              </a:pPr>
              <a:r>
                <a:t>...</a:t>
              </a:r>
            </a:p>
            <a:p>
              <a:pPr>
                <a:defRPr sz="1200">
                  <a:solidFill>
                    <a:srgbClr val="FF453A"/>
                  </a:solidFill>
                </a:defRPr>
              </a:pPr>
              <a:r>
                <a:t>void</a:t>
              </a:r>
              <a:r>
                <a:rPr>
                  <a:solidFill>
                    <a:srgbClr val="000000"/>
                  </a:solidFill>
                </a:rPr>
                <a:t> push(</a:t>
              </a:r>
              <a:r>
                <a:rPr b="1">
                  <a:solidFill>
                    <a:srgbClr val="000000"/>
                  </a:solidFill>
                </a:rPr>
                <a:t>Integer</a:t>
              </a:r>
              <a:r>
                <a:rPr>
                  <a:solidFill>
                    <a:srgbClr val="000000"/>
                  </a:solidFill>
                </a:rPr>
                <a:t> element) {...}</a:t>
              </a:r>
            </a:p>
            <a:p>
              <a:pPr>
                <a:defRPr b="1" sz="1200"/>
              </a:pPr>
              <a:r>
                <a:t>Integer</a:t>
              </a:r>
              <a:r>
                <a:rPr b="0"/>
                <a:t> pop() {...}</a:t>
              </a:r>
            </a:p>
            <a:p>
              <a:pPr>
                <a:defRPr sz="1200"/>
              </a:pPr>
              <a:r>
                <a:t>...</a:t>
              </a:r>
            </a:p>
          </p:txBody>
        </p:sp>
      </p:grpSp>
      <p:sp>
        <p:nvSpPr>
          <p:cNvPr id="258" name="실행 결과: Line이 출력됨"/>
          <p:cNvSpPr txBox="1"/>
          <p:nvPr/>
        </p:nvSpPr>
        <p:spPr>
          <a:xfrm>
            <a:off x="7172611" y="1254860"/>
            <a:ext cx="1626162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200"/>
            </a:lvl1pPr>
          </a:lstStyle>
          <a:p>
            <a:pPr/>
            <a:r>
              <a:t>정수 스택</a:t>
            </a:r>
          </a:p>
        </p:txBody>
      </p:sp>
      <p:sp>
        <p:nvSpPr>
          <p:cNvPr id="259" name="선"/>
          <p:cNvSpPr/>
          <p:nvPr/>
        </p:nvSpPr>
        <p:spPr>
          <a:xfrm>
            <a:off x="5402653" y="2580675"/>
            <a:ext cx="1431921" cy="479750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0" name="타원형"/>
          <p:cNvSpPr/>
          <p:nvPr/>
        </p:nvSpPr>
        <p:spPr>
          <a:xfrm>
            <a:off x="9301063" y="2007408"/>
            <a:ext cx="891777" cy="380481"/>
          </a:xfrm>
          <a:prstGeom prst="ellipse">
            <a:avLst/>
          </a:prstGeom>
          <a:ln w="25400">
            <a:solidFill>
              <a:srgbClr val="BE0B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61" name="실행 결과: Line이 출력됨"/>
          <p:cNvSpPr txBox="1"/>
          <p:nvPr/>
        </p:nvSpPr>
        <p:spPr>
          <a:xfrm>
            <a:off x="7172611" y="3522376"/>
            <a:ext cx="1626164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200"/>
            </a:lvl1pPr>
          </a:lstStyle>
          <a:p>
            <a:pPr/>
            <a:r>
              <a:t>문자열 스택</a:t>
            </a:r>
          </a:p>
        </p:txBody>
      </p:sp>
      <p:sp>
        <p:nvSpPr>
          <p:cNvPr id="262" name="선"/>
          <p:cNvSpPr/>
          <p:nvPr/>
        </p:nvSpPr>
        <p:spPr>
          <a:xfrm flipV="1">
            <a:off x="5412080" y="2009764"/>
            <a:ext cx="1413504" cy="526705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65" name="Line a = new Line();…"/>
          <p:cNvGrpSpPr/>
          <p:nvPr/>
        </p:nvGrpSpPr>
        <p:grpSpPr>
          <a:xfrm>
            <a:off x="3293481" y="1922359"/>
            <a:ext cx="2081249" cy="1238752"/>
            <a:chOff x="0" y="0"/>
            <a:chExt cx="2081247" cy="1238750"/>
          </a:xfrm>
        </p:grpSpPr>
        <p:sp>
          <p:nvSpPr>
            <p:cNvPr id="263" name="직사각형"/>
            <p:cNvSpPr/>
            <p:nvPr/>
          </p:nvSpPr>
          <p:spPr>
            <a:xfrm>
              <a:off x="0" y="-1"/>
              <a:ext cx="2081248" cy="123875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/>
              </a:pPr>
            </a:p>
          </p:txBody>
        </p:sp>
        <p:sp>
          <p:nvSpPr>
            <p:cNvPr id="264" name="class Stack&lt;E&gt; {…"/>
            <p:cNvSpPr txBox="1"/>
            <p:nvPr/>
          </p:nvSpPr>
          <p:spPr>
            <a:xfrm>
              <a:off x="0" y="40257"/>
              <a:ext cx="2081248" cy="1158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1200">
                  <a:solidFill>
                    <a:srgbClr val="FF453A"/>
                  </a:solidFill>
                </a:defRPr>
              </a:pPr>
              <a:r>
                <a:t>class</a:t>
              </a:r>
              <a:r>
                <a:rPr>
                  <a:solidFill>
                    <a:srgbClr val="000000"/>
                  </a:solidFill>
                </a:rPr>
                <a:t> Stack&lt;E&gt; {</a:t>
              </a:r>
            </a:p>
            <a:p>
              <a:pPr>
                <a:defRPr sz="1200"/>
              </a:pPr>
              <a:r>
                <a:t>    ...</a:t>
              </a:r>
            </a:p>
            <a:p>
              <a:pPr>
                <a:defRPr sz="1200"/>
              </a:pPr>
              <a:r>
                <a:t>    </a:t>
              </a:r>
              <a:r>
                <a:rPr>
                  <a:solidFill>
                    <a:srgbClr val="FF453A"/>
                  </a:solidFill>
                </a:rPr>
                <a:t>void</a:t>
              </a:r>
              <a:r>
                <a:t> push(E element) {...}</a:t>
              </a:r>
            </a:p>
            <a:p>
              <a:pPr>
                <a:defRPr sz="1200"/>
              </a:pPr>
              <a:r>
                <a:t>    E pop() {...}</a:t>
              </a:r>
            </a:p>
            <a:p>
              <a:pPr>
                <a:defRPr sz="1200"/>
              </a:pPr>
              <a:r>
                <a:t>    ...</a:t>
              </a:r>
            </a:p>
            <a:p>
              <a:pPr>
                <a:defRPr sz="1200"/>
              </a:pPr>
              <a:r>
                <a:t>}</a:t>
              </a:r>
            </a:p>
          </p:txBody>
        </p:sp>
      </p:grpSp>
      <p:grpSp>
        <p:nvGrpSpPr>
          <p:cNvPr id="268" name="Line a = new Line();…"/>
          <p:cNvGrpSpPr/>
          <p:nvPr/>
        </p:nvGrpSpPr>
        <p:grpSpPr>
          <a:xfrm>
            <a:off x="6858592" y="2655809"/>
            <a:ext cx="2254200" cy="867315"/>
            <a:chOff x="0" y="0"/>
            <a:chExt cx="2254199" cy="867314"/>
          </a:xfrm>
        </p:grpSpPr>
        <p:sp>
          <p:nvSpPr>
            <p:cNvPr id="266" name="직사각형"/>
            <p:cNvSpPr/>
            <p:nvPr/>
          </p:nvSpPr>
          <p:spPr>
            <a:xfrm>
              <a:off x="-1" y="-1"/>
              <a:ext cx="2254201" cy="86731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/>
              </a:pPr>
            </a:p>
          </p:txBody>
        </p:sp>
        <p:sp>
          <p:nvSpPr>
            <p:cNvPr id="267" name="...…"/>
            <p:cNvSpPr txBox="1"/>
            <p:nvPr/>
          </p:nvSpPr>
          <p:spPr>
            <a:xfrm>
              <a:off x="-1" y="32339"/>
              <a:ext cx="2254201" cy="802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1200"/>
              </a:pPr>
              <a:r>
                <a:t>...</a:t>
              </a:r>
            </a:p>
            <a:p>
              <a:pPr>
                <a:defRPr sz="1200">
                  <a:solidFill>
                    <a:srgbClr val="FF453A"/>
                  </a:solidFill>
                </a:defRPr>
              </a:pPr>
              <a:r>
                <a:t>void</a:t>
              </a:r>
              <a:r>
                <a:rPr>
                  <a:solidFill>
                    <a:srgbClr val="000000"/>
                  </a:solidFill>
                </a:rPr>
                <a:t> push(</a:t>
              </a:r>
              <a:r>
                <a:rPr b="1">
                  <a:solidFill>
                    <a:srgbClr val="000000"/>
                  </a:solidFill>
                </a:rPr>
                <a:t>String</a:t>
              </a:r>
              <a:r>
                <a:rPr>
                  <a:solidFill>
                    <a:srgbClr val="000000"/>
                  </a:solidFill>
                </a:rPr>
                <a:t> element) {...}</a:t>
              </a:r>
            </a:p>
            <a:p>
              <a:pPr>
                <a:defRPr b="1" sz="1200"/>
              </a:pPr>
              <a:r>
                <a:t>String</a:t>
              </a:r>
              <a:r>
                <a:rPr b="0"/>
                <a:t> pop() {...}</a:t>
              </a:r>
            </a:p>
            <a:p>
              <a:pPr>
                <a:defRPr sz="1200"/>
              </a:pPr>
              <a:r>
                <a:t>...</a:t>
              </a:r>
            </a:p>
          </p:txBody>
        </p:sp>
      </p:grpSp>
      <p:sp>
        <p:nvSpPr>
          <p:cNvPr id="269" name="Stack&lt;Integer&gt;"/>
          <p:cNvSpPr txBox="1"/>
          <p:nvPr/>
        </p:nvSpPr>
        <p:spPr>
          <a:xfrm rot="20420993">
            <a:off x="5539265" y="2000292"/>
            <a:ext cx="1137748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FF453A"/>
                </a:solidFill>
              </a:defRPr>
            </a:lvl1pPr>
          </a:lstStyle>
          <a:p>
            <a:pPr/>
            <a:r>
              <a:t>Stack&lt;Integer&gt;</a:t>
            </a:r>
          </a:p>
        </p:txBody>
      </p:sp>
      <p:sp>
        <p:nvSpPr>
          <p:cNvPr id="270" name="Stack&lt;String&gt;"/>
          <p:cNvSpPr txBox="1"/>
          <p:nvPr/>
        </p:nvSpPr>
        <p:spPr>
          <a:xfrm rot="1116579">
            <a:off x="5565300" y="2977803"/>
            <a:ext cx="1061399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FF453A"/>
                </a:solidFill>
              </a:defRPr>
            </a:lvl1pPr>
          </a:lstStyle>
          <a:p>
            <a:pPr/>
            <a:r>
              <a:t>Stack&lt;String&gt;</a:t>
            </a:r>
          </a:p>
        </p:txBody>
      </p:sp>
      <p:sp>
        <p:nvSpPr>
          <p:cNvPr id="271" name="실행 결과: Line이 출력됨"/>
          <p:cNvSpPr txBox="1"/>
          <p:nvPr/>
        </p:nvSpPr>
        <p:spPr>
          <a:xfrm>
            <a:off x="3521026" y="3176757"/>
            <a:ext cx="1626164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200"/>
            </a:lvl1pPr>
          </a:lstStyle>
          <a:p>
            <a:pPr/>
            <a:r>
              <a:t>제네릭 스택</a:t>
            </a:r>
          </a:p>
        </p:txBody>
      </p:sp>
      <p:sp>
        <p:nvSpPr>
          <p:cNvPr id="272" name="선"/>
          <p:cNvSpPr/>
          <p:nvPr/>
        </p:nvSpPr>
        <p:spPr>
          <a:xfrm flipV="1">
            <a:off x="9296614" y="1311980"/>
            <a:ext cx="2" cy="867315"/>
          </a:xfrm>
          <a:prstGeom prst="line">
            <a:avLst/>
          </a:prstGeom>
          <a:ln w="25400">
            <a:solidFill>
              <a:srgbClr val="BE0B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3" name="선"/>
          <p:cNvSpPr/>
          <p:nvPr/>
        </p:nvSpPr>
        <p:spPr>
          <a:xfrm flipV="1">
            <a:off x="10197072" y="1311980"/>
            <a:ext cx="2" cy="867315"/>
          </a:xfrm>
          <a:prstGeom prst="line">
            <a:avLst/>
          </a:prstGeom>
          <a:ln w="25400">
            <a:solidFill>
              <a:srgbClr val="BE0B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76" name="타원형"/>
          <p:cNvGrpSpPr/>
          <p:nvPr/>
        </p:nvGrpSpPr>
        <p:grpSpPr>
          <a:xfrm>
            <a:off x="9301063" y="1948570"/>
            <a:ext cx="891785" cy="380481"/>
            <a:chOff x="0" y="0"/>
            <a:chExt cx="891783" cy="380479"/>
          </a:xfrm>
        </p:grpSpPr>
        <p:sp>
          <p:nvSpPr>
            <p:cNvPr id="274" name="타원형"/>
            <p:cNvSpPr/>
            <p:nvPr/>
          </p:nvSpPr>
          <p:spPr>
            <a:xfrm>
              <a:off x="0" y="0"/>
              <a:ext cx="891784" cy="380480"/>
            </a:xfrm>
            <a:prstGeom prst="ellipse">
              <a:avLst/>
            </a:prstGeom>
            <a:solidFill>
              <a:schemeClr val="accent6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/>
              </a:pPr>
            </a:p>
          </p:txBody>
        </p:sp>
        <p:sp>
          <p:nvSpPr>
            <p:cNvPr id="275" name="10"/>
            <p:cNvSpPr txBox="1"/>
            <p:nvPr/>
          </p:nvSpPr>
          <p:spPr>
            <a:xfrm>
              <a:off x="130599" y="81021"/>
              <a:ext cx="630585" cy="218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800"/>
              </a:lvl1pPr>
            </a:lstStyle>
            <a:p>
              <a:pPr/>
              <a:r>
                <a:t>10</a:t>
              </a:r>
            </a:p>
          </p:txBody>
        </p:sp>
      </p:grpSp>
      <p:grpSp>
        <p:nvGrpSpPr>
          <p:cNvPr id="279" name="타원형"/>
          <p:cNvGrpSpPr/>
          <p:nvPr/>
        </p:nvGrpSpPr>
        <p:grpSpPr>
          <a:xfrm>
            <a:off x="9301063" y="1727559"/>
            <a:ext cx="891785" cy="380481"/>
            <a:chOff x="0" y="0"/>
            <a:chExt cx="891783" cy="380479"/>
          </a:xfrm>
        </p:grpSpPr>
        <p:sp>
          <p:nvSpPr>
            <p:cNvPr id="277" name="타원형"/>
            <p:cNvSpPr/>
            <p:nvPr/>
          </p:nvSpPr>
          <p:spPr>
            <a:xfrm>
              <a:off x="0" y="0"/>
              <a:ext cx="891784" cy="380480"/>
            </a:xfrm>
            <a:prstGeom prst="ellipse">
              <a:avLst/>
            </a:prstGeom>
            <a:solidFill>
              <a:schemeClr val="accent6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/>
              </a:pPr>
            </a:p>
          </p:txBody>
        </p:sp>
        <p:sp>
          <p:nvSpPr>
            <p:cNvPr id="278" name="123"/>
            <p:cNvSpPr txBox="1"/>
            <p:nvPr/>
          </p:nvSpPr>
          <p:spPr>
            <a:xfrm>
              <a:off x="130599" y="81021"/>
              <a:ext cx="630585" cy="218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800"/>
              </a:lvl1pPr>
            </a:lstStyle>
            <a:p>
              <a:pPr/>
              <a:r>
                <a:t>123</a:t>
              </a:r>
            </a:p>
          </p:txBody>
        </p:sp>
      </p:grpSp>
      <p:grpSp>
        <p:nvGrpSpPr>
          <p:cNvPr id="282" name="타원형"/>
          <p:cNvGrpSpPr/>
          <p:nvPr/>
        </p:nvGrpSpPr>
        <p:grpSpPr>
          <a:xfrm>
            <a:off x="9301063" y="1483304"/>
            <a:ext cx="891785" cy="380481"/>
            <a:chOff x="0" y="0"/>
            <a:chExt cx="891783" cy="380479"/>
          </a:xfrm>
        </p:grpSpPr>
        <p:sp>
          <p:nvSpPr>
            <p:cNvPr id="280" name="타원형"/>
            <p:cNvSpPr/>
            <p:nvPr/>
          </p:nvSpPr>
          <p:spPr>
            <a:xfrm>
              <a:off x="0" y="0"/>
              <a:ext cx="891784" cy="380480"/>
            </a:xfrm>
            <a:prstGeom prst="ellipse">
              <a:avLst/>
            </a:prstGeom>
            <a:solidFill>
              <a:schemeClr val="accent6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/>
              </a:pPr>
            </a:p>
          </p:txBody>
        </p:sp>
        <p:sp>
          <p:nvSpPr>
            <p:cNvPr id="281" name="4"/>
            <p:cNvSpPr txBox="1"/>
            <p:nvPr/>
          </p:nvSpPr>
          <p:spPr>
            <a:xfrm>
              <a:off x="130599" y="81021"/>
              <a:ext cx="630585" cy="218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800"/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283" name="타원형"/>
          <p:cNvSpPr/>
          <p:nvPr/>
        </p:nvSpPr>
        <p:spPr>
          <a:xfrm>
            <a:off x="9301063" y="1129386"/>
            <a:ext cx="891785" cy="38048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BE0B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84" name="타원형"/>
          <p:cNvSpPr/>
          <p:nvPr/>
        </p:nvSpPr>
        <p:spPr>
          <a:xfrm>
            <a:off x="9301171" y="3566497"/>
            <a:ext cx="891777" cy="380481"/>
          </a:xfrm>
          <a:prstGeom prst="ellipse">
            <a:avLst/>
          </a:prstGeom>
          <a:ln w="25400">
            <a:solidFill>
              <a:srgbClr val="BE0B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85" name="선"/>
          <p:cNvSpPr/>
          <p:nvPr/>
        </p:nvSpPr>
        <p:spPr>
          <a:xfrm flipV="1">
            <a:off x="9296723" y="2871069"/>
            <a:ext cx="2" cy="867316"/>
          </a:xfrm>
          <a:prstGeom prst="line">
            <a:avLst/>
          </a:prstGeom>
          <a:ln w="25400">
            <a:solidFill>
              <a:srgbClr val="BE0B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6" name="선"/>
          <p:cNvSpPr/>
          <p:nvPr/>
        </p:nvSpPr>
        <p:spPr>
          <a:xfrm flipV="1">
            <a:off x="10197179" y="2871069"/>
            <a:ext cx="2" cy="867316"/>
          </a:xfrm>
          <a:prstGeom prst="line">
            <a:avLst/>
          </a:prstGeom>
          <a:ln w="25400">
            <a:solidFill>
              <a:srgbClr val="BE0B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89" name="타원형"/>
          <p:cNvGrpSpPr/>
          <p:nvPr/>
        </p:nvGrpSpPr>
        <p:grpSpPr>
          <a:xfrm>
            <a:off x="9301171" y="3507659"/>
            <a:ext cx="891784" cy="380481"/>
            <a:chOff x="0" y="0"/>
            <a:chExt cx="891783" cy="380479"/>
          </a:xfrm>
        </p:grpSpPr>
        <p:sp>
          <p:nvSpPr>
            <p:cNvPr id="287" name="타원형"/>
            <p:cNvSpPr/>
            <p:nvPr/>
          </p:nvSpPr>
          <p:spPr>
            <a:xfrm>
              <a:off x="0" y="0"/>
              <a:ext cx="891784" cy="380480"/>
            </a:xfrm>
            <a:prstGeom prst="ellipse">
              <a:avLst/>
            </a:prstGeom>
            <a:solidFill>
              <a:schemeClr val="accent6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/>
              </a:pPr>
            </a:p>
          </p:txBody>
        </p:sp>
        <p:sp>
          <p:nvSpPr>
            <p:cNvPr id="288" name="abc"/>
            <p:cNvSpPr txBox="1"/>
            <p:nvPr/>
          </p:nvSpPr>
          <p:spPr>
            <a:xfrm>
              <a:off x="130599" y="81021"/>
              <a:ext cx="630585" cy="218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800"/>
              </a:lvl1pPr>
            </a:lstStyle>
            <a:p>
              <a:pPr/>
              <a:r>
                <a:t>abc</a:t>
              </a:r>
            </a:p>
          </p:txBody>
        </p:sp>
      </p:grpSp>
      <p:grpSp>
        <p:nvGrpSpPr>
          <p:cNvPr id="292" name="타원형"/>
          <p:cNvGrpSpPr/>
          <p:nvPr/>
        </p:nvGrpSpPr>
        <p:grpSpPr>
          <a:xfrm>
            <a:off x="9301171" y="3286649"/>
            <a:ext cx="891784" cy="380480"/>
            <a:chOff x="0" y="0"/>
            <a:chExt cx="891783" cy="380479"/>
          </a:xfrm>
        </p:grpSpPr>
        <p:sp>
          <p:nvSpPr>
            <p:cNvPr id="290" name="타원형"/>
            <p:cNvSpPr/>
            <p:nvPr/>
          </p:nvSpPr>
          <p:spPr>
            <a:xfrm>
              <a:off x="0" y="0"/>
              <a:ext cx="891784" cy="380480"/>
            </a:xfrm>
            <a:prstGeom prst="ellipse">
              <a:avLst/>
            </a:prstGeom>
            <a:solidFill>
              <a:schemeClr val="accent6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/>
              </a:pPr>
            </a:p>
          </p:txBody>
        </p:sp>
        <p:sp>
          <p:nvSpPr>
            <p:cNvPr id="291" name="java"/>
            <p:cNvSpPr txBox="1"/>
            <p:nvPr/>
          </p:nvSpPr>
          <p:spPr>
            <a:xfrm>
              <a:off x="130599" y="81021"/>
              <a:ext cx="630585" cy="218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800"/>
              </a:lvl1pPr>
            </a:lstStyle>
            <a:p>
              <a:pPr/>
              <a:r>
                <a:t>java</a:t>
              </a:r>
            </a:p>
          </p:txBody>
        </p:sp>
      </p:grpSp>
      <p:grpSp>
        <p:nvGrpSpPr>
          <p:cNvPr id="295" name="타원형"/>
          <p:cNvGrpSpPr/>
          <p:nvPr/>
        </p:nvGrpSpPr>
        <p:grpSpPr>
          <a:xfrm>
            <a:off x="9301171" y="3042392"/>
            <a:ext cx="891784" cy="380481"/>
            <a:chOff x="0" y="0"/>
            <a:chExt cx="891783" cy="380479"/>
          </a:xfrm>
        </p:grpSpPr>
        <p:sp>
          <p:nvSpPr>
            <p:cNvPr id="293" name="타원형"/>
            <p:cNvSpPr/>
            <p:nvPr/>
          </p:nvSpPr>
          <p:spPr>
            <a:xfrm>
              <a:off x="0" y="0"/>
              <a:ext cx="891784" cy="380480"/>
            </a:xfrm>
            <a:prstGeom prst="ellipse">
              <a:avLst/>
            </a:prstGeom>
            <a:solidFill>
              <a:schemeClr val="accent6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/>
              </a:pPr>
            </a:p>
          </p:txBody>
        </p:sp>
        <p:sp>
          <p:nvSpPr>
            <p:cNvPr id="294" name="C"/>
            <p:cNvSpPr txBox="1"/>
            <p:nvPr/>
          </p:nvSpPr>
          <p:spPr>
            <a:xfrm>
              <a:off x="130599" y="81021"/>
              <a:ext cx="630585" cy="218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800"/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296" name="타원형"/>
          <p:cNvSpPr/>
          <p:nvPr/>
        </p:nvSpPr>
        <p:spPr>
          <a:xfrm>
            <a:off x="9301171" y="2688475"/>
            <a:ext cx="891784" cy="38048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BE0B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Collection&lt;E&gt;"/>
          <p:cNvGrpSpPr/>
          <p:nvPr/>
        </p:nvGrpSpPr>
        <p:grpSpPr>
          <a:xfrm>
            <a:off x="2095500" y="1279994"/>
            <a:ext cx="1270000" cy="322911"/>
            <a:chOff x="0" y="-1"/>
            <a:chExt cx="1270000" cy="322910"/>
          </a:xfrm>
        </p:grpSpPr>
        <p:sp>
          <p:nvSpPr>
            <p:cNvPr id="298" name="직사각형"/>
            <p:cNvSpPr/>
            <p:nvPr/>
          </p:nvSpPr>
          <p:spPr>
            <a:xfrm>
              <a:off x="0" y="-2"/>
              <a:ext cx="1270000" cy="3229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/>
              </a:pPr>
            </a:p>
          </p:txBody>
        </p:sp>
        <p:sp>
          <p:nvSpPr>
            <p:cNvPr id="299" name="Collection&lt;E&gt;"/>
            <p:cNvSpPr txBox="1"/>
            <p:nvPr/>
          </p:nvSpPr>
          <p:spPr>
            <a:xfrm>
              <a:off x="0" y="26835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Collection&lt;E&gt;</a:t>
              </a:r>
            </a:p>
          </p:txBody>
        </p:sp>
      </p:grpSp>
      <p:grpSp>
        <p:nvGrpSpPr>
          <p:cNvPr id="303" name="List&lt;E&gt;"/>
          <p:cNvGrpSpPr/>
          <p:nvPr/>
        </p:nvGrpSpPr>
        <p:grpSpPr>
          <a:xfrm>
            <a:off x="2095500" y="1955798"/>
            <a:ext cx="1270000" cy="322913"/>
            <a:chOff x="0" y="-1"/>
            <a:chExt cx="1270000" cy="322912"/>
          </a:xfrm>
        </p:grpSpPr>
        <p:sp>
          <p:nvSpPr>
            <p:cNvPr id="301" name="직사각형"/>
            <p:cNvSpPr/>
            <p:nvPr/>
          </p:nvSpPr>
          <p:spPr>
            <a:xfrm>
              <a:off x="0" y="-2"/>
              <a:ext cx="1270000" cy="322913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/>
              </a:pPr>
            </a:p>
          </p:txBody>
        </p:sp>
        <p:sp>
          <p:nvSpPr>
            <p:cNvPr id="302" name="List&lt;E&gt;"/>
            <p:cNvSpPr txBox="1"/>
            <p:nvPr/>
          </p:nvSpPr>
          <p:spPr>
            <a:xfrm>
              <a:off x="0" y="26835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List&lt;E&gt;</a:t>
              </a:r>
            </a:p>
          </p:txBody>
        </p:sp>
      </p:grpSp>
      <p:grpSp>
        <p:nvGrpSpPr>
          <p:cNvPr id="306" name="Queue&lt;E&gt;"/>
          <p:cNvGrpSpPr/>
          <p:nvPr/>
        </p:nvGrpSpPr>
        <p:grpSpPr>
          <a:xfrm>
            <a:off x="3975100" y="1955798"/>
            <a:ext cx="1270000" cy="322913"/>
            <a:chOff x="0" y="-1"/>
            <a:chExt cx="1270000" cy="322912"/>
          </a:xfrm>
        </p:grpSpPr>
        <p:sp>
          <p:nvSpPr>
            <p:cNvPr id="304" name="직사각형"/>
            <p:cNvSpPr/>
            <p:nvPr/>
          </p:nvSpPr>
          <p:spPr>
            <a:xfrm>
              <a:off x="0" y="-2"/>
              <a:ext cx="1270000" cy="322913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/>
              </a:pPr>
            </a:p>
          </p:txBody>
        </p:sp>
        <p:sp>
          <p:nvSpPr>
            <p:cNvPr id="305" name="Queue&lt;E&gt;"/>
            <p:cNvSpPr txBox="1"/>
            <p:nvPr/>
          </p:nvSpPr>
          <p:spPr>
            <a:xfrm>
              <a:off x="0" y="26835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Queue&lt;E&gt;</a:t>
              </a:r>
            </a:p>
          </p:txBody>
        </p:sp>
      </p:grpSp>
      <p:grpSp>
        <p:nvGrpSpPr>
          <p:cNvPr id="309" name="Set&lt;E&gt;"/>
          <p:cNvGrpSpPr/>
          <p:nvPr/>
        </p:nvGrpSpPr>
        <p:grpSpPr>
          <a:xfrm>
            <a:off x="215900" y="1955798"/>
            <a:ext cx="1270000" cy="322913"/>
            <a:chOff x="0" y="-1"/>
            <a:chExt cx="1270000" cy="322912"/>
          </a:xfrm>
        </p:grpSpPr>
        <p:sp>
          <p:nvSpPr>
            <p:cNvPr id="307" name="직사각형"/>
            <p:cNvSpPr/>
            <p:nvPr/>
          </p:nvSpPr>
          <p:spPr>
            <a:xfrm>
              <a:off x="0" y="-2"/>
              <a:ext cx="1270000" cy="322913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/>
              </a:pPr>
            </a:p>
          </p:txBody>
        </p:sp>
        <p:sp>
          <p:nvSpPr>
            <p:cNvPr id="308" name="Set&lt;E&gt;"/>
            <p:cNvSpPr txBox="1"/>
            <p:nvPr/>
          </p:nvSpPr>
          <p:spPr>
            <a:xfrm>
              <a:off x="0" y="26835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Set&lt;E&gt;</a:t>
              </a:r>
            </a:p>
          </p:txBody>
        </p:sp>
      </p:grpSp>
      <p:grpSp>
        <p:nvGrpSpPr>
          <p:cNvPr id="312" name="Map&lt;K, V&gt;"/>
          <p:cNvGrpSpPr/>
          <p:nvPr/>
        </p:nvGrpSpPr>
        <p:grpSpPr>
          <a:xfrm>
            <a:off x="6210300" y="1279994"/>
            <a:ext cx="1270000" cy="322911"/>
            <a:chOff x="0" y="-1"/>
            <a:chExt cx="1270000" cy="322910"/>
          </a:xfrm>
        </p:grpSpPr>
        <p:sp>
          <p:nvSpPr>
            <p:cNvPr id="310" name="직사각형"/>
            <p:cNvSpPr/>
            <p:nvPr/>
          </p:nvSpPr>
          <p:spPr>
            <a:xfrm>
              <a:off x="0" y="-2"/>
              <a:ext cx="1270000" cy="3229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/>
              </a:pPr>
            </a:p>
          </p:txBody>
        </p:sp>
        <p:sp>
          <p:nvSpPr>
            <p:cNvPr id="311" name="Map&lt;K, V&gt;"/>
            <p:cNvSpPr txBox="1"/>
            <p:nvPr/>
          </p:nvSpPr>
          <p:spPr>
            <a:xfrm>
              <a:off x="0" y="26835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Map&lt;K, V&gt;</a:t>
              </a:r>
            </a:p>
          </p:txBody>
        </p:sp>
      </p:grpSp>
      <p:grpSp>
        <p:nvGrpSpPr>
          <p:cNvPr id="315" name="HashSet&lt;E&gt;"/>
          <p:cNvGrpSpPr/>
          <p:nvPr/>
        </p:nvGrpSpPr>
        <p:grpSpPr>
          <a:xfrm>
            <a:off x="215900" y="2984498"/>
            <a:ext cx="1270000" cy="322913"/>
            <a:chOff x="0" y="-1"/>
            <a:chExt cx="1270000" cy="322912"/>
          </a:xfrm>
        </p:grpSpPr>
        <p:sp>
          <p:nvSpPr>
            <p:cNvPr id="313" name="직사각형"/>
            <p:cNvSpPr/>
            <p:nvPr/>
          </p:nvSpPr>
          <p:spPr>
            <a:xfrm>
              <a:off x="0" y="-2"/>
              <a:ext cx="1270000" cy="322913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/>
              </a:pPr>
            </a:p>
          </p:txBody>
        </p:sp>
        <p:sp>
          <p:nvSpPr>
            <p:cNvPr id="314" name="HashSet&lt;E&gt;"/>
            <p:cNvSpPr txBox="1"/>
            <p:nvPr/>
          </p:nvSpPr>
          <p:spPr>
            <a:xfrm>
              <a:off x="0" y="26835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HashSet&lt;E&gt;</a:t>
              </a:r>
            </a:p>
          </p:txBody>
        </p:sp>
      </p:grpSp>
      <p:grpSp>
        <p:nvGrpSpPr>
          <p:cNvPr id="318" name="ArrayList&lt;E&gt;"/>
          <p:cNvGrpSpPr/>
          <p:nvPr/>
        </p:nvGrpSpPr>
        <p:grpSpPr>
          <a:xfrm>
            <a:off x="1625600" y="2984498"/>
            <a:ext cx="1270000" cy="322913"/>
            <a:chOff x="0" y="-1"/>
            <a:chExt cx="1270000" cy="322912"/>
          </a:xfrm>
        </p:grpSpPr>
        <p:sp>
          <p:nvSpPr>
            <p:cNvPr id="316" name="직사각형"/>
            <p:cNvSpPr/>
            <p:nvPr/>
          </p:nvSpPr>
          <p:spPr>
            <a:xfrm>
              <a:off x="0" y="-2"/>
              <a:ext cx="1270000" cy="322913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/>
              </a:pPr>
            </a:p>
          </p:txBody>
        </p:sp>
        <p:sp>
          <p:nvSpPr>
            <p:cNvPr id="317" name="ArrayList&lt;E&gt;"/>
            <p:cNvSpPr txBox="1"/>
            <p:nvPr/>
          </p:nvSpPr>
          <p:spPr>
            <a:xfrm>
              <a:off x="0" y="26835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ArrayList&lt;E&gt;</a:t>
              </a:r>
            </a:p>
          </p:txBody>
        </p:sp>
      </p:grpSp>
      <p:grpSp>
        <p:nvGrpSpPr>
          <p:cNvPr id="321" name="Vector&lt;E&gt;"/>
          <p:cNvGrpSpPr/>
          <p:nvPr/>
        </p:nvGrpSpPr>
        <p:grpSpPr>
          <a:xfrm>
            <a:off x="3035300" y="2984498"/>
            <a:ext cx="1270000" cy="322913"/>
            <a:chOff x="0" y="-1"/>
            <a:chExt cx="1270000" cy="322912"/>
          </a:xfrm>
        </p:grpSpPr>
        <p:sp>
          <p:nvSpPr>
            <p:cNvPr id="319" name="직사각형"/>
            <p:cNvSpPr/>
            <p:nvPr/>
          </p:nvSpPr>
          <p:spPr>
            <a:xfrm>
              <a:off x="0" y="-2"/>
              <a:ext cx="1270000" cy="322913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/>
              </a:pPr>
            </a:p>
          </p:txBody>
        </p:sp>
        <p:sp>
          <p:nvSpPr>
            <p:cNvPr id="320" name="Vector&lt;E&gt;"/>
            <p:cNvSpPr txBox="1"/>
            <p:nvPr/>
          </p:nvSpPr>
          <p:spPr>
            <a:xfrm>
              <a:off x="0" y="26835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Vector&lt;E&gt;</a:t>
              </a:r>
            </a:p>
          </p:txBody>
        </p:sp>
      </p:grpSp>
      <p:grpSp>
        <p:nvGrpSpPr>
          <p:cNvPr id="324" name="LinkedList&lt;E&gt;"/>
          <p:cNvGrpSpPr/>
          <p:nvPr/>
        </p:nvGrpSpPr>
        <p:grpSpPr>
          <a:xfrm>
            <a:off x="4445000" y="2984498"/>
            <a:ext cx="1270000" cy="322913"/>
            <a:chOff x="0" y="-1"/>
            <a:chExt cx="1270000" cy="322912"/>
          </a:xfrm>
        </p:grpSpPr>
        <p:sp>
          <p:nvSpPr>
            <p:cNvPr id="322" name="직사각형"/>
            <p:cNvSpPr/>
            <p:nvPr/>
          </p:nvSpPr>
          <p:spPr>
            <a:xfrm>
              <a:off x="0" y="-2"/>
              <a:ext cx="1270000" cy="322913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/>
              </a:pPr>
            </a:p>
          </p:txBody>
        </p:sp>
        <p:sp>
          <p:nvSpPr>
            <p:cNvPr id="323" name="LinkedList&lt;E&gt;"/>
            <p:cNvSpPr txBox="1"/>
            <p:nvPr/>
          </p:nvSpPr>
          <p:spPr>
            <a:xfrm>
              <a:off x="0" y="26835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LinkedList&lt;E&gt;</a:t>
              </a:r>
            </a:p>
          </p:txBody>
        </p:sp>
      </p:grpSp>
      <p:grpSp>
        <p:nvGrpSpPr>
          <p:cNvPr id="327" name="HashMap&lt;K, V&gt;"/>
          <p:cNvGrpSpPr/>
          <p:nvPr/>
        </p:nvGrpSpPr>
        <p:grpSpPr>
          <a:xfrm>
            <a:off x="6210300" y="2984498"/>
            <a:ext cx="1270000" cy="322913"/>
            <a:chOff x="0" y="-1"/>
            <a:chExt cx="1270000" cy="322912"/>
          </a:xfrm>
        </p:grpSpPr>
        <p:sp>
          <p:nvSpPr>
            <p:cNvPr id="325" name="직사각형"/>
            <p:cNvSpPr/>
            <p:nvPr/>
          </p:nvSpPr>
          <p:spPr>
            <a:xfrm>
              <a:off x="0" y="-2"/>
              <a:ext cx="1270000" cy="322913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/>
              </a:pPr>
            </a:p>
          </p:txBody>
        </p:sp>
        <p:sp>
          <p:nvSpPr>
            <p:cNvPr id="326" name="HashMap&lt;K, V&gt;"/>
            <p:cNvSpPr txBox="1"/>
            <p:nvPr/>
          </p:nvSpPr>
          <p:spPr>
            <a:xfrm>
              <a:off x="0" y="26835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HashMap&lt;K, V&gt;</a:t>
              </a:r>
            </a:p>
          </p:txBody>
        </p:sp>
      </p:grpSp>
      <p:grpSp>
        <p:nvGrpSpPr>
          <p:cNvPr id="330" name="Stack&lt;E&gt;"/>
          <p:cNvGrpSpPr/>
          <p:nvPr/>
        </p:nvGrpSpPr>
        <p:grpSpPr>
          <a:xfrm>
            <a:off x="3035300" y="3660302"/>
            <a:ext cx="1270000" cy="322912"/>
            <a:chOff x="0" y="0"/>
            <a:chExt cx="1270000" cy="322911"/>
          </a:xfrm>
        </p:grpSpPr>
        <p:sp>
          <p:nvSpPr>
            <p:cNvPr id="328" name="직사각형"/>
            <p:cNvSpPr/>
            <p:nvPr/>
          </p:nvSpPr>
          <p:spPr>
            <a:xfrm>
              <a:off x="0" y="-1"/>
              <a:ext cx="1270000" cy="3229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/>
              </a:pPr>
            </a:p>
          </p:txBody>
        </p:sp>
        <p:sp>
          <p:nvSpPr>
            <p:cNvPr id="329" name="Stack&lt;E&gt;"/>
            <p:cNvSpPr txBox="1"/>
            <p:nvPr/>
          </p:nvSpPr>
          <p:spPr>
            <a:xfrm>
              <a:off x="0" y="26836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Stack&lt;E&gt;</a:t>
              </a:r>
            </a:p>
          </p:txBody>
        </p:sp>
      </p:grpSp>
      <p:sp>
        <p:nvSpPr>
          <p:cNvPr id="331" name="선"/>
          <p:cNvSpPr/>
          <p:nvPr/>
        </p:nvSpPr>
        <p:spPr>
          <a:xfrm>
            <a:off x="118295" y="2631601"/>
            <a:ext cx="8743560" cy="3"/>
          </a:xfrm>
          <a:prstGeom prst="line">
            <a:avLst/>
          </a:prstGeom>
          <a:ln w="25400">
            <a:solidFill>
              <a:schemeClr val="accent2">
                <a:satOff val="-18194"/>
                <a:lumOff val="-11215"/>
              </a:schemeClr>
            </a:solidFill>
            <a:custDash>
              <a:ds d="200000" sp="200000"/>
            </a:custDash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2" name="선"/>
          <p:cNvSpPr/>
          <p:nvPr/>
        </p:nvSpPr>
        <p:spPr>
          <a:xfrm flipV="1">
            <a:off x="3670300" y="3296468"/>
            <a:ext cx="0" cy="374777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3" name="선"/>
          <p:cNvSpPr/>
          <p:nvPr/>
        </p:nvSpPr>
        <p:spPr>
          <a:xfrm flipH="1" flipV="1">
            <a:off x="2605870" y="2279561"/>
            <a:ext cx="1064431" cy="714119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4" name="선"/>
          <p:cNvSpPr/>
          <p:nvPr/>
        </p:nvSpPr>
        <p:spPr>
          <a:xfrm flipV="1">
            <a:off x="2260599" y="2284170"/>
            <a:ext cx="363987" cy="709510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5" name="선"/>
          <p:cNvSpPr/>
          <p:nvPr/>
        </p:nvSpPr>
        <p:spPr>
          <a:xfrm flipH="1" flipV="1">
            <a:off x="2755146" y="2316308"/>
            <a:ext cx="2182342" cy="68766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6" name="선"/>
          <p:cNvSpPr/>
          <p:nvPr/>
        </p:nvSpPr>
        <p:spPr>
          <a:xfrm flipV="1">
            <a:off x="850899" y="2269527"/>
            <a:ext cx="4" cy="72415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7" name="선"/>
          <p:cNvSpPr/>
          <p:nvPr/>
        </p:nvSpPr>
        <p:spPr>
          <a:xfrm flipH="1" flipV="1">
            <a:off x="4552932" y="2240326"/>
            <a:ext cx="384558" cy="777194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8" name="선"/>
          <p:cNvSpPr/>
          <p:nvPr/>
        </p:nvSpPr>
        <p:spPr>
          <a:xfrm flipV="1">
            <a:off x="6845300" y="1593724"/>
            <a:ext cx="0" cy="1399955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9" name="인터페이스"/>
          <p:cNvSpPr txBox="1"/>
          <p:nvPr/>
        </p:nvSpPr>
        <p:spPr>
          <a:xfrm>
            <a:off x="7724140" y="2152731"/>
            <a:ext cx="763267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pPr/>
            <a:r>
              <a:t>인터페이스</a:t>
            </a:r>
          </a:p>
        </p:txBody>
      </p:sp>
      <p:sp>
        <p:nvSpPr>
          <p:cNvPr id="340" name="클래스"/>
          <p:cNvSpPr txBox="1"/>
          <p:nvPr/>
        </p:nvSpPr>
        <p:spPr>
          <a:xfrm>
            <a:off x="7855963" y="2828537"/>
            <a:ext cx="499615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pPr/>
            <a:r>
              <a:t>클래스</a:t>
            </a:r>
          </a:p>
        </p:txBody>
      </p:sp>
      <p:sp>
        <p:nvSpPr>
          <p:cNvPr id="341" name="선"/>
          <p:cNvSpPr/>
          <p:nvPr/>
        </p:nvSpPr>
        <p:spPr>
          <a:xfrm flipV="1">
            <a:off x="2730500" y="1593725"/>
            <a:ext cx="0" cy="374776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2" name="선"/>
          <p:cNvSpPr/>
          <p:nvPr/>
        </p:nvSpPr>
        <p:spPr>
          <a:xfrm flipV="1">
            <a:off x="850900" y="1810560"/>
            <a:ext cx="0" cy="157942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3" name="선"/>
          <p:cNvSpPr/>
          <p:nvPr/>
        </p:nvSpPr>
        <p:spPr>
          <a:xfrm flipV="1">
            <a:off x="4610100" y="1810560"/>
            <a:ext cx="0" cy="157942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4" name="선"/>
          <p:cNvSpPr/>
          <p:nvPr/>
        </p:nvSpPr>
        <p:spPr>
          <a:xfrm>
            <a:off x="838199" y="1803523"/>
            <a:ext cx="3784603" cy="3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"/>
          <p:cNvGraphicFramePr/>
          <p:nvPr/>
        </p:nvGraphicFramePr>
        <p:xfrm>
          <a:off x="1185332" y="889000"/>
          <a:ext cx="7636093" cy="17780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56090"/>
                <a:gridCol w="1270000"/>
                <a:gridCol w="1270000"/>
                <a:gridCol w="1270000"/>
                <a:gridCol w="1270000"/>
              </a:tblGrid>
              <a:tr h="444500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멤버에 접근하는 클래스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멤버의 접근 지정자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solidFill>
                      <a:schemeClr val="accent5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4450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default</a:t>
                      </a:r>
                    </a:p>
                  </a:txBody>
                  <a:tcPr marL="0" marR="0" marT="0" marB="0" anchor="ctr" anchorCtr="0" horzOverflow="overflow"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private</a:t>
                      </a:r>
                    </a:p>
                  </a:txBody>
                  <a:tcPr marL="0" marR="0" marT="0" marB="0" anchor="ctr" anchorCtr="0" horzOverflow="overflow"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protected</a:t>
                      </a:r>
                    </a:p>
                  </a:txBody>
                  <a:tcPr marL="0" marR="0" marT="0" marB="0" anchor="ctr" anchorCtr="0" horzOverflow="overflow"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public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같은 패키지의 클래스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O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O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O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다른 패키지의 클래스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O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"/>
          <p:cNvGraphicFramePr/>
          <p:nvPr/>
        </p:nvGraphicFramePr>
        <p:xfrm>
          <a:off x="1185332" y="889000"/>
          <a:ext cx="9856655" cy="513829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832785"/>
                <a:gridCol w="3482230"/>
                <a:gridCol w="4541639"/>
              </a:tblGrid>
              <a:tr h="444500"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non-static 멤버</a:t>
                      </a:r>
                    </a:p>
                  </a:txBody>
                  <a:tcPr marL="0" marR="0" marT="0" marB="0" anchor="ctr" anchorCtr="0" horzOverflow="overflow"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static 멤버</a:t>
                      </a:r>
                    </a:p>
                  </a:txBody>
                  <a:tcPr marL="0" marR="0" marT="0" marB="0" anchor="ctr" anchorCtr="0" horzOverflow="overflow">
                    <a:lnR w="12700"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</a:tr>
              <a:tr h="141838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선언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class Sample {</a:t>
                      </a:r>
                    </a:p>
                    <a:p>
                      <a:pPr algn="l">
                        <a:defRPr sz="1800"/>
                      </a:pPr>
                      <a:r>
                        <a:t>     int n;</a:t>
                      </a:r>
                    </a:p>
                    <a:p>
                      <a:pPr algn="l">
                        <a:defRPr sz="1800"/>
                      </a:pPr>
                      <a:r>
                        <a:t>     void g() {...}</a:t>
                      </a:r>
                    </a:p>
                    <a:p>
                      <a:pPr algn="l">
                        <a:defRPr sz="1800"/>
                      </a:pPr>
                      <a:r>
                        <a:t> }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class Sample {</a:t>
                      </a:r>
                    </a:p>
                    <a:p>
                      <a:pPr algn="l">
                        <a:defRPr sz="1800"/>
                      </a:pPr>
                      <a:r>
                        <a:t>     static int n;</a:t>
                      </a:r>
                    </a:p>
                    <a:p>
                      <a:pPr algn="l">
                        <a:defRPr sz="1800"/>
                      </a:pPr>
                      <a:r>
                        <a:t>     static void g() {...}</a:t>
                      </a:r>
                    </a:p>
                    <a:p>
                      <a:pPr algn="l">
                        <a:defRPr sz="1800"/>
                      </a:pPr>
                      <a:r>
                        <a:t> }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84782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공간적 특성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멤버는 객체마다 별도 존재</a:t>
                      </a:r>
                    </a:p>
                    <a:p>
                      <a:pPr algn="l">
                        <a:defRPr sz="1800"/>
                      </a:pPr>
                      <a:r>
                        <a:t>  - 인스턴스 멤버라고 부름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멤버는 클래스당 하나 생성</a:t>
                      </a:r>
                    </a:p>
                    <a:p>
                      <a:pPr algn="l">
                        <a:defRPr sz="1800"/>
                      </a:pPr>
                      <a:r>
                        <a:t>  - 멤버는 객체 내부가 아닌 별도의 공간에 생성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1018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시간적 특성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객체 생성 시에 멤버 생성됨</a:t>
                      </a:r>
                    </a:p>
                    <a:p>
                      <a:pPr algn="l">
                        <a:defRPr sz="1800"/>
                      </a:pPr>
                      <a:r>
                        <a:t>  - 객체가 생길 때 멤버도 생성</a:t>
                      </a:r>
                    </a:p>
                    <a:p>
                      <a:pPr algn="l">
                        <a:defRPr sz="1800"/>
                      </a:pPr>
                      <a:r>
                        <a:t>  - 객체 생성 후 멤버 사용 가능</a:t>
                      </a:r>
                    </a:p>
                    <a:p>
                      <a:pPr algn="l">
                        <a:defRPr sz="1800"/>
                      </a:pPr>
                      <a:r>
                        <a:t>  - 객체가 사라지면 멤버도 사라짐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클래스 로딩 시에 멤버 생성</a:t>
                      </a:r>
                    </a:p>
                    <a:p>
                      <a:pPr algn="l">
                        <a:defRPr sz="1800"/>
                      </a:pPr>
                      <a:r>
                        <a:t>  - 객체가 생기기 전에 이미 생성</a:t>
                      </a:r>
                    </a:p>
                    <a:p>
                      <a:pPr algn="l">
                        <a:defRPr sz="1800"/>
                      </a:pPr>
                      <a:r>
                        <a:t>  - 객체가 생기기 전에도 사용 가능</a:t>
                      </a:r>
                    </a:p>
                    <a:p>
                      <a:pPr algn="l">
                        <a:defRPr sz="1800"/>
                      </a:pPr>
                      <a:r>
                        <a:t>  - 객체가 사라져도 멤버는 사라지지 않음</a:t>
                      </a:r>
                    </a:p>
                    <a:p>
                      <a:pPr algn="l">
                        <a:defRPr sz="1800"/>
                      </a:pPr>
                      <a:r>
                        <a:t>  - 멤버는 프로그램이 종료될 때 사라짐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71740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공유의 특성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공유되지 않음</a:t>
                      </a:r>
                    </a:p>
                    <a:p>
                      <a:pPr algn="l">
                        <a:defRPr sz="1800"/>
                      </a:pPr>
                      <a:r>
                        <a:t>  - 멤버는 객체 내에 각각 공간 유지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동일한 클래스의 모든 객체들에 의해 공유됨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표"/>
          <p:cNvGraphicFramePr/>
          <p:nvPr/>
        </p:nvGraphicFramePr>
        <p:xfrm>
          <a:off x="1185332" y="889000"/>
          <a:ext cx="6151330" cy="2854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65776"/>
                <a:gridCol w="2742777"/>
                <a:gridCol w="2742777"/>
              </a:tblGrid>
              <a:tr h="311247">
                <a:tc>
                  <a:txBody>
                    <a:bodyPr/>
                    <a:lstStyle/>
                    <a:p>
                      <a:pPr algn="ctr">
                        <a:defRPr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olidFill>
                            <a:srgbClr val="FFFFFF"/>
                          </a:solidFill>
                        </a:rPr>
                        <a:t>메소드 오버로딩</a:t>
                      </a:r>
                    </a:p>
                  </a:txBody>
                  <a:tcPr marL="0" marR="0" marT="0" marB="0" anchor="ctr" anchorCtr="0" horzOverflow="overflow"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olidFill>
                            <a:srgbClr val="FFFFFF"/>
                          </a:solidFill>
                        </a:rPr>
                        <a:t>메소드 오버라이딩</a:t>
                      </a:r>
                    </a:p>
                  </a:txBody>
                  <a:tcPr marL="0" marR="0" marT="0" marB="0" anchor="ctr" anchorCtr="0" horzOverflow="overflow">
                    <a:lnR w="12700"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정의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같은 클래스나 상속 관계에서 동일한 이름의 메소드 중복 작성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서브 클래스에서 슈퍼 클래스에 있는 메소드와 동일한 이름의 메소드 재작성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2115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관계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 동일한 클래스 내 혹은 상속 관계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 상속 관계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목적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 이름이 같은 여러 개의 메소드를 중복 정의하여 사용의 편리성 향상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 슈퍼 클래스에 구현된 메소드를 무시하고 서브 클래스에서 새로운 기능의 메소드를 재정의하고자 함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조건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 메소드의 이름은 반드시 동일함. 메소드의 인자의 개수나 인자의 타입이 달라야 성립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 메소드의 이름, 인자 타입, 인자 개수, 인자의 리턴 타입이 모두 동일하여야 성립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바인딩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정적 바인딩. 컴파일 시에 중복된 메소드 중 호출되는 메소드 결정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동적 바인딩. 실행 시간에 오버라이딩된 메소드 찾아 호출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표"/>
          <p:cNvGraphicFramePr/>
          <p:nvPr/>
        </p:nvGraphicFramePr>
        <p:xfrm>
          <a:off x="1185332" y="889000"/>
          <a:ext cx="8554326" cy="27305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575658"/>
                <a:gridCol w="6978668"/>
              </a:tblGrid>
              <a:tr h="444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비교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내용</a:t>
                      </a:r>
                    </a:p>
                  </a:txBody>
                  <a:tcPr marL="0" marR="0" marT="0" marB="0" anchor="ctr" anchorCtr="0" horzOverflow="overflow"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추상 클래스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- 일반 메소드 포함 가능</a:t>
                      </a:r>
                    </a:p>
                    <a:p>
                      <a:pPr algn="l">
                        <a:defRPr sz="1800"/>
                      </a:pPr>
                      <a:r>
                        <a:t> - 상수, 변수 필드 포함 가능</a:t>
                      </a:r>
                    </a:p>
                    <a:p>
                      <a:pPr algn="l">
                        <a:defRPr sz="1800"/>
                      </a:pPr>
                      <a:r>
                        <a:t> - 모든 서브 클래스에 공통된 메소드가 있는 경우에는 추상 클래스가 적합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인터페이스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- 모든 메소드가 추상 메소드</a:t>
                      </a:r>
                    </a:p>
                    <a:p>
                      <a:pPr algn="l">
                        <a:defRPr sz="1800"/>
                      </a:pPr>
                      <a:r>
                        <a:t> - 상수 필드만 포함 가능</a:t>
                      </a:r>
                    </a:p>
                    <a:p>
                      <a:pPr algn="l">
                        <a:defRPr sz="1800"/>
                      </a:pPr>
                      <a:r>
                        <a:t> - 다중 상속 지원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표 3"/>
          <p:cNvGraphicFramePr/>
          <p:nvPr/>
        </p:nvGraphicFramePr>
        <p:xfrm>
          <a:off x="2870200" y="648757"/>
          <a:ext cx="2111376" cy="148336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22275"/>
                <a:gridCol w="422275"/>
                <a:gridCol w="422275"/>
                <a:gridCol w="422275"/>
                <a:gridCol w="422275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27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-8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19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-2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9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37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6" name="표 4"/>
          <p:cNvGraphicFramePr/>
          <p:nvPr/>
        </p:nvGraphicFramePr>
        <p:xfrm>
          <a:off x="2032000" y="2415114"/>
          <a:ext cx="3787779" cy="296672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73472"/>
                <a:gridCol w="473472"/>
                <a:gridCol w="473472"/>
                <a:gridCol w="473472"/>
                <a:gridCol w="473472"/>
                <a:gridCol w="473472"/>
                <a:gridCol w="473472"/>
                <a:gridCol w="473472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b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76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-19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[6]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" name="표 4"/>
          <p:cNvGraphicFramePr/>
          <p:nvPr/>
        </p:nvGraphicFramePr>
        <p:xfrm>
          <a:off x="2032000" y="2415114"/>
          <a:ext cx="4692649" cy="222504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782108"/>
                <a:gridCol w="782108"/>
                <a:gridCol w="782108"/>
                <a:gridCol w="782108"/>
                <a:gridCol w="782108"/>
                <a:gridCol w="782108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Cho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Park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Yoo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 gridSpan="6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(a)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Cho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Han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Park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Yoo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 gridSpan="6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(b)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표 4"/>
          <p:cNvGraphicFramePr/>
          <p:nvPr/>
        </p:nvGraphicFramePr>
        <p:xfrm>
          <a:off x="2032000" y="2415114"/>
          <a:ext cx="2367361" cy="370840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73472"/>
                <a:gridCol w="473472"/>
                <a:gridCol w="473472"/>
                <a:gridCol w="473472"/>
                <a:gridCol w="473472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d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7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76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-19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[6]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[7]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[8]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" name="표 4"/>
          <p:cNvGraphicFramePr/>
          <p:nvPr/>
        </p:nvGraphicFramePr>
        <p:xfrm>
          <a:off x="222253" y="91436"/>
          <a:ext cx="2080162" cy="333756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04948"/>
                <a:gridCol w="815275"/>
                <a:gridCol w="216123"/>
                <a:gridCol w="543812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주소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C5E0B4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data 필드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a+1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C5E0B4"/>
                    </a:solidFill>
                  </a:tcPr>
                </a:tc>
                <a:tc vMerge="1"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C5E0B4"/>
                    </a:solidFill>
                  </a:tcPr>
                </a:tc>
                <a:tc vMerge="1">
                  <a:tcPr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C5E0B4"/>
                    </a:solidFill>
                  </a:tcPr>
                </a:tc>
                <a:tc vMerge="1">
                  <a:tcPr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E699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link 필드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E699"/>
                    </a:solidFill>
                  </a:tcPr>
                </a:tc>
                <a:tc v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a+k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E699"/>
                    </a:solidFill>
                  </a:tcPr>
                </a:tc>
                <a:tc vMerge="1"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(a) 물리적 노드 구조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113" name="표 1"/>
          <p:cNvGraphicFramePr/>
          <p:nvPr/>
        </p:nvGraphicFramePr>
        <p:xfrm>
          <a:off x="426120" y="3572299"/>
          <a:ext cx="1672428" cy="71945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836213"/>
                <a:gridCol w="836213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(b) 논리적 노드 구조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114" name="표 5"/>
          <p:cNvGraphicFramePr/>
          <p:nvPr/>
        </p:nvGraphicFramePr>
        <p:xfrm>
          <a:off x="6207795" y="1858853"/>
          <a:ext cx="1672435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836213"/>
                <a:gridCol w="836213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