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2" name="Shape 9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맑은 고딕"/>
      </a:defRPr>
    </a:lvl1pPr>
    <a:lvl2pPr indent="228600" latinLnBrk="0">
      <a:defRPr sz="1200">
        <a:latin typeface="+mj-lt"/>
        <a:ea typeface="+mj-ea"/>
        <a:cs typeface="+mj-cs"/>
        <a:sym typeface="맑은 고딕"/>
      </a:defRPr>
    </a:lvl2pPr>
    <a:lvl3pPr indent="457200" latinLnBrk="0">
      <a:defRPr sz="1200">
        <a:latin typeface="+mj-lt"/>
        <a:ea typeface="+mj-ea"/>
        <a:cs typeface="+mj-cs"/>
        <a:sym typeface="맑은 고딕"/>
      </a:defRPr>
    </a:lvl3pPr>
    <a:lvl4pPr indent="685800" latinLnBrk="0">
      <a:defRPr sz="1200">
        <a:latin typeface="+mj-lt"/>
        <a:ea typeface="+mj-ea"/>
        <a:cs typeface="+mj-cs"/>
        <a:sym typeface="맑은 고딕"/>
      </a:defRPr>
    </a:lvl4pPr>
    <a:lvl5pPr indent="914400" latinLnBrk="0">
      <a:defRPr sz="1200">
        <a:latin typeface="+mj-lt"/>
        <a:ea typeface="+mj-ea"/>
        <a:cs typeface="+mj-cs"/>
        <a:sym typeface="맑은 고딕"/>
      </a:defRPr>
    </a:lvl5pPr>
    <a:lvl6pPr indent="1143000" latinLnBrk="0">
      <a:defRPr sz="1200">
        <a:latin typeface="+mj-lt"/>
        <a:ea typeface="+mj-ea"/>
        <a:cs typeface="+mj-cs"/>
        <a:sym typeface="맑은 고딕"/>
      </a:defRPr>
    </a:lvl6pPr>
    <a:lvl7pPr indent="1371600" latinLnBrk="0">
      <a:defRPr sz="1200">
        <a:latin typeface="+mj-lt"/>
        <a:ea typeface="+mj-ea"/>
        <a:cs typeface="+mj-cs"/>
        <a:sym typeface="맑은 고딕"/>
      </a:defRPr>
    </a:lvl7pPr>
    <a:lvl8pPr indent="1600200" latinLnBrk="0">
      <a:defRPr sz="1200">
        <a:latin typeface="+mj-lt"/>
        <a:ea typeface="+mj-ea"/>
        <a:cs typeface="+mj-cs"/>
        <a:sym typeface="맑은 고딕"/>
      </a:defRPr>
    </a:lvl8pPr>
    <a:lvl9pPr indent="1828800" latinLnBrk="0">
      <a:defRPr sz="1200">
        <a:latin typeface="+mj-lt"/>
        <a:ea typeface="+mj-ea"/>
        <a:cs typeface="+mj-cs"/>
        <a:sym typeface="맑은 고딕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텍스트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제목 텍스트</a:t>
            </a:r>
          </a:p>
        </p:txBody>
      </p:sp>
      <p:sp>
        <p:nvSpPr>
          <p:cNvPr id="12" name="본문 첫 번째 줄…"/>
          <p:cNvSpPr txBox="1"/>
          <p:nvPr>
            <p:ph type="body" sz="quarter" idx="1"/>
          </p:nvPr>
        </p:nvSpPr>
        <p:spPr>
          <a:xfrm>
            <a:off x="1524000" y="3602037"/>
            <a:ext cx="9144000" cy="1655767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0" algn="ctr">
              <a:buSzTx/>
              <a:buFontTx/>
              <a:buNone/>
              <a:defRPr sz="2400"/>
            </a:lvl2pPr>
            <a:lvl3pPr marL="0" indent="0" algn="ctr">
              <a:buSzTx/>
              <a:buFontTx/>
              <a:buNone/>
              <a:defRPr sz="2400"/>
            </a:lvl3pPr>
            <a:lvl4pPr marL="0" indent="0" algn="ctr">
              <a:buSzTx/>
              <a:buFontTx/>
              <a:buNone/>
              <a:defRPr sz="2400"/>
            </a:lvl4pPr>
            <a:lvl5pPr marL="0" indent="0" algn="ctr">
              <a:buSzTx/>
              <a:buFontTx/>
              <a:buNone/>
              <a:defRPr sz="24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3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21" name="본문 첫 번째 줄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2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제목 텍스트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제목 텍스트</a:t>
            </a:r>
          </a:p>
        </p:txBody>
      </p:sp>
      <p:sp>
        <p:nvSpPr>
          <p:cNvPr id="30" name="본문 첫 번째 줄…"/>
          <p:cNvSpPr txBox="1"/>
          <p:nvPr>
            <p:ph type="body" sz="quarter" idx="1"/>
          </p:nvPr>
        </p:nvSpPr>
        <p:spPr>
          <a:xfrm>
            <a:off x="831850" y="4589462"/>
            <a:ext cx="10515600" cy="1500192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31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39" name="본문 첫 번째 줄…"/>
          <p:cNvSpPr txBox="1"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0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제목 텍스트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48" name="본문 첫 번째 줄…"/>
          <p:cNvSpPr txBox="1"/>
          <p:nvPr>
            <p:ph type="body" sz="quarter" idx="1"/>
          </p:nvPr>
        </p:nvSpPr>
        <p:spPr>
          <a:xfrm>
            <a:off x="839787" y="1681163"/>
            <a:ext cx="5157790" cy="823917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/>
            </a:lvl1pPr>
            <a:lvl2pPr marL="0" indent="0">
              <a:buSzTx/>
              <a:buFontTx/>
              <a:buNone/>
              <a:defRPr b="1" sz="2400"/>
            </a:lvl2pPr>
            <a:lvl3pPr marL="0" indent="0">
              <a:buSzTx/>
              <a:buFontTx/>
              <a:buNone/>
              <a:defRPr b="1" sz="2400"/>
            </a:lvl3pPr>
            <a:lvl4pPr marL="0" indent="0">
              <a:buSzTx/>
              <a:buFontTx/>
              <a:buNone/>
              <a:defRPr b="1" sz="2400"/>
            </a:lvl4pPr>
            <a:lvl5pPr marL="0" indent="0">
              <a:buSzTx/>
              <a:buFontTx/>
              <a:buNone/>
              <a:defRPr b="1" sz="24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9" name="텍스트 개체 틀 4"/>
          <p:cNvSpPr/>
          <p:nvPr>
            <p:ph type="body" sz="quarter" idx="13"/>
          </p:nvPr>
        </p:nvSpPr>
        <p:spPr>
          <a:xfrm>
            <a:off x="6172200" y="1681163"/>
            <a:ext cx="5183188" cy="823914"/>
          </a:xfrm>
          <a:prstGeom prst="rect">
            <a:avLst/>
          </a:prstGeom>
        </p:spPr>
        <p:txBody>
          <a:bodyPr anchor="b"/>
          <a:lstStyle/>
          <a:p>
            <a:pPr/>
          </a:p>
        </p:txBody>
      </p:sp>
      <p:sp>
        <p:nvSpPr>
          <p:cNvPr id="50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58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제목 텍스트"/>
          <p:cNvSpPr txBox="1"/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제목 텍스트</a:t>
            </a:r>
          </a:p>
        </p:txBody>
      </p:sp>
      <p:sp>
        <p:nvSpPr>
          <p:cNvPr id="73" name="본문 첫 번째 줄…"/>
          <p:cNvSpPr txBox="1"/>
          <p:nvPr>
            <p:ph type="body" sz="half" idx="1"/>
          </p:nvPr>
        </p:nvSpPr>
        <p:spPr>
          <a:xfrm>
            <a:off x="5183187" y="987425"/>
            <a:ext cx="6172204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4" name="텍스트 개체 틀 3"/>
          <p:cNvSpPr/>
          <p:nvPr>
            <p:ph type="body" sz="quarter" idx="13"/>
          </p:nvPr>
        </p:nvSpPr>
        <p:spPr>
          <a:xfrm>
            <a:off x="839784" y="2057400"/>
            <a:ext cx="3932246" cy="3811588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제목 텍스트"/>
          <p:cNvSpPr txBox="1"/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제목 텍스트</a:t>
            </a:r>
          </a:p>
        </p:txBody>
      </p:sp>
      <p:sp>
        <p:nvSpPr>
          <p:cNvPr id="83" name="그림 개체 틀 2"/>
          <p:cNvSpPr/>
          <p:nvPr>
            <p:ph type="pic" sz="half" idx="13"/>
          </p:nvPr>
        </p:nvSpPr>
        <p:spPr>
          <a:xfrm>
            <a:off x="5183187" y="987425"/>
            <a:ext cx="6172204" cy="487362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4" name="본문 첫 번째 줄…"/>
          <p:cNvSpPr txBox="1"/>
          <p:nvPr>
            <p:ph type="body" sz="quarter" idx="1"/>
          </p:nvPr>
        </p:nvSpPr>
        <p:spPr>
          <a:xfrm>
            <a:off x="839787" y="2057400"/>
            <a:ext cx="3932240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0">
              <a:buSzTx/>
              <a:buFontTx/>
              <a:buNone/>
              <a:defRPr sz="1600"/>
            </a:lvl2pPr>
            <a:lvl3pPr marL="0" indent="0">
              <a:buSzTx/>
              <a:buFontTx/>
              <a:buNone/>
              <a:defRPr sz="1600"/>
            </a:lvl3pPr>
            <a:lvl4pPr marL="0" indent="0">
              <a:buSzTx/>
              <a:buFontTx/>
              <a:buNone/>
              <a:defRPr sz="1600"/>
            </a:lvl4pPr>
            <a:lvl5pPr marL="0" indent="0">
              <a:buSzTx/>
              <a:buFontTx/>
              <a:buNone/>
              <a:defRPr sz="16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8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텍스트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/>
            <a:r>
              <a:t>제목 텍스트</a:t>
            </a:r>
          </a:p>
        </p:txBody>
      </p:sp>
      <p:sp>
        <p:nvSpPr>
          <p:cNvPr id="3" name="본문 첫 번째 줄…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슬라이드 번호"/>
          <p:cNvSpPr txBox="1"/>
          <p:nvPr>
            <p:ph type="sldNum" sz="quarter" idx="2"/>
          </p:nvPr>
        </p:nvSpPr>
        <p:spPr>
          <a:xfrm>
            <a:off x="11080150" y="6404294"/>
            <a:ext cx="273653" cy="2692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2pPr>
      <a:lvl3pPr marL="1234438" marR="0" indent="-320038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4" name="표 3"/>
          <p:cNvGraphicFramePr/>
          <p:nvPr/>
        </p:nvGraphicFramePr>
        <p:xfrm>
          <a:off x="2032000" y="719666"/>
          <a:ext cx="2111375" cy="14833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22275"/>
                <a:gridCol w="422275"/>
                <a:gridCol w="422275"/>
                <a:gridCol w="422275"/>
                <a:gridCol w="422275"/>
              </a:tblGrid>
              <a:tr h="370840">
                <a:tc>
                  <a:txBody>
                    <a:bodyPr/>
                    <a:lstStyle/>
                    <a:p>
                      <a:pPr algn="ctr">
                        <a:defRPr b="0" sz="14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4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[0]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[1]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[2]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a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[0]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[1]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[2]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95" name="표 4"/>
          <p:cNvGraphicFramePr/>
          <p:nvPr/>
        </p:nvGraphicFramePr>
        <p:xfrm>
          <a:off x="2032000" y="2415114"/>
          <a:ext cx="4064006" cy="2966724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51556"/>
                <a:gridCol w="451556"/>
                <a:gridCol w="451556"/>
                <a:gridCol w="451556"/>
                <a:gridCol w="451556"/>
                <a:gridCol w="451556"/>
                <a:gridCol w="451556"/>
                <a:gridCol w="451556"/>
                <a:gridCol w="451556"/>
              </a:tblGrid>
              <a:tr h="370840">
                <a:tc>
                  <a:txBody>
                    <a:bodyPr/>
                    <a:lstStyle/>
                    <a:p>
                      <a:pPr algn="ctr">
                        <a:defRPr b="0" sz="14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4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[0]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[1]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[2]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[3]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[4]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[5]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[6]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b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[0]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[1]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[2]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[3]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[4]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[5]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[6]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7" name="표 5"/>
          <p:cNvGraphicFramePr/>
          <p:nvPr/>
        </p:nvGraphicFramePr>
        <p:xfrm>
          <a:off x="5845845" y="3001853"/>
          <a:ext cx="990729" cy="697235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95362"/>
                <a:gridCol w="495362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x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y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28" name="표 8"/>
          <p:cNvGraphicFramePr/>
          <p:nvPr/>
        </p:nvGraphicFramePr>
        <p:xfrm>
          <a:off x="4676773" y="3001853"/>
          <a:ext cx="926437" cy="697235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63216"/>
                <a:gridCol w="463216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p1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29" name="직선 화살표 연결선 3"/>
          <p:cNvSpPr/>
          <p:nvPr/>
        </p:nvSpPr>
        <p:spPr>
          <a:xfrm>
            <a:off x="5603206" y="3505200"/>
            <a:ext cx="242643" cy="0"/>
          </a:xfrm>
          <a:prstGeom prst="line">
            <a:avLst/>
          </a:prstGeom>
          <a:ln w="28575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graphicFrame>
        <p:nvGraphicFramePr>
          <p:cNvPr id="130" name="표 22"/>
          <p:cNvGraphicFramePr/>
          <p:nvPr/>
        </p:nvGraphicFramePr>
        <p:xfrm>
          <a:off x="5845845" y="3804284"/>
          <a:ext cx="990729" cy="697235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95362"/>
                <a:gridCol w="495362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x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y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8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31" name="표 23"/>
          <p:cNvGraphicFramePr/>
          <p:nvPr/>
        </p:nvGraphicFramePr>
        <p:xfrm>
          <a:off x="4676773" y="3804284"/>
          <a:ext cx="926437" cy="697235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63216"/>
                <a:gridCol w="463216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p2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32" name="직선 화살표 연결선 24"/>
          <p:cNvSpPr/>
          <p:nvPr/>
        </p:nvSpPr>
        <p:spPr>
          <a:xfrm>
            <a:off x="5603206" y="4307628"/>
            <a:ext cx="242643" cy="5"/>
          </a:xfrm>
          <a:prstGeom prst="line">
            <a:avLst/>
          </a:prstGeom>
          <a:ln w="28575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graphicFrame>
        <p:nvGraphicFramePr>
          <p:cNvPr id="133" name="표 25"/>
          <p:cNvGraphicFramePr/>
          <p:nvPr/>
        </p:nvGraphicFramePr>
        <p:xfrm>
          <a:off x="5845845" y="628754"/>
          <a:ext cx="990729" cy="697236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95362"/>
                <a:gridCol w="495362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x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y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8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34" name="표 26"/>
          <p:cNvGraphicFramePr/>
          <p:nvPr/>
        </p:nvGraphicFramePr>
        <p:xfrm>
          <a:off x="4676773" y="628754"/>
          <a:ext cx="926437" cy="697236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63216"/>
                <a:gridCol w="463216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p1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35" name="직선 화살표 연결선 27"/>
          <p:cNvSpPr/>
          <p:nvPr/>
        </p:nvSpPr>
        <p:spPr>
          <a:xfrm>
            <a:off x="5603206" y="1132099"/>
            <a:ext cx="242643" cy="5"/>
          </a:xfrm>
          <a:prstGeom prst="line">
            <a:avLst/>
          </a:prstGeom>
          <a:ln w="28575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graphicFrame>
        <p:nvGraphicFramePr>
          <p:cNvPr id="136" name="표 28"/>
          <p:cNvGraphicFramePr/>
          <p:nvPr/>
        </p:nvGraphicFramePr>
        <p:xfrm>
          <a:off x="5845845" y="1431182"/>
          <a:ext cx="990729" cy="697235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95362"/>
                <a:gridCol w="495362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x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y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8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37" name="표 29"/>
          <p:cNvGraphicFramePr/>
          <p:nvPr/>
        </p:nvGraphicFramePr>
        <p:xfrm>
          <a:off x="4676773" y="1431182"/>
          <a:ext cx="926437" cy="697235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63216"/>
                <a:gridCol w="463216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p2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38" name="직선 화살표 연결선 30"/>
          <p:cNvSpPr/>
          <p:nvPr/>
        </p:nvSpPr>
        <p:spPr>
          <a:xfrm>
            <a:off x="5603206" y="1934528"/>
            <a:ext cx="242643" cy="5"/>
          </a:xfrm>
          <a:prstGeom prst="line">
            <a:avLst/>
          </a:prstGeom>
          <a:ln w="28575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graphicFrame>
        <p:nvGraphicFramePr>
          <p:cNvPr id="139" name="표 13"/>
          <p:cNvGraphicFramePr/>
          <p:nvPr/>
        </p:nvGraphicFramePr>
        <p:xfrm>
          <a:off x="8248277" y="628754"/>
          <a:ext cx="990729" cy="697236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95362"/>
                <a:gridCol w="495362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x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y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5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8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40" name="표 14"/>
          <p:cNvGraphicFramePr/>
          <p:nvPr/>
        </p:nvGraphicFramePr>
        <p:xfrm>
          <a:off x="7079208" y="628754"/>
          <a:ext cx="926437" cy="697236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63216"/>
                <a:gridCol w="463216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p1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41" name="표 16"/>
          <p:cNvGraphicFramePr/>
          <p:nvPr/>
        </p:nvGraphicFramePr>
        <p:xfrm>
          <a:off x="8248277" y="1431182"/>
          <a:ext cx="990729" cy="697235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95362"/>
                <a:gridCol w="495362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x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y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8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42" name="표 17"/>
          <p:cNvGraphicFramePr/>
          <p:nvPr/>
        </p:nvGraphicFramePr>
        <p:xfrm>
          <a:off x="7079208" y="1431182"/>
          <a:ext cx="926437" cy="697235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63216"/>
                <a:gridCol w="463216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p2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43" name="직선 화살표 연결선 18"/>
          <p:cNvSpPr/>
          <p:nvPr/>
        </p:nvSpPr>
        <p:spPr>
          <a:xfrm>
            <a:off x="8005640" y="2025013"/>
            <a:ext cx="242643" cy="5"/>
          </a:xfrm>
          <a:prstGeom prst="line">
            <a:avLst/>
          </a:prstGeom>
          <a:ln w="28575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44" name="직선 연결선 19"/>
          <p:cNvSpPr/>
          <p:nvPr/>
        </p:nvSpPr>
        <p:spPr>
          <a:xfrm>
            <a:off x="8005640" y="1187998"/>
            <a:ext cx="71565" cy="5"/>
          </a:xfrm>
          <a:prstGeom prst="line">
            <a:avLst/>
          </a:prstGeom>
          <a:ln w="28575">
            <a:solidFill>
              <a:srgbClr val="000000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45" name="직선 연결선 31"/>
          <p:cNvSpPr/>
          <p:nvPr/>
        </p:nvSpPr>
        <p:spPr>
          <a:xfrm flipH="1">
            <a:off x="8067674" y="1173586"/>
            <a:ext cx="4768" cy="716405"/>
          </a:xfrm>
          <a:prstGeom prst="line">
            <a:avLst/>
          </a:prstGeom>
          <a:ln w="28575">
            <a:solidFill>
              <a:srgbClr val="000000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46" name="직선 화살표 연결선 35"/>
          <p:cNvSpPr/>
          <p:nvPr/>
        </p:nvSpPr>
        <p:spPr>
          <a:xfrm>
            <a:off x="8072435" y="1875600"/>
            <a:ext cx="175847" cy="5"/>
          </a:xfrm>
          <a:prstGeom prst="line">
            <a:avLst/>
          </a:prstGeom>
          <a:ln w="28575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47" name="TextBox 38"/>
          <p:cNvSpPr txBox="1"/>
          <p:nvPr/>
        </p:nvSpPr>
        <p:spPr>
          <a:xfrm>
            <a:off x="5845845" y="2230228"/>
            <a:ext cx="290395" cy="269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200"/>
            </a:lvl1pPr>
          </a:lstStyle>
          <a:p>
            <a:pPr/>
            <a:r>
              <a:t>(a)</a:t>
            </a:r>
          </a:p>
        </p:txBody>
      </p:sp>
      <p:sp>
        <p:nvSpPr>
          <p:cNvPr id="148" name="TextBox 39"/>
          <p:cNvSpPr txBox="1"/>
          <p:nvPr/>
        </p:nvSpPr>
        <p:spPr>
          <a:xfrm>
            <a:off x="8248277" y="2230228"/>
            <a:ext cx="290395" cy="269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200"/>
            </a:lvl1pPr>
          </a:lstStyle>
          <a:p>
            <a:pPr/>
            <a:r>
              <a:t>(b)</a:t>
            </a:r>
          </a:p>
        </p:txBody>
      </p:sp>
      <p:graphicFrame>
        <p:nvGraphicFramePr>
          <p:cNvPr id="149" name="표 33"/>
          <p:cNvGraphicFramePr/>
          <p:nvPr/>
        </p:nvGraphicFramePr>
        <p:xfrm>
          <a:off x="7079208" y="3001853"/>
          <a:ext cx="926437" cy="697235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63216"/>
                <a:gridCol w="463216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p1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50" name="표 34"/>
          <p:cNvGraphicFramePr/>
          <p:nvPr/>
        </p:nvGraphicFramePr>
        <p:xfrm>
          <a:off x="8248277" y="3804284"/>
          <a:ext cx="990729" cy="697235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95362"/>
                <a:gridCol w="495362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x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y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3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8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51" name="표 36"/>
          <p:cNvGraphicFramePr/>
          <p:nvPr/>
        </p:nvGraphicFramePr>
        <p:xfrm>
          <a:off x="7079208" y="3804284"/>
          <a:ext cx="926437" cy="697235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63216"/>
                <a:gridCol w="463216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p2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52" name="직선 화살표 연결선 37"/>
          <p:cNvSpPr/>
          <p:nvPr/>
        </p:nvSpPr>
        <p:spPr>
          <a:xfrm>
            <a:off x="8005640" y="4398116"/>
            <a:ext cx="242643" cy="5"/>
          </a:xfrm>
          <a:prstGeom prst="line">
            <a:avLst/>
          </a:prstGeom>
          <a:ln w="28575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3" name="직선 연결선 40"/>
          <p:cNvSpPr/>
          <p:nvPr/>
        </p:nvSpPr>
        <p:spPr>
          <a:xfrm>
            <a:off x="8005640" y="3561100"/>
            <a:ext cx="71565" cy="5"/>
          </a:xfrm>
          <a:prstGeom prst="line">
            <a:avLst/>
          </a:prstGeom>
          <a:ln w="28575">
            <a:solidFill>
              <a:srgbClr val="000000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4" name="직선 연결선 41"/>
          <p:cNvSpPr/>
          <p:nvPr/>
        </p:nvSpPr>
        <p:spPr>
          <a:xfrm flipH="1">
            <a:off x="8067674" y="3546685"/>
            <a:ext cx="4768" cy="716406"/>
          </a:xfrm>
          <a:prstGeom prst="line">
            <a:avLst/>
          </a:prstGeom>
          <a:ln w="28575">
            <a:solidFill>
              <a:srgbClr val="000000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5" name="직선 화살표 연결선 42"/>
          <p:cNvSpPr/>
          <p:nvPr/>
        </p:nvSpPr>
        <p:spPr>
          <a:xfrm>
            <a:off x="8072435" y="4248701"/>
            <a:ext cx="175847" cy="5"/>
          </a:xfrm>
          <a:prstGeom prst="line">
            <a:avLst/>
          </a:prstGeom>
          <a:ln w="28575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7" name="표 5"/>
          <p:cNvGraphicFramePr/>
          <p:nvPr/>
        </p:nvGraphicFramePr>
        <p:xfrm>
          <a:off x="1416719" y="325329"/>
          <a:ext cx="1164556" cy="697234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582278"/>
                <a:gridCol w="582278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name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link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null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null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58" name="표 8"/>
          <p:cNvGraphicFramePr/>
          <p:nvPr/>
        </p:nvGraphicFramePr>
        <p:xfrm>
          <a:off x="247649" y="325329"/>
          <a:ext cx="926433" cy="697234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63216"/>
                <a:gridCol w="463216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L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59" name="직선 화살표 연결선 3"/>
          <p:cNvSpPr/>
          <p:nvPr/>
        </p:nvSpPr>
        <p:spPr>
          <a:xfrm>
            <a:off x="1174079" y="828675"/>
            <a:ext cx="242643" cy="0"/>
          </a:xfrm>
          <a:prstGeom prst="line">
            <a:avLst/>
          </a:prstGeom>
          <a:ln w="28575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graphicFrame>
        <p:nvGraphicFramePr>
          <p:cNvPr id="160" name="표 32"/>
          <p:cNvGraphicFramePr/>
          <p:nvPr/>
        </p:nvGraphicFramePr>
        <p:xfrm>
          <a:off x="1416719" y="1525905"/>
          <a:ext cx="1201725" cy="697235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619442"/>
                <a:gridCol w="582278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name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link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Kim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null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61" name="표 43"/>
          <p:cNvGraphicFramePr/>
          <p:nvPr/>
        </p:nvGraphicFramePr>
        <p:xfrm>
          <a:off x="247649" y="1525905"/>
          <a:ext cx="926433" cy="697235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63216"/>
                <a:gridCol w="463216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L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62" name="직선 화살표 연결선 44"/>
          <p:cNvSpPr/>
          <p:nvPr/>
        </p:nvSpPr>
        <p:spPr>
          <a:xfrm>
            <a:off x="1174079" y="2029249"/>
            <a:ext cx="242643" cy="5"/>
          </a:xfrm>
          <a:prstGeom prst="line">
            <a:avLst/>
          </a:prstGeom>
          <a:ln w="28575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graphicFrame>
        <p:nvGraphicFramePr>
          <p:cNvPr id="163" name="표 50"/>
          <p:cNvGraphicFramePr/>
          <p:nvPr/>
        </p:nvGraphicFramePr>
        <p:xfrm>
          <a:off x="1416719" y="2726476"/>
          <a:ext cx="1201725" cy="697235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619442"/>
                <a:gridCol w="582278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name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link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Kim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64" name="표 51"/>
          <p:cNvGraphicFramePr/>
          <p:nvPr/>
        </p:nvGraphicFramePr>
        <p:xfrm>
          <a:off x="247649" y="2726476"/>
          <a:ext cx="926433" cy="697235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63216"/>
                <a:gridCol w="463216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L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65" name="직선 화살표 연결선 52"/>
          <p:cNvSpPr/>
          <p:nvPr/>
        </p:nvSpPr>
        <p:spPr>
          <a:xfrm>
            <a:off x="1174079" y="3229822"/>
            <a:ext cx="242643" cy="5"/>
          </a:xfrm>
          <a:prstGeom prst="line">
            <a:avLst/>
          </a:prstGeom>
          <a:ln w="28575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graphicFrame>
        <p:nvGraphicFramePr>
          <p:cNvPr id="166" name="표 53"/>
          <p:cNvGraphicFramePr/>
          <p:nvPr/>
        </p:nvGraphicFramePr>
        <p:xfrm>
          <a:off x="2861074" y="2726476"/>
          <a:ext cx="1201723" cy="697235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619442"/>
                <a:gridCol w="582278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name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link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Lee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null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67" name="직선 화살표 연결선 54"/>
          <p:cNvSpPr/>
          <p:nvPr/>
        </p:nvSpPr>
        <p:spPr>
          <a:xfrm>
            <a:off x="2618439" y="3229822"/>
            <a:ext cx="242643" cy="5"/>
          </a:xfrm>
          <a:prstGeom prst="line">
            <a:avLst/>
          </a:prstGeom>
          <a:ln w="28575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graphicFrame>
        <p:nvGraphicFramePr>
          <p:cNvPr id="168" name="표 55"/>
          <p:cNvGraphicFramePr/>
          <p:nvPr/>
        </p:nvGraphicFramePr>
        <p:xfrm>
          <a:off x="1416719" y="3927049"/>
          <a:ext cx="1201725" cy="697236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619442"/>
                <a:gridCol w="582278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name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link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Kim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69" name="표 56"/>
          <p:cNvGraphicFramePr/>
          <p:nvPr/>
        </p:nvGraphicFramePr>
        <p:xfrm>
          <a:off x="247649" y="3927049"/>
          <a:ext cx="926433" cy="697236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63216"/>
                <a:gridCol w="463216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L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70" name="직선 화살표 연결선 57"/>
          <p:cNvSpPr/>
          <p:nvPr/>
        </p:nvSpPr>
        <p:spPr>
          <a:xfrm>
            <a:off x="1174079" y="4430395"/>
            <a:ext cx="242643" cy="5"/>
          </a:xfrm>
          <a:prstGeom prst="line">
            <a:avLst/>
          </a:prstGeom>
          <a:ln w="28575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graphicFrame>
        <p:nvGraphicFramePr>
          <p:cNvPr id="171" name="표 58"/>
          <p:cNvGraphicFramePr/>
          <p:nvPr/>
        </p:nvGraphicFramePr>
        <p:xfrm>
          <a:off x="2861074" y="3927049"/>
          <a:ext cx="1201723" cy="697236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619442"/>
                <a:gridCol w="582278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name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link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Lee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72" name="직선 화살표 연결선 59"/>
          <p:cNvSpPr/>
          <p:nvPr/>
        </p:nvSpPr>
        <p:spPr>
          <a:xfrm>
            <a:off x="2618439" y="4430395"/>
            <a:ext cx="242643" cy="5"/>
          </a:xfrm>
          <a:prstGeom prst="line">
            <a:avLst/>
          </a:prstGeom>
          <a:ln w="28575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graphicFrame>
        <p:nvGraphicFramePr>
          <p:cNvPr id="173" name="표 60"/>
          <p:cNvGraphicFramePr/>
          <p:nvPr/>
        </p:nvGraphicFramePr>
        <p:xfrm>
          <a:off x="4305434" y="3927049"/>
          <a:ext cx="1201725" cy="697236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619442"/>
                <a:gridCol w="582278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name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link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null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null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74" name="직선 화살표 연결선 61"/>
          <p:cNvSpPr/>
          <p:nvPr/>
        </p:nvSpPr>
        <p:spPr>
          <a:xfrm>
            <a:off x="4062795" y="4430395"/>
            <a:ext cx="242643" cy="5"/>
          </a:xfrm>
          <a:prstGeom prst="line">
            <a:avLst/>
          </a:prstGeom>
          <a:ln w="28575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graphicFrame>
        <p:nvGraphicFramePr>
          <p:cNvPr id="175" name="표 62"/>
          <p:cNvGraphicFramePr/>
          <p:nvPr/>
        </p:nvGraphicFramePr>
        <p:xfrm>
          <a:off x="1416719" y="5127623"/>
          <a:ext cx="1201725" cy="697235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619442"/>
                <a:gridCol w="582278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name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link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Kim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76" name="표 63"/>
          <p:cNvGraphicFramePr/>
          <p:nvPr/>
        </p:nvGraphicFramePr>
        <p:xfrm>
          <a:off x="247649" y="5127623"/>
          <a:ext cx="926433" cy="697235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63216"/>
                <a:gridCol w="463216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L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77" name="직선 화살표 연결선 64"/>
          <p:cNvSpPr/>
          <p:nvPr/>
        </p:nvSpPr>
        <p:spPr>
          <a:xfrm>
            <a:off x="1174079" y="5630967"/>
            <a:ext cx="242643" cy="5"/>
          </a:xfrm>
          <a:prstGeom prst="line">
            <a:avLst/>
          </a:prstGeom>
          <a:ln w="28575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graphicFrame>
        <p:nvGraphicFramePr>
          <p:cNvPr id="178" name="표 65"/>
          <p:cNvGraphicFramePr/>
          <p:nvPr/>
        </p:nvGraphicFramePr>
        <p:xfrm>
          <a:off x="2861074" y="5127623"/>
          <a:ext cx="1201723" cy="697235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619442"/>
                <a:gridCol w="582278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name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link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Lee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79" name="직선 화살표 연결선 66"/>
          <p:cNvSpPr/>
          <p:nvPr/>
        </p:nvSpPr>
        <p:spPr>
          <a:xfrm>
            <a:off x="2618439" y="5630967"/>
            <a:ext cx="242643" cy="5"/>
          </a:xfrm>
          <a:prstGeom prst="line">
            <a:avLst/>
          </a:prstGeom>
          <a:ln w="28575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graphicFrame>
        <p:nvGraphicFramePr>
          <p:cNvPr id="180" name="표 67"/>
          <p:cNvGraphicFramePr/>
          <p:nvPr/>
        </p:nvGraphicFramePr>
        <p:xfrm>
          <a:off x="4305434" y="5127623"/>
          <a:ext cx="1201725" cy="697235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619442"/>
                <a:gridCol w="582278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name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link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Park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null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81" name="직선 화살표 연결선 68"/>
          <p:cNvSpPr/>
          <p:nvPr/>
        </p:nvSpPr>
        <p:spPr>
          <a:xfrm>
            <a:off x="4062795" y="5630967"/>
            <a:ext cx="242643" cy="5"/>
          </a:xfrm>
          <a:prstGeom prst="line">
            <a:avLst/>
          </a:prstGeom>
          <a:ln w="28575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5" name="사각형: 둥근 모서리 3"/>
          <p:cNvGrpSpPr/>
          <p:nvPr/>
        </p:nvGrpSpPr>
        <p:grpSpPr>
          <a:xfrm>
            <a:off x="6032500" y="936625"/>
            <a:ext cx="1676400" cy="2047875"/>
            <a:chOff x="0" y="0"/>
            <a:chExt cx="1676400" cy="2047875"/>
          </a:xfrm>
        </p:grpSpPr>
        <p:sp>
          <p:nvSpPr>
            <p:cNvPr id="183" name="모서리가 둥근 직사각형"/>
            <p:cNvSpPr/>
            <p:nvPr/>
          </p:nvSpPr>
          <p:spPr>
            <a:xfrm>
              <a:off x="0" y="0"/>
              <a:ext cx="1676400" cy="2047875"/>
            </a:xfrm>
            <a:prstGeom prst="roundRect">
              <a:avLst>
                <a:gd name="adj" fmla="val 16667"/>
              </a:avLst>
            </a:prstGeom>
            <a:noFill/>
            <a:ln w="1905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/>
            </a:p>
          </p:txBody>
        </p:sp>
        <p:sp>
          <p:nvSpPr>
            <p:cNvPr id="184" name="String name;…"/>
            <p:cNvSpPr txBox="1"/>
            <p:nvPr/>
          </p:nvSpPr>
          <p:spPr>
            <a:xfrm>
              <a:off x="81832" y="140015"/>
              <a:ext cx="1512738" cy="17678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>
                <a:defRPr>
                  <a:solidFill>
                    <a:srgbClr val="2F5597"/>
                  </a:solidFill>
                </a:defRPr>
              </a:pPr>
              <a:r>
                <a:t>String</a:t>
              </a:r>
              <a:r>
                <a:rPr>
                  <a:solidFill>
                    <a:srgbClr val="000000"/>
                  </a:solidFill>
                </a:rPr>
                <a:t> name;</a:t>
              </a:r>
              <a:endParaRPr>
                <a:solidFill>
                  <a:srgbClr val="FFFFFF"/>
                </a:solidFill>
              </a:endParaRPr>
            </a:p>
            <a:p>
              <a:pPr>
                <a:defRPr>
                  <a:solidFill>
                    <a:srgbClr val="C55A11"/>
                  </a:solidFill>
                </a:defRPr>
              </a:pPr>
              <a:r>
                <a:t>int</a:t>
              </a:r>
              <a:r>
                <a:rPr>
                  <a:solidFill>
                    <a:srgbClr val="000000"/>
                  </a:solidFill>
                </a:rPr>
                <a:t> age;</a:t>
              </a:r>
              <a:endParaRPr>
                <a:solidFill>
                  <a:srgbClr val="FFFFFF"/>
                </a:solidFill>
              </a:endParaRPr>
            </a:p>
            <a:p>
              <a:pPr/>
              <a:r>
                <a:t>--------------</a:t>
              </a:r>
              <a:endParaRPr>
                <a:solidFill>
                  <a:srgbClr val="FFFFFF"/>
                </a:solidFill>
              </a:endParaRPr>
            </a:p>
            <a:p>
              <a:pPr>
                <a:defRPr>
                  <a:solidFill>
                    <a:srgbClr val="C55A11"/>
                  </a:solidFill>
                </a:defRPr>
              </a:pPr>
              <a:r>
                <a:t>void</a:t>
              </a:r>
              <a:r>
                <a:rPr>
                  <a:solidFill>
                    <a:srgbClr val="000000"/>
                  </a:solidFill>
                </a:rPr>
                <a:t> speak();</a:t>
              </a:r>
              <a:endParaRPr>
                <a:solidFill>
                  <a:srgbClr val="FFFFFF"/>
                </a:solidFill>
              </a:endParaRPr>
            </a:p>
            <a:p>
              <a:pPr>
                <a:defRPr>
                  <a:solidFill>
                    <a:srgbClr val="C55A11"/>
                  </a:solidFill>
                </a:defRPr>
              </a:pPr>
              <a:r>
                <a:t>void</a:t>
              </a:r>
              <a:r>
                <a:rPr>
                  <a:solidFill>
                    <a:srgbClr val="000000"/>
                  </a:solidFill>
                </a:rPr>
                <a:t> eat();</a:t>
              </a:r>
              <a:endParaRPr>
                <a:solidFill>
                  <a:srgbClr val="FFFFFF"/>
                </a:solidFill>
              </a:endParaRPr>
            </a:p>
            <a:p>
              <a:pPr>
                <a:defRPr>
                  <a:solidFill>
                    <a:srgbClr val="C55A11"/>
                  </a:solidFill>
                </a:defRPr>
              </a:pPr>
              <a:r>
                <a:t>void</a:t>
              </a:r>
              <a:r>
                <a:rPr>
                  <a:solidFill>
                    <a:srgbClr val="000000"/>
                  </a:solidFill>
                </a:rPr>
                <a:t> study();</a:t>
              </a:r>
            </a:p>
          </p:txBody>
        </p:sp>
      </p:grpSp>
      <p:sp>
        <p:nvSpPr>
          <p:cNvPr id="186" name="TextBox 4"/>
          <p:cNvSpPr txBox="1"/>
          <p:nvPr/>
        </p:nvSpPr>
        <p:spPr>
          <a:xfrm>
            <a:off x="6594474" y="628846"/>
            <a:ext cx="411731" cy="307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1400"/>
            </a:lvl1pPr>
          </a:lstStyle>
          <a:p>
            <a:pPr/>
            <a:r>
              <a:t>객체</a:t>
            </a:r>
          </a:p>
        </p:txBody>
      </p:sp>
      <p:sp>
        <p:nvSpPr>
          <p:cNvPr id="187" name="TextBox 5"/>
          <p:cNvSpPr txBox="1"/>
          <p:nvPr/>
        </p:nvSpPr>
        <p:spPr>
          <a:xfrm>
            <a:off x="7760197" y="1381321"/>
            <a:ext cx="782573" cy="281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b="1" sz="1200"/>
            </a:lvl1pPr>
          </a:lstStyle>
          <a:p>
            <a:pPr/>
            <a:r>
              <a:t>필드(field)</a:t>
            </a:r>
          </a:p>
        </p:txBody>
      </p:sp>
      <p:sp>
        <p:nvSpPr>
          <p:cNvPr id="188" name="TextBox 6"/>
          <p:cNvSpPr txBox="1"/>
          <p:nvPr/>
        </p:nvSpPr>
        <p:spPr>
          <a:xfrm>
            <a:off x="7742263" y="2190948"/>
            <a:ext cx="755930" cy="4597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algn="ctr">
              <a:defRPr b="1" sz="1200"/>
            </a:pPr>
            <a:r>
              <a:t>메소드</a:t>
            </a:r>
            <a:br/>
            <a:r>
              <a:t>(method)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2" name="사각형: 둥근 모서리 3"/>
          <p:cNvGrpSpPr/>
          <p:nvPr/>
        </p:nvGrpSpPr>
        <p:grpSpPr>
          <a:xfrm>
            <a:off x="6308783" y="622915"/>
            <a:ext cx="1499004" cy="1611234"/>
            <a:chOff x="0" y="0"/>
            <a:chExt cx="1499002" cy="1611233"/>
          </a:xfrm>
        </p:grpSpPr>
        <p:sp>
          <p:nvSpPr>
            <p:cNvPr id="190" name="모서리가 둥근 직사각형"/>
            <p:cNvSpPr/>
            <p:nvPr/>
          </p:nvSpPr>
          <p:spPr>
            <a:xfrm>
              <a:off x="0" y="0"/>
              <a:ext cx="1499003" cy="1611234"/>
            </a:xfrm>
            <a:prstGeom prst="roundRect">
              <a:avLst>
                <a:gd name="adj" fmla="val 16667"/>
              </a:avLst>
            </a:prstGeom>
            <a:noFill/>
            <a:ln w="1905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/>
            </a:p>
          </p:txBody>
        </p:sp>
        <p:sp>
          <p:nvSpPr>
            <p:cNvPr id="191" name="String name;…"/>
            <p:cNvSpPr txBox="1"/>
            <p:nvPr/>
          </p:nvSpPr>
          <p:spPr>
            <a:xfrm>
              <a:off x="590" y="167383"/>
              <a:ext cx="1489421" cy="12570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>
                  <a:solidFill>
                    <a:srgbClr val="2F5597"/>
                  </a:solidFill>
                </a:defRPr>
              </a:pPr>
              <a:r>
                <a:t>메소드1()</a:t>
              </a:r>
            </a:p>
            <a:p>
              <a:pPr algn="ctr">
                <a:defRPr strike="sngStrike">
                  <a:solidFill>
                    <a:srgbClr val="2F5597"/>
                  </a:solidFill>
                </a:defRPr>
              </a:pPr>
              <a:r>
                <a:t>메소드2()</a:t>
              </a:r>
            </a:p>
            <a:p>
              <a:pPr algn="ctr">
                <a:defRPr>
                  <a:solidFill>
                    <a:srgbClr val="2F5597"/>
                  </a:solidFill>
                </a:defRPr>
              </a:pPr>
              <a:r>
                <a:t>메소드3()</a:t>
              </a:r>
            </a:p>
            <a:p>
              <a:pPr algn="ctr">
                <a:defRPr>
                  <a:solidFill>
                    <a:srgbClr val="2F5597"/>
                  </a:solidFill>
                </a:defRPr>
              </a:pPr>
              <a:r>
                <a:t>.............</a:t>
              </a:r>
            </a:p>
          </p:txBody>
        </p:sp>
      </p:grpSp>
      <p:sp>
        <p:nvSpPr>
          <p:cNvPr id="193" name="TextBox 5"/>
          <p:cNvSpPr txBox="1"/>
          <p:nvPr/>
        </p:nvSpPr>
        <p:spPr>
          <a:xfrm>
            <a:off x="7901081" y="695521"/>
            <a:ext cx="805608" cy="281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b="1" sz="1200"/>
            </a:lvl1pPr>
          </a:lstStyle>
          <a:p>
            <a:pPr/>
            <a:r>
              <a:t>슈퍼 클래스</a:t>
            </a:r>
          </a:p>
        </p:txBody>
      </p:sp>
      <p:sp>
        <p:nvSpPr>
          <p:cNvPr id="194" name="모서리가 둥근 직사각형"/>
          <p:cNvSpPr/>
          <p:nvPr/>
        </p:nvSpPr>
        <p:spPr>
          <a:xfrm>
            <a:off x="6308783" y="2819980"/>
            <a:ext cx="1493295" cy="508002"/>
          </a:xfrm>
          <a:prstGeom prst="roundRect">
            <a:avLst>
              <a:gd name="adj" fmla="val 48994"/>
            </a:avLst>
          </a:prstGeom>
          <a:ln w="19050">
            <a:solidFill>
              <a:srgbClr val="000000"/>
            </a:solidFill>
            <a:miter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195" name="String name;…"/>
          <p:cNvSpPr txBox="1"/>
          <p:nvPr/>
        </p:nvSpPr>
        <p:spPr>
          <a:xfrm>
            <a:off x="6309371" y="2871214"/>
            <a:ext cx="1483748" cy="3868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>
                <a:solidFill>
                  <a:srgbClr val="2F5597"/>
                </a:solidFill>
              </a:defRPr>
            </a:lvl1pPr>
          </a:lstStyle>
          <a:p>
            <a:pPr/>
            <a:r>
              <a:t>메소드2()</a:t>
            </a:r>
          </a:p>
        </p:txBody>
      </p:sp>
      <p:sp>
        <p:nvSpPr>
          <p:cNvPr id="196" name="TextBox 5"/>
          <p:cNvSpPr txBox="1"/>
          <p:nvPr/>
        </p:nvSpPr>
        <p:spPr>
          <a:xfrm>
            <a:off x="7901081" y="2933012"/>
            <a:ext cx="805608" cy="281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b="1" sz="1200"/>
            </a:lvl1pPr>
          </a:lstStyle>
          <a:p>
            <a:pPr/>
            <a:r>
              <a:t>서브 클래스</a:t>
            </a:r>
          </a:p>
        </p:txBody>
      </p:sp>
      <p:sp>
        <p:nvSpPr>
          <p:cNvPr id="197" name="메소드2() 호출"/>
          <p:cNvSpPr txBox="1"/>
          <p:nvPr/>
        </p:nvSpPr>
        <p:spPr>
          <a:xfrm>
            <a:off x="3915121" y="2119835"/>
            <a:ext cx="1213799" cy="333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5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메소드2() 호출</a:t>
            </a:r>
          </a:p>
        </p:txBody>
      </p:sp>
      <p:sp>
        <p:nvSpPr>
          <p:cNvPr id="198" name="선"/>
          <p:cNvSpPr/>
          <p:nvPr/>
        </p:nvSpPr>
        <p:spPr>
          <a:xfrm flipV="1">
            <a:off x="7058283" y="2258776"/>
            <a:ext cx="2" cy="527052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99" name="상속"/>
          <p:cNvSpPr txBox="1"/>
          <p:nvPr/>
        </p:nvSpPr>
        <p:spPr>
          <a:xfrm>
            <a:off x="7182422" y="2355932"/>
            <a:ext cx="433702" cy="3327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5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상속</a:t>
            </a:r>
          </a:p>
        </p:txBody>
      </p:sp>
      <p:sp>
        <p:nvSpPr>
          <p:cNvPr id="200" name="선"/>
          <p:cNvSpPr/>
          <p:nvPr/>
        </p:nvSpPr>
        <p:spPr>
          <a:xfrm flipV="1">
            <a:off x="5155736" y="1312217"/>
            <a:ext cx="1428572" cy="960439"/>
          </a:xfrm>
          <a:prstGeom prst="line">
            <a:avLst/>
          </a:prstGeom>
          <a:ln w="25400">
            <a:solidFill>
              <a:schemeClr val="accent2"/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01" name="선"/>
          <p:cNvSpPr/>
          <p:nvPr/>
        </p:nvSpPr>
        <p:spPr>
          <a:xfrm>
            <a:off x="5154910" y="2270032"/>
            <a:ext cx="1429351" cy="806494"/>
          </a:xfrm>
          <a:prstGeom prst="line">
            <a:avLst/>
          </a:prstGeom>
          <a:ln w="25400">
            <a:solidFill>
              <a:schemeClr val="accent2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02" name="X"/>
          <p:cNvSpPr txBox="1"/>
          <p:nvPr/>
        </p:nvSpPr>
        <p:spPr>
          <a:xfrm>
            <a:off x="5738174" y="1612288"/>
            <a:ext cx="256611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chemeClr val="accent2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X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1" name="그룹"/>
          <p:cNvGrpSpPr/>
          <p:nvPr/>
        </p:nvGrpSpPr>
        <p:grpSpPr>
          <a:xfrm>
            <a:off x="4096599" y="1109369"/>
            <a:ext cx="5481286" cy="1383395"/>
            <a:chOff x="0" y="25400"/>
            <a:chExt cx="5481285" cy="1383394"/>
          </a:xfrm>
        </p:grpSpPr>
        <p:graphicFrame>
          <p:nvGraphicFramePr>
            <p:cNvPr id="204" name="표 21"/>
            <p:cNvGraphicFramePr/>
            <p:nvPr/>
          </p:nvGraphicFramePr>
          <p:xfrm>
            <a:off x="3136232" y="25400"/>
            <a:ext cx="2345054" cy="1383395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1" rtl="0">
                  <a:tableStyleId>{4C3C2611-4C71-4FC5-86AE-919BDF0F9419}</a:tableStyleId>
                </a:tblPr>
                <a:tblGrid>
                  <a:gridCol w="947498"/>
                  <a:gridCol w="1384854"/>
                </a:tblGrid>
                <a:tr h="269240">
                  <a:tc>
                    <a:txBody>
                      <a:bodyPr/>
                      <a:lstStyle/>
                      <a:p>
                        <a:pPr algn="ctr"/>
                        <a:r>
                          <a:rPr sz="1100"/>
                          <a:t>DObject</a:t>
                        </a:r>
                      </a:p>
                    </a:txBody>
                    <a:tcPr marL="45720" marR="45720" marT="45720" marB="45720" anchor="ctr" anchorCtr="0" horzOverflow="overflow">
                      <a:lnL w="12700">
                        <a:miter lim="400000"/>
                      </a:lnL>
                      <a:lnR w="12700">
                        <a:miter lim="400000"/>
                      </a:lnR>
                      <a:lnT w="0">
                        <a:miter lim="400000"/>
                      </a:lnT>
                      <a:lnB w="12700">
                        <a:solidFill>
                          <a:srgbClr val="000000"/>
                        </a:solidFill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defRPr sz="1100"/>
                        </a:pPr>
                      </a:p>
                    </a:txBody>
                    <a:tcPr marL="45720" marR="45720" marT="45720" marB="45720" anchor="ctr" anchorCtr="0" horzOverflow="overflow">
                      <a:lnL w="12700">
                        <a:miter lim="400000"/>
                      </a:lnL>
                      <a:lnR w="12700">
                        <a:miter lim="400000"/>
                      </a:lnR>
                      <a:lnT w="12700">
                        <a:miter lim="400000"/>
                      </a:lnT>
                      <a:lnB w="12700">
                        <a:miter lim="400000"/>
                      </a:lnB>
                      <a:noFill/>
                    </a:tcPr>
                  </a:tc>
                </a:tr>
                <a:tr h="431800">
                  <a:tc>
                    <a:txBody>
                      <a:bodyPr/>
                      <a:lstStyle/>
                      <a:p>
                        <a:pPr algn="ctr"/>
                        <a:r>
                          <a:rPr sz="1100"/>
                          <a:t>draw()</a:t>
                        </a:r>
                      </a:p>
                    </a:txBody>
                    <a:tcPr marL="45720" marR="45720" marT="45720" marB="45720" anchor="ctr" anchorCtr="0" horzOverflow="overflow">
                      <a:lnL w="12700">
                        <a:solidFill>
                          <a:srgbClr val="000000"/>
                        </a:solidFill>
                      </a:lnL>
                      <a:lnR w="12700">
                        <a:solidFill>
                          <a:srgbClr val="000000"/>
                        </a:solidFill>
                      </a:lnR>
                      <a:lnT w="12700">
                        <a:solidFill>
                          <a:srgbClr val="000000"/>
                        </a:solidFill>
                      </a:lnT>
                      <a:lnB w="12700">
                        <a:solidFill>
                          <a:srgbClr val="000000"/>
                        </a:solidFill>
                      </a:lnB>
                      <a:solidFill>
                        <a:schemeClr val="accent2">
                          <a:lumOff val="2196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/>
                        <a:r>
                          <a:rPr sz="1100"/>
                          <a:t> DObject의 메소드</a:t>
                        </a:r>
                      </a:p>
                    </a:txBody>
                    <a:tcPr marL="45720" marR="45720" marT="45720" marB="45720" anchor="ctr" anchorCtr="0" horzOverflow="overflow">
                      <a:lnL w="12700">
                        <a:solidFill>
                          <a:srgbClr val="000000"/>
                        </a:solidFill>
                      </a:lnL>
                      <a:lnR w="12700">
                        <a:miter lim="400000"/>
                      </a:lnR>
                      <a:lnT w="12700">
                        <a:miter lim="400000"/>
                      </a:lnT>
                      <a:lnB w="12700">
                        <a:miter lim="400000"/>
                      </a:lnB>
                      <a:noFill/>
                    </a:tcPr>
                  </a:tc>
                </a:tr>
                <a:tr h="434340">
                  <a:tc>
                    <a:txBody>
                      <a:bodyPr/>
                      <a:lstStyle/>
                      <a:p>
                        <a:pPr algn="ctr"/>
                        <a:r>
                          <a:rPr sz="1100"/>
                          <a:t>draw()</a:t>
                        </a:r>
                      </a:p>
                    </a:txBody>
                    <a:tcPr marL="45720" marR="45720" marT="45720" marB="45720" anchor="ctr" anchorCtr="0" horzOverflow="overflow">
                      <a:lnL w="12700">
                        <a:solidFill>
                          <a:srgbClr val="000000"/>
                        </a:solidFill>
                      </a:lnL>
                      <a:lnR w="12700">
                        <a:solidFill>
                          <a:srgbClr val="000000"/>
                        </a:solidFill>
                      </a:lnR>
                      <a:lnT w="12700">
                        <a:solidFill>
                          <a:srgbClr val="000000"/>
                        </a:solidFill>
                      </a:lnT>
                      <a:lnB w="12700">
                        <a:solidFill>
                          <a:srgbClr val="000000"/>
                        </a:solidFill>
                      </a:lnB>
                      <a:solidFill>
                        <a:schemeClr val="accent5">
                          <a:lumOff val="20196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/>
                        <a:r>
                          <a:rPr sz="1100"/>
                          <a:t> Line에서
 오버라이딩한 메소드</a:t>
                        </a:r>
                      </a:p>
                    </a:txBody>
                    <a:tcPr marL="45720" marR="45720" marT="45720" marB="45720" anchor="ctr" anchorCtr="0" horzOverflow="overflow">
                      <a:lnL w="12700">
                        <a:solidFill>
                          <a:srgbClr val="000000"/>
                        </a:solidFill>
                      </a:lnL>
                      <a:lnR w="12700">
                        <a:miter lim="400000"/>
                      </a:lnR>
                      <a:lnT w="12700">
                        <a:miter lim="400000"/>
                      </a:lnT>
                      <a:lnB w="12700">
                        <a:miter lim="400000"/>
                      </a:lnB>
                      <a:noFill/>
                    </a:tcPr>
                  </a:tc>
                </a:tr>
                <a:tr h="269240">
                  <a:tc>
                    <a:txBody>
                      <a:bodyPr/>
                      <a:lstStyle/>
                      <a:p>
                        <a:pPr algn="ctr"/>
                        <a:r>
                          <a:rPr sz="1100"/>
                          <a:t>Line</a:t>
                        </a:r>
                      </a:p>
                    </a:txBody>
                    <a:tcPr marL="45720" marR="45720" marT="45720" marB="45720" anchor="ctr" anchorCtr="0" horzOverflow="overflow">
                      <a:lnL w="12700">
                        <a:miter lim="400000"/>
                      </a:lnL>
                      <a:lnR w="12700">
                        <a:miter lim="400000"/>
                      </a:lnR>
                      <a:lnT w="12700">
                        <a:solidFill>
                          <a:srgbClr val="000000"/>
                        </a:solidFill>
                      </a:lnT>
                      <a:lnB w="0">
                        <a:miter lim="400000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defRPr sz="1100"/>
                        </a:pPr>
                      </a:p>
                    </a:txBody>
                    <a:tcPr marL="45720" marR="45720" marT="45720" marB="45720" anchor="ctr" anchorCtr="0" horzOverflow="overflow">
                      <a:lnL w="12700">
                        <a:miter lim="400000"/>
                      </a:lnL>
                      <a:lnR w="12700">
                        <a:miter lim="400000"/>
                      </a:lnR>
                      <a:lnT w="12700">
                        <a:miter lim="400000"/>
                      </a:lnT>
                      <a:lnB w="12700">
                        <a:miter lim="400000"/>
                      </a:lnB>
                      <a:noFill/>
                    </a:tcPr>
                  </a:tc>
                </a:tr>
              </a:tbl>
            </a:graphicData>
          </a:graphic>
        </p:graphicFrame>
        <p:graphicFrame>
          <p:nvGraphicFramePr>
            <p:cNvPr id="205" name="표"/>
            <p:cNvGraphicFramePr/>
            <p:nvPr/>
          </p:nvGraphicFramePr>
          <p:xfrm>
            <a:off x="1996213" y="147019"/>
            <a:ext cx="876301" cy="459741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1" rtl="0">
                  <a:tableStyleId>{4C3C2611-4C71-4FC5-86AE-919BDF0F9419}</a:tableStyleId>
                </a:tblPr>
                <a:tblGrid>
                  <a:gridCol w="304393"/>
                  <a:gridCol w="452869"/>
                </a:tblGrid>
                <a:tr h="307340">
                  <a:tc>
                    <a:txBody>
                      <a:bodyPr/>
                      <a:lstStyle/>
                      <a:p>
                        <a:pPr algn="ctr"/>
                        <a:r>
                          <a:rPr sz="1200"/>
                          <a:t>a</a:t>
                        </a:r>
                      </a:p>
                    </a:txBody>
                    <a:tcPr marL="45720" marR="45720" marT="45720" marB="45720" anchor="ctr" anchorCtr="0" horzOverflow="overflow">
                      <a:lnL w="0">
                        <a:miter lim="400000"/>
                      </a:lnL>
                      <a:lnR w="12700">
                        <a:solidFill>
                          <a:srgbClr val="000000"/>
                        </a:solidFill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defRPr sz="1200"/>
                        </a:pPr>
                      </a:p>
                    </a:txBody>
                    <a:tcPr marL="45720" marR="45720" marT="45720" marB="45720" anchor="ctr" anchorCtr="0" horzOverflow="overflow">
                      <a:lnL w="12700">
                        <a:solidFill>
                          <a:srgbClr val="000000"/>
                        </a:solidFill>
                        <a:miter lim="400000"/>
                      </a:lnL>
                      <a:lnR w="12700">
                        <a:solidFill>
                          <a:srgbClr val="000000"/>
                        </a:solidFill>
                        <a:miter lim="400000"/>
                      </a:lnR>
                      <a:lnT w="12700">
                        <a:solidFill>
                          <a:srgbClr val="000000"/>
                        </a:solidFill>
                        <a:miter lim="400000"/>
                      </a:lnT>
                      <a:lnB w="12700">
                        <a:solidFill>
                          <a:srgbClr val="000000"/>
                        </a:solidFill>
                        <a:miter lim="400000"/>
                      </a:lnB>
                      <a:solidFill>
                        <a:schemeClr val="accent5">
                          <a:lumOff val="20196"/>
                        </a:schemeClr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206" name="선"/>
            <p:cNvSpPr/>
            <p:nvPr/>
          </p:nvSpPr>
          <p:spPr>
            <a:xfrm>
              <a:off x="2495305" y="300689"/>
              <a:ext cx="634140" cy="1"/>
            </a:xfrm>
            <a:prstGeom prst="line">
              <a:avLst/>
            </a:prstGeom>
            <a:noFill/>
            <a:ln w="25400" cap="flat">
              <a:solidFill>
                <a:schemeClr val="accent2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07" name="타원형"/>
            <p:cNvSpPr/>
            <p:nvPr/>
          </p:nvSpPr>
          <p:spPr>
            <a:xfrm>
              <a:off x="3159759" y="746177"/>
              <a:ext cx="891777" cy="380473"/>
            </a:xfrm>
            <a:prstGeom prst="ellipse">
              <a:avLst/>
            </a:prstGeom>
            <a:noFill/>
            <a:ln w="25400" cap="flat">
              <a:solidFill>
                <a:srgbClr val="BE0B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/>
            </a:p>
          </p:txBody>
        </p:sp>
        <p:sp>
          <p:nvSpPr>
            <p:cNvPr id="208" name="Line a = new Line();…"/>
            <p:cNvSpPr/>
            <p:nvPr/>
          </p:nvSpPr>
          <p:spPr>
            <a:xfrm>
              <a:off x="12700" y="461579"/>
              <a:ext cx="1600758" cy="532262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200"/>
              </a:pPr>
              <a:r>
                <a:t>Line a = </a:t>
              </a:r>
              <a:r>
                <a:rPr>
                  <a:solidFill>
                    <a:srgbClr val="B31637"/>
                  </a:solidFill>
                </a:rPr>
                <a:t>new</a:t>
              </a:r>
              <a:r>
                <a:t> Line();</a:t>
              </a:r>
            </a:p>
            <a:p>
              <a:pPr>
                <a:defRPr sz="1200"/>
              </a:pPr>
              <a:r>
                <a:t>a.draw();</a:t>
              </a:r>
            </a:p>
          </p:txBody>
        </p:sp>
        <p:sp>
          <p:nvSpPr>
            <p:cNvPr id="209" name="실행 결과: Line이 출력됨"/>
            <p:cNvSpPr txBox="1"/>
            <p:nvPr/>
          </p:nvSpPr>
          <p:spPr>
            <a:xfrm>
              <a:off x="0" y="985981"/>
              <a:ext cx="1626158" cy="2819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/>
            <a:p>
              <a:pPr algn="ctr">
                <a:defRPr sz="1200"/>
              </a:pPr>
              <a:r>
                <a:t>실행 결과: </a:t>
              </a:r>
              <a:r>
                <a:rPr>
                  <a:solidFill>
                    <a:schemeClr val="accent2"/>
                  </a:solidFill>
                </a:rPr>
                <a:t>Line</a:t>
              </a:r>
              <a:r>
                <a:t>이 출력됨</a:t>
              </a:r>
            </a:p>
          </p:txBody>
        </p:sp>
        <p:sp>
          <p:nvSpPr>
            <p:cNvPr id="210" name="선"/>
            <p:cNvSpPr/>
            <p:nvPr/>
          </p:nvSpPr>
          <p:spPr>
            <a:xfrm>
              <a:off x="697488" y="796981"/>
              <a:ext cx="2439027" cy="138767"/>
            </a:xfrm>
            <a:prstGeom prst="line">
              <a:avLst/>
            </a:prstGeom>
            <a:noFill/>
            <a:ln w="25400" cap="flat">
              <a:solidFill>
                <a:schemeClr val="accent2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sp>
        <p:nvSpPr>
          <p:cNvPr id="212" name="1) 서브 클래스 레퍼런스로 오버라이딩된 메소드 호출"/>
          <p:cNvSpPr txBox="1"/>
          <p:nvPr/>
        </p:nvSpPr>
        <p:spPr>
          <a:xfrm>
            <a:off x="4076010" y="821305"/>
            <a:ext cx="3262041" cy="281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200"/>
            </a:lvl1pPr>
          </a:lstStyle>
          <a:p>
            <a:pPr/>
            <a:r>
              <a:t>1) 서브 클래스 레퍼런스로 오버라이딩된 메소드 호출</a:t>
            </a:r>
          </a:p>
        </p:txBody>
      </p:sp>
      <p:graphicFrame>
        <p:nvGraphicFramePr>
          <p:cNvPr id="213" name="표 21"/>
          <p:cNvGraphicFramePr/>
          <p:nvPr/>
        </p:nvGraphicFramePr>
        <p:xfrm>
          <a:off x="7258050" y="2968615"/>
          <a:ext cx="2345053" cy="1383395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947498"/>
                <a:gridCol w="1384854"/>
              </a:tblGrid>
              <a:tr h="26924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100"/>
                        <a:t>DObject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100"/>
                        <a:t>draw()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chemeClr val="accent2">
                        <a:lumOff val="2196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100"/>
                        <a:t> 동적 바인딩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43434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100"/>
                        <a:t>draw()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chemeClr val="accent5">
                        <a:lumOff val="20196"/>
                      </a:schemeClr>
                    </a:solidFill>
                  </a:tcPr>
                </a:tc>
                <a:tc vMerge="1">
                  <a:tcPr/>
                </a:tc>
              </a:tr>
              <a:tr h="26924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100"/>
                        <a:t>Line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000000"/>
                      </a:solidFill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14" name="표"/>
          <p:cNvGraphicFramePr/>
          <p:nvPr/>
        </p:nvGraphicFramePr>
        <p:xfrm>
          <a:off x="6118031" y="3090234"/>
          <a:ext cx="876301" cy="459742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304393"/>
                <a:gridCol w="452869"/>
              </a:tblGrid>
              <a:tr h="30734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p</a:t>
                      </a:r>
                    </a:p>
                  </a:txBody>
                  <a:tcPr marL="45720" marR="45720" marT="45720" marB="45720" anchor="ctr" anchorCtr="0" horzOverflow="overflow">
                    <a:lnL w="0"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5">
                        <a:lumOff val="20196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15" name="선"/>
          <p:cNvSpPr/>
          <p:nvPr/>
        </p:nvSpPr>
        <p:spPr>
          <a:xfrm>
            <a:off x="6617123" y="3243904"/>
            <a:ext cx="634140" cy="1"/>
          </a:xfrm>
          <a:prstGeom prst="line">
            <a:avLst/>
          </a:prstGeom>
          <a:ln w="25400">
            <a:solidFill>
              <a:schemeClr val="accent2"/>
            </a:solidFill>
            <a:headEnd type="oval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16" name="타원형"/>
          <p:cNvSpPr/>
          <p:nvPr/>
        </p:nvSpPr>
        <p:spPr>
          <a:xfrm>
            <a:off x="7281577" y="3689392"/>
            <a:ext cx="891777" cy="380474"/>
          </a:xfrm>
          <a:prstGeom prst="ellipse">
            <a:avLst/>
          </a:prstGeom>
          <a:ln w="25400">
            <a:solidFill>
              <a:srgbClr val="BE0B00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217" name="Line a = new Line();…"/>
          <p:cNvSpPr/>
          <p:nvPr/>
        </p:nvSpPr>
        <p:spPr>
          <a:xfrm>
            <a:off x="4134517" y="3404795"/>
            <a:ext cx="1600759" cy="53226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/>
          <a:p>
            <a:pPr>
              <a:defRPr sz="1200"/>
            </a:pPr>
            <a:r>
              <a:t>Line a = </a:t>
            </a:r>
            <a:r>
              <a:rPr>
                <a:solidFill>
                  <a:srgbClr val="B31637"/>
                </a:solidFill>
              </a:rPr>
              <a:t>new</a:t>
            </a:r>
            <a:r>
              <a:t> Line();</a:t>
            </a:r>
          </a:p>
          <a:p>
            <a:pPr>
              <a:defRPr sz="1200"/>
            </a:pPr>
            <a:r>
              <a:t>a.draw();</a:t>
            </a:r>
          </a:p>
        </p:txBody>
      </p:sp>
      <p:sp>
        <p:nvSpPr>
          <p:cNvPr id="218" name="실행 결과: Line이 출력됨"/>
          <p:cNvSpPr txBox="1"/>
          <p:nvPr/>
        </p:nvSpPr>
        <p:spPr>
          <a:xfrm>
            <a:off x="4121817" y="3929197"/>
            <a:ext cx="1626159" cy="281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algn="ctr">
              <a:defRPr sz="1200"/>
            </a:pPr>
            <a:r>
              <a:t>실행 결과: </a:t>
            </a:r>
            <a:r>
              <a:rPr>
                <a:solidFill>
                  <a:schemeClr val="accent2"/>
                </a:solidFill>
              </a:rPr>
              <a:t>Line</a:t>
            </a:r>
            <a:r>
              <a:t>이 출력됨</a:t>
            </a:r>
          </a:p>
        </p:txBody>
      </p:sp>
      <p:sp>
        <p:nvSpPr>
          <p:cNvPr id="219" name="선"/>
          <p:cNvSpPr/>
          <p:nvPr/>
        </p:nvSpPr>
        <p:spPr>
          <a:xfrm flipV="1">
            <a:off x="4819306" y="3480449"/>
            <a:ext cx="2436817" cy="259748"/>
          </a:xfrm>
          <a:prstGeom prst="line">
            <a:avLst/>
          </a:prstGeom>
          <a:ln w="25400">
            <a:solidFill>
              <a:schemeClr val="accent2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20" name="2) 업캐스팅에 의해 슈퍼 클래스 레퍼런스로 오버라이딩된 메소드 호출(동적 바인딩)"/>
          <p:cNvSpPr txBox="1"/>
          <p:nvPr/>
        </p:nvSpPr>
        <p:spPr>
          <a:xfrm>
            <a:off x="4101228" y="2680551"/>
            <a:ext cx="5072478" cy="281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200"/>
            </a:lvl1pPr>
          </a:lstStyle>
          <a:p>
            <a:pPr/>
            <a:r>
              <a:t>2) 업캐스팅에 의해 슈퍼 클래스 레퍼런스로 오버라이딩된 메소드 호출(동적 바인딩)</a:t>
            </a:r>
          </a:p>
        </p:txBody>
      </p:sp>
      <p:sp>
        <p:nvSpPr>
          <p:cNvPr id="222" name="연결선"/>
          <p:cNvSpPr/>
          <p:nvPr/>
        </p:nvSpPr>
        <p:spPr>
          <a:xfrm>
            <a:off x="7883727" y="3364155"/>
            <a:ext cx="289838" cy="3525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005" h="17710" fill="norm" stroke="1" extrusionOk="0">
                <a:moveTo>
                  <a:pt x="0" y="3063"/>
                </a:moveTo>
                <a:cubicBezTo>
                  <a:pt x="17740" y="-3890"/>
                  <a:pt x="21600" y="992"/>
                  <a:pt x="11580" y="17710"/>
                </a:cubicBezTo>
              </a:path>
            </a:pathLst>
          </a:custGeom>
          <a:ln w="25400">
            <a:solidFill>
              <a:srgbClr val="DE2600"/>
            </a:solidFill>
            <a:prstDash val="sysDot"/>
            <a:miter lim="400000"/>
            <a:tailEnd type="triangle"/>
          </a:ln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" name="표"/>
          <p:cNvGraphicFramePr/>
          <p:nvPr/>
        </p:nvGraphicFramePr>
        <p:xfrm>
          <a:off x="1185332" y="889000"/>
          <a:ext cx="7636093" cy="177800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2556090"/>
                <a:gridCol w="1270000"/>
                <a:gridCol w="1270000"/>
                <a:gridCol w="1270000"/>
                <a:gridCol w="1270000"/>
              </a:tblGrid>
              <a:tr h="444500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멤버에 접근하는 클래스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T w="127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멤버의 접근 지정자</a:t>
                      </a:r>
                    </a:p>
                  </a:txBody>
                  <a:tcPr marL="0" marR="0" marT="0" marB="0" anchor="ctr" anchorCtr="0" horzOverflow="overflow"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solidFill>
                      <a:schemeClr val="accent5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444500"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default</a:t>
                      </a:r>
                    </a:p>
                  </a:txBody>
                  <a:tcPr marL="0" marR="0" marT="0" marB="0" anchor="ctr" anchorCtr="0" horzOverflow="overflow"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private</a:t>
                      </a:r>
                    </a:p>
                  </a:txBody>
                  <a:tcPr marL="0" marR="0" marT="0" marB="0" anchor="ctr" anchorCtr="0" horzOverflow="overflow"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protected</a:t>
                      </a:r>
                    </a:p>
                  </a:txBody>
                  <a:tcPr marL="0" marR="0" marT="0" marB="0" anchor="ctr" anchorCtr="0" horzOverflow="overflow"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public</a:t>
                      </a:r>
                    </a:p>
                  </a:txBody>
                  <a:tcPr marL="0" marR="0" marT="0" marB="0" anchor="ctr" anchorCtr="0" horzOverflow="overflow">
                    <a:lnR w="12700">
                      <a:solidFill>
                        <a:srgbClr val="FFFFFF"/>
                      </a:solidFill>
                      <a:miter lim="400000"/>
                    </a:lnR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/>
                    </a:solidFill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같은 패키지의 클래스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O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X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O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O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다른 패키지의 클래스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X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X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X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O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" name="표"/>
          <p:cNvGraphicFramePr/>
          <p:nvPr/>
        </p:nvGraphicFramePr>
        <p:xfrm>
          <a:off x="1185332" y="889000"/>
          <a:ext cx="9856655" cy="5138293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832785"/>
                <a:gridCol w="3482230"/>
                <a:gridCol w="4541639"/>
              </a:tblGrid>
              <a:tr h="444500">
                <a:tc>
                  <a:txBody>
                    <a:bodyPr/>
                    <a:lstStyle/>
                    <a:p>
                      <a:pPr algn="ctr">
                        <a:defRPr b="1" sz="1800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T w="127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non-static 멤버</a:t>
                      </a:r>
                    </a:p>
                  </a:txBody>
                  <a:tcPr marL="0" marR="0" marT="0" marB="0" anchor="ctr" anchorCtr="0" horzOverflow="overflow">
                    <a:lnT w="127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static 멤버</a:t>
                      </a:r>
                    </a:p>
                  </a:txBody>
                  <a:tcPr marL="0" marR="0" marT="0" marB="0" anchor="ctr" anchorCtr="0" horzOverflow="overflow">
                    <a:lnR w="12700"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/>
                    </a:solidFill>
                  </a:tcPr>
                </a:tc>
              </a:tr>
              <a:tr h="141838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선언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 class Sample {</a:t>
                      </a:r>
                    </a:p>
                    <a:p>
                      <a:pPr algn="l">
                        <a:defRPr sz="1800"/>
                      </a:pPr>
                      <a:r>
                        <a:t>     int n;</a:t>
                      </a:r>
                    </a:p>
                    <a:p>
                      <a:pPr algn="l">
                        <a:defRPr sz="1800"/>
                      </a:pPr>
                      <a:r>
                        <a:t>     void g() {...}</a:t>
                      </a:r>
                    </a:p>
                    <a:p>
                      <a:pPr algn="l">
                        <a:defRPr sz="1800"/>
                      </a:pPr>
                      <a:r>
                        <a:t> }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 class Sample {</a:t>
                      </a:r>
                    </a:p>
                    <a:p>
                      <a:pPr algn="l">
                        <a:defRPr sz="1800"/>
                      </a:pPr>
                      <a:r>
                        <a:t>     static int n;</a:t>
                      </a:r>
                    </a:p>
                    <a:p>
                      <a:pPr algn="l">
                        <a:defRPr sz="1800"/>
                      </a:pPr>
                      <a:r>
                        <a:t>     static void g() {...}</a:t>
                      </a:r>
                    </a:p>
                    <a:p>
                      <a:pPr algn="l">
                        <a:defRPr sz="1800"/>
                      </a:pPr>
                      <a:r>
                        <a:t> }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847824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공간적 특성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 멤버는 객체마다 별도 존재</a:t>
                      </a:r>
                    </a:p>
                    <a:p>
                      <a:pPr algn="l">
                        <a:defRPr sz="1800"/>
                      </a:pPr>
                      <a:r>
                        <a:t>  - 인스턴스 멤버라고 부름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 멤버는 클래스당 하나 생성</a:t>
                      </a:r>
                    </a:p>
                    <a:p>
                      <a:pPr algn="l">
                        <a:defRPr sz="1800"/>
                      </a:pPr>
                      <a:r>
                        <a:t>  - 멤버는 객체 내부가 아닌 별도의 공간에 생성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1710184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시간적 특성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 객체 생성 시에 멤버 생성됨</a:t>
                      </a:r>
                    </a:p>
                    <a:p>
                      <a:pPr algn="l">
                        <a:defRPr sz="1800"/>
                      </a:pPr>
                      <a:r>
                        <a:t>  - 객체가 생길 때 멤버도 생성</a:t>
                      </a:r>
                    </a:p>
                    <a:p>
                      <a:pPr algn="l">
                        <a:defRPr sz="1800"/>
                      </a:pPr>
                      <a:r>
                        <a:t>  - 객체 생성 후 멤버 사용 가능</a:t>
                      </a:r>
                    </a:p>
                    <a:p>
                      <a:pPr algn="l">
                        <a:defRPr sz="1800"/>
                      </a:pPr>
                      <a:r>
                        <a:t>  - 객체가 사라지면 멤버도 사라짐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 클래스 로딩 시에 멤버 생성</a:t>
                      </a:r>
                    </a:p>
                    <a:p>
                      <a:pPr algn="l">
                        <a:defRPr sz="1800"/>
                      </a:pPr>
                      <a:r>
                        <a:t>  - 객체가 생기기 전에 이미 생성</a:t>
                      </a:r>
                    </a:p>
                    <a:p>
                      <a:pPr algn="l">
                        <a:defRPr sz="1800"/>
                      </a:pPr>
                      <a:r>
                        <a:t>  - 객체가 생기기 전에도 사용 가능</a:t>
                      </a:r>
                    </a:p>
                    <a:p>
                      <a:pPr algn="l">
                        <a:defRPr sz="1800"/>
                      </a:pPr>
                      <a:r>
                        <a:t>  - 객체가 사라져도 멤버는 사라지지 않음</a:t>
                      </a:r>
                    </a:p>
                    <a:p>
                      <a:pPr algn="l">
                        <a:defRPr sz="1800"/>
                      </a:pPr>
                      <a:r>
                        <a:t>  - 멤버는 프로그램이 종료될 때 사라짐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71740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공유의 특성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 공유되지 않음</a:t>
                      </a:r>
                    </a:p>
                    <a:p>
                      <a:pPr algn="l">
                        <a:defRPr sz="1800"/>
                      </a:pPr>
                      <a:r>
                        <a:t>  - 멤버는 객체 내에 각각 공간 유지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 동일한 클래스의 모든 객체들에 의해 공유됨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1" name="표"/>
          <p:cNvGraphicFramePr/>
          <p:nvPr/>
        </p:nvGraphicFramePr>
        <p:xfrm>
          <a:off x="1185332" y="889000"/>
          <a:ext cx="8554326" cy="273050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575658"/>
                <a:gridCol w="6978668"/>
              </a:tblGrid>
              <a:tr h="4445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비교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T w="127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내용</a:t>
                      </a:r>
                    </a:p>
                  </a:txBody>
                  <a:tcPr marL="0" marR="0" marT="0" marB="0" anchor="ctr" anchorCtr="0" horzOverflow="overflow">
                    <a:lnT w="127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/>
                    </a:solidFill>
                  </a:tcPr>
                </a:tc>
              </a:tr>
              <a:tr h="11430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추상 클래스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 - 일반 메소드 포함 가능</a:t>
                      </a:r>
                    </a:p>
                    <a:p>
                      <a:pPr algn="l">
                        <a:defRPr sz="1800"/>
                      </a:pPr>
                      <a:r>
                        <a:t> - 상수, 변수 필드 포함 가능</a:t>
                      </a:r>
                    </a:p>
                    <a:p>
                      <a:pPr algn="l">
                        <a:defRPr sz="1800"/>
                      </a:pPr>
                      <a:r>
                        <a:t> - 모든 서브 클래스에 공통된 메소드가 있는 경우에는 추상 클래스가 적합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1430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인터페이스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 - 모든 메소드가 추상 메소드</a:t>
                      </a:r>
                    </a:p>
                    <a:p>
                      <a:pPr algn="l">
                        <a:defRPr sz="1800"/>
                      </a:pPr>
                      <a:r>
                        <a:t> - 상수 필드만 포함 가능</a:t>
                      </a:r>
                    </a:p>
                    <a:p>
                      <a:pPr algn="l">
                        <a:defRPr sz="1800"/>
                      </a:pPr>
                      <a:r>
                        <a:t> - 다중 상속 지원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3" name="표 3"/>
          <p:cNvGraphicFramePr/>
          <p:nvPr/>
        </p:nvGraphicFramePr>
        <p:xfrm>
          <a:off x="2870200" y="648757"/>
          <a:ext cx="2111376" cy="1483365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22275"/>
                <a:gridCol w="422275"/>
                <a:gridCol w="422275"/>
                <a:gridCol w="422275"/>
                <a:gridCol w="422275"/>
              </a:tblGrid>
              <a:tr h="370840">
                <a:tc>
                  <a:txBody>
                    <a:bodyPr/>
                    <a:lstStyle/>
                    <a:p>
                      <a:pPr algn="ctr">
                        <a:defRPr b="0" sz="14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4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[0]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[1]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[2]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a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[0]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3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27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-8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[1]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12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19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21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[2]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-2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9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37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04" name="표 4"/>
          <p:cNvGraphicFramePr/>
          <p:nvPr/>
        </p:nvGraphicFramePr>
        <p:xfrm>
          <a:off x="2032000" y="2415114"/>
          <a:ext cx="3787779" cy="2966724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73472"/>
                <a:gridCol w="473472"/>
                <a:gridCol w="473472"/>
                <a:gridCol w="473472"/>
                <a:gridCol w="473472"/>
                <a:gridCol w="473472"/>
                <a:gridCol w="473472"/>
                <a:gridCol w="473472"/>
              </a:tblGrid>
              <a:tr h="370840">
                <a:tc>
                  <a:txBody>
                    <a:bodyPr/>
                    <a:lstStyle/>
                    <a:p>
                      <a:pPr algn="ctr">
                        <a:defRPr b="0" sz="14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4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[0]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[1]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[2]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[3]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[4]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[5]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b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[0]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76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13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[1]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[2]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[3]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25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[4]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-19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56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[5]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13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[6]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3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6" name="표 4"/>
          <p:cNvGraphicFramePr/>
          <p:nvPr/>
        </p:nvGraphicFramePr>
        <p:xfrm>
          <a:off x="2032000" y="2415114"/>
          <a:ext cx="4692649" cy="2225045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782108"/>
                <a:gridCol w="782108"/>
                <a:gridCol w="782108"/>
                <a:gridCol w="782108"/>
                <a:gridCol w="782108"/>
                <a:gridCol w="782108"/>
              </a:tblGrid>
              <a:tr h="370840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Cho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Kim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Lee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Park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Yoo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4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L[0]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L[1]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L[2]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L[3]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L[4]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L[5]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miter lim="400000"/>
                    </a:lnB>
                    <a:noFill/>
                  </a:tcPr>
                </a:tc>
              </a:tr>
              <a:tr h="370840">
                <a:tc gridSpan="6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(a)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Cho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Han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Kim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Lee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Park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Yoo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L[0]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L[1]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L[2]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L[3]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L[4]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L[5]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miter lim="400000"/>
                    </a:lnB>
                    <a:noFill/>
                  </a:tcPr>
                </a:tc>
              </a:tr>
              <a:tr h="370840">
                <a:tc gridSpan="6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(b)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8" name="표 4"/>
          <p:cNvGraphicFramePr/>
          <p:nvPr/>
        </p:nvGraphicFramePr>
        <p:xfrm>
          <a:off x="2032000" y="2415114"/>
          <a:ext cx="2367361" cy="3708404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73472"/>
                <a:gridCol w="473472"/>
                <a:gridCol w="473472"/>
                <a:gridCol w="473472"/>
                <a:gridCol w="473472"/>
              </a:tblGrid>
              <a:tr h="370840">
                <a:tc>
                  <a:txBody>
                    <a:bodyPr/>
                    <a:lstStyle/>
                    <a:p>
                      <a:pPr algn="ctr">
                        <a:defRPr b="0" sz="14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4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[0]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[1]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[2]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d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[0]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6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7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8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[1]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76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[2]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4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-19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[3]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1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3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25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[4]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2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6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3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[5]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3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4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56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[6]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4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13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[7]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5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2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3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[8]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5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5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13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0" name="표 4"/>
          <p:cNvGraphicFramePr/>
          <p:nvPr/>
        </p:nvGraphicFramePr>
        <p:xfrm>
          <a:off x="222253" y="91436"/>
          <a:ext cx="2080162" cy="3337567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504948"/>
                <a:gridCol w="815275"/>
                <a:gridCol w="216123"/>
                <a:gridCol w="543812"/>
              </a:tblGrid>
              <a:tr h="370840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주소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a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필드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C5E0B4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data 필드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a+1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…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C5E0B4"/>
                    </a:solidFill>
                  </a:tcPr>
                </a:tc>
                <a:tc vMerge="1">
                  <a:tcPr/>
                </a:tc>
              </a:tr>
              <a:tr h="370840">
                <a:tc rowSpan="4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…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…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C5E0B4"/>
                    </a:solidFill>
                  </a:tcPr>
                </a:tc>
                <a:tc vMerge="1">
                  <a:tcPr/>
                </a:tc>
              </a:tr>
              <a:tr h="370840"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필드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C5E0B4"/>
                    </a:solidFill>
                  </a:tcPr>
                </a:tc>
                <a:tc vMerge="1">
                  <a:tcPr/>
                </a:tc>
              </a:tr>
              <a:tr h="370840"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필드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FE699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link 필드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370840"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…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FE699"/>
                    </a:solidFill>
                  </a:tcPr>
                </a:tc>
                <a:tc vMerge="1"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a+k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필드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FE699"/>
                    </a:solidFill>
                  </a:tcPr>
                </a:tc>
                <a:tc vMerge="1">
                  <a:tcPr/>
                </a:tc>
              </a:tr>
              <a:tr h="370840">
                <a:tc gridSpan="4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(a) 물리적 노드 구조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</a:tbl>
          </a:graphicData>
        </a:graphic>
      </p:graphicFrame>
      <p:graphicFrame>
        <p:nvGraphicFramePr>
          <p:cNvPr id="111" name="표 1"/>
          <p:cNvGraphicFramePr/>
          <p:nvPr/>
        </p:nvGraphicFramePr>
        <p:xfrm>
          <a:off x="426120" y="3572299"/>
          <a:ext cx="1672428" cy="719456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836213"/>
                <a:gridCol w="836213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data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link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(b) 논리적 노드 구조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miter lim="400000"/>
                    </a:lnB>
                    <a:noFill/>
                  </a:tcPr>
                </a:tc>
                <a:tc hMerge="1">
                  <a:tcPr/>
                </a:tc>
              </a:tr>
            </a:tbl>
          </a:graphicData>
        </a:graphic>
      </p:graphicFrame>
      <p:graphicFrame>
        <p:nvGraphicFramePr>
          <p:cNvPr id="112" name="표 5"/>
          <p:cNvGraphicFramePr/>
          <p:nvPr/>
        </p:nvGraphicFramePr>
        <p:xfrm>
          <a:off x="6207795" y="1858853"/>
          <a:ext cx="1672431" cy="697235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836213"/>
                <a:gridCol w="836213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data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link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4" name="표 5"/>
          <p:cNvGraphicFramePr/>
          <p:nvPr/>
        </p:nvGraphicFramePr>
        <p:xfrm>
          <a:off x="1559595" y="1954103"/>
          <a:ext cx="990726" cy="697235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95362"/>
                <a:gridCol w="495362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data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link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Cho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15" name="표 8"/>
          <p:cNvGraphicFramePr/>
          <p:nvPr/>
        </p:nvGraphicFramePr>
        <p:xfrm>
          <a:off x="390524" y="1954103"/>
          <a:ext cx="926433" cy="697235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63216"/>
                <a:gridCol w="463216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L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16" name="표 13"/>
          <p:cNvGraphicFramePr/>
          <p:nvPr/>
        </p:nvGraphicFramePr>
        <p:xfrm>
          <a:off x="2792958" y="1954103"/>
          <a:ext cx="990726" cy="697235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95362"/>
                <a:gridCol w="495362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data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link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Kim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17" name="표 14"/>
          <p:cNvGraphicFramePr/>
          <p:nvPr/>
        </p:nvGraphicFramePr>
        <p:xfrm>
          <a:off x="4026320" y="1954103"/>
          <a:ext cx="990729" cy="697235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95362"/>
                <a:gridCol w="495362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data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link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Lee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18" name="표 15"/>
          <p:cNvGraphicFramePr/>
          <p:nvPr/>
        </p:nvGraphicFramePr>
        <p:xfrm>
          <a:off x="5259682" y="1954103"/>
          <a:ext cx="990730" cy="697235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95362"/>
                <a:gridCol w="495362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data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link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Park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19" name="표 16"/>
          <p:cNvGraphicFramePr/>
          <p:nvPr/>
        </p:nvGraphicFramePr>
        <p:xfrm>
          <a:off x="6493047" y="1954103"/>
          <a:ext cx="990729" cy="697235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95362"/>
                <a:gridCol w="495362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data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link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Yoo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null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20" name="직선 화살표 연결선 3"/>
          <p:cNvSpPr/>
          <p:nvPr/>
        </p:nvSpPr>
        <p:spPr>
          <a:xfrm>
            <a:off x="1316954" y="2457450"/>
            <a:ext cx="242643" cy="0"/>
          </a:xfrm>
          <a:prstGeom prst="line">
            <a:avLst/>
          </a:prstGeom>
          <a:ln w="28575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1" name="직선 화살표 연결선 17"/>
          <p:cNvSpPr/>
          <p:nvPr/>
        </p:nvSpPr>
        <p:spPr>
          <a:xfrm>
            <a:off x="2550317" y="2457450"/>
            <a:ext cx="242643" cy="0"/>
          </a:xfrm>
          <a:prstGeom prst="line">
            <a:avLst/>
          </a:prstGeom>
          <a:ln w="28575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2" name="직선 화살표 연결선 18"/>
          <p:cNvSpPr/>
          <p:nvPr/>
        </p:nvSpPr>
        <p:spPr>
          <a:xfrm>
            <a:off x="3783681" y="2457450"/>
            <a:ext cx="242643" cy="0"/>
          </a:xfrm>
          <a:prstGeom prst="line">
            <a:avLst/>
          </a:prstGeom>
          <a:ln w="28575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3" name="직선 화살표 연결선 19"/>
          <p:cNvSpPr/>
          <p:nvPr/>
        </p:nvSpPr>
        <p:spPr>
          <a:xfrm>
            <a:off x="5017044" y="2457450"/>
            <a:ext cx="242643" cy="0"/>
          </a:xfrm>
          <a:prstGeom prst="line">
            <a:avLst/>
          </a:prstGeom>
          <a:ln w="28575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4" name="직선 화살표 연결선 20"/>
          <p:cNvSpPr/>
          <p:nvPr/>
        </p:nvSpPr>
        <p:spPr>
          <a:xfrm>
            <a:off x="6250408" y="2457450"/>
            <a:ext cx="242643" cy="0"/>
          </a:xfrm>
          <a:prstGeom prst="line">
            <a:avLst/>
          </a:prstGeom>
          <a:ln w="28575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graphicFrame>
        <p:nvGraphicFramePr>
          <p:cNvPr id="125" name="표 21"/>
          <p:cNvGraphicFramePr/>
          <p:nvPr/>
        </p:nvGraphicFramePr>
        <p:xfrm>
          <a:off x="8983078" y="462280"/>
          <a:ext cx="1931069" cy="593344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542923"/>
                <a:gridCol w="876300"/>
                <a:gridCol w="511845"/>
              </a:tblGrid>
              <a:tr h="370840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L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1000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1000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Cho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data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1004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link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1004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Kim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data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1100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link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1100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Lee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data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1110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link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1110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Park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data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1120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link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1120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Yoo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data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null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link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테마">
      <a:majorFont>
        <a:latin typeface="맑은 고딕"/>
        <a:ea typeface="맑은 고딕"/>
        <a:cs typeface="맑은 고딕"/>
      </a:majorFont>
      <a:minorFont>
        <a:latin typeface="Helvetica"/>
        <a:ea typeface="Helvetica"/>
        <a:cs typeface="Helvetic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테마">
      <a:majorFont>
        <a:latin typeface="맑은 고딕"/>
        <a:ea typeface="맑은 고딕"/>
        <a:cs typeface="맑은 고딕"/>
      </a:majorFont>
      <a:minorFont>
        <a:latin typeface="Helvetica"/>
        <a:ea typeface="Helvetica"/>
        <a:cs typeface="Helvetic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