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8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20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32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73" y="2057400"/>
            <a:ext cx="3932270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55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3"/>
          <p:cNvGraphicFramePr/>
          <p:nvPr/>
        </p:nvGraphicFramePr>
        <p:xfrm>
          <a:off x="2032000" y="719666"/>
          <a:ext cx="2111375" cy="14833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표 4"/>
          <p:cNvGraphicFramePr/>
          <p:nvPr/>
        </p:nvGraphicFramePr>
        <p:xfrm>
          <a:off x="2032000" y="2415114"/>
          <a:ext cx="4064006" cy="2966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표 5"/>
          <p:cNvGraphicFramePr/>
          <p:nvPr/>
        </p:nvGraphicFramePr>
        <p:xfrm>
          <a:off x="1559595" y="1954103"/>
          <a:ext cx="99072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7" name="표 8"/>
          <p:cNvGraphicFramePr/>
          <p:nvPr/>
        </p:nvGraphicFramePr>
        <p:xfrm>
          <a:off x="390524" y="1954103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8" name="표 13"/>
          <p:cNvGraphicFramePr/>
          <p:nvPr/>
        </p:nvGraphicFramePr>
        <p:xfrm>
          <a:off x="2792958" y="1954103"/>
          <a:ext cx="99072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9" name="표 14"/>
          <p:cNvGraphicFramePr/>
          <p:nvPr/>
        </p:nvGraphicFramePr>
        <p:xfrm>
          <a:off x="4026320" y="1954103"/>
          <a:ext cx="990744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표 15"/>
          <p:cNvGraphicFramePr/>
          <p:nvPr/>
        </p:nvGraphicFramePr>
        <p:xfrm>
          <a:off x="5259682" y="1954103"/>
          <a:ext cx="990745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1" name="표 16"/>
          <p:cNvGraphicFramePr/>
          <p:nvPr/>
        </p:nvGraphicFramePr>
        <p:xfrm>
          <a:off x="6493047" y="1954103"/>
          <a:ext cx="990744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2" name="직선 화살표 연결선 3"/>
          <p:cNvSpPr/>
          <p:nvPr/>
        </p:nvSpPr>
        <p:spPr>
          <a:xfrm>
            <a:off x="1316954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직선 화살표 연결선 17"/>
          <p:cNvSpPr/>
          <p:nvPr/>
        </p:nvSpPr>
        <p:spPr>
          <a:xfrm>
            <a:off x="2550317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직선 화살표 연결선 18"/>
          <p:cNvSpPr/>
          <p:nvPr/>
        </p:nvSpPr>
        <p:spPr>
          <a:xfrm>
            <a:off x="3783681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" name="직선 화살표 연결선 19"/>
          <p:cNvSpPr/>
          <p:nvPr/>
        </p:nvSpPr>
        <p:spPr>
          <a:xfrm>
            <a:off x="5017044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" name="직선 화살표 연결선 20"/>
          <p:cNvSpPr/>
          <p:nvPr/>
        </p:nvSpPr>
        <p:spPr>
          <a:xfrm>
            <a:off x="6250408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27" name="표 21"/>
          <p:cNvGraphicFramePr/>
          <p:nvPr/>
        </p:nvGraphicFramePr>
        <p:xfrm>
          <a:off x="8983078" y="462280"/>
          <a:ext cx="1931069" cy="59334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42923"/>
                <a:gridCol w="876300"/>
                <a:gridCol w="51184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표 5"/>
          <p:cNvGraphicFramePr/>
          <p:nvPr/>
        </p:nvGraphicFramePr>
        <p:xfrm>
          <a:off x="5845845" y="3001853"/>
          <a:ext cx="990744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0" name="표 8"/>
          <p:cNvGraphicFramePr/>
          <p:nvPr/>
        </p:nvGraphicFramePr>
        <p:xfrm>
          <a:off x="4676773" y="3001853"/>
          <a:ext cx="926452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1" name="직선 화살표 연결선 3"/>
          <p:cNvSpPr/>
          <p:nvPr/>
        </p:nvSpPr>
        <p:spPr>
          <a:xfrm>
            <a:off x="5603206" y="350520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2" name="표 22"/>
          <p:cNvGraphicFramePr/>
          <p:nvPr/>
        </p:nvGraphicFramePr>
        <p:xfrm>
          <a:off x="5845845" y="3804284"/>
          <a:ext cx="990744" cy="6972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3" name="표 23"/>
          <p:cNvGraphicFramePr/>
          <p:nvPr/>
        </p:nvGraphicFramePr>
        <p:xfrm>
          <a:off x="4676773" y="3804284"/>
          <a:ext cx="926452" cy="6972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4" name="직선 화살표 연결선 24"/>
          <p:cNvSpPr/>
          <p:nvPr/>
        </p:nvSpPr>
        <p:spPr>
          <a:xfrm>
            <a:off x="5603206" y="4307628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5" name="표 25"/>
          <p:cNvGraphicFramePr/>
          <p:nvPr/>
        </p:nvGraphicFramePr>
        <p:xfrm>
          <a:off x="5845845" y="628754"/>
          <a:ext cx="990744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6" name="표 26"/>
          <p:cNvGraphicFramePr/>
          <p:nvPr/>
        </p:nvGraphicFramePr>
        <p:xfrm>
          <a:off x="4676773" y="628754"/>
          <a:ext cx="926452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7" name="직선 화살표 연결선 27"/>
          <p:cNvSpPr/>
          <p:nvPr/>
        </p:nvSpPr>
        <p:spPr>
          <a:xfrm>
            <a:off x="5603206" y="1132099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8" name="표 28"/>
          <p:cNvGraphicFramePr/>
          <p:nvPr/>
        </p:nvGraphicFramePr>
        <p:xfrm>
          <a:off x="5845845" y="1431182"/>
          <a:ext cx="990744" cy="6972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9" name="표 29"/>
          <p:cNvGraphicFramePr/>
          <p:nvPr/>
        </p:nvGraphicFramePr>
        <p:xfrm>
          <a:off x="4676773" y="1431182"/>
          <a:ext cx="926452" cy="6972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0" name="직선 화살표 연결선 30"/>
          <p:cNvSpPr/>
          <p:nvPr/>
        </p:nvSpPr>
        <p:spPr>
          <a:xfrm>
            <a:off x="5603206" y="1934528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41" name="표 13"/>
          <p:cNvGraphicFramePr/>
          <p:nvPr/>
        </p:nvGraphicFramePr>
        <p:xfrm>
          <a:off x="8248277" y="628754"/>
          <a:ext cx="990744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2" name="표 14"/>
          <p:cNvGraphicFramePr/>
          <p:nvPr/>
        </p:nvGraphicFramePr>
        <p:xfrm>
          <a:off x="7079208" y="628754"/>
          <a:ext cx="926452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3" name="표 16"/>
          <p:cNvGraphicFramePr/>
          <p:nvPr/>
        </p:nvGraphicFramePr>
        <p:xfrm>
          <a:off x="8248277" y="1431182"/>
          <a:ext cx="990744" cy="6972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4" name="표 17"/>
          <p:cNvGraphicFramePr/>
          <p:nvPr/>
        </p:nvGraphicFramePr>
        <p:xfrm>
          <a:off x="7079208" y="1431182"/>
          <a:ext cx="926452" cy="6972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5" name="직선 화살표 연결선 18"/>
          <p:cNvSpPr/>
          <p:nvPr/>
        </p:nvSpPr>
        <p:spPr>
          <a:xfrm>
            <a:off x="8005640" y="2025013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" name="직선 연결선 19"/>
          <p:cNvSpPr/>
          <p:nvPr/>
        </p:nvSpPr>
        <p:spPr>
          <a:xfrm>
            <a:off x="8005640" y="1187998"/>
            <a:ext cx="71580" cy="13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7" name="직선 연결선 31"/>
          <p:cNvSpPr/>
          <p:nvPr/>
        </p:nvSpPr>
        <p:spPr>
          <a:xfrm flipH="1">
            <a:off x="8067674" y="1173586"/>
            <a:ext cx="4783" cy="716420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직선 화살표 연결선 35"/>
          <p:cNvSpPr/>
          <p:nvPr/>
        </p:nvSpPr>
        <p:spPr>
          <a:xfrm>
            <a:off x="8072435" y="1875600"/>
            <a:ext cx="175862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TextBox 38"/>
          <p:cNvSpPr txBox="1"/>
          <p:nvPr/>
        </p:nvSpPr>
        <p:spPr>
          <a:xfrm>
            <a:off x="5845845" y="2230228"/>
            <a:ext cx="29039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(a)</a:t>
            </a:r>
          </a:p>
        </p:txBody>
      </p:sp>
      <p:sp>
        <p:nvSpPr>
          <p:cNvPr id="150" name="TextBox 39"/>
          <p:cNvSpPr txBox="1"/>
          <p:nvPr/>
        </p:nvSpPr>
        <p:spPr>
          <a:xfrm>
            <a:off x="8248277" y="2230228"/>
            <a:ext cx="29039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(b)</a:t>
            </a:r>
          </a:p>
        </p:txBody>
      </p:sp>
      <p:graphicFrame>
        <p:nvGraphicFramePr>
          <p:cNvPr id="151" name="표 33"/>
          <p:cNvGraphicFramePr/>
          <p:nvPr/>
        </p:nvGraphicFramePr>
        <p:xfrm>
          <a:off x="7079208" y="3001853"/>
          <a:ext cx="926452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2" name="표 34"/>
          <p:cNvGraphicFramePr/>
          <p:nvPr/>
        </p:nvGraphicFramePr>
        <p:xfrm>
          <a:off x="8248277" y="3804284"/>
          <a:ext cx="990744" cy="6972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3" name="표 36"/>
          <p:cNvGraphicFramePr/>
          <p:nvPr/>
        </p:nvGraphicFramePr>
        <p:xfrm>
          <a:off x="7079208" y="3804284"/>
          <a:ext cx="926452" cy="6972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4" name="직선 화살표 연결선 37"/>
          <p:cNvSpPr/>
          <p:nvPr/>
        </p:nvSpPr>
        <p:spPr>
          <a:xfrm>
            <a:off x="8005640" y="4398116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직선 연결선 40"/>
          <p:cNvSpPr/>
          <p:nvPr/>
        </p:nvSpPr>
        <p:spPr>
          <a:xfrm>
            <a:off x="8005640" y="3561100"/>
            <a:ext cx="71580" cy="13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직선 연결선 41"/>
          <p:cNvSpPr/>
          <p:nvPr/>
        </p:nvSpPr>
        <p:spPr>
          <a:xfrm flipH="1">
            <a:off x="8067674" y="3546685"/>
            <a:ext cx="4783" cy="716421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직선 화살표 연결선 42"/>
          <p:cNvSpPr/>
          <p:nvPr/>
        </p:nvSpPr>
        <p:spPr>
          <a:xfrm>
            <a:off x="8072435" y="4248701"/>
            <a:ext cx="175862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표 5"/>
          <p:cNvGraphicFramePr/>
          <p:nvPr/>
        </p:nvGraphicFramePr>
        <p:xfrm>
          <a:off x="1416719" y="325329"/>
          <a:ext cx="1164556" cy="6972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2278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0" name="표 8"/>
          <p:cNvGraphicFramePr/>
          <p:nvPr/>
        </p:nvGraphicFramePr>
        <p:xfrm>
          <a:off x="247649" y="325329"/>
          <a:ext cx="926433" cy="6972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1" name="직선 화살표 연결선 3"/>
          <p:cNvSpPr/>
          <p:nvPr/>
        </p:nvSpPr>
        <p:spPr>
          <a:xfrm>
            <a:off x="1174079" y="828675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2" name="표 32"/>
          <p:cNvGraphicFramePr/>
          <p:nvPr/>
        </p:nvGraphicFramePr>
        <p:xfrm>
          <a:off x="1416719" y="1525905"/>
          <a:ext cx="1201740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3" name="표 43"/>
          <p:cNvGraphicFramePr/>
          <p:nvPr/>
        </p:nvGraphicFramePr>
        <p:xfrm>
          <a:off x="247649" y="1525905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4" name="직선 화살표 연결선 44"/>
          <p:cNvSpPr/>
          <p:nvPr/>
        </p:nvSpPr>
        <p:spPr>
          <a:xfrm>
            <a:off x="1174079" y="2029249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5" name="표 50"/>
          <p:cNvGraphicFramePr/>
          <p:nvPr/>
        </p:nvGraphicFramePr>
        <p:xfrm>
          <a:off x="1416719" y="2726476"/>
          <a:ext cx="1201740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6" name="표 51"/>
          <p:cNvGraphicFramePr/>
          <p:nvPr/>
        </p:nvGraphicFramePr>
        <p:xfrm>
          <a:off x="247649" y="2726476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7" name="직선 화살표 연결선 52"/>
          <p:cNvSpPr/>
          <p:nvPr/>
        </p:nvSpPr>
        <p:spPr>
          <a:xfrm>
            <a:off x="1174079" y="3229822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8" name="표 53"/>
          <p:cNvGraphicFramePr/>
          <p:nvPr/>
        </p:nvGraphicFramePr>
        <p:xfrm>
          <a:off x="2861074" y="2726476"/>
          <a:ext cx="120172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9" name="직선 화살표 연결선 54"/>
          <p:cNvSpPr/>
          <p:nvPr/>
        </p:nvSpPr>
        <p:spPr>
          <a:xfrm>
            <a:off x="2618439" y="3229822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0" name="표 55"/>
          <p:cNvGraphicFramePr/>
          <p:nvPr/>
        </p:nvGraphicFramePr>
        <p:xfrm>
          <a:off x="1416719" y="3927049"/>
          <a:ext cx="1201740" cy="69725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1" name="표 56"/>
          <p:cNvGraphicFramePr/>
          <p:nvPr/>
        </p:nvGraphicFramePr>
        <p:xfrm>
          <a:off x="247649" y="3927049"/>
          <a:ext cx="926433" cy="69725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2" name="직선 화살표 연결선 57"/>
          <p:cNvSpPr/>
          <p:nvPr/>
        </p:nvSpPr>
        <p:spPr>
          <a:xfrm>
            <a:off x="1174079" y="4430395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3" name="표 58"/>
          <p:cNvGraphicFramePr/>
          <p:nvPr/>
        </p:nvGraphicFramePr>
        <p:xfrm>
          <a:off x="2861074" y="3927049"/>
          <a:ext cx="1201723" cy="69725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4" name="직선 화살표 연결선 59"/>
          <p:cNvSpPr/>
          <p:nvPr/>
        </p:nvSpPr>
        <p:spPr>
          <a:xfrm>
            <a:off x="2618439" y="4430395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5" name="표 60"/>
          <p:cNvGraphicFramePr/>
          <p:nvPr/>
        </p:nvGraphicFramePr>
        <p:xfrm>
          <a:off x="4305434" y="3927049"/>
          <a:ext cx="1201740" cy="69725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6" name="직선 화살표 연결선 61"/>
          <p:cNvSpPr/>
          <p:nvPr/>
        </p:nvSpPr>
        <p:spPr>
          <a:xfrm>
            <a:off x="4062795" y="4430395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7" name="표 62"/>
          <p:cNvGraphicFramePr/>
          <p:nvPr/>
        </p:nvGraphicFramePr>
        <p:xfrm>
          <a:off x="1416719" y="5127623"/>
          <a:ext cx="1201740" cy="6972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8" name="표 63"/>
          <p:cNvGraphicFramePr/>
          <p:nvPr/>
        </p:nvGraphicFramePr>
        <p:xfrm>
          <a:off x="247649" y="5127623"/>
          <a:ext cx="926433" cy="6972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9" name="직선 화살표 연결선 64"/>
          <p:cNvSpPr/>
          <p:nvPr/>
        </p:nvSpPr>
        <p:spPr>
          <a:xfrm>
            <a:off x="1174079" y="5630967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80" name="표 65"/>
          <p:cNvGraphicFramePr/>
          <p:nvPr/>
        </p:nvGraphicFramePr>
        <p:xfrm>
          <a:off x="2861074" y="5127623"/>
          <a:ext cx="1201723" cy="6972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1" name="직선 화살표 연결선 66"/>
          <p:cNvSpPr/>
          <p:nvPr/>
        </p:nvSpPr>
        <p:spPr>
          <a:xfrm>
            <a:off x="2618439" y="5630967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82" name="표 67"/>
          <p:cNvGraphicFramePr/>
          <p:nvPr/>
        </p:nvGraphicFramePr>
        <p:xfrm>
          <a:off x="4305434" y="5127623"/>
          <a:ext cx="1201740" cy="6972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3" name="직선 화살표 연결선 68"/>
          <p:cNvSpPr/>
          <p:nvPr/>
        </p:nvSpPr>
        <p:spPr>
          <a:xfrm>
            <a:off x="4062795" y="5630967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사각형: 둥근 모서리 3"/>
          <p:cNvGrpSpPr/>
          <p:nvPr/>
        </p:nvGrpSpPr>
        <p:grpSpPr>
          <a:xfrm>
            <a:off x="6032500" y="936625"/>
            <a:ext cx="1676400" cy="2047875"/>
            <a:chOff x="0" y="0"/>
            <a:chExt cx="1676400" cy="2047875"/>
          </a:xfrm>
        </p:grpSpPr>
        <p:sp>
          <p:nvSpPr>
            <p:cNvPr id="185" name="모서리가 둥근 직사각형"/>
            <p:cNvSpPr/>
            <p:nvPr/>
          </p:nvSpPr>
          <p:spPr>
            <a:xfrm>
              <a:off x="0" y="0"/>
              <a:ext cx="1676400" cy="2047875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86" name="String name;…"/>
            <p:cNvSpPr txBox="1"/>
            <p:nvPr/>
          </p:nvSpPr>
          <p:spPr>
            <a:xfrm>
              <a:off x="81831" y="140000"/>
              <a:ext cx="1512742" cy="1767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2F5597"/>
                  </a:solidFill>
                </a:defRPr>
              </a:pPr>
              <a:r>
                <a:t>String</a:t>
              </a:r>
              <a:r>
                <a:rPr>
                  <a:solidFill>
                    <a:srgbClr val="000000"/>
                  </a:solidFill>
                </a:rPr>
                <a:t> name;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int</a:t>
              </a:r>
              <a:r>
                <a:rPr>
                  <a:solidFill>
                    <a:srgbClr val="000000"/>
                  </a:solidFill>
                </a:rPr>
                <a:t> age;</a:t>
              </a:r>
              <a:endParaRPr>
                <a:solidFill>
                  <a:srgbClr val="FFFFFF"/>
                </a:solidFill>
              </a:endParaRPr>
            </a:p>
            <a:p>
              <a:pPr/>
              <a:r>
                <a:t>--------------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speak();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eat();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study();</a:t>
              </a:r>
            </a:p>
          </p:txBody>
        </p:sp>
      </p:grpSp>
      <p:sp>
        <p:nvSpPr>
          <p:cNvPr id="188" name="TextBox 4"/>
          <p:cNvSpPr txBox="1"/>
          <p:nvPr/>
        </p:nvSpPr>
        <p:spPr>
          <a:xfrm>
            <a:off x="6594474" y="628846"/>
            <a:ext cx="411731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/>
            </a:lvl1pPr>
          </a:lstStyle>
          <a:p>
            <a:pPr/>
            <a:r>
              <a:t>객체</a:t>
            </a:r>
          </a:p>
        </p:txBody>
      </p:sp>
      <p:sp>
        <p:nvSpPr>
          <p:cNvPr id="189" name="TextBox 5"/>
          <p:cNvSpPr txBox="1"/>
          <p:nvPr/>
        </p:nvSpPr>
        <p:spPr>
          <a:xfrm>
            <a:off x="7760196" y="1381321"/>
            <a:ext cx="782573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/>
            </a:lvl1pPr>
          </a:lstStyle>
          <a:p>
            <a:pPr/>
            <a:r>
              <a:t>필드(field)</a:t>
            </a:r>
          </a:p>
        </p:txBody>
      </p:sp>
      <p:sp>
        <p:nvSpPr>
          <p:cNvPr id="190" name="TextBox 6"/>
          <p:cNvSpPr txBox="1"/>
          <p:nvPr/>
        </p:nvSpPr>
        <p:spPr>
          <a:xfrm>
            <a:off x="7742263" y="2190948"/>
            <a:ext cx="755929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1200"/>
            </a:pPr>
            <a:r>
              <a:t>메소드</a:t>
            </a:r>
            <a:br/>
            <a:r>
              <a:t>(method)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사각형: 둥근 모서리 3"/>
          <p:cNvGrpSpPr/>
          <p:nvPr/>
        </p:nvGrpSpPr>
        <p:grpSpPr>
          <a:xfrm>
            <a:off x="6308760" y="622891"/>
            <a:ext cx="1499047" cy="1611276"/>
            <a:chOff x="-1" y="-1"/>
            <a:chExt cx="1499045" cy="1611275"/>
          </a:xfrm>
        </p:grpSpPr>
        <p:sp>
          <p:nvSpPr>
            <p:cNvPr id="192" name="모서리가 둥근 직사각형"/>
            <p:cNvSpPr/>
            <p:nvPr/>
          </p:nvSpPr>
          <p:spPr>
            <a:xfrm>
              <a:off x="-2" y="-2"/>
              <a:ext cx="1499047" cy="1611276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93" name="String name;…"/>
            <p:cNvSpPr txBox="1"/>
            <p:nvPr/>
          </p:nvSpPr>
          <p:spPr>
            <a:xfrm>
              <a:off x="590" y="167392"/>
              <a:ext cx="1489459" cy="12570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2F5597"/>
                  </a:solidFill>
                </a:defRPr>
              </a:pPr>
              <a:r>
                <a:t>메소드1()</a:t>
              </a:r>
            </a:p>
            <a:p>
              <a:pPr algn="ctr">
                <a:defRPr strike="sngStrike">
                  <a:solidFill>
                    <a:srgbClr val="2F5597"/>
                  </a:solidFill>
                </a:defRPr>
              </a:pPr>
              <a:r>
                <a:t>메소드2()</a:t>
              </a:r>
            </a:p>
            <a:p>
              <a:pPr algn="ctr">
                <a:defRPr>
                  <a:solidFill>
                    <a:srgbClr val="2F5597"/>
                  </a:solidFill>
                </a:defRPr>
              </a:pPr>
              <a:r>
                <a:t>메소드3()</a:t>
              </a:r>
            </a:p>
            <a:p>
              <a:pPr algn="ctr">
                <a:defRPr>
                  <a:solidFill>
                    <a:srgbClr val="2F5597"/>
                  </a:solidFill>
                </a:defRPr>
              </a:pPr>
              <a:r>
                <a:t>.............</a:t>
              </a:r>
            </a:p>
          </p:txBody>
        </p:sp>
      </p:grpSp>
      <p:sp>
        <p:nvSpPr>
          <p:cNvPr id="195" name="TextBox 5"/>
          <p:cNvSpPr txBox="1"/>
          <p:nvPr/>
        </p:nvSpPr>
        <p:spPr>
          <a:xfrm>
            <a:off x="7901081" y="695521"/>
            <a:ext cx="8056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/>
            </a:lvl1pPr>
          </a:lstStyle>
          <a:p>
            <a:pPr/>
            <a:r>
              <a:t>슈퍼 클래스</a:t>
            </a:r>
          </a:p>
        </p:txBody>
      </p:sp>
      <p:sp>
        <p:nvSpPr>
          <p:cNvPr id="196" name="모서리가 둥근 직사각형"/>
          <p:cNvSpPr/>
          <p:nvPr/>
        </p:nvSpPr>
        <p:spPr>
          <a:xfrm>
            <a:off x="6308783" y="2819980"/>
            <a:ext cx="1493310" cy="508002"/>
          </a:xfrm>
          <a:prstGeom prst="roundRect">
            <a:avLst>
              <a:gd name="adj" fmla="val 48994"/>
            </a:avLst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97" name="String name;…"/>
          <p:cNvSpPr txBox="1"/>
          <p:nvPr/>
        </p:nvSpPr>
        <p:spPr>
          <a:xfrm>
            <a:off x="6309371" y="2871214"/>
            <a:ext cx="1483763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solidFill>
                  <a:srgbClr val="2F5597"/>
                </a:solidFill>
              </a:defRPr>
            </a:lvl1pPr>
          </a:lstStyle>
          <a:p>
            <a:pPr/>
            <a:r>
              <a:t>메소드2()</a:t>
            </a:r>
          </a:p>
        </p:txBody>
      </p:sp>
      <p:sp>
        <p:nvSpPr>
          <p:cNvPr id="198" name="TextBox 5"/>
          <p:cNvSpPr txBox="1"/>
          <p:nvPr/>
        </p:nvSpPr>
        <p:spPr>
          <a:xfrm>
            <a:off x="7901081" y="2933012"/>
            <a:ext cx="8056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/>
            </a:lvl1pPr>
          </a:lstStyle>
          <a:p>
            <a:pPr/>
            <a:r>
              <a:t>서브 클래스</a:t>
            </a:r>
          </a:p>
        </p:txBody>
      </p:sp>
      <p:sp>
        <p:nvSpPr>
          <p:cNvPr id="199" name="메소드2() 호출"/>
          <p:cNvSpPr txBox="1"/>
          <p:nvPr/>
        </p:nvSpPr>
        <p:spPr>
          <a:xfrm>
            <a:off x="3915121" y="2119833"/>
            <a:ext cx="1213799" cy="333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메소드2() 호출</a:t>
            </a:r>
          </a:p>
        </p:txBody>
      </p:sp>
      <p:sp>
        <p:nvSpPr>
          <p:cNvPr id="200" name="선"/>
          <p:cNvSpPr/>
          <p:nvPr/>
        </p:nvSpPr>
        <p:spPr>
          <a:xfrm flipV="1">
            <a:off x="7058283" y="2258776"/>
            <a:ext cx="13" cy="52706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1" name="상속"/>
          <p:cNvSpPr txBox="1"/>
          <p:nvPr/>
        </p:nvSpPr>
        <p:spPr>
          <a:xfrm>
            <a:off x="7182422" y="2355930"/>
            <a:ext cx="433702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상속</a:t>
            </a:r>
          </a:p>
        </p:txBody>
      </p:sp>
      <p:sp>
        <p:nvSpPr>
          <p:cNvPr id="202" name="선"/>
          <p:cNvSpPr/>
          <p:nvPr/>
        </p:nvSpPr>
        <p:spPr>
          <a:xfrm flipV="1">
            <a:off x="5155736" y="1312217"/>
            <a:ext cx="1428587" cy="960439"/>
          </a:xfrm>
          <a:prstGeom prst="line">
            <a:avLst/>
          </a:prstGeom>
          <a:ln w="25400">
            <a:solidFill>
              <a:schemeClr val="accent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선"/>
          <p:cNvSpPr/>
          <p:nvPr/>
        </p:nvSpPr>
        <p:spPr>
          <a:xfrm>
            <a:off x="5154910" y="2270030"/>
            <a:ext cx="1429366" cy="806510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4" name="X"/>
          <p:cNvSpPr txBox="1"/>
          <p:nvPr/>
        </p:nvSpPr>
        <p:spPr>
          <a:xfrm>
            <a:off x="5738174" y="1612288"/>
            <a:ext cx="256611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2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그룹"/>
          <p:cNvGrpSpPr/>
          <p:nvPr/>
        </p:nvGrpSpPr>
        <p:grpSpPr>
          <a:xfrm>
            <a:off x="4096594" y="1109368"/>
            <a:ext cx="5468614" cy="1404644"/>
            <a:chOff x="0" y="25400"/>
            <a:chExt cx="5468613" cy="1404642"/>
          </a:xfrm>
        </p:grpSpPr>
        <p:graphicFrame>
          <p:nvGraphicFramePr>
            <p:cNvPr id="206" name="표 21"/>
            <p:cNvGraphicFramePr/>
            <p:nvPr/>
          </p:nvGraphicFramePr>
          <p:xfrm>
            <a:off x="3136235" y="25400"/>
            <a:ext cx="2332379" cy="1404643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947498"/>
                  <a:gridCol w="1384854"/>
                </a:tblGrid>
                <a:tr h="26924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DObject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100"/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43180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draw()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chemeClr val="accent2">
                          <a:lumOff val="2196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/>
                        <a:r>
                          <a:rPr sz="1100"/>
                          <a:t> DObject의 메소드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43434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draw()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chemeClr val="accent5">
                          <a:lumOff val="2019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100"/>
                        </a:pPr>
                        <a:r>
                          <a:t> Line에서</a:t>
                        </a:r>
                      </a:p>
                      <a:p>
                        <a:pPr>
                          <a:defRPr sz="1100"/>
                        </a:pPr>
                        <a:r>
                          <a:t> 오버라이딩한 메소드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26924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Line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100"/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07" name="표"/>
            <p:cNvGraphicFramePr/>
            <p:nvPr/>
          </p:nvGraphicFramePr>
          <p:xfrm>
            <a:off x="1996213" y="147019"/>
            <a:ext cx="757279" cy="307355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304393"/>
                  <a:gridCol w="452869"/>
                </a:tblGrid>
                <a:tr h="307340">
                  <a:tc>
                    <a:txBody>
                      <a:bodyPr/>
                      <a:lstStyle/>
                      <a:p>
                        <a:pPr algn="ctr"/>
                        <a:r>
                          <a:rPr sz="1200"/>
                          <a:t>a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200"/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chemeClr val="accent5">
                          <a:lumOff val="20196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08" name="선"/>
            <p:cNvSpPr/>
            <p:nvPr/>
          </p:nvSpPr>
          <p:spPr>
            <a:xfrm>
              <a:off x="2685806" y="300689"/>
              <a:ext cx="443655" cy="16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9" name="타원형"/>
            <p:cNvSpPr/>
            <p:nvPr/>
          </p:nvSpPr>
          <p:spPr>
            <a:xfrm>
              <a:off x="3159762" y="746178"/>
              <a:ext cx="891807" cy="380503"/>
            </a:xfrm>
            <a:prstGeom prst="ellipse">
              <a:avLst/>
            </a:prstGeom>
            <a:noFill/>
            <a:ln w="25400" cap="flat">
              <a:solidFill>
                <a:srgbClr val="BE0B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grpSp>
          <p:nvGrpSpPr>
            <p:cNvPr id="212" name="Line a = new Line();…"/>
            <p:cNvGrpSpPr/>
            <p:nvPr/>
          </p:nvGrpSpPr>
          <p:grpSpPr>
            <a:xfrm>
              <a:off x="12679" y="461568"/>
              <a:ext cx="1600796" cy="532300"/>
              <a:chOff x="-1" y="-1"/>
              <a:chExt cx="1600794" cy="532299"/>
            </a:xfrm>
          </p:grpSpPr>
          <p:sp>
            <p:nvSpPr>
              <p:cNvPr id="210" name="직사각형"/>
              <p:cNvSpPr/>
              <p:nvPr/>
            </p:nvSpPr>
            <p:spPr>
              <a:xfrm>
                <a:off x="-2" y="-2"/>
                <a:ext cx="1600796" cy="53230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11" name="Line a = new Line();…"/>
              <p:cNvSpPr txBox="1"/>
              <p:nvPr/>
            </p:nvSpPr>
            <p:spPr>
              <a:xfrm>
                <a:off x="-2" y="42619"/>
                <a:ext cx="1600796" cy="447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>
                  <a:defRPr sz="1200"/>
                </a:pPr>
                <a:r>
                  <a:t>Line a = </a:t>
                </a:r>
                <a:r>
                  <a:rPr>
                    <a:solidFill>
                      <a:srgbClr val="B31637"/>
                    </a:solidFill>
                  </a:rPr>
                  <a:t>new</a:t>
                </a:r>
                <a:r>
                  <a:t> Line();</a:t>
                </a:r>
              </a:p>
              <a:p>
                <a:pPr>
                  <a:defRPr sz="1200"/>
                </a:pPr>
                <a:r>
                  <a:t>a.draw();</a:t>
                </a:r>
              </a:p>
            </p:txBody>
          </p:sp>
        </p:grpSp>
        <p:sp>
          <p:nvSpPr>
            <p:cNvPr id="213" name="실행 결과: Line이 출력됨"/>
            <p:cNvSpPr txBox="1"/>
            <p:nvPr/>
          </p:nvSpPr>
          <p:spPr>
            <a:xfrm>
              <a:off x="0" y="985983"/>
              <a:ext cx="1626162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sz="1200"/>
              </a:pPr>
              <a:r>
                <a:t>실행 결과: </a:t>
              </a:r>
              <a:r>
                <a:rPr>
                  <a:solidFill>
                    <a:schemeClr val="accent2"/>
                  </a:solidFill>
                </a:rPr>
                <a:t>Line</a:t>
              </a:r>
              <a:r>
                <a:t>이 출력됨</a:t>
              </a:r>
            </a:p>
          </p:txBody>
        </p:sp>
        <p:sp>
          <p:nvSpPr>
            <p:cNvPr id="214" name="선"/>
            <p:cNvSpPr/>
            <p:nvPr/>
          </p:nvSpPr>
          <p:spPr>
            <a:xfrm>
              <a:off x="697488" y="796983"/>
              <a:ext cx="2439045" cy="138782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16" name="1) 서브 클래스 레퍼런스로 오버라이딩된 메소드 호출"/>
          <p:cNvSpPr txBox="1"/>
          <p:nvPr/>
        </p:nvSpPr>
        <p:spPr>
          <a:xfrm>
            <a:off x="4076010" y="821305"/>
            <a:ext cx="3262040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1) 서브 클래스 레퍼런스로 오버라이딩된 메소드 호출</a:t>
            </a:r>
          </a:p>
        </p:txBody>
      </p:sp>
      <p:graphicFrame>
        <p:nvGraphicFramePr>
          <p:cNvPr id="217" name="표 21"/>
          <p:cNvGraphicFramePr/>
          <p:nvPr/>
        </p:nvGraphicFramePr>
        <p:xfrm>
          <a:off x="7258050" y="2968612"/>
          <a:ext cx="2332353" cy="14046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47498"/>
                <a:gridCol w="1384854"/>
              </a:tblGrid>
              <a:tr h="2692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DObject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draw()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 동적 바인딩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draw()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5">
                        <a:lumOff val="20196"/>
                      </a:schemeClr>
                    </a:solidFill>
                  </a:tcPr>
                </a:tc>
                <a:tc vMerge="1"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Line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8" name="표"/>
          <p:cNvGraphicFramePr/>
          <p:nvPr/>
        </p:nvGraphicFramePr>
        <p:xfrm>
          <a:off x="6118030" y="3090234"/>
          <a:ext cx="757277" cy="30735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04393"/>
                <a:gridCol w="452869"/>
              </a:tblGrid>
              <a:tr h="3073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2019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9" name="선"/>
          <p:cNvSpPr/>
          <p:nvPr/>
        </p:nvSpPr>
        <p:spPr>
          <a:xfrm>
            <a:off x="6807623" y="3243903"/>
            <a:ext cx="443654" cy="2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0" name="타원형"/>
          <p:cNvSpPr/>
          <p:nvPr/>
        </p:nvSpPr>
        <p:spPr>
          <a:xfrm>
            <a:off x="7281577" y="3689391"/>
            <a:ext cx="891777" cy="380503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223" name="Line a = new Line();…"/>
          <p:cNvGrpSpPr/>
          <p:nvPr/>
        </p:nvGrpSpPr>
        <p:grpSpPr>
          <a:xfrm>
            <a:off x="4134495" y="3404771"/>
            <a:ext cx="1600790" cy="532293"/>
            <a:chOff x="0" y="0"/>
            <a:chExt cx="1600789" cy="532291"/>
          </a:xfrm>
        </p:grpSpPr>
        <p:sp>
          <p:nvSpPr>
            <p:cNvPr id="221" name="직사각형"/>
            <p:cNvSpPr/>
            <p:nvPr/>
          </p:nvSpPr>
          <p:spPr>
            <a:xfrm>
              <a:off x="-1" y="-1"/>
              <a:ext cx="1600790" cy="53229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22" name="Line a = new Line();…"/>
            <p:cNvSpPr txBox="1"/>
            <p:nvPr/>
          </p:nvSpPr>
          <p:spPr>
            <a:xfrm>
              <a:off x="-1" y="42618"/>
              <a:ext cx="1600790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/>
              </a:pPr>
              <a:r>
                <a:t>Line a = </a:t>
              </a:r>
              <a:r>
                <a:rPr>
                  <a:solidFill>
                    <a:srgbClr val="B31637"/>
                  </a:solidFill>
                </a:rPr>
                <a:t>new</a:t>
              </a:r>
              <a:r>
                <a:t> Line();</a:t>
              </a:r>
            </a:p>
            <a:p>
              <a:pPr>
                <a:defRPr sz="1200"/>
              </a:pPr>
              <a:r>
                <a:t>a.draw();</a:t>
              </a:r>
            </a:p>
          </p:txBody>
        </p:sp>
      </p:grpSp>
      <p:sp>
        <p:nvSpPr>
          <p:cNvPr id="224" name="실행 결과: Line이 출력됨"/>
          <p:cNvSpPr txBox="1"/>
          <p:nvPr/>
        </p:nvSpPr>
        <p:spPr>
          <a:xfrm>
            <a:off x="4121815" y="3929195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200"/>
            </a:pPr>
            <a:r>
              <a:t>실행 결과: </a:t>
            </a:r>
            <a:r>
              <a:rPr>
                <a:solidFill>
                  <a:schemeClr val="accent2"/>
                </a:solidFill>
              </a:rPr>
              <a:t>Line</a:t>
            </a:r>
            <a:r>
              <a:t>이 출력됨</a:t>
            </a:r>
          </a:p>
        </p:txBody>
      </p:sp>
      <p:sp>
        <p:nvSpPr>
          <p:cNvPr id="225" name="선"/>
          <p:cNvSpPr/>
          <p:nvPr/>
        </p:nvSpPr>
        <p:spPr>
          <a:xfrm flipV="1">
            <a:off x="4819303" y="3480450"/>
            <a:ext cx="2436833" cy="259750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6" name="2) 업캐스팅에 의해 슈퍼 클래스 레퍼런스로 오버라이딩된 메소드 호출(동적 바인딩)"/>
          <p:cNvSpPr txBox="1"/>
          <p:nvPr/>
        </p:nvSpPr>
        <p:spPr>
          <a:xfrm>
            <a:off x="4101227" y="2680548"/>
            <a:ext cx="507247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2) 업캐스팅에 의해 슈퍼 클래스 레퍼런스로 오버라이딩된 메소드 호출(동적 바인딩)</a:t>
            </a:r>
          </a:p>
        </p:txBody>
      </p:sp>
      <p:sp>
        <p:nvSpPr>
          <p:cNvPr id="227" name="연결선"/>
          <p:cNvSpPr/>
          <p:nvPr/>
        </p:nvSpPr>
        <p:spPr>
          <a:xfrm>
            <a:off x="7883727" y="3364240"/>
            <a:ext cx="289868" cy="352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05" h="17711" fill="norm" stroke="1" extrusionOk="0">
                <a:moveTo>
                  <a:pt x="0" y="3064"/>
                </a:moveTo>
                <a:cubicBezTo>
                  <a:pt x="17740" y="-3889"/>
                  <a:pt x="21600" y="993"/>
                  <a:pt x="11580" y="17711"/>
                </a:cubicBezTo>
              </a:path>
            </a:pathLst>
          </a:custGeom>
          <a:ln w="25400">
            <a:solidFill>
              <a:srgbClr val="DE2600"/>
            </a:solidFill>
            <a:prstDash val="sysDot"/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화살표"/>
          <p:cNvSpPr/>
          <p:nvPr/>
        </p:nvSpPr>
        <p:spPr>
          <a:xfrm>
            <a:off x="4433068" y="3525637"/>
            <a:ext cx="917674" cy="424308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30" name="화살표"/>
          <p:cNvSpPr/>
          <p:nvPr/>
        </p:nvSpPr>
        <p:spPr>
          <a:xfrm>
            <a:off x="3674509" y="2821880"/>
            <a:ext cx="1676227" cy="424308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231" name="표"/>
          <p:cNvGraphicFramePr/>
          <p:nvPr/>
        </p:nvGraphicFramePr>
        <p:xfrm>
          <a:off x="7306467" y="2273300"/>
          <a:ext cx="4371987" cy="230397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89000"/>
                <a:gridCol w="441325"/>
                <a:gridCol w="635000"/>
                <a:gridCol w="441325"/>
                <a:gridCol w="889000"/>
                <a:gridCol w="441325"/>
                <a:gridCol w="635000"/>
              </a:tblGrid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 테이블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 테이블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"love"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"사랑"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"사과"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"baby"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"아기"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2" name="선"/>
          <p:cNvSpPr/>
          <p:nvPr/>
        </p:nvSpPr>
        <p:spPr>
          <a:xfrm>
            <a:off x="7887017" y="3618403"/>
            <a:ext cx="706852" cy="12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3" name="선"/>
          <p:cNvSpPr/>
          <p:nvPr/>
        </p:nvSpPr>
        <p:spPr>
          <a:xfrm>
            <a:off x="7887017" y="4378235"/>
            <a:ext cx="706852" cy="12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4" name="선"/>
          <p:cNvSpPr/>
          <p:nvPr/>
        </p:nvSpPr>
        <p:spPr>
          <a:xfrm>
            <a:off x="7887017" y="2858573"/>
            <a:ext cx="706852" cy="2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5" name="선"/>
          <p:cNvSpPr/>
          <p:nvPr/>
        </p:nvSpPr>
        <p:spPr>
          <a:xfrm>
            <a:off x="10308345" y="3618403"/>
            <a:ext cx="706852" cy="12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6" name="선"/>
          <p:cNvSpPr/>
          <p:nvPr/>
        </p:nvSpPr>
        <p:spPr>
          <a:xfrm>
            <a:off x="10308345" y="4378235"/>
            <a:ext cx="706852" cy="12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7" name="선"/>
          <p:cNvSpPr/>
          <p:nvPr/>
        </p:nvSpPr>
        <p:spPr>
          <a:xfrm>
            <a:off x="10308345" y="2858573"/>
            <a:ext cx="706852" cy="2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8" name="모서리가 둥근 직사각형"/>
          <p:cNvSpPr/>
          <p:nvPr/>
        </p:nvSpPr>
        <p:spPr>
          <a:xfrm>
            <a:off x="5596177" y="2247232"/>
            <a:ext cx="6181446" cy="2467419"/>
          </a:xfrm>
          <a:prstGeom prst="roundRect">
            <a:avLst>
              <a:gd name="adj" fmla="val 6963"/>
            </a:avLst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241" name="put(key, value)"/>
          <p:cNvGrpSpPr/>
          <p:nvPr/>
        </p:nvGrpSpPr>
        <p:grpSpPr>
          <a:xfrm>
            <a:off x="5461000" y="2858071"/>
            <a:ext cx="1270000" cy="382078"/>
            <a:chOff x="0" y="-1"/>
            <a:chExt cx="1270000" cy="382077"/>
          </a:xfrm>
        </p:grpSpPr>
        <p:sp>
          <p:nvSpPr>
            <p:cNvPr id="239" name="직사각형"/>
            <p:cNvSpPr/>
            <p:nvPr/>
          </p:nvSpPr>
          <p:spPr>
            <a:xfrm>
              <a:off x="0" y="-2"/>
              <a:ext cx="1270000" cy="382079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40" name="put(key, value)"/>
            <p:cNvSpPr txBox="1"/>
            <p:nvPr/>
          </p:nvSpPr>
          <p:spPr>
            <a:xfrm>
              <a:off x="0" y="56411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put(key, value)</a:t>
              </a:r>
            </a:p>
          </p:txBody>
        </p:sp>
      </p:grpSp>
      <p:grpSp>
        <p:nvGrpSpPr>
          <p:cNvPr id="244" name="get(key)"/>
          <p:cNvGrpSpPr/>
          <p:nvPr/>
        </p:nvGrpSpPr>
        <p:grpSpPr>
          <a:xfrm>
            <a:off x="5461000" y="3561824"/>
            <a:ext cx="1270000" cy="382079"/>
            <a:chOff x="0" y="-1"/>
            <a:chExt cx="1270000" cy="382077"/>
          </a:xfrm>
        </p:grpSpPr>
        <p:sp>
          <p:nvSpPr>
            <p:cNvPr id="242" name="직사각형"/>
            <p:cNvSpPr/>
            <p:nvPr/>
          </p:nvSpPr>
          <p:spPr>
            <a:xfrm>
              <a:off x="0" y="-2"/>
              <a:ext cx="1270000" cy="382079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43" name="get(key)"/>
            <p:cNvSpPr txBox="1"/>
            <p:nvPr/>
          </p:nvSpPr>
          <p:spPr>
            <a:xfrm>
              <a:off x="0" y="56411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get(key)</a:t>
              </a:r>
            </a:p>
          </p:txBody>
        </p:sp>
      </p:grpSp>
      <p:sp>
        <p:nvSpPr>
          <p:cNvPr id="245" name="연결선"/>
          <p:cNvSpPr/>
          <p:nvPr/>
        </p:nvSpPr>
        <p:spPr>
          <a:xfrm>
            <a:off x="6039229" y="3120443"/>
            <a:ext cx="1640959" cy="466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766" y="9939"/>
                  <a:pt x="9966" y="17139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46" name="연결선"/>
          <p:cNvSpPr/>
          <p:nvPr/>
        </p:nvSpPr>
        <p:spPr>
          <a:xfrm>
            <a:off x="6390521" y="3162004"/>
            <a:ext cx="3754468" cy="433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35" h="21600" fill="norm" stroke="1" extrusionOk="0">
                <a:moveTo>
                  <a:pt x="0" y="0"/>
                </a:moveTo>
                <a:cubicBezTo>
                  <a:pt x="14677" y="4847"/>
                  <a:pt x="21600" y="12047"/>
                  <a:pt x="20768" y="21600"/>
                </a:cubicBezTo>
              </a:path>
            </a:pathLst>
          </a:cu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47" name="연결선"/>
          <p:cNvSpPr/>
          <p:nvPr/>
        </p:nvSpPr>
        <p:spPr>
          <a:xfrm>
            <a:off x="6206273" y="3578930"/>
            <a:ext cx="1446869" cy="86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95" fill="norm" stroke="1" extrusionOk="0">
                <a:moveTo>
                  <a:pt x="0" y="16395"/>
                </a:moveTo>
                <a:cubicBezTo>
                  <a:pt x="4087" y="-3081"/>
                  <a:pt x="11287" y="-5205"/>
                  <a:pt x="21600" y="10023"/>
                </a:cubicBezTo>
              </a:path>
            </a:pathLst>
          </a:custGeom>
          <a:ln w="25400">
            <a:solidFill>
              <a:srgbClr val="BE0B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48" name="연결선"/>
          <p:cNvSpPr/>
          <p:nvPr/>
        </p:nvSpPr>
        <p:spPr>
          <a:xfrm>
            <a:off x="5659630" y="3666283"/>
            <a:ext cx="4497883" cy="541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7535" y="7935"/>
                  <a:pt x="10335" y="15135"/>
                  <a:pt x="0" y="21600"/>
                </a:cubicBezTo>
              </a:path>
            </a:pathLst>
          </a:custGeom>
          <a:ln w="25400">
            <a:solidFill>
              <a:srgbClr val="BE0B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251" name="그룹"/>
          <p:cNvGrpSpPr/>
          <p:nvPr/>
        </p:nvGrpSpPr>
        <p:grpSpPr>
          <a:xfrm>
            <a:off x="5003769" y="4051939"/>
            <a:ext cx="728489" cy="634772"/>
            <a:chOff x="0" y="0"/>
            <a:chExt cx="728487" cy="634770"/>
          </a:xfrm>
        </p:grpSpPr>
        <p:sp>
          <p:nvSpPr>
            <p:cNvPr id="249" name="화살표"/>
            <p:cNvSpPr/>
            <p:nvPr/>
          </p:nvSpPr>
          <p:spPr>
            <a:xfrm rot="10043166">
              <a:off x="47932" y="62934"/>
              <a:ext cx="632623" cy="508902"/>
            </a:xfrm>
            <a:prstGeom prst="rightArrow">
              <a:avLst>
                <a:gd name="adj1" fmla="val 62853"/>
                <a:gd name="adj2" fmla="val 44698"/>
              </a:avLst>
            </a:prstGeom>
            <a:solidFill>
              <a:srgbClr val="F19D64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50" name="&quot;사과&quot;"/>
            <p:cNvSpPr txBox="1"/>
            <p:nvPr/>
          </p:nvSpPr>
          <p:spPr>
            <a:xfrm rot="20809704">
              <a:off x="182758" y="168809"/>
              <a:ext cx="471889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"사과"</a:t>
              </a:r>
            </a:p>
          </p:txBody>
        </p:sp>
      </p:grpSp>
      <p:graphicFrame>
        <p:nvGraphicFramePr>
          <p:cNvPr id="252" name="표"/>
          <p:cNvGraphicFramePr/>
          <p:nvPr/>
        </p:nvGraphicFramePr>
        <p:xfrm>
          <a:off x="3621037" y="2534523"/>
          <a:ext cx="1408999" cy="20927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  <a:gridCol w="138988"/>
                <a:gridCol w="635000"/>
              </a:tblGrid>
              <a:tr h="317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"사과"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?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3" name="HashMap&lt;String, String&gt; 컬렉션"/>
          <p:cNvSpPr txBox="1"/>
          <p:nvPr/>
        </p:nvSpPr>
        <p:spPr>
          <a:xfrm>
            <a:off x="7560346" y="1877766"/>
            <a:ext cx="22531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HashMap&lt;String, String&gt; 컬렉션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화살표"/>
          <p:cNvSpPr/>
          <p:nvPr/>
        </p:nvSpPr>
        <p:spPr>
          <a:xfrm>
            <a:off x="4393015" y="3107239"/>
            <a:ext cx="917675" cy="424303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56" name="화살표"/>
          <p:cNvSpPr/>
          <p:nvPr/>
        </p:nvSpPr>
        <p:spPr>
          <a:xfrm>
            <a:off x="4393015" y="2403485"/>
            <a:ext cx="917675" cy="424308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257" name="표"/>
          <p:cNvGraphicFramePr/>
          <p:nvPr/>
        </p:nvGraphicFramePr>
        <p:xfrm>
          <a:off x="7112537" y="2424227"/>
          <a:ext cx="1711335" cy="153598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  <a:gridCol w="441325"/>
                <a:gridCol w="635000"/>
              </a:tblGrid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head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tail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8" name="모서리가 둥근 직사각형"/>
          <p:cNvSpPr/>
          <p:nvPr/>
        </p:nvSpPr>
        <p:spPr>
          <a:xfrm>
            <a:off x="5596177" y="2247232"/>
            <a:ext cx="4020266" cy="1889974"/>
          </a:xfrm>
          <a:prstGeom prst="roundRect">
            <a:avLst>
              <a:gd name="adj" fmla="val 9090"/>
            </a:avLst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261" name="put(key, value)"/>
          <p:cNvGrpSpPr/>
          <p:nvPr/>
        </p:nvGrpSpPr>
        <p:grpSpPr>
          <a:xfrm>
            <a:off x="5420930" y="2439676"/>
            <a:ext cx="1270029" cy="382078"/>
            <a:chOff x="-1" y="-1"/>
            <a:chExt cx="1270028" cy="382077"/>
          </a:xfrm>
        </p:grpSpPr>
        <p:sp>
          <p:nvSpPr>
            <p:cNvPr id="259" name="직사각형"/>
            <p:cNvSpPr/>
            <p:nvPr/>
          </p:nvSpPr>
          <p:spPr>
            <a:xfrm>
              <a:off x="-2" y="-2"/>
              <a:ext cx="1270029" cy="382079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60" name="add(String)"/>
            <p:cNvSpPr txBox="1"/>
            <p:nvPr/>
          </p:nvSpPr>
          <p:spPr>
            <a:xfrm>
              <a:off x="-2" y="56412"/>
              <a:ext cx="1270029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add(String)</a:t>
              </a:r>
            </a:p>
          </p:txBody>
        </p:sp>
      </p:grpSp>
      <p:grpSp>
        <p:nvGrpSpPr>
          <p:cNvPr id="264" name="get(key)"/>
          <p:cNvGrpSpPr/>
          <p:nvPr/>
        </p:nvGrpSpPr>
        <p:grpSpPr>
          <a:xfrm>
            <a:off x="5420930" y="3143430"/>
            <a:ext cx="1270029" cy="382078"/>
            <a:chOff x="-1" y="-1"/>
            <a:chExt cx="1270028" cy="382077"/>
          </a:xfrm>
        </p:grpSpPr>
        <p:sp>
          <p:nvSpPr>
            <p:cNvPr id="262" name="직사각형"/>
            <p:cNvSpPr/>
            <p:nvPr/>
          </p:nvSpPr>
          <p:spPr>
            <a:xfrm>
              <a:off x="-2" y="-2"/>
              <a:ext cx="1270029" cy="382079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63" name="get(i)"/>
            <p:cNvSpPr txBox="1"/>
            <p:nvPr/>
          </p:nvSpPr>
          <p:spPr>
            <a:xfrm>
              <a:off x="-2" y="56411"/>
              <a:ext cx="1270029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get(i)</a:t>
              </a:r>
            </a:p>
          </p:txBody>
        </p:sp>
      </p:grpSp>
      <p:grpSp>
        <p:nvGrpSpPr>
          <p:cNvPr id="267" name="그룹"/>
          <p:cNvGrpSpPr/>
          <p:nvPr/>
        </p:nvGrpSpPr>
        <p:grpSpPr>
          <a:xfrm>
            <a:off x="4963717" y="3633546"/>
            <a:ext cx="728489" cy="634772"/>
            <a:chOff x="0" y="0"/>
            <a:chExt cx="728487" cy="634770"/>
          </a:xfrm>
        </p:grpSpPr>
        <p:sp>
          <p:nvSpPr>
            <p:cNvPr id="265" name="화살표"/>
            <p:cNvSpPr/>
            <p:nvPr/>
          </p:nvSpPr>
          <p:spPr>
            <a:xfrm rot="10043166">
              <a:off x="47932" y="62934"/>
              <a:ext cx="632623" cy="508902"/>
            </a:xfrm>
            <a:prstGeom prst="rightArrow">
              <a:avLst>
                <a:gd name="adj1" fmla="val 62853"/>
                <a:gd name="adj2" fmla="val 44698"/>
              </a:avLst>
            </a:prstGeom>
            <a:solidFill>
              <a:srgbClr val="F19D64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66" name="&quot;사과&quot;"/>
            <p:cNvSpPr txBox="1"/>
            <p:nvPr/>
          </p:nvSpPr>
          <p:spPr>
            <a:xfrm rot="20809704">
              <a:off x="182758" y="175159"/>
              <a:ext cx="471889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"C#"</a:t>
              </a:r>
            </a:p>
          </p:txBody>
        </p:sp>
      </p:grpSp>
      <p:graphicFrame>
        <p:nvGraphicFramePr>
          <p:cNvPr id="268" name="표"/>
          <p:cNvGraphicFramePr/>
          <p:nvPr/>
        </p:nvGraphicFramePr>
        <p:xfrm>
          <a:off x="4358004" y="2116128"/>
          <a:ext cx="635010" cy="20927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</a:tblGrid>
              <a:tr h="317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"C#"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get(3)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?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9" name="HashMap&lt;String, String&gt; 컬렉션"/>
          <p:cNvSpPr txBox="1"/>
          <p:nvPr/>
        </p:nvSpPr>
        <p:spPr>
          <a:xfrm>
            <a:off x="6704152" y="1909809"/>
            <a:ext cx="180431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LinkedList&lt;String&gt; 컬렉션</a:t>
            </a:r>
          </a:p>
        </p:txBody>
      </p:sp>
      <p:graphicFrame>
        <p:nvGraphicFramePr>
          <p:cNvPr id="270" name="표"/>
          <p:cNvGraphicFramePr/>
          <p:nvPr/>
        </p:nvGraphicFramePr>
        <p:xfrm>
          <a:off x="5671146" y="4457041"/>
          <a:ext cx="3870329" cy="768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  <a:gridCol w="441325"/>
                <a:gridCol w="635000"/>
                <a:gridCol w="444500"/>
                <a:gridCol w="635000"/>
                <a:gridCol w="444500"/>
                <a:gridCol w="635000"/>
              </a:tblGrid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"C++"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"Java"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"C#"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1" name="선"/>
          <p:cNvSpPr/>
          <p:nvPr/>
        </p:nvSpPr>
        <p:spPr>
          <a:xfrm>
            <a:off x="6302102" y="4592358"/>
            <a:ext cx="443462" cy="1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2" name="선"/>
          <p:cNvSpPr/>
          <p:nvPr/>
        </p:nvSpPr>
        <p:spPr>
          <a:xfrm>
            <a:off x="7384580" y="4592358"/>
            <a:ext cx="443462" cy="1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3" name="선"/>
          <p:cNvSpPr/>
          <p:nvPr/>
        </p:nvSpPr>
        <p:spPr>
          <a:xfrm>
            <a:off x="8467056" y="4592358"/>
            <a:ext cx="443462" cy="1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4" name="선"/>
          <p:cNvSpPr/>
          <p:nvPr/>
        </p:nvSpPr>
        <p:spPr>
          <a:xfrm>
            <a:off x="8467056" y="4727368"/>
            <a:ext cx="443462" cy="11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5" name="선"/>
          <p:cNvSpPr/>
          <p:nvPr/>
        </p:nvSpPr>
        <p:spPr>
          <a:xfrm>
            <a:off x="7384580" y="4727368"/>
            <a:ext cx="443462" cy="11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6" name="선"/>
          <p:cNvSpPr/>
          <p:nvPr/>
        </p:nvSpPr>
        <p:spPr>
          <a:xfrm>
            <a:off x="6302102" y="4727368"/>
            <a:ext cx="443462" cy="11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7" name="선"/>
          <p:cNvSpPr/>
          <p:nvPr/>
        </p:nvSpPr>
        <p:spPr>
          <a:xfrm>
            <a:off x="8545515" y="3108824"/>
            <a:ext cx="809033" cy="1375701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8" name="선"/>
          <p:cNvSpPr/>
          <p:nvPr/>
        </p:nvSpPr>
        <p:spPr>
          <a:xfrm flipH="1">
            <a:off x="5968972" y="3105282"/>
            <a:ext cx="1365011" cy="1365014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그룹"/>
          <p:cNvGrpSpPr/>
          <p:nvPr/>
        </p:nvGrpSpPr>
        <p:grpSpPr>
          <a:xfrm>
            <a:off x="1269979" y="126977"/>
            <a:ext cx="3682685" cy="4540524"/>
            <a:chOff x="-2" y="-2"/>
            <a:chExt cx="3682683" cy="4540522"/>
          </a:xfrm>
        </p:grpSpPr>
        <p:grpSp>
          <p:nvGrpSpPr>
            <p:cNvPr id="282" name="InputStream"/>
            <p:cNvGrpSpPr/>
            <p:nvPr/>
          </p:nvGrpSpPr>
          <p:grpSpPr>
            <a:xfrm>
              <a:off x="-3" y="-3"/>
              <a:ext cx="1269340" cy="323807"/>
              <a:chOff x="0" y="0"/>
              <a:chExt cx="1269338" cy="323805"/>
            </a:xfrm>
          </p:grpSpPr>
          <p:sp>
            <p:nvSpPr>
              <p:cNvPr id="280" name="직사각형"/>
              <p:cNvSpPr/>
              <p:nvPr/>
            </p:nvSpPr>
            <p:spPr>
              <a:xfrm>
                <a:off x="-1" y="-1"/>
                <a:ext cx="1269340" cy="323806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81" name="InputStream"/>
              <p:cNvSpPr txBox="1"/>
              <p:nvPr/>
            </p:nvSpPr>
            <p:spPr>
              <a:xfrm>
                <a:off x="-1" y="27279"/>
                <a:ext cx="126934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InputStream</a:t>
                </a:r>
              </a:p>
            </p:txBody>
          </p:sp>
        </p:grpSp>
        <p:grpSp>
          <p:nvGrpSpPr>
            <p:cNvPr id="285" name="FileInputStream"/>
            <p:cNvGrpSpPr/>
            <p:nvPr/>
          </p:nvGrpSpPr>
          <p:grpSpPr>
            <a:xfrm>
              <a:off x="960093" y="383339"/>
              <a:ext cx="1777348" cy="323809"/>
              <a:chOff x="0" y="-1"/>
              <a:chExt cx="1777346" cy="323807"/>
            </a:xfrm>
          </p:grpSpPr>
          <p:sp>
            <p:nvSpPr>
              <p:cNvPr id="283" name="직사각형"/>
              <p:cNvSpPr/>
              <p:nvPr/>
            </p:nvSpPr>
            <p:spPr>
              <a:xfrm>
                <a:off x="-1" y="-2"/>
                <a:ext cx="1777347" cy="323809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84" name="FileInputStream"/>
              <p:cNvSpPr txBox="1"/>
              <p:nvPr/>
            </p:nvSpPr>
            <p:spPr>
              <a:xfrm>
                <a:off x="-1" y="27280"/>
                <a:ext cx="1777347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FileInputStream</a:t>
                </a:r>
              </a:p>
            </p:txBody>
          </p:sp>
        </p:grpSp>
        <p:grpSp>
          <p:nvGrpSpPr>
            <p:cNvPr id="288" name="FilterInputStream"/>
            <p:cNvGrpSpPr/>
            <p:nvPr/>
          </p:nvGrpSpPr>
          <p:grpSpPr>
            <a:xfrm>
              <a:off x="960093" y="766674"/>
              <a:ext cx="1777348" cy="323813"/>
              <a:chOff x="0" y="0"/>
              <a:chExt cx="1777346" cy="323811"/>
            </a:xfrm>
          </p:grpSpPr>
          <p:sp>
            <p:nvSpPr>
              <p:cNvPr id="286" name="직사각형"/>
              <p:cNvSpPr/>
              <p:nvPr/>
            </p:nvSpPr>
            <p:spPr>
              <a:xfrm>
                <a:off x="-1" y="-1"/>
                <a:ext cx="1777347" cy="323812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87" name="FilterInputStream"/>
              <p:cNvSpPr txBox="1"/>
              <p:nvPr/>
            </p:nvSpPr>
            <p:spPr>
              <a:xfrm>
                <a:off x="-1" y="27282"/>
                <a:ext cx="1777347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FilterInputStream</a:t>
                </a:r>
              </a:p>
            </p:txBody>
          </p:sp>
        </p:grpSp>
        <p:grpSp>
          <p:nvGrpSpPr>
            <p:cNvPr id="291" name="BufferedInputStream"/>
            <p:cNvGrpSpPr/>
            <p:nvPr/>
          </p:nvGrpSpPr>
          <p:grpSpPr>
            <a:xfrm>
              <a:off x="1905335" y="1150012"/>
              <a:ext cx="1777347" cy="323809"/>
              <a:chOff x="-1" y="-1"/>
              <a:chExt cx="1777345" cy="323807"/>
            </a:xfrm>
          </p:grpSpPr>
          <p:sp>
            <p:nvSpPr>
              <p:cNvPr id="289" name="직사각형"/>
              <p:cNvSpPr/>
              <p:nvPr/>
            </p:nvSpPr>
            <p:spPr>
              <a:xfrm>
                <a:off x="-2" y="-2"/>
                <a:ext cx="1777347" cy="323809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90" name="BufferedInputStream"/>
              <p:cNvSpPr txBox="1"/>
              <p:nvPr/>
            </p:nvSpPr>
            <p:spPr>
              <a:xfrm>
                <a:off x="-2" y="27280"/>
                <a:ext cx="1777347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BufferedInputStream</a:t>
                </a:r>
              </a:p>
            </p:txBody>
          </p:sp>
        </p:grpSp>
        <p:grpSp>
          <p:nvGrpSpPr>
            <p:cNvPr id="294" name="DataInputStream"/>
            <p:cNvGrpSpPr/>
            <p:nvPr/>
          </p:nvGrpSpPr>
          <p:grpSpPr>
            <a:xfrm>
              <a:off x="1905335" y="1533348"/>
              <a:ext cx="1777347" cy="323813"/>
              <a:chOff x="-1" y="0"/>
              <a:chExt cx="1777345" cy="323811"/>
            </a:xfrm>
          </p:grpSpPr>
          <p:sp>
            <p:nvSpPr>
              <p:cNvPr id="292" name="직사각형"/>
              <p:cNvSpPr/>
              <p:nvPr/>
            </p:nvSpPr>
            <p:spPr>
              <a:xfrm>
                <a:off x="-2" y="-1"/>
                <a:ext cx="1777347" cy="323812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93" name="DataInputStream"/>
              <p:cNvSpPr txBox="1"/>
              <p:nvPr/>
            </p:nvSpPr>
            <p:spPr>
              <a:xfrm>
                <a:off x="-2" y="27282"/>
                <a:ext cx="1777347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DataInputStream</a:t>
                </a:r>
              </a:p>
            </p:txBody>
          </p:sp>
        </p:grpSp>
        <p:grpSp>
          <p:nvGrpSpPr>
            <p:cNvPr id="297" name="LineNumberInputStream"/>
            <p:cNvGrpSpPr/>
            <p:nvPr/>
          </p:nvGrpSpPr>
          <p:grpSpPr>
            <a:xfrm>
              <a:off x="1905335" y="1916686"/>
              <a:ext cx="1777347" cy="323809"/>
              <a:chOff x="-1" y="-1"/>
              <a:chExt cx="1777345" cy="323807"/>
            </a:xfrm>
          </p:grpSpPr>
          <p:sp>
            <p:nvSpPr>
              <p:cNvPr id="295" name="직사각형"/>
              <p:cNvSpPr/>
              <p:nvPr/>
            </p:nvSpPr>
            <p:spPr>
              <a:xfrm>
                <a:off x="-2" y="-2"/>
                <a:ext cx="1777347" cy="323809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96" name="LineNumberInputStream"/>
              <p:cNvSpPr txBox="1"/>
              <p:nvPr/>
            </p:nvSpPr>
            <p:spPr>
              <a:xfrm>
                <a:off x="-2" y="27280"/>
                <a:ext cx="1777347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LineNumberInputStream</a:t>
                </a:r>
              </a:p>
            </p:txBody>
          </p:sp>
        </p:grpSp>
        <p:grpSp>
          <p:nvGrpSpPr>
            <p:cNvPr id="300" name="PushbackInputStream"/>
            <p:cNvGrpSpPr/>
            <p:nvPr/>
          </p:nvGrpSpPr>
          <p:grpSpPr>
            <a:xfrm>
              <a:off x="1905335" y="2300026"/>
              <a:ext cx="1777347" cy="323809"/>
              <a:chOff x="-1" y="-1"/>
              <a:chExt cx="1777345" cy="323807"/>
            </a:xfrm>
          </p:grpSpPr>
          <p:sp>
            <p:nvSpPr>
              <p:cNvPr id="298" name="직사각형"/>
              <p:cNvSpPr/>
              <p:nvPr/>
            </p:nvSpPr>
            <p:spPr>
              <a:xfrm>
                <a:off x="-2" y="-2"/>
                <a:ext cx="1777347" cy="323809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99" name="PushbackInputStream"/>
              <p:cNvSpPr txBox="1"/>
              <p:nvPr/>
            </p:nvSpPr>
            <p:spPr>
              <a:xfrm>
                <a:off x="-2" y="27280"/>
                <a:ext cx="1777347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PushbackInputStream</a:t>
                </a:r>
              </a:p>
            </p:txBody>
          </p:sp>
        </p:grpSp>
        <p:grpSp>
          <p:nvGrpSpPr>
            <p:cNvPr id="303" name="PipedInputStream"/>
            <p:cNvGrpSpPr/>
            <p:nvPr/>
          </p:nvGrpSpPr>
          <p:grpSpPr>
            <a:xfrm>
              <a:off x="960093" y="2683361"/>
              <a:ext cx="1777348" cy="323813"/>
              <a:chOff x="0" y="0"/>
              <a:chExt cx="1777346" cy="323811"/>
            </a:xfrm>
          </p:grpSpPr>
          <p:sp>
            <p:nvSpPr>
              <p:cNvPr id="301" name="직사각형"/>
              <p:cNvSpPr/>
              <p:nvPr/>
            </p:nvSpPr>
            <p:spPr>
              <a:xfrm>
                <a:off x="-1" y="-1"/>
                <a:ext cx="1777347" cy="323812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02" name="PipedInputStream"/>
              <p:cNvSpPr txBox="1"/>
              <p:nvPr/>
            </p:nvSpPr>
            <p:spPr>
              <a:xfrm>
                <a:off x="-1" y="27282"/>
                <a:ext cx="1777347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PipedInputStream</a:t>
                </a:r>
              </a:p>
            </p:txBody>
          </p:sp>
        </p:grpSp>
        <p:grpSp>
          <p:nvGrpSpPr>
            <p:cNvPr id="306" name="SequenceInputStream"/>
            <p:cNvGrpSpPr/>
            <p:nvPr/>
          </p:nvGrpSpPr>
          <p:grpSpPr>
            <a:xfrm>
              <a:off x="960093" y="3066700"/>
              <a:ext cx="1777348" cy="323809"/>
              <a:chOff x="0" y="-1"/>
              <a:chExt cx="1777346" cy="323807"/>
            </a:xfrm>
          </p:grpSpPr>
          <p:sp>
            <p:nvSpPr>
              <p:cNvPr id="304" name="직사각형"/>
              <p:cNvSpPr/>
              <p:nvPr/>
            </p:nvSpPr>
            <p:spPr>
              <a:xfrm>
                <a:off x="-1" y="-2"/>
                <a:ext cx="1777347" cy="323809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05" name="SequenceInputStream"/>
              <p:cNvSpPr txBox="1"/>
              <p:nvPr/>
            </p:nvSpPr>
            <p:spPr>
              <a:xfrm>
                <a:off x="-1" y="27280"/>
                <a:ext cx="1777347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SequenceInputStream</a:t>
                </a:r>
              </a:p>
            </p:txBody>
          </p:sp>
        </p:grpSp>
        <p:grpSp>
          <p:nvGrpSpPr>
            <p:cNvPr id="309" name="ByteArrayInputStream"/>
            <p:cNvGrpSpPr/>
            <p:nvPr/>
          </p:nvGrpSpPr>
          <p:grpSpPr>
            <a:xfrm>
              <a:off x="960093" y="3450036"/>
              <a:ext cx="1777348" cy="323809"/>
              <a:chOff x="0" y="-1"/>
              <a:chExt cx="1777346" cy="323807"/>
            </a:xfrm>
          </p:grpSpPr>
          <p:sp>
            <p:nvSpPr>
              <p:cNvPr id="307" name="직사각형"/>
              <p:cNvSpPr/>
              <p:nvPr/>
            </p:nvSpPr>
            <p:spPr>
              <a:xfrm>
                <a:off x="-1" y="-2"/>
                <a:ext cx="1777347" cy="323809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08" name="ByteArrayInputStream"/>
              <p:cNvSpPr txBox="1"/>
              <p:nvPr/>
            </p:nvSpPr>
            <p:spPr>
              <a:xfrm>
                <a:off x="-1" y="27280"/>
                <a:ext cx="1777347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ByteArrayInputStream</a:t>
                </a:r>
              </a:p>
            </p:txBody>
          </p:sp>
        </p:grpSp>
        <p:grpSp>
          <p:nvGrpSpPr>
            <p:cNvPr id="312" name="StringBufferInputStream"/>
            <p:cNvGrpSpPr/>
            <p:nvPr/>
          </p:nvGrpSpPr>
          <p:grpSpPr>
            <a:xfrm>
              <a:off x="960093" y="3833373"/>
              <a:ext cx="1777348" cy="323813"/>
              <a:chOff x="0" y="0"/>
              <a:chExt cx="1777346" cy="323811"/>
            </a:xfrm>
          </p:grpSpPr>
          <p:sp>
            <p:nvSpPr>
              <p:cNvPr id="310" name="직사각형"/>
              <p:cNvSpPr/>
              <p:nvPr/>
            </p:nvSpPr>
            <p:spPr>
              <a:xfrm>
                <a:off x="-1" y="-1"/>
                <a:ext cx="1777347" cy="323812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11" name="StringBufferInputStream"/>
              <p:cNvSpPr txBox="1"/>
              <p:nvPr/>
            </p:nvSpPr>
            <p:spPr>
              <a:xfrm>
                <a:off x="-1" y="27282"/>
                <a:ext cx="1777347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StringBufferInputStream</a:t>
                </a:r>
              </a:p>
            </p:txBody>
          </p:sp>
        </p:grpSp>
        <p:grpSp>
          <p:nvGrpSpPr>
            <p:cNvPr id="315" name="ObjectInputStream"/>
            <p:cNvGrpSpPr/>
            <p:nvPr/>
          </p:nvGrpSpPr>
          <p:grpSpPr>
            <a:xfrm>
              <a:off x="960093" y="4216712"/>
              <a:ext cx="1777348" cy="323809"/>
              <a:chOff x="0" y="-1"/>
              <a:chExt cx="1777346" cy="323807"/>
            </a:xfrm>
          </p:grpSpPr>
          <p:sp>
            <p:nvSpPr>
              <p:cNvPr id="313" name="직사각형"/>
              <p:cNvSpPr/>
              <p:nvPr/>
            </p:nvSpPr>
            <p:spPr>
              <a:xfrm>
                <a:off x="-1" y="-2"/>
                <a:ext cx="1777347" cy="323809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14" name="ObjectInputStream"/>
              <p:cNvSpPr txBox="1"/>
              <p:nvPr/>
            </p:nvSpPr>
            <p:spPr>
              <a:xfrm>
                <a:off x="-1" y="27280"/>
                <a:ext cx="1777347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ObjectInputStream</a:t>
                </a:r>
              </a:p>
            </p:txBody>
          </p:sp>
        </p:grpSp>
        <p:sp>
          <p:nvSpPr>
            <p:cNvPr id="316" name="선"/>
            <p:cNvSpPr/>
            <p:nvPr/>
          </p:nvSpPr>
          <p:spPr>
            <a:xfrm flipV="1">
              <a:off x="597442" y="370646"/>
              <a:ext cx="10" cy="57571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7" name="선"/>
            <p:cNvSpPr/>
            <p:nvPr/>
          </p:nvSpPr>
          <p:spPr>
            <a:xfrm flipV="1">
              <a:off x="1511716" y="1132248"/>
              <a:ext cx="10" cy="57571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8" name="선"/>
            <p:cNvSpPr/>
            <p:nvPr/>
          </p:nvSpPr>
          <p:spPr>
            <a:xfrm>
              <a:off x="584476" y="945000"/>
              <a:ext cx="368041" cy="1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9" name="선"/>
            <p:cNvSpPr/>
            <p:nvPr/>
          </p:nvSpPr>
          <p:spPr>
            <a:xfrm>
              <a:off x="773968" y="545241"/>
              <a:ext cx="178550" cy="1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0" name="선"/>
            <p:cNvSpPr/>
            <p:nvPr/>
          </p:nvSpPr>
          <p:spPr>
            <a:xfrm>
              <a:off x="1704243" y="1311913"/>
              <a:ext cx="193438" cy="1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1" name="선"/>
            <p:cNvSpPr/>
            <p:nvPr/>
          </p:nvSpPr>
          <p:spPr>
            <a:xfrm>
              <a:off x="1514751" y="1695251"/>
              <a:ext cx="382930" cy="1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2" name="선"/>
            <p:cNvSpPr/>
            <p:nvPr/>
          </p:nvSpPr>
          <p:spPr>
            <a:xfrm>
              <a:off x="1704243" y="2078587"/>
              <a:ext cx="193438" cy="1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3" name="선"/>
            <p:cNvSpPr/>
            <p:nvPr/>
          </p:nvSpPr>
          <p:spPr>
            <a:xfrm>
              <a:off x="1704243" y="2461928"/>
              <a:ext cx="193438" cy="1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4" name="선"/>
            <p:cNvSpPr/>
            <p:nvPr/>
          </p:nvSpPr>
          <p:spPr>
            <a:xfrm flipV="1">
              <a:off x="1706211" y="1299218"/>
              <a:ext cx="10" cy="117235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5" name="선"/>
            <p:cNvSpPr/>
            <p:nvPr/>
          </p:nvSpPr>
          <p:spPr>
            <a:xfrm flipV="1">
              <a:off x="775936" y="532541"/>
              <a:ext cx="10" cy="385878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6" name="선"/>
            <p:cNvSpPr/>
            <p:nvPr/>
          </p:nvSpPr>
          <p:spPr>
            <a:xfrm>
              <a:off x="762008" y="3228601"/>
              <a:ext cx="190509" cy="1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7" name="선"/>
            <p:cNvSpPr/>
            <p:nvPr/>
          </p:nvSpPr>
          <p:spPr>
            <a:xfrm>
              <a:off x="762008" y="3611938"/>
              <a:ext cx="190510" cy="1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8" name="선"/>
            <p:cNvSpPr/>
            <p:nvPr/>
          </p:nvSpPr>
          <p:spPr>
            <a:xfrm>
              <a:off x="762008" y="3995276"/>
              <a:ext cx="190509" cy="1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9" name="선"/>
            <p:cNvSpPr/>
            <p:nvPr/>
          </p:nvSpPr>
          <p:spPr>
            <a:xfrm>
              <a:off x="762008" y="4378616"/>
              <a:ext cx="190510" cy="1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0" name="선"/>
            <p:cNvSpPr/>
            <p:nvPr/>
          </p:nvSpPr>
          <p:spPr>
            <a:xfrm>
              <a:off x="762008" y="2845264"/>
              <a:ext cx="190509" cy="1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34" name="OutputStream"/>
          <p:cNvGrpSpPr/>
          <p:nvPr/>
        </p:nvGrpSpPr>
        <p:grpSpPr>
          <a:xfrm>
            <a:off x="5208969" y="126987"/>
            <a:ext cx="1269343" cy="323815"/>
            <a:chOff x="-1" y="-1"/>
            <a:chExt cx="1269341" cy="323813"/>
          </a:xfrm>
        </p:grpSpPr>
        <p:sp>
          <p:nvSpPr>
            <p:cNvPr id="332" name="직사각형"/>
            <p:cNvSpPr/>
            <p:nvPr/>
          </p:nvSpPr>
          <p:spPr>
            <a:xfrm>
              <a:off x="-2" y="-2"/>
              <a:ext cx="1269343" cy="323815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33" name="OutputStream"/>
            <p:cNvSpPr txBox="1"/>
            <p:nvPr/>
          </p:nvSpPr>
          <p:spPr>
            <a:xfrm>
              <a:off x="-2" y="27281"/>
              <a:ext cx="1269343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OutputStream</a:t>
              </a:r>
            </a:p>
          </p:txBody>
        </p:sp>
      </p:grpSp>
      <p:grpSp>
        <p:nvGrpSpPr>
          <p:cNvPr id="337" name="FileOutputStream"/>
          <p:cNvGrpSpPr/>
          <p:nvPr/>
        </p:nvGrpSpPr>
        <p:grpSpPr>
          <a:xfrm>
            <a:off x="6169065" y="510325"/>
            <a:ext cx="1777337" cy="323809"/>
            <a:chOff x="-1" y="0"/>
            <a:chExt cx="1777336" cy="323807"/>
          </a:xfrm>
        </p:grpSpPr>
        <p:sp>
          <p:nvSpPr>
            <p:cNvPr id="335" name="직사각형"/>
            <p:cNvSpPr/>
            <p:nvPr/>
          </p:nvSpPr>
          <p:spPr>
            <a:xfrm>
              <a:off x="-2" y="-1"/>
              <a:ext cx="1777337" cy="323809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36" name="FileOutputStream"/>
            <p:cNvSpPr txBox="1"/>
            <p:nvPr/>
          </p:nvSpPr>
          <p:spPr>
            <a:xfrm>
              <a:off x="-2" y="27281"/>
              <a:ext cx="1777337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FileOutputStream</a:t>
              </a:r>
            </a:p>
          </p:txBody>
        </p:sp>
      </p:grpSp>
      <p:grpSp>
        <p:nvGrpSpPr>
          <p:cNvPr id="340" name="FilterOutputStream"/>
          <p:cNvGrpSpPr/>
          <p:nvPr/>
        </p:nvGrpSpPr>
        <p:grpSpPr>
          <a:xfrm>
            <a:off x="6169065" y="893659"/>
            <a:ext cx="1777337" cy="323813"/>
            <a:chOff x="-1" y="0"/>
            <a:chExt cx="1777336" cy="323811"/>
          </a:xfrm>
        </p:grpSpPr>
        <p:sp>
          <p:nvSpPr>
            <p:cNvPr id="338" name="직사각형"/>
            <p:cNvSpPr/>
            <p:nvPr/>
          </p:nvSpPr>
          <p:spPr>
            <a:xfrm>
              <a:off x="-2" y="-1"/>
              <a:ext cx="1777337" cy="323812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39" name="FilterOutputStream"/>
            <p:cNvSpPr txBox="1"/>
            <p:nvPr/>
          </p:nvSpPr>
          <p:spPr>
            <a:xfrm>
              <a:off x="-2" y="27281"/>
              <a:ext cx="1777337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FilterOutputStream</a:t>
              </a:r>
            </a:p>
          </p:txBody>
        </p:sp>
      </p:grpSp>
      <p:grpSp>
        <p:nvGrpSpPr>
          <p:cNvPr id="343" name="BufferedOutputStream"/>
          <p:cNvGrpSpPr/>
          <p:nvPr/>
        </p:nvGrpSpPr>
        <p:grpSpPr>
          <a:xfrm>
            <a:off x="7114307" y="1276998"/>
            <a:ext cx="1777339" cy="323806"/>
            <a:chOff x="0" y="0"/>
            <a:chExt cx="1777338" cy="323804"/>
          </a:xfrm>
        </p:grpSpPr>
        <p:sp>
          <p:nvSpPr>
            <p:cNvPr id="341" name="직사각형"/>
            <p:cNvSpPr/>
            <p:nvPr/>
          </p:nvSpPr>
          <p:spPr>
            <a:xfrm>
              <a:off x="-1" y="-1"/>
              <a:ext cx="1777339" cy="323805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42" name="BufferedOutputStream"/>
            <p:cNvSpPr txBox="1"/>
            <p:nvPr/>
          </p:nvSpPr>
          <p:spPr>
            <a:xfrm>
              <a:off x="-1" y="27277"/>
              <a:ext cx="1777339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BufferedOutputStream</a:t>
              </a:r>
            </a:p>
          </p:txBody>
        </p:sp>
      </p:grpSp>
      <p:grpSp>
        <p:nvGrpSpPr>
          <p:cNvPr id="346" name="DataOutputStream"/>
          <p:cNvGrpSpPr/>
          <p:nvPr/>
        </p:nvGrpSpPr>
        <p:grpSpPr>
          <a:xfrm>
            <a:off x="7114307" y="1660334"/>
            <a:ext cx="1777339" cy="323809"/>
            <a:chOff x="0" y="0"/>
            <a:chExt cx="1777338" cy="323807"/>
          </a:xfrm>
        </p:grpSpPr>
        <p:sp>
          <p:nvSpPr>
            <p:cNvPr id="344" name="직사각형"/>
            <p:cNvSpPr/>
            <p:nvPr/>
          </p:nvSpPr>
          <p:spPr>
            <a:xfrm>
              <a:off x="-1" y="-1"/>
              <a:ext cx="1777339" cy="323808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45" name="DataOutputStream"/>
            <p:cNvSpPr txBox="1"/>
            <p:nvPr/>
          </p:nvSpPr>
          <p:spPr>
            <a:xfrm>
              <a:off x="-1" y="27277"/>
              <a:ext cx="1777339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DataOutputStream</a:t>
              </a:r>
            </a:p>
          </p:txBody>
        </p:sp>
      </p:grpSp>
      <p:grpSp>
        <p:nvGrpSpPr>
          <p:cNvPr id="349" name="PrintStream"/>
          <p:cNvGrpSpPr/>
          <p:nvPr/>
        </p:nvGrpSpPr>
        <p:grpSpPr>
          <a:xfrm>
            <a:off x="7114307" y="2043675"/>
            <a:ext cx="1777339" cy="323809"/>
            <a:chOff x="0" y="0"/>
            <a:chExt cx="1777338" cy="323807"/>
          </a:xfrm>
        </p:grpSpPr>
        <p:sp>
          <p:nvSpPr>
            <p:cNvPr id="347" name="직사각형"/>
            <p:cNvSpPr/>
            <p:nvPr/>
          </p:nvSpPr>
          <p:spPr>
            <a:xfrm>
              <a:off x="-1" y="-1"/>
              <a:ext cx="1777339" cy="323808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48" name="PrintStream"/>
            <p:cNvSpPr txBox="1"/>
            <p:nvPr/>
          </p:nvSpPr>
          <p:spPr>
            <a:xfrm>
              <a:off x="-1" y="27279"/>
              <a:ext cx="1777339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PrintStream</a:t>
              </a:r>
            </a:p>
          </p:txBody>
        </p:sp>
      </p:grpSp>
      <p:grpSp>
        <p:nvGrpSpPr>
          <p:cNvPr id="352" name="PipedInputStream"/>
          <p:cNvGrpSpPr/>
          <p:nvPr/>
        </p:nvGrpSpPr>
        <p:grpSpPr>
          <a:xfrm>
            <a:off x="6169065" y="2427006"/>
            <a:ext cx="1777337" cy="323810"/>
            <a:chOff x="-1" y="-1"/>
            <a:chExt cx="1777336" cy="323809"/>
          </a:xfrm>
        </p:grpSpPr>
        <p:sp>
          <p:nvSpPr>
            <p:cNvPr id="350" name="직사각형"/>
            <p:cNvSpPr/>
            <p:nvPr/>
          </p:nvSpPr>
          <p:spPr>
            <a:xfrm>
              <a:off x="-2" y="-2"/>
              <a:ext cx="1777337" cy="323811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51" name="PipedInputStream"/>
            <p:cNvSpPr txBox="1"/>
            <p:nvPr/>
          </p:nvSpPr>
          <p:spPr>
            <a:xfrm>
              <a:off x="-2" y="27280"/>
              <a:ext cx="1777337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PipedInputStream</a:t>
              </a:r>
            </a:p>
          </p:txBody>
        </p:sp>
      </p:grpSp>
      <p:grpSp>
        <p:nvGrpSpPr>
          <p:cNvPr id="355" name="SequenceInputStream"/>
          <p:cNvGrpSpPr/>
          <p:nvPr/>
        </p:nvGrpSpPr>
        <p:grpSpPr>
          <a:xfrm>
            <a:off x="6169065" y="2810350"/>
            <a:ext cx="1777337" cy="323806"/>
            <a:chOff x="-1" y="0"/>
            <a:chExt cx="1777336" cy="323804"/>
          </a:xfrm>
        </p:grpSpPr>
        <p:sp>
          <p:nvSpPr>
            <p:cNvPr id="353" name="직사각형"/>
            <p:cNvSpPr/>
            <p:nvPr/>
          </p:nvSpPr>
          <p:spPr>
            <a:xfrm>
              <a:off x="-2" y="-1"/>
              <a:ext cx="1777337" cy="323806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54" name="SequenceInputStream"/>
            <p:cNvSpPr txBox="1"/>
            <p:nvPr/>
          </p:nvSpPr>
          <p:spPr>
            <a:xfrm>
              <a:off x="-2" y="27279"/>
              <a:ext cx="1777337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SequenceInputStream</a:t>
              </a:r>
            </a:p>
          </p:txBody>
        </p:sp>
      </p:grpSp>
      <p:grpSp>
        <p:nvGrpSpPr>
          <p:cNvPr id="358" name="ByteArrayInputStream"/>
          <p:cNvGrpSpPr/>
          <p:nvPr/>
        </p:nvGrpSpPr>
        <p:grpSpPr>
          <a:xfrm>
            <a:off x="6169065" y="3193681"/>
            <a:ext cx="1777337" cy="323809"/>
            <a:chOff x="-1" y="0"/>
            <a:chExt cx="1777336" cy="323807"/>
          </a:xfrm>
        </p:grpSpPr>
        <p:sp>
          <p:nvSpPr>
            <p:cNvPr id="356" name="직사각형"/>
            <p:cNvSpPr/>
            <p:nvPr/>
          </p:nvSpPr>
          <p:spPr>
            <a:xfrm>
              <a:off x="-2" y="-1"/>
              <a:ext cx="1777337" cy="323808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57" name="ByteArrayInputStream"/>
            <p:cNvSpPr txBox="1"/>
            <p:nvPr/>
          </p:nvSpPr>
          <p:spPr>
            <a:xfrm>
              <a:off x="-2" y="27279"/>
              <a:ext cx="1777337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ByteArrayInputStream</a:t>
              </a:r>
            </a:p>
          </p:txBody>
        </p:sp>
      </p:grpSp>
      <p:sp>
        <p:nvSpPr>
          <p:cNvPr id="359" name="선"/>
          <p:cNvSpPr/>
          <p:nvPr/>
        </p:nvSpPr>
        <p:spPr>
          <a:xfrm flipH="1" flipV="1">
            <a:off x="5745233" y="503986"/>
            <a:ext cx="10" cy="57570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0" name="선"/>
          <p:cNvSpPr/>
          <p:nvPr/>
        </p:nvSpPr>
        <p:spPr>
          <a:xfrm flipV="1">
            <a:off x="6720692" y="1259236"/>
            <a:ext cx="10" cy="57570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1" name="선"/>
          <p:cNvSpPr/>
          <p:nvPr/>
        </p:nvSpPr>
        <p:spPr>
          <a:xfrm>
            <a:off x="5740400" y="1071989"/>
            <a:ext cx="419101" cy="1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2" name="선"/>
          <p:cNvSpPr/>
          <p:nvPr/>
        </p:nvSpPr>
        <p:spPr>
          <a:xfrm>
            <a:off x="5968998" y="672231"/>
            <a:ext cx="190511" cy="1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3" name="선"/>
          <p:cNvSpPr/>
          <p:nvPr/>
        </p:nvSpPr>
        <p:spPr>
          <a:xfrm>
            <a:off x="6913219" y="1438901"/>
            <a:ext cx="193438" cy="1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4" name="선"/>
          <p:cNvSpPr/>
          <p:nvPr/>
        </p:nvSpPr>
        <p:spPr>
          <a:xfrm>
            <a:off x="6723726" y="1822237"/>
            <a:ext cx="382930" cy="1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5" name="선"/>
          <p:cNvSpPr/>
          <p:nvPr/>
        </p:nvSpPr>
        <p:spPr>
          <a:xfrm>
            <a:off x="6913219" y="2205576"/>
            <a:ext cx="193438" cy="1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6" name="선"/>
          <p:cNvSpPr/>
          <p:nvPr/>
        </p:nvSpPr>
        <p:spPr>
          <a:xfrm flipV="1">
            <a:off x="6915187" y="1426201"/>
            <a:ext cx="10" cy="79208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7" name="선"/>
          <p:cNvSpPr/>
          <p:nvPr/>
        </p:nvSpPr>
        <p:spPr>
          <a:xfrm flipV="1">
            <a:off x="5972211" y="659526"/>
            <a:ext cx="10" cy="270570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8" name="선"/>
          <p:cNvSpPr/>
          <p:nvPr/>
        </p:nvSpPr>
        <p:spPr>
          <a:xfrm>
            <a:off x="5968998" y="3355585"/>
            <a:ext cx="190511" cy="1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9" name="선"/>
          <p:cNvSpPr/>
          <p:nvPr/>
        </p:nvSpPr>
        <p:spPr>
          <a:xfrm>
            <a:off x="5968998" y="2588909"/>
            <a:ext cx="190511" cy="1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0" name="선"/>
          <p:cNvSpPr/>
          <p:nvPr/>
        </p:nvSpPr>
        <p:spPr>
          <a:xfrm>
            <a:off x="5968998" y="2972249"/>
            <a:ext cx="190511" cy="1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1" name="(a) 바이트 스트림 클래스 계층 구조"/>
          <p:cNvSpPr txBox="1"/>
          <p:nvPr/>
        </p:nvSpPr>
        <p:spPr>
          <a:xfrm>
            <a:off x="2003405" y="4825431"/>
            <a:ext cx="2215841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(a) 바이트 스트림 클래스 계층 구조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(b) 문자 스트림 클래스 계층 구조"/>
          <p:cNvSpPr txBox="1"/>
          <p:nvPr/>
        </p:nvSpPr>
        <p:spPr>
          <a:xfrm>
            <a:off x="2003405" y="4069781"/>
            <a:ext cx="2084015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(b) 문자 스트림 클래스 계층 구조</a:t>
            </a:r>
          </a:p>
        </p:txBody>
      </p:sp>
      <p:grpSp>
        <p:nvGrpSpPr>
          <p:cNvPr id="421" name="그룹"/>
          <p:cNvGrpSpPr/>
          <p:nvPr/>
        </p:nvGrpSpPr>
        <p:grpSpPr>
          <a:xfrm>
            <a:off x="1269979" y="126981"/>
            <a:ext cx="3682685" cy="3773843"/>
            <a:chOff x="-2" y="-1"/>
            <a:chExt cx="3682683" cy="3773842"/>
          </a:xfrm>
        </p:grpSpPr>
        <p:grpSp>
          <p:nvGrpSpPr>
            <p:cNvPr id="376" name="Reader"/>
            <p:cNvGrpSpPr/>
            <p:nvPr/>
          </p:nvGrpSpPr>
          <p:grpSpPr>
            <a:xfrm>
              <a:off x="-3" y="-2"/>
              <a:ext cx="1269340" cy="323810"/>
              <a:chOff x="0" y="0"/>
              <a:chExt cx="1269338" cy="323808"/>
            </a:xfrm>
          </p:grpSpPr>
          <p:sp>
            <p:nvSpPr>
              <p:cNvPr id="374" name="직사각형"/>
              <p:cNvSpPr/>
              <p:nvPr/>
            </p:nvSpPr>
            <p:spPr>
              <a:xfrm>
                <a:off x="-1" y="-1"/>
                <a:ext cx="1269340" cy="323809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75" name="Reader"/>
              <p:cNvSpPr txBox="1"/>
              <p:nvPr/>
            </p:nvSpPr>
            <p:spPr>
              <a:xfrm>
                <a:off x="-1" y="27281"/>
                <a:ext cx="126934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Reader</a:t>
                </a:r>
              </a:p>
            </p:txBody>
          </p:sp>
        </p:grpSp>
        <p:grpSp>
          <p:nvGrpSpPr>
            <p:cNvPr id="379" name="InputStreamReader"/>
            <p:cNvGrpSpPr/>
            <p:nvPr/>
          </p:nvGrpSpPr>
          <p:grpSpPr>
            <a:xfrm>
              <a:off x="960093" y="393460"/>
              <a:ext cx="1777348" cy="323814"/>
              <a:chOff x="0" y="-1"/>
              <a:chExt cx="1777346" cy="323813"/>
            </a:xfrm>
          </p:grpSpPr>
          <p:sp>
            <p:nvSpPr>
              <p:cNvPr id="377" name="직사각형"/>
              <p:cNvSpPr/>
              <p:nvPr/>
            </p:nvSpPr>
            <p:spPr>
              <a:xfrm>
                <a:off x="-1" y="-2"/>
                <a:ext cx="1777347" cy="32381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78" name="InputStreamReader"/>
              <p:cNvSpPr txBox="1"/>
              <p:nvPr/>
            </p:nvSpPr>
            <p:spPr>
              <a:xfrm>
                <a:off x="-1" y="27281"/>
                <a:ext cx="1777347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InputStreamReader</a:t>
                </a:r>
              </a:p>
            </p:txBody>
          </p:sp>
        </p:grpSp>
        <p:grpSp>
          <p:nvGrpSpPr>
            <p:cNvPr id="382" name="FileReader"/>
            <p:cNvGrpSpPr/>
            <p:nvPr/>
          </p:nvGrpSpPr>
          <p:grpSpPr>
            <a:xfrm>
              <a:off x="1905335" y="766672"/>
              <a:ext cx="1777347" cy="323814"/>
              <a:chOff x="-1" y="-1"/>
              <a:chExt cx="1777345" cy="323813"/>
            </a:xfrm>
          </p:grpSpPr>
          <p:sp>
            <p:nvSpPr>
              <p:cNvPr id="380" name="직사각형"/>
              <p:cNvSpPr/>
              <p:nvPr/>
            </p:nvSpPr>
            <p:spPr>
              <a:xfrm>
                <a:off x="-2" y="-2"/>
                <a:ext cx="1777347" cy="32381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81" name="FileReader"/>
              <p:cNvSpPr txBox="1"/>
              <p:nvPr/>
            </p:nvSpPr>
            <p:spPr>
              <a:xfrm>
                <a:off x="-2" y="27281"/>
                <a:ext cx="1777347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FileReader</a:t>
                </a:r>
              </a:p>
            </p:txBody>
          </p:sp>
        </p:grpSp>
        <p:grpSp>
          <p:nvGrpSpPr>
            <p:cNvPr id="385" name="BufferedReader"/>
            <p:cNvGrpSpPr/>
            <p:nvPr/>
          </p:nvGrpSpPr>
          <p:grpSpPr>
            <a:xfrm>
              <a:off x="960093" y="1139884"/>
              <a:ext cx="1777348" cy="323814"/>
              <a:chOff x="0" y="-1"/>
              <a:chExt cx="1777346" cy="323813"/>
            </a:xfrm>
          </p:grpSpPr>
          <p:sp>
            <p:nvSpPr>
              <p:cNvPr id="383" name="직사각형"/>
              <p:cNvSpPr/>
              <p:nvPr/>
            </p:nvSpPr>
            <p:spPr>
              <a:xfrm>
                <a:off x="-1" y="-2"/>
                <a:ext cx="1777347" cy="32381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84" name="BufferedReader"/>
              <p:cNvSpPr txBox="1"/>
              <p:nvPr/>
            </p:nvSpPr>
            <p:spPr>
              <a:xfrm>
                <a:off x="-1" y="27281"/>
                <a:ext cx="1777347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BufferedReader</a:t>
                </a:r>
              </a:p>
            </p:txBody>
          </p:sp>
        </p:grpSp>
        <p:grpSp>
          <p:nvGrpSpPr>
            <p:cNvPr id="388" name="LineNumberReader"/>
            <p:cNvGrpSpPr/>
            <p:nvPr/>
          </p:nvGrpSpPr>
          <p:grpSpPr>
            <a:xfrm>
              <a:off x="1905335" y="1523220"/>
              <a:ext cx="1777347" cy="323814"/>
              <a:chOff x="-1" y="-1"/>
              <a:chExt cx="1777345" cy="323813"/>
            </a:xfrm>
          </p:grpSpPr>
          <p:sp>
            <p:nvSpPr>
              <p:cNvPr id="386" name="직사각형"/>
              <p:cNvSpPr/>
              <p:nvPr/>
            </p:nvSpPr>
            <p:spPr>
              <a:xfrm>
                <a:off x="-2" y="-2"/>
                <a:ext cx="1777347" cy="32381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87" name="LineNumberReader"/>
              <p:cNvSpPr txBox="1"/>
              <p:nvPr/>
            </p:nvSpPr>
            <p:spPr>
              <a:xfrm>
                <a:off x="-2" y="27281"/>
                <a:ext cx="1777347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LineNumberReader</a:t>
                </a:r>
              </a:p>
            </p:txBody>
          </p:sp>
        </p:grpSp>
        <p:grpSp>
          <p:nvGrpSpPr>
            <p:cNvPr id="391" name="PushbackReader"/>
            <p:cNvGrpSpPr/>
            <p:nvPr/>
          </p:nvGrpSpPr>
          <p:grpSpPr>
            <a:xfrm>
              <a:off x="1905335" y="2286004"/>
              <a:ext cx="1777347" cy="323810"/>
              <a:chOff x="-1" y="0"/>
              <a:chExt cx="1777345" cy="323808"/>
            </a:xfrm>
          </p:grpSpPr>
          <p:sp>
            <p:nvSpPr>
              <p:cNvPr id="389" name="직사각형"/>
              <p:cNvSpPr/>
              <p:nvPr/>
            </p:nvSpPr>
            <p:spPr>
              <a:xfrm>
                <a:off x="-2" y="-1"/>
                <a:ext cx="1777347" cy="323809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90" name="PushbackReader"/>
              <p:cNvSpPr txBox="1"/>
              <p:nvPr/>
            </p:nvSpPr>
            <p:spPr>
              <a:xfrm>
                <a:off x="-2" y="27281"/>
                <a:ext cx="1777347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PushbackReader</a:t>
                </a:r>
              </a:p>
            </p:txBody>
          </p:sp>
        </p:grpSp>
        <p:grpSp>
          <p:nvGrpSpPr>
            <p:cNvPr id="394" name="PipedInputStream"/>
            <p:cNvGrpSpPr/>
            <p:nvPr/>
          </p:nvGrpSpPr>
          <p:grpSpPr>
            <a:xfrm>
              <a:off x="960093" y="2683357"/>
              <a:ext cx="1777348" cy="323814"/>
              <a:chOff x="0" y="-1"/>
              <a:chExt cx="1777346" cy="323813"/>
            </a:xfrm>
          </p:grpSpPr>
          <p:sp>
            <p:nvSpPr>
              <p:cNvPr id="392" name="직사각형"/>
              <p:cNvSpPr/>
              <p:nvPr/>
            </p:nvSpPr>
            <p:spPr>
              <a:xfrm>
                <a:off x="-1" y="-2"/>
                <a:ext cx="1777347" cy="32381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93" name="PipedInputStream"/>
              <p:cNvSpPr txBox="1"/>
              <p:nvPr/>
            </p:nvSpPr>
            <p:spPr>
              <a:xfrm>
                <a:off x="-1" y="27281"/>
                <a:ext cx="1777347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PipedInputStream</a:t>
                </a:r>
              </a:p>
            </p:txBody>
          </p:sp>
        </p:grpSp>
        <p:grpSp>
          <p:nvGrpSpPr>
            <p:cNvPr id="397" name="SequenceInputStream"/>
            <p:cNvGrpSpPr/>
            <p:nvPr/>
          </p:nvGrpSpPr>
          <p:grpSpPr>
            <a:xfrm>
              <a:off x="960093" y="3066695"/>
              <a:ext cx="1777348" cy="323810"/>
              <a:chOff x="0" y="0"/>
              <a:chExt cx="1777346" cy="323808"/>
            </a:xfrm>
          </p:grpSpPr>
          <p:sp>
            <p:nvSpPr>
              <p:cNvPr id="395" name="직사각형"/>
              <p:cNvSpPr/>
              <p:nvPr/>
            </p:nvSpPr>
            <p:spPr>
              <a:xfrm>
                <a:off x="-1" y="-1"/>
                <a:ext cx="1777347" cy="323809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96" name="SequenceInputStream"/>
              <p:cNvSpPr txBox="1"/>
              <p:nvPr/>
            </p:nvSpPr>
            <p:spPr>
              <a:xfrm>
                <a:off x="-1" y="27281"/>
                <a:ext cx="1777347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SequenceInputStream</a:t>
                </a:r>
              </a:p>
            </p:txBody>
          </p:sp>
        </p:grpSp>
        <p:grpSp>
          <p:nvGrpSpPr>
            <p:cNvPr id="400" name="ByteArrayInputStream"/>
            <p:cNvGrpSpPr/>
            <p:nvPr/>
          </p:nvGrpSpPr>
          <p:grpSpPr>
            <a:xfrm>
              <a:off x="960093" y="3450032"/>
              <a:ext cx="1777348" cy="323810"/>
              <a:chOff x="0" y="0"/>
              <a:chExt cx="1777346" cy="323808"/>
            </a:xfrm>
          </p:grpSpPr>
          <p:sp>
            <p:nvSpPr>
              <p:cNvPr id="398" name="직사각형"/>
              <p:cNvSpPr/>
              <p:nvPr/>
            </p:nvSpPr>
            <p:spPr>
              <a:xfrm>
                <a:off x="-1" y="-1"/>
                <a:ext cx="1777347" cy="323809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99" name="ByteArrayInputStream"/>
              <p:cNvSpPr txBox="1"/>
              <p:nvPr/>
            </p:nvSpPr>
            <p:spPr>
              <a:xfrm>
                <a:off x="-1" y="27281"/>
                <a:ext cx="1777347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ByteArrayInputStream</a:t>
                </a:r>
              </a:p>
            </p:txBody>
          </p:sp>
        </p:grpSp>
        <p:sp>
          <p:nvSpPr>
            <p:cNvPr id="401" name="선"/>
            <p:cNvSpPr/>
            <p:nvPr/>
          </p:nvSpPr>
          <p:spPr>
            <a:xfrm flipV="1">
              <a:off x="597442" y="381009"/>
              <a:ext cx="10" cy="165101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2" name="선"/>
            <p:cNvSpPr/>
            <p:nvPr/>
          </p:nvSpPr>
          <p:spPr>
            <a:xfrm flipV="1">
              <a:off x="584476" y="2032009"/>
              <a:ext cx="382930" cy="1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3" name="선"/>
            <p:cNvSpPr/>
            <p:nvPr/>
          </p:nvSpPr>
          <p:spPr>
            <a:xfrm>
              <a:off x="762008" y="545239"/>
              <a:ext cx="190510" cy="1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4" name="선"/>
            <p:cNvSpPr/>
            <p:nvPr/>
          </p:nvSpPr>
          <p:spPr>
            <a:xfrm flipV="1">
              <a:off x="775936" y="532539"/>
              <a:ext cx="10" cy="308698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5" name="선"/>
            <p:cNvSpPr/>
            <p:nvPr/>
          </p:nvSpPr>
          <p:spPr>
            <a:xfrm>
              <a:off x="762008" y="3228596"/>
              <a:ext cx="190510" cy="1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6" name="선"/>
            <p:cNvSpPr/>
            <p:nvPr/>
          </p:nvSpPr>
          <p:spPr>
            <a:xfrm>
              <a:off x="762008" y="3611935"/>
              <a:ext cx="190510" cy="1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7" name="선"/>
            <p:cNvSpPr/>
            <p:nvPr/>
          </p:nvSpPr>
          <p:spPr>
            <a:xfrm>
              <a:off x="762008" y="2845260"/>
              <a:ext cx="190510" cy="1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10" name="FilterReader"/>
            <p:cNvGrpSpPr/>
            <p:nvPr/>
          </p:nvGrpSpPr>
          <p:grpSpPr>
            <a:xfrm>
              <a:off x="960093" y="1903443"/>
              <a:ext cx="1777348" cy="323814"/>
              <a:chOff x="0" y="-1"/>
              <a:chExt cx="1777346" cy="323813"/>
            </a:xfrm>
          </p:grpSpPr>
          <p:sp>
            <p:nvSpPr>
              <p:cNvPr id="408" name="직사각형"/>
              <p:cNvSpPr/>
              <p:nvPr/>
            </p:nvSpPr>
            <p:spPr>
              <a:xfrm>
                <a:off x="-1" y="-2"/>
                <a:ext cx="1777347" cy="32381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09" name="FilterReader"/>
              <p:cNvSpPr txBox="1"/>
              <p:nvPr/>
            </p:nvSpPr>
            <p:spPr>
              <a:xfrm>
                <a:off x="-1" y="27281"/>
                <a:ext cx="1777347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11" name="선"/>
            <p:cNvSpPr/>
            <p:nvPr/>
          </p:nvSpPr>
          <p:spPr>
            <a:xfrm>
              <a:off x="762008" y="1301787"/>
              <a:ext cx="190510" cy="1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14" name="그룹"/>
            <p:cNvGrpSpPr/>
            <p:nvPr/>
          </p:nvGrpSpPr>
          <p:grpSpPr>
            <a:xfrm>
              <a:off x="1522081" y="762008"/>
              <a:ext cx="382944" cy="179289"/>
              <a:chOff x="0" y="0"/>
              <a:chExt cx="382943" cy="179288"/>
            </a:xfrm>
          </p:grpSpPr>
          <p:sp>
            <p:nvSpPr>
              <p:cNvPr id="412" name="선"/>
              <p:cNvSpPr/>
              <p:nvPr/>
            </p:nvSpPr>
            <p:spPr>
              <a:xfrm>
                <a:off x="-1" y="166573"/>
                <a:ext cx="382944" cy="1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3" name="선"/>
              <p:cNvSpPr/>
              <p:nvPr/>
            </p:nvSpPr>
            <p:spPr>
              <a:xfrm flipV="1">
                <a:off x="4238" y="0"/>
                <a:ext cx="10" cy="179289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17" name="그룹"/>
            <p:cNvGrpSpPr/>
            <p:nvPr/>
          </p:nvGrpSpPr>
          <p:grpSpPr>
            <a:xfrm>
              <a:off x="1522081" y="1519155"/>
              <a:ext cx="382944" cy="179289"/>
              <a:chOff x="0" y="0"/>
              <a:chExt cx="382943" cy="179288"/>
            </a:xfrm>
          </p:grpSpPr>
          <p:sp>
            <p:nvSpPr>
              <p:cNvPr id="415" name="선"/>
              <p:cNvSpPr/>
              <p:nvPr/>
            </p:nvSpPr>
            <p:spPr>
              <a:xfrm>
                <a:off x="-1" y="166573"/>
                <a:ext cx="382944" cy="1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6" name="선"/>
              <p:cNvSpPr/>
              <p:nvPr/>
            </p:nvSpPr>
            <p:spPr>
              <a:xfrm flipV="1">
                <a:off x="4238" y="0"/>
                <a:ext cx="10" cy="179289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20" name="그룹"/>
            <p:cNvGrpSpPr/>
            <p:nvPr/>
          </p:nvGrpSpPr>
          <p:grpSpPr>
            <a:xfrm>
              <a:off x="1522081" y="2289755"/>
              <a:ext cx="382944" cy="179289"/>
              <a:chOff x="0" y="0"/>
              <a:chExt cx="382943" cy="179288"/>
            </a:xfrm>
          </p:grpSpPr>
          <p:sp>
            <p:nvSpPr>
              <p:cNvPr id="418" name="선"/>
              <p:cNvSpPr/>
              <p:nvPr/>
            </p:nvSpPr>
            <p:spPr>
              <a:xfrm>
                <a:off x="-1" y="166573"/>
                <a:ext cx="382944" cy="1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9" name="선"/>
              <p:cNvSpPr/>
              <p:nvPr/>
            </p:nvSpPr>
            <p:spPr>
              <a:xfrm flipV="1">
                <a:off x="4238" y="0"/>
                <a:ext cx="10" cy="179289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461" name="그룹"/>
          <p:cNvGrpSpPr/>
          <p:nvPr/>
        </p:nvGrpSpPr>
        <p:grpSpPr>
          <a:xfrm>
            <a:off x="5206980" y="126983"/>
            <a:ext cx="3682689" cy="3368163"/>
            <a:chOff x="-1" y="-2"/>
            <a:chExt cx="3682688" cy="3368161"/>
          </a:xfrm>
        </p:grpSpPr>
        <p:grpSp>
          <p:nvGrpSpPr>
            <p:cNvPr id="424" name="Writer"/>
            <p:cNvGrpSpPr/>
            <p:nvPr/>
          </p:nvGrpSpPr>
          <p:grpSpPr>
            <a:xfrm>
              <a:off x="-2" y="-3"/>
              <a:ext cx="1269341" cy="323810"/>
              <a:chOff x="-1" y="-1"/>
              <a:chExt cx="1269340" cy="323809"/>
            </a:xfrm>
          </p:grpSpPr>
          <p:sp>
            <p:nvSpPr>
              <p:cNvPr id="422" name="직사각형"/>
              <p:cNvSpPr/>
              <p:nvPr/>
            </p:nvSpPr>
            <p:spPr>
              <a:xfrm>
                <a:off x="-2" y="-2"/>
                <a:ext cx="1269341" cy="323811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23" name="Writer"/>
              <p:cNvSpPr txBox="1"/>
              <p:nvPr/>
            </p:nvSpPr>
            <p:spPr>
              <a:xfrm>
                <a:off x="-2" y="27280"/>
                <a:ext cx="126934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Writer</a:t>
                </a:r>
              </a:p>
            </p:txBody>
          </p:sp>
        </p:grpSp>
        <p:grpSp>
          <p:nvGrpSpPr>
            <p:cNvPr id="427" name="OutputStreamWriter"/>
            <p:cNvGrpSpPr/>
            <p:nvPr/>
          </p:nvGrpSpPr>
          <p:grpSpPr>
            <a:xfrm>
              <a:off x="960093" y="393457"/>
              <a:ext cx="1777350" cy="323814"/>
              <a:chOff x="-1" y="-1"/>
              <a:chExt cx="1777349" cy="323813"/>
            </a:xfrm>
          </p:grpSpPr>
          <p:sp>
            <p:nvSpPr>
              <p:cNvPr id="425" name="직사각형"/>
              <p:cNvSpPr/>
              <p:nvPr/>
            </p:nvSpPr>
            <p:spPr>
              <a:xfrm>
                <a:off x="-2" y="-2"/>
                <a:ext cx="1777351" cy="32381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26" name="OutputStreamWriter"/>
              <p:cNvSpPr txBox="1"/>
              <p:nvPr/>
            </p:nvSpPr>
            <p:spPr>
              <a:xfrm>
                <a:off x="-2" y="27281"/>
                <a:ext cx="177735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OutputStreamWriter</a:t>
                </a:r>
              </a:p>
            </p:txBody>
          </p:sp>
        </p:grpSp>
        <p:grpSp>
          <p:nvGrpSpPr>
            <p:cNvPr id="430" name="FileWriter"/>
            <p:cNvGrpSpPr/>
            <p:nvPr/>
          </p:nvGrpSpPr>
          <p:grpSpPr>
            <a:xfrm>
              <a:off x="1905337" y="766669"/>
              <a:ext cx="1777350" cy="323814"/>
              <a:chOff x="-1" y="-1"/>
              <a:chExt cx="1777349" cy="323813"/>
            </a:xfrm>
          </p:grpSpPr>
          <p:sp>
            <p:nvSpPr>
              <p:cNvPr id="428" name="직사각형"/>
              <p:cNvSpPr/>
              <p:nvPr/>
            </p:nvSpPr>
            <p:spPr>
              <a:xfrm>
                <a:off x="-2" y="-2"/>
                <a:ext cx="1777351" cy="32381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29" name="FileWriter"/>
              <p:cNvSpPr txBox="1"/>
              <p:nvPr/>
            </p:nvSpPr>
            <p:spPr>
              <a:xfrm>
                <a:off x="-2" y="27281"/>
                <a:ext cx="177735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FileWriter</a:t>
                </a:r>
              </a:p>
            </p:txBody>
          </p:sp>
        </p:grpSp>
        <p:grpSp>
          <p:nvGrpSpPr>
            <p:cNvPr id="433" name="BufferedWriter"/>
            <p:cNvGrpSpPr/>
            <p:nvPr/>
          </p:nvGrpSpPr>
          <p:grpSpPr>
            <a:xfrm>
              <a:off x="960093" y="1139882"/>
              <a:ext cx="1777350" cy="323814"/>
              <a:chOff x="-1" y="-1"/>
              <a:chExt cx="1777349" cy="323813"/>
            </a:xfrm>
          </p:grpSpPr>
          <p:sp>
            <p:nvSpPr>
              <p:cNvPr id="431" name="직사각형"/>
              <p:cNvSpPr/>
              <p:nvPr/>
            </p:nvSpPr>
            <p:spPr>
              <a:xfrm>
                <a:off x="-2" y="-2"/>
                <a:ext cx="1777351" cy="32381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32" name="BufferedWriter"/>
              <p:cNvSpPr txBox="1"/>
              <p:nvPr/>
            </p:nvSpPr>
            <p:spPr>
              <a:xfrm>
                <a:off x="-2" y="27281"/>
                <a:ext cx="177735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BufferedWriter</a:t>
                </a:r>
              </a:p>
            </p:txBody>
          </p:sp>
        </p:grpSp>
        <p:grpSp>
          <p:nvGrpSpPr>
            <p:cNvPr id="436" name="ByteArrayInputStream"/>
            <p:cNvGrpSpPr/>
            <p:nvPr/>
          </p:nvGrpSpPr>
          <p:grpSpPr>
            <a:xfrm>
              <a:off x="960093" y="2280699"/>
              <a:ext cx="1777350" cy="323814"/>
              <a:chOff x="-1" y="-1"/>
              <a:chExt cx="1777349" cy="323813"/>
            </a:xfrm>
          </p:grpSpPr>
          <p:sp>
            <p:nvSpPr>
              <p:cNvPr id="434" name="직사각형"/>
              <p:cNvSpPr/>
              <p:nvPr/>
            </p:nvSpPr>
            <p:spPr>
              <a:xfrm>
                <a:off x="-2" y="-2"/>
                <a:ext cx="1777351" cy="32381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35" name="ByteArrayInputStream"/>
              <p:cNvSpPr txBox="1"/>
              <p:nvPr/>
            </p:nvSpPr>
            <p:spPr>
              <a:xfrm>
                <a:off x="-2" y="27281"/>
                <a:ext cx="177735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ByteArrayInputStream</a:t>
                </a:r>
              </a:p>
            </p:txBody>
          </p:sp>
        </p:grpSp>
        <p:sp>
          <p:nvSpPr>
            <p:cNvPr id="437" name="선"/>
            <p:cNvSpPr/>
            <p:nvPr/>
          </p:nvSpPr>
          <p:spPr>
            <a:xfrm flipV="1">
              <a:off x="597442" y="381006"/>
              <a:ext cx="10" cy="165101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8" name="선"/>
            <p:cNvSpPr/>
            <p:nvPr/>
          </p:nvSpPr>
          <p:spPr>
            <a:xfrm flipV="1">
              <a:off x="584476" y="2032007"/>
              <a:ext cx="382930" cy="1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9" name="선"/>
            <p:cNvSpPr/>
            <p:nvPr/>
          </p:nvSpPr>
          <p:spPr>
            <a:xfrm>
              <a:off x="774708" y="545236"/>
              <a:ext cx="177809" cy="1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0" name="선"/>
            <p:cNvSpPr/>
            <p:nvPr/>
          </p:nvSpPr>
          <p:spPr>
            <a:xfrm flipV="1">
              <a:off x="775936" y="528761"/>
              <a:ext cx="10" cy="269083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1" name="선"/>
            <p:cNvSpPr/>
            <p:nvPr/>
          </p:nvSpPr>
          <p:spPr>
            <a:xfrm>
              <a:off x="762007" y="2455302"/>
              <a:ext cx="203210" cy="1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44" name="FilterReader"/>
            <p:cNvGrpSpPr/>
            <p:nvPr/>
          </p:nvGrpSpPr>
          <p:grpSpPr>
            <a:xfrm>
              <a:off x="960093" y="1903442"/>
              <a:ext cx="1777350" cy="323814"/>
              <a:chOff x="-1" y="-1"/>
              <a:chExt cx="1777349" cy="323813"/>
            </a:xfrm>
          </p:grpSpPr>
          <p:sp>
            <p:nvSpPr>
              <p:cNvPr id="442" name="직사각형"/>
              <p:cNvSpPr/>
              <p:nvPr/>
            </p:nvSpPr>
            <p:spPr>
              <a:xfrm>
                <a:off x="-2" y="-2"/>
                <a:ext cx="1777351" cy="32381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43" name="FilterReader"/>
              <p:cNvSpPr txBox="1"/>
              <p:nvPr/>
            </p:nvSpPr>
            <p:spPr>
              <a:xfrm>
                <a:off x="-2" y="27281"/>
                <a:ext cx="177735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45" name="선"/>
            <p:cNvSpPr/>
            <p:nvPr/>
          </p:nvSpPr>
          <p:spPr>
            <a:xfrm>
              <a:off x="774708" y="1301785"/>
              <a:ext cx="177809" cy="1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48" name="그룹"/>
            <p:cNvGrpSpPr/>
            <p:nvPr/>
          </p:nvGrpSpPr>
          <p:grpSpPr>
            <a:xfrm>
              <a:off x="1522084" y="762005"/>
              <a:ext cx="382941" cy="179289"/>
              <a:chOff x="-1" y="0"/>
              <a:chExt cx="382939" cy="179288"/>
            </a:xfrm>
          </p:grpSpPr>
          <p:sp>
            <p:nvSpPr>
              <p:cNvPr id="446" name="선"/>
              <p:cNvSpPr/>
              <p:nvPr/>
            </p:nvSpPr>
            <p:spPr>
              <a:xfrm>
                <a:off x="-2" y="166573"/>
                <a:ext cx="382941" cy="1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7" name="선"/>
              <p:cNvSpPr/>
              <p:nvPr/>
            </p:nvSpPr>
            <p:spPr>
              <a:xfrm flipV="1">
                <a:off x="4237" y="0"/>
                <a:ext cx="10" cy="179289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51" name="FilterReader"/>
            <p:cNvGrpSpPr/>
            <p:nvPr/>
          </p:nvGrpSpPr>
          <p:grpSpPr>
            <a:xfrm>
              <a:off x="963140" y="1521661"/>
              <a:ext cx="1777350" cy="323814"/>
              <a:chOff x="-1" y="-1"/>
              <a:chExt cx="1777349" cy="323813"/>
            </a:xfrm>
          </p:grpSpPr>
          <p:sp>
            <p:nvSpPr>
              <p:cNvPr id="449" name="직사각형"/>
              <p:cNvSpPr/>
              <p:nvPr/>
            </p:nvSpPr>
            <p:spPr>
              <a:xfrm>
                <a:off x="-2" y="-2"/>
                <a:ext cx="1777351" cy="32381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50" name="FilterReader"/>
              <p:cNvSpPr txBox="1"/>
              <p:nvPr/>
            </p:nvSpPr>
            <p:spPr>
              <a:xfrm>
                <a:off x="-2" y="27281"/>
                <a:ext cx="177735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52" name="선"/>
            <p:cNvSpPr/>
            <p:nvPr/>
          </p:nvSpPr>
          <p:spPr>
            <a:xfrm>
              <a:off x="772648" y="1683565"/>
              <a:ext cx="190510" cy="1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55" name="BufferedWriter"/>
            <p:cNvGrpSpPr/>
            <p:nvPr/>
          </p:nvGrpSpPr>
          <p:grpSpPr>
            <a:xfrm>
              <a:off x="958977" y="2662567"/>
              <a:ext cx="1777350" cy="323814"/>
              <a:chOff x="-1" y="-1"/>
              <a:chExt cx="1777349" cy="323813"/>
            </a:xfrm>
          </p:grpSpPr>
          <p:sp>
            <p:nvSpPr>
              <p:cNvPr id="453" name="직사각형"/>
              <p:cNvSpPr/>
              <p:nvPr/>
            </p:nvSpPr>
            <p:spPr>
              <a:xfrm>
                <a:off x="-2" y="-2"/>
                <a:ext cx="1777351" cy="32381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54" name="BufferedWriter"/>
              <p:cNvSpPr txBox="1"/>
              <p:nvPr/>
            </p:nvSpPr>
            <p:spPr>
              <a:xfrm>
                <a:off x="-2" y="27281"/>
                <a:ext cx="177735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BufferedWriter</a:t>
                </a:r>
              </a:p>
            </p:txBody>
          </p:sp>
        </p:grpSp>
        <p:sp>
          <p:nvSpPr>
            <p:cNvPr id="456" name="선"/>
            <p:cNvSpPr/>
            <p:nvPr/>
          </p:nvSpPr>
          <p:spPr>
            <a:xfrm>
              <a:off x="781057" y="2821894"/>
              <a:ext cx="177810" cy="1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59" name="FilterReader"/>
            <p:cNvGrpSpPr/>
            <p:nvPr/>
          </p:nvGrpSpPr>
          <p:grpSpPr>
            <a:xfrm>
              <a:off x="958977" y="3044346"/>
              <a:ext cx="1777350" cy="323814"/>
              <a:chOff x="-1" y="-1"/>
              <a:chExt cx="1777349" cy="323813"/>
            </a:xfrm>
          </p:grpSpPr>
          <p:sp>
            <p:nvSpPr>
              <p:cNvPr id="457" name="직사각형"/>
              <p:cNvSpPr/>
              <p:nvPr/>
            </p:nvSpPr>
            <p:spPr>
              <a:xfrm>
                <a:off x="-2" y="-2"/>
                <a:ext cx="1777351" cy="32381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58" name="FilterReader"/>
              <p:cNvSpPr txBox="1"/>
              <p:nvPr/>
            </p:nvSpPr>
            <p:spPr>
              <a:xfrm>
                <a:off x="-2" y="27281"/>
                <a:ext cx="177735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60" name="선"/>
            <p:cNvSpPr/>
            <p:nvPr/>
          </p:nvSpPr>
          <p:spPr>
            <a:xfrm>
              <a:off x="781057" y="3203674"/>
              <a:ext cx="177810" cy="1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"/>
          <p:cNvGraphicFramePr/>
          <p:nvPr/>
        </p:nvGraphicFramePr>
        <p:xfrm>
          <a:off x="1185332" y="889000"/>
          <a:ext cx="7636093" cy="1778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56090"/>
                <a:gridCol w="1270000"/>
                <a:gridCol w="1270000"/>
                <a:gridCol w="1270000"/>
                <a:gridCol w="1270000"/>
              </a:tblGrid>
              <a:tr h="444500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멤버에 접근하는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멤버의 접근 지정자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445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default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private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protected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public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같은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다른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Line a = new Line();…"/>
          <p:cNvGrpSpPr/>
          <p:nvPr/>
        </p:nvGrpSpPr>
        <p:grpSpPr>
          <a:xfrm>
            <a:off x="6858577" y="1560330"/>
            <a:ext cx="2254223" cy="867338"/>
            <a:chOff x="0" y="0"/>
            <a:chExt cx="2254221" cy="867336"/>
          </a:xfrm>
        </p:grpSpPr>
        <p:sp>
          <p:nvSpPr>
            <p:cNvPr id="463" name="직사각형"/>
            <p:cNvSpPr/>
            <p:nvPr/>
          </p:nvSpPr>
          <p:spPr>
            <a:xfrm>
              <a:off x="-1" y="-1"/>
              <a:ext cx="2254222" cy="8673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64" name="...…"/>
            <p:cNvSpPr txBox="1"/>
            <p:nvPr/>
          </p:nvSpPr>
          <p:spPr>
            <a:xfrm>
              <a:off x="-1" y="32339"/>
              <a:ext cx="2254222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/>
              </a:pPr>
              <a:r>
                <a:t>...</a:t>
              </a:r>
            </a:p>
            <a:p>
              <a:pPr>
                <a:defRPr sz="1200">
                  <a:solidFill>
                    <a:srgbClr val="FF453A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push(</a:t>
              </a:r>
              <a:r>
                <a:rPr b="1">
                  <a:solidFill>
                    <a:srgbClr val="000000"/>
                  </a:solidFill>
                </a:rPr>
                <a:t>Integer</a:t>
              </a:r>
              <a:r>
                <a:rPr>
                  <a:solidFill>
                    <a:srgbClr val="000000"/>
                  </a:solidFill>
                </a:rPr>
                <a:t> element) {...}</a:t>
              </a:r>
            </a:p>
            <a:p>
              <a:pPr>
                <a:defRPr b="1" sz="1200"/>
              </a:pPr>
              <a:r>
                <a:t>Integer</a:t>
              </a:r>
              <a:r>
                <a:rPr b="0"/>
                <a:t> pop() {...}</a:t>
              </a:r>
            </a:p>
            <a:p>
              <a:pPr>
                <a:defRPr sz="1200"/>
              </a:pPr>
              <a:r>
                <a:t>...</a:t>
              </a:r>
            </a:p>
          </p:txBody>
        </p:sp>
      </p:grpSp>
      <p:sp>
        <p:nvSpPr>
          <p:cNvPr id="466" name="실행 결과: Line이 출력됨"/>
          <p:cNvSpPr txBox="1"/>
          <p:nvPr/>
        </p:nvSpPr>
        <p:spPr>
          <a:xfrm>
            <a:off x="7172611" y="1254860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/>
            </a:lvl1pPr>
          </a:lstStyle>
          <a:p>
            <a:pPr/>
            <a:r>
              <a:t>정수 스택</a:t>
            </a:r>
          </a:p>
        </p:txBody>
      </p:sp>
      <p:sp>
        <p:nvSpPr>
          <p:cNvPr id="467" name="선"/>
          <p:cNvSpPr/>
          <p:nvPr/>
        </p:nvSpPr>
        <p:spPr>
          <a:xfrm>
            <a:off x="5402653" y="2580675"/>
            <a:ext cx="1431932" cy="479750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8" name="타원형"/>
          <p:cNvSpPr/>
          <p:nvPr/>
        </p:nvSpPr>
        <p:spPr>
          <a:xfrm>
            <a:off x="9301063" y="2007408"/>
            <a:ext cx="891777" cy="380503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69" name="실행 결과: Line이 출력됨"/>
          <p:cNvSpPr txBox="1"/>
          <p:nvPr/>
        </p:nvSpPr>
        <p:spPr>
          <a:xfrm>
            <a:off x="7172611" y="3522376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/>
            </a:lvl1pPr>
          </a:lstStyle>
          <a:p>
            <a:pPr/>
            <a:r>
              <a:t>문자열 스택</a:t>
            </a:r>
          </a:p>
        </p:txBody>
      </p:sp>
      <p:sp>
        <p:nvSpPr>
          <p:cNvPr id="470" name="선"/>
          <p:cNvSpPr/>
          <p:nvPr/>
        </p:nvSpPr>
        <p:spPr>
          <a:xfrm flipV="1">
            <a:off x="5412080" y="2009761"/>
            <a:ext cx="1413515" cy="526716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73" name="Line a = new Line();…"/>
          <p:cNvGrpSpPr/>
          <p:nvPr/>
        </p:nvGrpSpPr>
        <p:grpSpPr>
          <a:xfrm>
            <a:off x="3293465" y="1922344"/>
            <a:ext cx="2081274" cy="1238780"/>
            <a:chOff x="0" y="0"/>
            <a:chExt cx="2081272" cy="1238778"/>
          </a:xfrm>
        </p:grpSpPr>
        <p:sp>
          <p:nvSpPr>
            <p:cNvPr id="471" name="직사각형"/>
            <p:cNvSpPr/>
            <p:nvPr/>
          </p:nvSpPr>
          <p:spPr>
            <a:xfrm>
              <a:off x="-1" y="-1"/>
              <a:ext cx="2081273" cy="123877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72" name="class Stack&lt;E&gt; {…"/>
            <p:cNvSpPr txBox="1"/>
            <p:nvPr/>
          </p:nvSpPr>
          <p:spPr>
            <a:xfrm>
              <a:off x="-1" y="40260"/>
              <a:ext cx="2081273" cy="1158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>
                  <a:solidFill>
                    <a:srgbClr val="FF453A"/>
                  </a:solidFill>
                </a:defRPr>
              </a:pPr>
              <a:r>
                <a:t>class</a:t>
              </a:r>
              <a:r>
                <a:rPr>
                  <a:solidFill>
                    <a:srgbClr val="000000"/>
                  </a:solidFill>
                </a:rPr>
                <a:t> Stack&lt;E&gt; {</a:t>
              </a:r>
            </a:p>
            <a:p>
              <a:pPr>
                <a:defRPr sz="1200"/>
              </a:pPr>
              <a:r>
                <a:t>    ...</a:t>
              </a:r>
            </a:p>
            <a:p>
              <a:pPr>
                <a:defRPr sz="1200"/>
              </a:pPr>
              <a:r>
                <a:t>    </a:t>
              </a:r>
              <a:r>
                <a:rPr>
                  <a:solidFill>
                    <a:srgbClr val="FF453A"/>
                  </a:solidFill>
                </a:rPr>
                <a:t>void</a:t>
              </a:r>
              <a:r>
                <a:t> push(E element) {...}</a:t>
              </a:r>
            </a:p>
            <a:p>
              <a:pPr>
                <a:defRPr sz="1200"/>
              </a:pPr>
              <a:r>
                <a:t>    E pop() {...}</a:t>
              </a:r>
            </a:p>
            <a:p>
              <a:pPr>
                <a:defRPr sz="1200"/>
              </a:pPr>
              <a:r>
                <a:t>    ...</a:t>
              </a:r>
            </a:p>
            <a:p>
              <a:pPr>
                <a:defRPr sz="1200"/>
              </a:pPr>
              <a:r>
                <a:t>}</a:t>
              </a:r>
            </a:p>
          </p:txBody>
        </p:sp>
      </p:grpSp>
      <p:grpSp>
        <p:nvGrpSpPr>
          <p:cNvPr id="476" name="Line a = new Line();…"/>
          <p:cNvGrpSpPr/>
          <p:nvPr/>
        </p:nvGrpSpPr>
        <p:grpSpPr>
          <a:xfrm>
            <a:off x="6858577" y="2655793"/>
            <a:ext cx="2254223" cy="867343"/>
            <a:chOff x="0" y="0"/>
            <a:chExt cx="2254221" cy="867342"/>
          </a:xfrm>
        </p:grpSpPr>
        <p:sp>
          <p:nvSpPr>
            <p:cNvPr id="474" name="직사각형"/>
            <p:cNvSpPr/>
            <p:nvPr/>
          </p:nvSpPr>
          <p:spPr>
            <a:xfrm>
              <a:off x="-1" y="-1"/>
              <a:ext cx="2254222" cy="86734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75" name="...…"/>
            <p:cNvSpPr txBox="1"/>
            <p:nvPr/>
          </p:nvSpPr>
          <p:spPr>
            <a:xfrm>
              <a:off x="-1" y="32344"/>
              <a:ext cx="2254222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/>
              </a:pPr>
              <a:r>
                <a:t>...</a:t>
              </a:r>
            </a:p>
            <a:p>
              <a:pPr>
                <a:defRPr sz="1200">
                  <a:solidFill>
                    <a:srgbClr val="FF453A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push(</a:t>
              </a:r>
              <a:r>
                <a:rPr b="1">
                  <a:solidFill>
                    <a:srgbClr val="000000"/>
                  </a:solidFill>
                </a:rPr>
                <a:t>String</a:t>
              </a:r>
              <a:r>
                <a:rPr>
                  <a:solidFill>
                    <a:srgbClr val="000000"/>
                  </a:solidFill>
                </a:rPr>
                <a:t> element) {...}</a:t>
              </a:r>
            </a:p>
            <a:p>
              <a:pPr>
                <a:defRPr b="1" sz="1200"/>
              </a:pPr>
              <a:r>
                <a:t>String</a:t>
              </a:r>
              <a:r>
                <a:rPr b="0"/>
                <a:t> pop() {...}</a:t>
              </a:r>
            </a:p>
            <a:p>
              <a:pPr>
                <a:defRPr sz="1200"/>
              </a:pPr>
              <a:r>
                <a:t>...</a:t>
              </a:r>
            </a:p>
          </p:txBody>
        </p:sp>
      </p:grpSp>
      <p:sp>
        <p:nvSpPr>
          <p:cNvPr id="477" name="Stack&lt;Integer&gt;"/>
          <p:cNvSpPr txBox="1"/>
          <p:nvPr/>
        </p:nvSpPr>
        <p:spPr>
          <a:xfrm rot="20420993">
            <a:off x="5587820" y="2000292"/>
            <a:ext cx="1137748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453A"/>
                </a:solidFill>
              </a:defRPr>
            </a:lvl1pPr>
          </a:lstStyle>
          <a:p>
            <a:pPr/>
            <a:r>
              <a:t>Stack&lt;Integer&gt;</a:t>
            </a:r>
          </a:p>
        </p:txBody>
      </p:sp>
      <p:sp>
        <p:nvSpPr>
          <p:cNvPr id="478" name="Stack&lt;String&gt;"/>
          <p:cNvSpPr txBox="1"/>
          <p:nvPr/>
        </p:nvSpPr>
        <p:spPr>
          <a:xfrm rot="1116579">
            <a:off x="5565300" y="3627070"/>
            <a:ext cx="1061399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453A"/>
                </a:solidFill>
              </a:defRPr>
            </a:lvl1pPr>
          </a:lstStyle>
          <a:p>
            <a:pPr/>
            <a:r>
              <a:t>Stack&lt;String&gt;</a:t>
            </a:r>
          </a:p>
        </p:txBody>
      </p:sp>
      <p:sp>
        <p:nvSpPr>
          <p:cNvPr id="479" name="실행 결과: Line이 출력됨"/>
          <p:cNvSpPr txBox="1"/>
          <p:nvPr/>
        </p:nvSpPr>
        <p:spPr>
          <a:xfrm>
            <a:off x="3521026" y="3176757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/>
            </a:lvl1pPr>
          </a:lstStyle>
          <a:p>
            <a:pPr/>
            <a:r>
              <a:t>제네릭 스택</a:t>
            </a:r>
          </a:p>
        </p:txBody>
      </p:sp>
      <p:sp>
        <p:nvSpPr>
          <p:cNvPr id="480" name="선"/>
          <p:cNvSpPr/>
          <p:nvPr/>
        </p:nvSpPr>
        <p:spPr>
          <a:xfrm flipV="1">
            <a:off x="9296613" y="1311979"/>
            <a:ext cx="13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1" name="선"/>
          <p:cNvSpPr/>
          <p:nvPr/>
        </p:nvSpPr>
        <p:spPr>
          <a:xfrm flipV="1">
            <a:off x="10197072" y="1311979"/>
            <a:ext cx="13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84" name="타원형"/>
          <p:cNvGrpSpPr/>
          <p:nvPr/>
        </p:nvGrpSpPr>
        <p:grpSpPr>
          <a:xfrm>
            <a:off x="9301050" y="1948556"/>
            <a:ext cx="891819" cy="380511"/>
            <a:chOff x="-1" y="0"/>
            <a:chExt cx="891818" cy="380510"/>
          </a:xfrm>
        </p:grpSpPr>
        <p:sp>
          <p:nvSpPr>
            <p:cNvPr id="482" name="타원형"/>
            <p:cNvSpPr/>
            <p:nvPr/>
          </p:nvSpPr>
          <p:spPr>
            <a:xfrm>
              <a:off x="-2" y="-1"/>
              <a:ext cx="891819" cy="380511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83" name="10"/>
            <p:cNvSpPr txBox="1"/>
            <p:nvPr/>
          </p:nvSpPr>
          <p:spPr>
            <a:xfrm>
              <a:off x="130605" y="81024"/>
              <a:ext cx="630601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10</a:t>
              </a:r>
            </a:p>
          </p:txBody>
        </p:sp>
      </p:grpSp>
      <p:grpSp>
        <p:nvGrpSpPr>
          <p:cNvPr id="487" name="타원형"/>
          <p:cNvGrpSpPr/>
          <p:nvPr/>
        </p:nvGrpSpPr>
        <p:grpSpPr>
          <a:xfrm>
            <a:off x="9301050" y="1727544"/>
            <a:ext cx="891819" cy="380511"/>
            <a:chOff x="-1" y="0"/>
            <a:chExt cx="891818" cy="380510"/>
          </a:xfrm>
        </p:grpSpPr>
        <p:sp>
          <p:nvSpPr>
            <p:cNvPr id="485" name="타원형"/>
            <p:cNvSpPr/>
            <p:nvPr/>
          </p:nvSpPr>
          <p:spPr>
            <a:xfrm>
              <a:off x="-2" y="-1"/>
              <a:ext cx="891819" cy="380511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86" name="123"/>
            <p:cNvSpPr txBox="1"/>
            <p:nvPr/>
          </p:nvSpPr>
          <p:spPr>
            <a:xfrm>
              <a:off x="130605" y="81024"/>
              <a:ext cx="630601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123</a:t>
              </a:r>
            </a:p>
          </p:txBody>
        </p:sp>
      </p:grpSp>
      <p:grpSp>
        <p:nvGrpSpPr>
          <p:cNvPr id="490" name="타원형"/>
          <p:cNvGrpSpPr/>
          <p:nvPr/>
        </p:nvGrpSpPr>
        <p:grpSpPr>
          <a:xfrm>
            <a:off x="9301050" y="1483289"/>
            <a:ext cx="891819" cy="380511"/>
            <a:chOff x="-1" y="0"/>
            <a:chExt cx="891818" cy="380510"/>
          </a:xfrm>
        </p:grpSpPr>
        <p:sp>
          <p:nvSpPr>
            <p:cNvPr id="488" name="타원형"/>
            <p:cNvSpPr/>
            <p:nvPr/>
          </p:nvSpPr>
          <p:spPr>
            <a:xfrm>
              <a:off x="-2" y="-1"/>
              <a:ext cx="891819" cy="380511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89" name="4"/>
            <p:cNvSpPr txBox="1"/>
            <p:nvPr/>
          </p:nvSpPr>
          <p:spPr>
            <a:xfrm>
              <a:off x="130605" y="81024"/>
              <a:ext cx="630601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491" name="타원형"/>
          <p:cNvSpPr/>
          <p:nvPr/>
        </p:nvSpPr>
        <p:spPr>
          <a:xfrm>
            <a:off x="9301063" y="1129385"/>
            <a:ext cx="891799" cy="38050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92" name="타원형"/>
          <p:cNvSpPr/>
          <p:nvPr/>
        </p:nvSpPr>
        <p:spPr>
          <a:xfrm>
            <a:off x="9301171" y="3566497"/>
            <a:ext cx="891777" cy="380503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93" name="선"/>
          <p:cNvSpPr/>
          <p:nvPr/>
        </p:nvSpPr>
        <p:spPr>
          <a:xfrm flipV="1">
            <a:off x="9296723" y="2871069"/>
            <a:ext cx="13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4" name="선"/>
          <p:cNvSpPr/>
          <p:nvPr/>
        </p:nvSpPr>
        <p:spPr>
          <a:xfrm flipV="1">
            <a:off x="10197179" y="2871069"/>
            <a:ext cx="13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97" name="타원형"/>
          <p:cNvGrpSpPr/>
          <p:nvPr/>
        </p:nvGrpSpPr>
        <p:grpSpPr>
          <a:xfrm>
            <a:off x="9301157" y="3507643"/>
            <a:ext cx="891819" cy="380511"/>
            <a:chOff x="-1" y="0"/>
            <a:chExt cx="891818" cy="380510"/>
          </a:xfrm>
        </p:grpSpPr>
        <p:sp>
          <p:nvSpPr>
            <p:cNvPr id="495" name="타원형"/>
            <p:cNvSpPr/>
            <p:nvPr/>
          </p:nvSpPr>
          <p:spPr>
            <a:xfrm>
              <a:off x="-2" y="-1"/>
              <a:ext cx="891819" cy="380511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96" name="abc"/>
            <p:cNvSpPr txBox="1"/>
            <p:nvPr/>
          </p:nvSpPr>
          <p:spPr>
            <a:xfrm>
              <a:off x="130605" y="81024"/>
              <a:ext cx="630601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abc</a:t>
              </a:r>
            </a:p>
          </p:txBody>
        </p:sp>
      </p:grpSp>
      <p:grpSp>
        <p:nvGrpSpPr>
          <p:cNvPr id="500" name="타원형"/>
          <p:cNvGrpSpPr/>
          <p:nvPr/>
        </p:nvGrpSpPr>
        <p:grpSpPr>
          <a:xfrm>
            <a:off x="9301157" y="3286630"/>
            <a:ext cx="891819" cy="380513"/>
            <a:chOff x="-1" y="0"/>
            <a:chExt cx="891818" cy="380511"/>
          </a:xfrm>
        </p:grpSpPr>
        <p:sp>
          <p:nvSpPr>
            <p:cNvPr id="498" name="타원형"/>
            <p:cNvSpPr/>
            <p:nvPr/>
          </p:nvSpPr>
          <p:spPr>
            <a:xfrm>
              <a:off x="-2" y="-1"/>
              <a:ext cx="891819" cy="380513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99" name="java"/>
            <p:cNvSpPr txBox="1"/>
            <p:nvPr/>
          </p:nvSpPr>
          <p:spPr>
            <a:xfrm>
              <a:off x="130605" y="81026"/>
              <a:ext cx="630601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java</a:t>
              </a:r>
            </a:p>
          </p:txBody>
        </p:sp>
      </p:grpSp>
      <p:grpSp>
        <p:nvGrpSpPr>
          <p:cNvPr id="503" name="타원형"/>
          <p:cNvGrpSpPr/>
          <p:nvPr/>
        </p:nvGrpSpPr>
        <p:grpSpPr>
          <a:xfrm>
            <a:off x="9301157" y="3042378"/>
            <a:ext cx="891819" cy="380512"/>
            <a:chOff x="-1" y="0"/>
            <a:chExt cx="891818" cy="380510"/>
          </a:xfrm>
        </p:grpSpPr>
        <p:sp>
          <p:nvSpPr>
            <p:cNvPr id="501" name="타원형"/>
            <p:cNvSpPr/>
            <p:nvPr/>
          </p:nvSpPr>
          <p:spPr>
            <a:xfrm>
              <a:off x="-2" y="-1"/>
              <a:ext cx="891819" cy="380511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02" name="C"/>
            <p:cNvSpPr txBox="1"/>
            <p:nvPr/>
          </p:nvSpPr>
          <p:spPr>
            <a:xfrm>
              <a:off x="130605" y="81024"/>
              <a:ext cx="630601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504" name="타원형"/>
          <p:cNvSpPr/>
          <p:nvPr/>
        </p:nvSpPr>
        <p:spPr>
          <a:xfrm>
            <a:off x="9301171" y="2688475"/>
            <a:ext cx="891799" cy="38050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Collection&lt;E&gt;"/>
          <p:cNvGrpSpPr/>
          <p:nvPr/>
        </p:nvGrpSpPr>
        <p:grpSpPr>
          <a:xfrm>
            <a:off x="2095500" y="1279978"/>
            <a:ext cx="1270000" cy="322936"/>
            <a:chOff x="0" y="-1"/>
            <a:chExt cx="1270000" cy="322935"/>
          </a:xfrm>
        </p:grpSpPr>
        <p:sp>
          <p:nvSpPr>
            <p:cNvPr id="506" name="직사각형"/>
            <p:cNvSpPr/>
            <p:nvPr/>
          </p:nvSpPr>
          <p:spPr>
            <a:xfrm>
              <a:off x="0" y="-2"/>
              <a:ext cx="1270000" cy="32293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07" name="Collection&lt;E&gt;"/>
            <p:cNvSpPr txBox="1"/>
            <p:nvPr/>
          </p:nvSpPr>
          <p:spPr>
            <a:xfrm>
              <a:off x="0" y="26839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Collection&lt;E&gt;</a:t>
              </a:r>
            </a:p>
          </p:txBody>
        </p:sp>
      </p:grpSp>
      <p:grpSp>
        <p:nvGrpSpPr>
          <p:cNvPr id="511" name="List&lt;E&gt;"/>
          <p:cNvGrpSpPr/>
          <p:nvPr/>
        </p:nvGrpSpPr>
        <p:grpSpPr>
          <a:xfrm>
            <a:off x="2095500" y="1955784"/>
            <a:ext cx="1270000" cy="322936"/>
            <a:chOff x="0" y="-1"/>
            <a:chExt cx="1270000" cy="322935"/>
          </a:xfrm>
        </p:grpSpPr>
        <p:sp>
          <p:nvSpPr>
            <p:cNvPr id="509" name="직사각형"/>
            <p:cNvSpPr/>
            <p:nvPr/>
          </p:nvSpPr>
          <p:spPr>
            <a:xfrm>
              <a:off x="0" y="-2"/>
              <a:ext cx="1270000" cy="32293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10" name="List&lt;E&gt;"/>
            <p:cNvSpPr txBox="1"/>
            <p:nvPr/>
          </p:nvSpPr>
          <p:spPr>
            <a:xfrm>
              <a:off x="0" y="26840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List&lt;E&gt;</a:t>
              </a:r>
            </a:p>
          </p:txBody>
        </p:sp>
      </p:grpSp>
      <p:grpSp>
        <p:nvGrpSpPr>
          <p:cNvPr id="514" name="Queue&lt;E&gt;"/>
          <p:cNvGrpSpPr/>
          <p:nvPr/>
        </p:nvGrpSpPr>
        <p:grpSpPr>
          <a:xfrm>
            <a:off x="3975100" y="1955784"/>
            <a:ext cx="1270000" cy="322936"/>
            <a:chOff x="0" y="-1"/>
            <a:chExt cx="1270000" cy="322935"/>
          </a:xfrm>
        </p:grpSpPr>
        <p:sp>
          <p:nvSpPr>
            <p:cNvPr id="512" name="직사각형"/>
            <p:cNvSpPr/>
            <p:nvPr/>
          </p:nvSpPr>
          <p:spPr>
            <a:xfrm>
              <a:off x="0" y="-2"/>
              <a:ext cx="1270000" cy="32293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13" name="Queue&lt;E&gt;"/>
            <p:cNvSpPr txBox="1"/>
            <p:nvPr/>
          </p:nvSpPr>
          <p:spPr>
            <a:xfrm>
              <a:off x="0" y="26840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Queue&lt;E&gt;</a:t>
              </a:r>
            </a:p>
          </p:txBody>
        </p:sp>
      </p:grpSp>
      <p:grpSp>
        <p:nvGrpSpPr>
          <p:cNvPr id="517" name="Set&lt;E&gt;"/>
          <p:cNvGrpSpPr/>
          <p:nvPr/>
        </p:nvGrpSpPr>
        <p:grpSpPr>
          <a:xfrm>
            <a:off x="215900" y="1955784"/>
            <a:ext cx="1270000" cy="322936"/>
            <a:chOff x="0" y="-1"/>
            <a:chExt cx="1270000" cy="322935"/>
          </a:xfrm>
        </p:grpSpPr>
        <p:sp>
          <p:nvSpPr>
            <p:cNvPr id="515" name="직사각형"/>
            <p:cNvSpPr/>
            <p:nvPr/>
          </p:nvSpPr>
          <p:spPr>
            <a:xfrm>
              <a:off x="0" y="-2"/>
              <a:ext cx="1270000" cy="32293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16" name="Set&lt;E&gt;"/>
            <p:cNvSpPr txBox="1"/>
            <p:nvPr/>
          </p:nvSpPr>
          <p:spPr>
            <a:xfrm>
              <a:off x="0" y="26840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Set&lt;E&gt;</a:t>
              </a:r>
            </a:p>
          </p:txBody>
        </p:sp>
      </p:grpSp>
      <p:grpSp>
        <p:nvGrpSpPr>
          <p:cNvPr id="520" name="Map&lt;K, V&gt;"/>
          <p:cNvGrpSpPr/>
          <p:nvPr/>
        </p:nvGrpSpPr>
        <p:grpSpPr>
          <a:xfrm>
            <a:off x="6210300" y="1279978"/>
            <a:ext cx="1270000" cy="322936"/>
            <a:chOff x="0" y="-1"/>
            <a:chExt cx="1270000" cy="322935"/>
          </a:xfrm>
        </p:grpSpPr>
        <p:sp>
          <p:nvSpPr>
            <p:cNvPr id="518" name="직사각형"/>
            <p:cNvSpPr/>
            <p:nvPr/>
          </p:nvSpPr>
          <p:spPr>
            <a:xfrm>
              <a:off x="0" y="-2"/>
              <a:ext cx="1270000" cy="32293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19" name="Map&lt;K, V&gt;"/>
            <p:cNvSpPr txBox="1"/>
            <p:nvPr/>
          </p:nvSpPr>
          <p:spPr>
            <a:xfrm>
              <a:off x="0" y="26839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Map&lt;K, V&gt;</a:t>
              </a:r>
            </a:p>
          </p:txBody>
        </p:sp>
      </p:grpSp>
      <p:grpSp>
        <p:nvGrpSpPr>
          <p:cNvPr id="523" name="HashSet&lt;E&gt;"/>
          <p:cNvGrpSpPr/>
          <p:nvPr/>
        </p:nvGrpSpPr>
        <p:grpSpPr>
          <a:xfrm>
            <a:off x="215900" y="2984484"/>
            <a:ext cx="1270000" cy="322936"/>
            <a:chOff x="0" y="-1"/>
            <a:chExt cx="1270000" cy="322935"/>
          </a:xfrm>
        </p:grpSpPr>
        <p:sp>
          <p:nvSpPr>
            <p:cNvPr id="521" name="직사각형"/>
            <p:cNvSpPr/>
            <p:nvPr/>
          </p:nvSpPr>
          <p:spPr>
            <a:xfrm>
              <a:off x="0" y="-2"/>
              <a:ext cx="1270000" cy="32293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22" name="HashSet&lt;E&gt;"/>
            <p:cNvSpPr txBox="1"/>
            <p:nvPr/>
          </p:nvSpPr>
          <p:spPr>
            <a:xfrm>
              <a:off x="0" y="26840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HashSet&lt;E&gt;</a:t>
              </a:r>
            </a:p>
          </p:txBody>
        </p:sp>
      </p:grpSp>
      <p:grpSp>
        <p:nvGrpSpPr>
          <p:cNvPr id="526" name="ArrayList&lt;E&gt;"/>
          <p:cNvGrpSpPr/>
          <p:nvPr/>
        </p:nvGrpSpPr>
        <p:grpSpPr>
          <a:xfrm>
            <a:off x="1625600" y="2984484"/>
            <a:ext cx="1270000" cy="322936"/>
            <a:chOff x="0" y="-1"/>
            <a:chExt cx="1270000" cy="322935"/>
          </a:xfrm>
        </p:grpSpPr>
        <p:sp>
          <p:nvSpPr>
            <p:cNvPr id="524" name="직사각형"/>
            <p:cNvSpPr/>
            <p:nvPr/>
          </p:nvSpPr>
          <p:spPr>
            <a:xfrm>
              <a:off x="0" y="-2"/>
              <a:ext cx="1270000" cy="32293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25" name="ArrayList&lt;E&gt;"/>
            <p:cNvSpPr txBox="1"/>
            <p:nvPr/>
          </p:nvSpPr>
          <p:spPr>
            <a:xfrm>
              <a:off x="0" y="26840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ArrayList&lt;E&gt;</a:t>
              </a:r>
            </a:p>
          </p:txBody>
        </p:sp>
      </p:grpSp>
      <p:grpSp>
        <p:nvGrpSpPr>
          <p:cNvPr id="529" name="Vector&lt;E&gt;"/>
          <p:cNvGrpSpPr/>
          <p:nvPr/>
        </p:nvGrpSpPr>
        <p:grpSpPr>
          <a:xfrm>
            <a:off x="3035300" y="2984484"/>
            <a:ext cx="1270000" cy="322936"/>
            <a:chOff x="0" y="-1"/>
            <a:chExt cx="1270000" cy="322935"/>
          </a:xfrm>
        </p:grpSpPr>
        <p:sp>
          <p:nvSpPr>
            <p:cNvPr id="527" name="직사각형"/>
            <p:cNvSpPr/>
            <p:nvPr/>
          </p:nvSpPr>
          <p:spPr>
            <a:xfrm>
              <a:off x="0" y="-2"/>
              <a:ext cx="1270000" cy="32293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28" name="Vector&lt;E&gt;"/>
            <p:cNvSpPr txBox="1"/>
            <p:nvPr/>
          </p:nvSpPr>
          <p:spPr>
            <a:xfrm>
              <a:off x="0" y="26840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Vector&lt;E&gt;</a:t>
              </a:r>
            </a:p>
          </p:txBody>
        </p:sp>
      </p:grpSp>
      <p:grpSp>
        <p:nvGrpSpPr>
          <p:cNvPr id="532" name="LinkedList&lt;E&gt;"/>
          <p:cNvGrpSpPr/>
          <p:nvPr/>
        </p:nvGrpSpPr>
        <p:grpSpPr>
          <a:xfrm>
            <a:off x="4445000" y="2984484"/>
            <a:ext cx="1270000" cy="322936"/>
            <a:chOff x="0" y="-1"/>
            <a:chExt cx="1270000" cy="322935"/>
          </a:xfrm>
        </p:grpSpPr>
        <p:sp>
          <p:nvSpPr>
            <p:cNvPr id="530" name="직사각형"/>
            <p:cNvSpPr/>
            <p:nvPr/>
          </p:nvSpPr>
          <p:spPr>
            <a:xfrm>
              <a:off x="0" y="-2"/>
              <a:ext cx="1270000" cy="32293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31" name="LinkedList&lt;E&gt;"/>
            <p:cNvSpPr txBox="1"/>
            <p:nvPr/>
          </p:nvSpPr>
          <p:spPr>
            <a:xfrm>
              <a:off x="0" y="26840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LinkedList&lt;E&gt;</a:t>
              </a:r>
            </a:p>
          </p:txBody>
        </p:sp>
      </p:grpSp>
      <p:grpSp>
        <p:nvGrpSpPr>
          <p:cNvPr id="535" name="HashMap&lt;K, V&gt;"/>
          <p:cNvGrpSpPr/>
          <p:nvPr/>
        </p:nvGrpSpPr>
        <p:grpSpPr>
          <a:xfrm>
            <a:off x="6210300" y="2984484"/>
            <a:ext cx="1270000" cy="322936"/>
            <a:chOff x="0" y="-1"/>
            <a:chExt cx="1270000" cy="322935"/>
          </a:xfrm>
        </p:grpSpPr>
        <p:sp>
          <p:nvSpPr>
            <p:cNvPr id="533" name="직사각형"/>
            <p:cNvSpPr/>
            <p:nvPr/>
          </p:nvSpPr>
          <p:spPr>
            <a:xfrm>
              <a:off x="0" y="-2"/>
              <a:ext cx="1270000" cy="32293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34" name="HashMap&lt;K, V&gt;"/>
            <p:cNvSpPr txBox="1"/>
            <p:nvPr/>
          </p:nvSpPr>
          <p:spPr>
            <a:xfrm>
              <a:off x="0" y="26840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HashMap&lt;K, V&gt;</a:t>
              </a:r>
            </a:p>
          </p:txBody>
        </p:sp>
      </p:grpSp>
      <p:grpSp>
        <p:nvGrpSpPr>
          <p:cNvPr id="538" name="Stack&lt;E&gt;"/>
          <p:cNvGrpSpPr/>
          <p:nvPr/>
        </p:nvGrpSpPr>
        <p:grpSpPr>
          <a:xfrm>
            <a:off x="3035300" y="3660284"/>
            <a:ext cx="1270000" cy="322938"/>
            <a:chOff x="0" y="0"/>
            <a:chExt cx="1270000" cy="322936"/>
          </a:xfrm>
        </p:grpSpPr>
        <p:sp>
          <p:nvSpPr>
            <p:cNvPr id="536" name="직사각형"/>
            <p:cNvSpPr/>
            <p:nvPr/>
          </p:nvSpPr>
          <p:spPr>
            <a:xfrm>
              <a:off x="0" y="-1"/>
              <a:ext cx="1270000" cy="3229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37" name="Stack&lt;E&gt;"/>
            <p:cNvSpPr txBox="1"/>
            <p:nvPr/>
          </p:nvSpPr>
          <p:spPr>
            <a:xfrm>
              <a:off x="0" y="26839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Stack&lt;E&gt;</a:t>
              </a:r>
            </a:p>
          </p:txBody>
        </p:sp>
      </p:grpSp>
      <p:sp>
        <p:nvSpPr>
          <p:cNvPr id="539" name="선"/>
          <p:cNvSpPr/>
          <p:nvPr/>
        </p:nvSpPr>
        <p:spPr>
          <a:xfrm>
            <a:off x="118294" y="2631600"/>
            <a:ext cx="8743562" cy="13"/>
          </a:xfrm>
          <a:prstGeom prst="line">
            <a:avLst/>
          </a:prstGeom>
          <a:ln w="25400">
            <a:solidFill>
              <a:schemeClr val="accent2">
                <a:satOff val="-18194"/>
                <a:lumOff val="-11215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0" name="선"/>
          <p:cNvSpPr/>
          <p:nvPr/>
        </p:nvSpPr>
        <p:spPr>
          <a:xfrm flipV="1">
            <a:off x="3670300" y="3296468"/>
            <a:ext cx="0" cy="37478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1" name="선"/>
          <p:cNvSpPr/>
          <p:nvPr/>
        </p:nvSpPr>
        <p:spPr>
          <a:xfrm flipH="1" flipV="1">
            <a:off x="2605870" y="2279561"/>
            <a:ext cx="1064431" cy="71412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2" name="선"/>
          <p:cNvSpPr/>
          <p:nvPr/>
        </p:nvSpPr>
        <p:spPr>
          <a:xfrm flipV="1">
            <a:off x="2260599" y="2284170"/>
            <a:ext cx="363998" cy="70952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3" name="선"/>
          <p:cNvSpPr/>
          <p:nvPr/>
        </p:nvSpPr>
        <p:spPr>
          <a:xfrm flipH="1" flipV="1">
            <a:off x="2755144" y="2316308"/>
            <a:ext cx="2182344" cy="68767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4" name="선"/>
          <p:cNvSpPr/>
          <p:nvPr/>
        </p:nvSpPr>
        <p:spPr>
          <a:xfrm flipV="1">
            <a:off x="850899" y="2269525"/>
            <a:ext cx="13" cy="72416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5" name="선"/>
          <p:cNvSpPr/>
          <p:nvPr/>
        </p:nvSpPr>
        <p:spPr>
          <a:xfrm flipH="1" flipV="1">
            <a:off x="4552932" y="2240326"/>
            <a:ext cx="384569" cy="77720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6" name="선"/>
          <p:cNvSpPr/>
          <p:nvPr/>
        </p:nvSpPr>
        <p:spPr>
          <a:xfrm flipV="1">
            <a:off x="6845300" y="1593724"/>
            <a:ext cx="0" cy="139995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7" name="인터페이스"/>
          <p:cNvSpPr txBox="1"/>
          <p:nvPr/>
        </p:nvSpPr>
        <p:spPr>
          <a:xfrm>
            <a:off x="7724140" y="2152730"/>
            <a:ext cx="763267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인터페이스</a:t>
            </a:r>
          </a:p>
        </p:txBody>
      </p:sp>
      <p:sp>
        <p:nvSpPr>
          <p:cNvPr id="548" name="클래스"/>
          <p:cNvSpPr txBox="1"/>
          <p:nvPr/>
        </p:nvSpPr>
        <p:spPr>
          <a:xfrm>
            <a:off x="7855963" y="2828537"/>
            <a:ext cx="499615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클래스</a:t>
            </a:r>
          </a:p>
        </p:txBody>
      </p:sp>
      <p:sp>
        <p:nvSpPr>
          <p:cNvPr id="549" name="선"/>
          <p:cNvSpPr/>
          <p:nvPr/>
        </p:nvSpPr>
        <p:spPr>
          <a:xfrm flipV="1">
            <a:off x="2730500" y="1593724"/>
            <a:ext cx="0" cy="374788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0" name="선"/>
          <p:cNvSpPr/>
          <p:nvPr/>
        </p:nvSpPr>
        <p:spPr>
          <a:xfrm flipV="1">
            <a:off x="850900" y="1810560"/>
            <a:ext cx="0" cy="15795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1" name="선"/>
          <p:cNvSpPr/>
          <p:nvPr/>
        </p:nvSpPr>
        <p:spPr>
          <a:xfrm flipV="1">
            <a:off x="4610100" y="1810560"/>
            <a:ext cx="0" cy="15795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2" name="선"/>
          <p:cNvSpPr/>
          <p:nvPr/>
        </p:nvSpPr>
        <p:spPr>
          <a:xfrm>
            <a:off x="838192" y="1803523"/>
            <a:ext cx="3784619" cy="1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4" name="표"/>
          <p:cNvGraphicFramePr/>
          <p:nvPr/>
        </p:nvGraphicFramePr>
        <p:xfrm>
          <a:off x="2411450" y="3333748"/>
          <a:ext cx="3048008" cy="1905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57" name="System.in"/>
          <p:cNvGrpSpPr/>
          <p:nvPr/>
        </p:nvGrpSpPr>
        <p:grpSpPr>
          <a:xfrm>
            <a:off x="1346772" y="3115185"/>
            <a:ext cx="1270019" cy="627628"/>
            <a:chOff x="-1" y="-1"/>
            <a:chExt cx="1270017" cy="627627"/>
          </a:xfrm>
        </p:grpSpPr>
        <p:sp>
          <p:nvSpPr>
            <p:cNvPr id="555" name="직사각형"/>
            <p:cNvSpPr/>
            <p:nvPr/>
          </p:nvSpPr>
          <p:spPr>
            <a:xfrm>
              <a:off x="-2" y="-2"/>
              <a:ext cx="1270019" cy="627628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56" name="System.in"/>
            <p:cNvSpPr txBox="1"/>
            <p:nvPr/>
          </p:nvSpPr>
          <p:spPr>
            <a:xfrm>
              <a:off x="-2" y="179188"/>
              <a:ext cx="1270019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System.in</a:t>
              </a:r>
            </a:p>
          </p:txBody>
        </p:sp>
      </p:grpSp>
      <p:grpSp>
        <p:nvGrpSpPr>
          <p:cNvPr id="560" name="System.in"/>
          <p:cNvGrpSpPr/>
          <p:nvPr/>
        </p:nvGrpSpPr>
        <p:grpSpPr>
          <a:xfrm>
            <a:off x="5460986" y="3115185"/>
            <a:ext cx="1270021" cy="627628"/>
            <a:chOff x="-1" y="-1"/>
            <a:chExt cx="1270020" cy="627627"/>
          </a:xfrm>
        </p:grpSpPr>
        <p:sp>
          <p:nvSpPr>
            <p:cNvPr id="558" name="직사각형"/>
            <p:cNvSpPr/>
            <p:nvPr/>
          </p:nvSpPr>
          <p:spPr>
            <a:xfrm>
              <a:off x="-2" y="-2"/>
              <a:ext cx="1270022" cy="627628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59" name="System.in"/>
            <p:cNvSpPr txBox="1"/>
            <p:nvPr/>
          </p:nvSpPr>
          <p:spPr>
            <a:xfrm>
              <a:off x="-2" y="179188"/>
              <a:ext cx="1270022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System.in</a:t>
              </a:r>
            </a:p>
          </p:txBody>
        </p:sp>
      </p:grpSp>
      <p:sp>
        <p:nvSpPr>
          <p:cNvPr id="561" name="선"/>
          <p:cNvSpPr/>
          <p:nvPr/>
        </p:nvSpPr>
        <p:spPr>
          <a:xfrm>
            <a:off x="2613802" y="3216746"/>
            <a:ext cx="2824784" cy="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2" name="바이트 입력 스트림"/>
          <p:cNvSpPr txBox="1"/>
          <p:nvPr/>
        </p:nvSpPr>
        <p:spPr>
          <a:xfrm>
            <a:off x="1360065" y="2794746"/>
            <a:ext cx="124342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바이트 입력 스트림</a:t>
            </a:r>
          </a:p>
        </p:txBody>
      </p:sp>
      <p:sp>
        <p:nvSpPr>
          <p:cNvPr id="563" name="문자 입력 스트림"/>
          <p:cNvSpPr txBox="1"/>
          <p:nvPr/>
        </p:nvSpPr>
        <p:spPr>
          <a:xfrm>
            <a:off x="5540199" y="2794746"/>
            <a:ext cx="111160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문자 입력 스트림</a:t>
            </a:r>
          </a:p>
        </p:txBody>
      </p:sp>
      <p:sp>
        <p:nvSpPr>
          <p:cNvPr id="564" name="선"/>
          <p:cNvSpPr/>
          <p:nvPr/>
        </p:nvSpPr>
        <p:spPr>
          <a:xfrm>
            <a:off x="6734964" y="3428998"/>
            <a:ext cx="702360" cy="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5" name="'a', '?', 'b'"/>
          <p:cNvSpPr txBox="1"/>
          <p:nvPr/>
        </p:nvSpPr>
        <p:spPr>
          <a:xfrm>
            <a:off x="6734964" y="3470585"/>
            <a:ext cx="702351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'a', '?', 'b'</a:t>
            </a:r>
          </a:p>
        </p:txBody>
      </p:sp>
      <p:sp>
        <p:nvSpPr>
          <p:cNvPr id="566" name="컴퓨터"/>
          <p:cNvSpPr/>
          <p:nvPr/>
        </p:nvSpPr>
        <p:spPr>
          <a:xfrm>
            <a:off x="7448849" y="2985883"/>
            <a:ext cx="909390" cy="733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67" name="바이트 데이터"/>
          <p:cNvSpPr txBox="1"/>
          <p:nvPr/>
        </p:nvSpPr>
        <p:spPr>
          <a:xfrm>
            <a:off x="3570175" y="3464235"/>
            <a:ext cx="93743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바이트 데이터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컴퓨터"/>
          <p:cNvSpPr/>
          <p:nvPr/>
        </p:nvSpPr>
        <p:spPr>
          <a:xfrm>
            <a:off x="2780394" y="3062082"/>
            <a:ext cx="909393" cy="733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570" name="표"/>
          <p:cNvGraphicFramePr/>
          <p:nvPr/>
        </p:nvGraphicFramePr>
        <p:xfrm>
          <a:off x="4317998" y="2411371"/>
          <a:ext cx="3556002" cy="1905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1" name="표"/>
          <p:cNvGraphicFramePr/>
          <p:nvPr/>
        </p:nvGraphicFramePr>
        <p:xfrm>
          <a:off x="4318000" y="2089780"/>
          <a:ext cx="3556000" cy="190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2" name="표"/>
          <p:cNvGraphicFramePr/>
          <p:nvPr/>
        </p:nvGraphicFramePr>
        <p:xfrm>
          <a:off x="2346075" y="2089780"/>
          <a:ext cx="1778007" cy="1905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3" name="표"/>
          <p:cNvGraphicFramePr/>
          <p:nvPr/>
        </p:nvGraphicFramePr>
        <p:xfrm>
          <a:off x="8061569" y="2089780"/>
          <a:ext cx="1778008" cy="1905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4" name="연결선"/>
          <p:cNvSpPr/>
          <p:nvPr/>
        </p:nvSpPr>
        <p:spPr>
          <a:xfrm>
            <a:off x="2138767" y="2156144"/>
            <a:ext cx="5669786" cy="310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72" h="17647" fill="norm" stroke="1" extrusionOk="0">
                <a:moveTo>
                  <a:pt x="0" y="3223"/>
                </a:moveTo>
                <a:cubicBezTo>
                  <a:pt x="19593" y="-3953"/>
                  <a:pt x="21600" y="855"/>
                  <a:pt x="6021" y="17647"/>
                </a:cubicBezTo>
              </a:path>
            </a:pathLst>
          </a:custGeom>
          <a:ln w="127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75" name="연결선"/>
          <p:cNvSpPr/>
          <p:nvPr/>
        </p:nvSpPr>
        <p:spPr>
          <a:xfrm>
            <a:off x="3721573" y="2465565"/>
            <a:ext cx="4244044" cy="60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37" h="17123" fill="norm" stroke="1" extrusionOk="0">
                <a:moveTo>
                  <a:pt x="18137" y="12212"/>
                </a:moveTo>
                <a:cubicBezTo>
                  <a:pt x="1857" y="21600"/>
                  <a:pt x="-3463" y="17529"/>
                  <a:pt x="2177" y="0"/>
                </a:cubicBezTo>
              </a:path>
            </a:pathLst>
          </a:custGeom>
          <a:ln w="12700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76" name="연결선"/>
          <p:cNvSpPr/>
          <p:nvPr/>
        </p:nvSpPr>
        <p:spPr>
          <a:xfrm>
            <a:off x="7964067" y="2196477"/>
            <a:ext cx="1974100" cy="311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65" fill="norm" stroke="1" extrusionOk="0">
                <a:moveTo>
                  <a:pt x="0" y="19665"/>
                </a:moveTo>
                <a:cubicBezTo>
                  <a:pt x="2698" y="4451"/>
                  <a:pt x="9898" y="-1935"/>
                  <a:pt x="21600" y="506"/>
                </a:cubicBezTo>
              </a:path>
            </a:pathLst>
          </a:custGeom>
          <a:ln w="127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577" name="표"/>
          <p:cNvGraphicFramePr/>
          <p:nvPr/>
        </p:nvGraphicFramePr>
        <p:xfrm>
          <a:off x="4375594" y="4392571"/>
          <a:ext cx="3556006" cy="1905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8" name="표"/>
          <p:cNvGraphicFramePr/>
          <p:nvPr/>
        </p:nvGraphicFramePr>
        <p:xfrm>
          <a:off x="4375594" y="4070982"/>
          <a:ext cx="3556006" cy="1905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9" name="표"/>
          <p:cNvGraphicFramePr/>
          <p:nvPr/>
        </p:nvGraphicFramePr>
        <p:xfrm>
          <a:off x="2406848" y="4392571"/>
          <a:ext cx="1778002" cy="1905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0" name="표"/>
          <p:cNvGraphicFramePr/>
          <p:nvPr/>
        </p:nvGraphicFramePr>
        <p:xfrm>
          <a:off x="8122339" y="4392571"/>
          <a:ext cx="1778008" cy="1905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81" name="연결선"/>
          <p:cNvSpPr/>
          <p:nvPr/>
        </p:nvSpPr>
        <p:spPr>
          <a:xfrm>
            <a:off x="4113956" y="4318527"/>
            <a:ext cx="5852741" cy="191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26" h="17833" fill="norm" stroke="1" extrusionOk="0">
                <a:moveTo>
                  <a:pt x="18426" y="15054"/>
                </a:moveTo>
                <a:cubicBezTo>
                  <a:pt x="2397" y="21600"/>
                  <a:pt x="-3174" y="16582"/>
                  <a:pt x="1712" y="0"/>
                </a:cubicBezTo>
              </a:path>
            </a:pathLst>
          </a:custGeom>
          <a:ln w="12700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582" name="표"/>
          <p:cNvGraphicFramePr/>
          <p:nvPr/>
        </p:nvGraphicFramePr>
        <p:xfrm>
          <a:off x="6155266" y="3755744"/>
          <a:ext cx="1778008" cy="1905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83" name="연결선"/>
          <p:cNvSpPr/>
          <p:nvPr/>
        </p:nvSpPr>
        <p:spPr>
          <a:xfrm>
            <a:off x="4346645" y="3842089"/>
            <a:ext cx="3541910" cy="478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7" h="17538" fill="norm" stroke="1" extrusionOk="0">
                <a:moveTo>
                  <a:pt x="0" y="3512"/>
                </a:moveTo>
                <a:cubicBezTo>
                  <a:pt x="21146" y="-4062"/>
                  <a:pt x="21600" y="613"/>
                  <a:pt x="1361" y="17538"/>
                </a:cubicBezTo>
              </a:path>
            </a:pathLst>
          </a:custGeom>
          <a:ln w="127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84" name="연결선"/>
          <p:cNvSpPr/>
          <p:nvPr/>
        </p:nvSpPr>
        <p:spPr>
          <a:xfrm>
            <a:off x="2165916" y="3933819"/>
            <a:ext cx="2188894" cy="578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83" fill="norm" stroke="1" extrusionOk="0">
                <a:moveTo>
                  <a:pt x="0" y="19497"/>
                </a:moveTo>
                <a:cubicBezTo>
                  <a:pt x="12399" y="21600"/>
                  <a:pt x="19599" y="15101"/>
                  <a:pt x="21600" y="0"/>
                </a:cubicBezTo>
              </a:path>
            </a:pathLst>
          </a:custGeom>
          <a:ln w="12700">
            <a:solidFill>
              <a:schemeClr val="accent2"/>
            </a:solidFill>
            <a:head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85" name="동전"/>
          <p:cNvSpPr/>
          <p:nvPr/>
        </p:nvSpPr>
        <p:spPr>
          <a:xfrm>
            <a:off x="8439946" y="2787268"/>
            <a:ext cx="1021249" cy="1024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86" name="입력 장치"/>
          <p:cNvSpPr txBox="1"/>
          <p:nvPr/>
        </p:nvSpPr>
        <p:spPr>
          <a:xfrm>
            <a:off x="2926351" y="2365653"/>
            <a:ext cx="67378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입력 장치</a:t>
            </a:r>
          </a:p>
        </p:txBody>
      </p:sp>
      <p:sp>
        <p:nvSpPr>
          <p:cNvPr id="587" name="출력 장치"/>
          <p:cNvSpPr txBox="1"/>
          <p:nvPr/>
        </p:nvSpPr>
        <p:spPr>
          <a:xfrm>
            <a:off x="2898188" y="4025262"/>
            <a:ext cx="67378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출력 장치</a:t>
            </a:r>
          </a:p>
        </p:txBody>
      </p:sp>
      <p:sp>
        <p:nvSpPr>
          <p:cNvPr id="588" name="직사각형"/>
          <p:cNvSpPr/>
          <p:nvPr/>
        </p:nvSpPr>
        <p:spPr>
          <a:xfrm>
            <a:off x="4222748" y="1993900"/>
            <a:ext cx="3746504" cy="688941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89" name="직사각형"/>
          <p:cNvSpPr/>
          <p:nvPr/>
        </p:nvSpPr>
        <p:spPr>
          <a:xfrm>
            <a:off x="4280344" y="3661631"/>
            <a:ext cx="3746506" cy="1009211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90" name="입력 버퍼 스트림"/>
          <p:cNvSpPr txBox="1"/>
          <p:nvPr/>
        </p:nvSpPr>
        <p:spPr>
          <a:xfrm>
            <a:off x="5540199" y="2704512"/>
            <a:ext cx="111160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입력 버퍼 스트림</a:t>
            </a:r>
          </a:p>
        </p:txBody>
      </p:sp>
      <p:sp>
        <p:nvSpPr>
          <p:cNvPr id="591" name="출력 버퍼 스트림"/>
          <p:cNvSpPr txBox="1"/>
          <p:nvPr/>
        </p:nvSpPr>
        <p:spPr>
          <a:xfrm>
            <a:off x="5540199" y="3404327"/>
            <a:ext cx="111160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출력 버퍼 스트림</a:t>
            </a:r>
          </a:p>
        </p:txBody>
      </p:sp>
      <p:sp>
        <p:nvSpPr>
          <p:cNvPr id="592" name="프로그램"/>
          <p:cNvSpPr txBox="1"/>
          <p:nvPr/>
        </p:nvSpPr>
        <p:spPr>
          <a:xfrm>
            <a:off x="8634851" y="3828462"/>
            <a:ext cx="631441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프로그램</a:t>
            </a:r>
          </a:p>
        </p:txBody>
      </p:sp>
      <p:sp>
        <p:nvSpPr>
          <p:cNvPr id="593" name="연결선"/>
          <p:cNvSpPr/>
          <p:nvPr/>
        </p:nvSpPr>
        <p:spPr>
          <a:xfrm>
            <a:off x="9547952" y="2343255"/>
            <a:ext cx="272094" cy="587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68" h="21600" fill="norm" stroke="1" extrusionOk="0">
                <a:moveTo>
                  <a:pt x="0" y="21600"/>
                </a:moveTo>
                <a:cubicBezTo>
                  <a:pt x="15010" y="15403"/>
                  <a:pt x="21600" y="8203"/>
                  <a:pt x="19769" y="0"/>
                </a:cubicBezTo>
              </a:path>
            </a:pathLst>
          </a:custGeom>
          <a:ln w="12700">
            <a:solidFill>
              <a:schemeClr val="accent2"/>
            </a:solidFill>
            <a:head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94" name="연결선"/>
          <p:cNvSpPr/>
          <p:nvPr/>
        </p:nvSpPr>
        <p:spPr>
          <a:xfrm>
            <a:off x="9574717" y="3676005"/>
            <a:ext cx="305329" cy="672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1067" y="12117"/>
                  <a:pt x="13867" y="4917"/>
                  <a:pt x="0" y="0"/>
                </a:cubicBezTo>
              </a:path>
            </a:pathLst>
          </a:custGeom>
          <a:ln w="12700">
            <a:solidFill>
              <a:schemeClr val="accent2"/>
            </a:solidFill>
            <a:head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실습 파일 읽어 오기"/>
          <p:cNvGrpSpPr/>
          <p:nvPr/>
        </p:nvGrpSpPr>
        <p:grpSpPr>
          <a:xfrm>
            <a:off x="4698273" y="878829"/>
            <a:ext cx="2795450" cy="629952"/>
            <a:chOff x="0" y="0"/>
            <a:chExt cx="2795448" cy="629950"/>
          </a:xfrm>
        </p:grpSpPr>
        <p:sp>
          <p:nvSpPr>
            <p:cNvPr id="596" name="직사각형"/>
            <p:cNvSpPr/>
            <p:nvPr/>
          </p:nvSpPr>
          <p:spPr>
            <a:xfrm>
              <a:off x="-1" y="0"/>
              <a:ext cx="2795449" cy="629952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97" name="실습 파일 읽어 오기"/>
            <p:cNvSpPr txBox="1"/>
            <p:nvPr/>
          </p:nvSpPr>
          <p:spPr>
            <a:xfrm>
              <a:off x="-1" y="85176"/>
              <a:ext cx="2795449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실습 파일 읽어 오기</a:t>
              </a:r>
            </a:p>
          </p:txBody>
        </p:sp>
      </p:grpSp>
      <p:grpSp>
        <p:nvGrpSpPr>
          <p:cNvPr id="601" name="데이터 전처리"/>
          <p:cNvGrpSpPr/>
          <p:nvPr/>
        </p:nvGrpSpPr>
        <p:grpSpPr>
          <a:xfrm>
            <a:off x="4698273" y="1996425"/>
            <a:ext cx="2795450" cy="629952"/>
            <a:chOff x="0" y="0"/>
            <a:chExt cx="2795448" cy="629950"/>
          </a:xfrm>
        </p:grpSpPr>
        <p:sp>
          <p:nvSpPr>
            <p:cNvPr id="599" name="직사각형"/>
            <p:cNvSpPr/>
            <p:nvPr/>
          </p:nvSpPr>
          <p:spPr>
            <a:xfrm>
              <a:off x="-1" y="-1"/>
              <a:ext cx="2795449" cy="629952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00" name="데이터 전처리"/>
            <p:cNvSpPr txBox="1"/>
            <p:nvPr/>
          </p:nvSpPr>
          <p:spPr>
            <a:xfrm>
              <a:off x="-1" y="85177"/>
              <a:ext cx="2795449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데이터 전처리</a:t>
              </a:r>
            </a:p>
          </p:txBody>
        </p:sp>
      </p:grpSp>
      <p:grpSp>
        <p:nvGrpSpPr>
          <p:cNvPr id="604" name="기술 통계량(빈도 분석)"/>
          <p:cNvGrpSpPr/>
          <p:nvPr/>
        </p:nvGrpSpPr>
        <p:grpSpPr>
          <a:xfrm>
            <a:off x="4698273" y="3114025"/>
            <a:ext cx="2795450" cy="629952"/>
            <a:chOff x="0" y="0"/>
            <a:chExt cx="2795448" cy="629950"/>
          </a:xfrm>
        </p:grpSpPr>
        <p:sp>
          <p:nvSpPr>
            <p:cNvPr id="602" name="직사각형"/>
            <p:cNvSpPr/>
            <p:nvPr/>
          </p:nvSpPr>
          <p:spPr>
            <a:xfrm>
              <a:off x="-1" y="-1"/>
              <a:ext cx="2795449" cy="629952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03" name="기술 통계량(빈도 분석)"/>
            <p:cNvSpPr txBox="1"/>
            <p:nvPr/>
          </p:nvSpPr>
          <p:spPr>
            <a:xfrm>
              <a:off x="-1" y="85177"/>
              <a:ext cx="2795449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기술 통계량(빈도 분석)</a:t>
              </a:r>
            </a:p>
          </p:txBody>
        </p:sp>
      </p:grpSp>
      <p:grpSp>
        <p:nvGrpSpPr>
          <p:cNvPr id="607" name="binom.test()"/>
          <p:cNvGrpSpPr/>
          <p:nvPr/>
        </p:nvGrpSpPr>
        <p:grpSpPr>
          <a:xfrm>
            <a:off x="4698273" y="4231625"/>
            <a:ext cx="2795450" cy="629952"/>
            <a:chOff x="0" y="0"/>
            <a:chExt cx="2795448" cy="629950"/>
          </a:xfrm>
        </p:grpSpPr>
        <p:sp>
          <p:nvSpPr>
            <p:cNvPr id="605" name="직사각형"/>
            <p:cNvSpPr/>
            <p:nvPr/>
          </p:nvSpPr>
          <p:spPr>
            <a:xfrm>
              <a:off x="-1" y="-1"/>
              <a:ext cx="2795449" cy="629952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06" name="binom.test()"/>
            <p:cNvSpPr txBox="1"/>
            <p:nvPr/>
          </p:nvSpPr>
          <p:spPr>
            <a:xfrm>
              <a:off x="-1" y="96773"/>
              <a:ext cx="2795449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binom.test()</a:t>
              </a:r>
            </a:p>
          </p:txBody>
        </p:sp>
      </p:grpSp>
      <p:grpSp>
        <p:nvGrpSpPr>
          <p:cNvPr id="610" name="검정 통계량 분석"/>
          <p:cNvGrpSpPr/>
          <p:nvPr/>
        </p:nvGrpSpPr>
        <p:grpSpPr>
          <a:xfrm>
            <a:off x="4698273" y="5349225"/>
            <a:ext cx="2795450" cy="629952"/>
            <a:chOff x="0" y="0"/>
            <a:chExt cx="2795448" cy="629950"/>
          </a:xfrm>
        </p:grpSpPr>
        <p:sp>
          <p:nvSpPr>
            <p:cNvPr id="608" name="직사각형"/>
            <p:cNvSpPr/>
            <p:nvPr/>
          </p:nvSpPr>
          <p:spPr>
            <a:xfrm>
              <a:off x="-1" y="-1"/>
              <a:ext cx="2795449" cy="629952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09" name="검정 통계량 분석"/>
            <p:cNvSpPr txBox="1"/>
            <p:nvPr/>
          </p:nvSpPr>
          <p:spPr>
            <a:xfrm>
              <a:off x="-1" y="85177"/>
              <a:ext cx="2795449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검정 통계량 분석</a:t>
              </a:r>
            </a:p>
          </p:txBody>
        </p:sp>
      </p:grpSp>
      <p:sp>
        <p:nvSpPr>
          <p:cNvPr id="611" name="선"/>
          <p:cNvSpPr/>
          <p:nvPr/>
        </p:nvSpPr>
        <p:spPr>
          <a:xfrm>
            <a:off x="6096000" y="1521467"/>
            <a:ext cx="0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2" name="선"/>
          <p:cNvSpPr/>
          <p:nvPr/>
        </p:nvSpPr>
        <p:spPr>
          <a:xfrm>
            <a:off x="6096000" y="2639067"/>
            <a:ext cx="0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3" name="선"/>
          <p:cNvSpPr/>
          <p:nvPr/>
        </p:nvSpPr>
        <p:spPr>
          <a:xfrm>
            <a:off x="6096000" y="3756669"/>
            <a:ext cx="0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4" name="선"/>
          <p:cNvSpPr/>
          <p:nvPr/>
        </p:nvSpPr>
        <p:spPr>
          <a:xfrm>
            <a:off x="6096000" y="4874269"/>
            <a:ext cx="0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실습 파일 읽어 오기"/>
          <p:cNvGrpSpPr/>
          <p:nvPr/>
        </p:nvGrpSpPr>
        <p:grpSpPr>
          <a:xfrm>
            <a:off x="4698273" y="878829"/>
            <a:ext cx="2795450" cy="629952"/>
            <a:chOff x="0" y="0"/>
            <a:chExt cx="2795448" cy="629950"/>
          </a:xfrm>
        </p:grpSpPr>
        <p:sp>
          <p:nvSpPr>
            <p:cNvPr id="616" name="직사각형"/>
            <p:cNvSpPr/>
            <p:nvPr/>
          </p:nvSpPr>
          <p:spPr>
            <a:xfrm>
              <a:off x="-1" y="0"/>
              <a:ext cx="2795449" cy="629952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17" name="실습 파일 읽어 오기"/>
            <p:cNvSpPr txBox="1"/>
            <p:nvPr/>
          </p:nvSpPr>
          <p:spPr>
            <a:xfrm>
              <a:off x="-1" y="85176"/>
              <a:ext cx="2795449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실습 파일 읽어 오기</a:t>
              </a:r>
            </a:p>
          </p:txBody>
        </p:sp>
      </p:grpSp>
      <p:grpSp>
        <p:nvGrpSpPr>
          <p:cNvPr id="621" name="데이터 전처리"/>
          <p:cNvGrpSpPr/>
          <p:nvPr/>
        </p:nvGrpSpPr>
        <p:grpSpPr>
          <a:xfrm>
            <a:off x="4698273" y="1996425"/>
            <a:ext cx="2795450" cy="629952"/>
            <a:chOff x="0" y="0"/>
            <a:chExt cx="2795448" cy="629950"/>
          </a:xfrm>
        </p:grpSpPr>
        <p:sp>
          <p:nvSpPr>
            <p:cNvPr id="619" name="직사각형"/>
            <p:cNvSpPr/>
            <p:nvPr/>
          </p:nvSpPr>
          <p:spPr>
            <a:xfrm>
              <a:off x="-1" y="-1"/>
              <a:ext cx="2795449" cy="629952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20" name="데이터 전처리"/>
            <p:cNvSpPr txBox="1"/>
            <p:nvPr/>
          </p:nvSpPr>
          <p:spPr>
            <a:xfrm>
              <a:off x="-1" y="85177"/>
              <a:ext cx="2795449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데이터 전처리</a:t>
              </a:r>
            </a:p>
          </p:txBody>
        </p:sp>
      </p:grpSp>
      <p:grpSp>
        <p:nvGrpSpPr>
          <p:cNvPr id="624" name="기술 통계량(빈도 분석)"/>
          <p:cNvGrpSpPr/>
          <p:nvPr/>
        </p:nvGrpSpPr>
        <p:grpSpPr>
          <a:xfrm>
            <a:off x="4698273" y="3114025"/>
            <a:ext cx="2795450" cy="629952"/>
            <a:chOff x="0" y="0"/>
            <a:chExt cx="2795448" cy="629950"/>
          </a:xfrm>
        </p:grpSpPr>
        <p:sp>
          <p:nvSpPr>
            <p:cNvPr id="622" name="직사각형"/>
            <p:cNvSpPr/>
            <p:nvPr/>
          </p:nvSpPr>
          <p:spPr>
            <a:xfrm>
              <a:off x="-1" y="-1"/>
              <a:ext cx="2795449" cy="629952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23" name="기술 통계량(빈도 분석)"/>
            <p:cNvSpPr txBox="1"/>
            <p:nvPr/>
          </p:nvSpPr>
          <p:spPr>
            <a:xfrm>
              <a:off x="-1" y="85177"/>
              <a:ext cx="2795449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두 집단 subset 생성</a:t>
              </a:r>
            </a:p>
          </p:txBody>
        </p:sp>
      </p:grpSp>
      <p:grpSp>
        <p:nvGrpSpPr>
          <p:cNvPr id="627" name="binom.test()"/>
          <p:cNvGrpSpPr/>
          <p:nvPr/>
        </p:nvGrpSpPr>
        <p:grpSpPr>
          <a:xfrm>
            <a:off x="4698273" y="4231625"/>
            <a:ext cx="2795450" cy="629952"/>
            <a:chOff x="0" y="0"/>
            <a:chExt cx="2795448" cy="629950"/>
          </a:xfrm>
        </p:grpSpPr>
        <p:sp>
          <p:nvSpPr>
            <p:cNvPr id="625" name="직사각형"/>
            <p:cNvSpPr/>
            <p:nvPr/>
          </p:nvSpPr>
          <p:spPr>
            <a:xfrm>
              <a:off x="-1" y="-1"/>
              <a:ext cx="2795449" cy="629952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26" name="binom.test()"/>
            <p:cNvSpPr txBox="1"/>
            <p:nvPr/>
          </p:nvSpPr>
          <p:spPr>
            <a:xfrm>
              <a:off x="-1" y="96773"/>
              <a:ext cx="2795449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prop.test()</a:t>
              </a:r>
            </a:p>
          </p:txBody>
        </p:sp>
      </p:grpSp>
      <p:grpSp>
        <p:nvGrpSpPr>
          <p:cNvPr id="630" name="검정 통계량 분석"/>
          <p:cNvGrpSpPr/>
          <p:nvPr/>
        </p:nvGrpSpPr>
        <p:grpSpPr>
          <a:xfrm>
            <a:off x="4698273" y="5349225"/>
            <a:ext cx="2795450" cy="629952"/>
            <a:chOff x="0" y="0"/>
            <a:chExt cx="2795448" cy="629950"/>
          </a:xfrm>
        </p:grpSpPr>
        <p:sp>
          <p:nvSpPr>
            <p:cNvPr id="628" name="직사각형"/>
            <p:cNvSpPr/>
            <p:nvPr/>
          </p:nvSpPr>
          <p:spPr>
            <a:xfrm>
              <a:off x="-1" y="-1"/>
              <a:ext cx="2795449" cy="629952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29" name="검정 통계량 분석"/>
            <p:cNvSpPr txBox="1"/>
            <p:nvPr/>
          </p:nvSpPr>
          <p:spPr>
            <a:xfrm>
              <a:off x="-1" y="85177"/>
              <a:ext cx="2795449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검정 통계량 분석</a:t>
              </a:r>
            </a:p>
          </p:txBody>
        </p:sp>
      </p:grpSp>
      <p:sp>
        <p:nvSpPr>
          <p:cNvPr id="631" name="선"/>
          <p:cNvSpPr/>
          <p:nvPr/>
        </p:nvSpPr>
        <p:spPr>
          <a:xfrm>
            <a:off x="6095998" y="1521467"/>
            <a:ext cx="5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2" name="선"/>
          <p:cNvSpPr/>
          <p:nvPr/>
        </p:nvSpPr>
        <p:spPr>
          <a:xfrm>
            <a:off x="6095998" y="2639067"/>
            <a:ext cx="5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3" name="선"/>
          <p:cNvSpPr/>
          <p:nvPr/>
        </p:nvSpPr>
        <p:spPr>
          <a:xfrm>
            <a:off x="6095998" y="3756669"/>
            <a:ext cx="5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4" name="선"/>
          <p:cNvSpPr/>
          <p:nvPr/>
        </p:nvSpPr>
        <p:spPr>
          <a:xfrm>
            <a:off x="6095998" y="4874269"/>
            <a:ext cx="5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선"/>
          <p:cNvSpPr/>
          <p:nvPr/>
        </p:nvSpPr>
        <p:spPr>
          <a:xfrm>
            <a:off x="4748579" y="458279"/>
            <a:ext cx="6" cy="11711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7" name="실습 파일 읽어 오기"/>
          <p:cNvSpPr txBox="1"/>
          <p:nvPr/>
        </p:nvSpPr>
        <p:spPr>
          <a:xfrm>
            <a:off x="3796079" y="113127"/>
            <a:ext cx="1905003" cy="35813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실습 파일 읽어 오기</a:t>
            </a:r>
          </a:p>
        </p:txBody>
      </p:sp>
      <p:sp>
        <p:nvSpPr>
          <p:cNvPr id="638" name="데이터 전처리"/>
          <p:cNvSpPr txBox="1"/>
          <p:nvPr/>
        </p:nvSpPr>
        <p:spPr>
          <a:xfrm>
            <a:off x="3796079" y="616625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데이터 전처리</a:t>
            </a:r>
          </a:p>
        </p:txBody>
      </p:sp>
      <p:sp>
        <p:nvSpPr>
          <p:cNvPr id="639" name="기술통계량(평균)"/>
          <p:cNvSpPr txBox="1"/>
          <p:nvPr/>
        </p:nvSpPr>
        <p:spPr>
          <a:xfrm>
            <a:off x="3796079" y="1120119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기술통계량(평균)</a:t>
            </a:r>
          </a:p>
        </p:txBody>
      </p:sp>
      <p:sp>
        <p:nvSpPr>
          <p:cNvPr id="640" name="검정 통계량 분석"/>
          <p:cNvSpPr txBox="1"/>
          <p:nvPr/>
        </p:nvSpPr>
        <p:spPr>
          <a:xfrm>
            <a:off x="3796079" y="3583070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검정 통계량 분석</a:t>
            </a:r>
          </a:p>
        </p:txBody>
      </p:sp>
      <p:grpSp>
        <p:nvGrpSpPr>
          <p:cNvPr id="643" name="정규 분포"/>
          <p:cNvGrpSpPr/>
          <p:nvPr/>
        </p:nvGrpSpPr>
        <p:grpSpPr>
          <a:xfrm>
            <a:off x="3840308" y="1623609"/>
            <a:ext cx="1816544" cy="807125"/>
            <a:chOff x="0" y="0"/>
            <a:chExt cx="1816542" cy="807123"/>
          </a:xfrm>
        </p:grpSpPr>
        <p:sp>
          <p:nvSpPr>
            <p:cNvPr id="641" name="도형"/>
            <p:cNvSpPr/>
            <p:nvPr/>
          </p:nvSpPr>
          <p:spPr>
            <a:xfrm>
              <a:off x="-1" y="-2"/>
              <a:ext cx="1816544" cy="807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42" name="정규 분포"/>
            <p:cNvSpPr txBox="1"/>
            <p:nvPr/>
          </p:nvSpPr>
          <p:spPr>
            <a:xfrm>
              <a:off x="-1" y="237189"/>
              <a:ext cx="1816542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정규 분포</a:t>
              </a:r>
            </a:p>
          </p:txBody>
        </p:sp>
      </p:grpSp>
      <p:sp>
        <p:nvSpPr>
          <p:cNvPr id="644" name="shapiro.test()"/>
          <p:cNvSpPr txBox="1"/>
          <p:nvPr/>
        </p:nvSpPr>
        <p:spPr>
          <a:xfrm>
            <a:off x="5917696" y="1848099"/>
            <a:ext cx="139984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shapiro.test()</a:t>
            </a:r>
          </a:p>
        </p:txBody>
      </p:sp>
      <p:sp>
        <p:nvSpPr>
          <p:cNvPr id="645" name="t.test()"/>
          <p:cNvSpPr txBox="1"/>
          <p:nvPr/>
        </p:nvSpPr>
        <p:spPr>
          <a:xfrm>
            <a:off x="3192951" y="2769701"/>
            <a:ext cx="1399844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t.test()</a:t>
            </a:r>
          </a:p>
        </p:txBody>
      </p:sp>
      <p:sp>
        <p:nvSpPr>
          <p:cNvPr id="646" name="wilcox.test()"/>
          <p:cNvSpPr txBox="1"/>
          <p:nvPr/>
        </p:nvSpPr>
        <p:spPr>
          <a:xfrm>
            <a:off x="4891182" y="2769701"/>
            <a:ext cx="139984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wilcox.test()</a:t>
            </a:r>
          </a:p>
        </p:txBody>
      </p:sp>
      <p:sp>
        <p:nvSpPr>
          <p:cNvPr id="647" name="선"/>
          <p:cNvSpPr/>
          <p:nvPr/>
        </p:nvSpPr>
        <p:spPr>
          <a:xfrm>
            <a:off x="3531201" y="2025493"/>
            <a:ext cx="6" cy="74028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8" name="선"/>
          <p:cNvSpPr/>
          <p:nvPr/>
        </p:nvSpPr>
        <p:spPr>
          <a:xfrm>
            <a:off x="4748579" y="3289298"/>
            <a:ext cx="6" cy="27940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9" name="선"/>
          <p:cNvSpPr/>
          <p:nvPr/>
        </p:nvSpPr>
        <p:spPr>
          <a:xfrm>
            <a:off x="3516310" y="2027170"/>
            <a:ext cx="339985" cy="6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0" name="선"/>
          <p:cNvSpPr/>
          <p:nvPr/>
        </p:nvSpPr>
        <p:spPr>
          <a:xfrm>
            <a:off x="3893172" y="3297325"/>
            <a:ext cx="1710816" cy="6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1" name="선"/>
          <p:cNvSpPr/>
          <p:nvPr/>
        </p:nvSpPr>
        <p:spPr>
          <a:xfrm>
            <a:off x="5656260" y="2027170"/>
            <a:ext cx="257516" cy="6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2" name="선"/>
          <p:cNvSpPr/>
          <p:nvPr/>
        </p:nvSpPr>
        <p:spPr>
          <a:xfrm>
            <a:off x="4748210" y="2430725"/>
            <a:ext cx="845611" cy="6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3" name="선"/>
          <p:cNvSpPr/>
          <p:nvPr/>
        </p:nvSpPr>
        <p:spPr>
          <a:xfrm>
            <a:off x="5591102" y="2425699"/>
            <a:ext cx="6" cy="33020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4" name="선"/>
          <p:cNvSpPr/>
          <p:nvPr/>
        </p:nvSpPr>
        <p:spPr>
          <a:xfrm flipV="1">
            <a:off x="5600698" y="3126220"/>
            <a:ext cx="7" cy="17578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5" name="선"/>
          <p:cNvSpPr/>
          <p:nvPr/>
        </p:nvSpPr>
        <p:spPr>
          <a:xfrm flipV="1">
            <a:off x="3892872" y="3126220"/>
            <a:ext cx="6" cy="17578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선"/>
          <p:cNvSpPr/>
          <p:nvPr/>
        </p:nvSpPr>
        <p:spPr>
          <a:xfrm>
            <a:off x="4748579" y="458279"/>
            <a:ext cx="4" cy="165296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8" name="실습 파일 읽어 오기"/>
          <p:cNvSpPr txBox="1"/>
          <p:nvPr/>
        </p:nvSpPr>
        <p:spPr>
          <a:xfrm>
            <a:off x="3796079" y="113127"/>
            <a:ext cx="1905003" cy="35813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실습 파일 읽어 오기</a:t>
            </a:r>
          </a:p>
        </p:txBody>
      </p:sp>
      <p:sp>
        <p:nvSpPr>
          <p:cNvPr id="659" name="데이터 전처리"/>
          <p:cNvSpPr txBox="1"/>
          <p:nvPr/>
        </p:nvSpPr>
        <p:spPr>
          <a:xfrm>
            <a:off x="3796079" y="616623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데이터 전처리</a:t>
            </a:r>
          </a:p>
        </p:txBody>
      </p:sp>
      <p:sp>
        <p:nvSpPr>
          <p:cNvPr id="660" name="기술통계량(평균)"/>
          <p:cNvSpPr txBox="1"/>
          <p:nvPr/>
        </p:nvSpPr>
        <p:spPr>
          <a:xfrm>
            <a:off x="3796079" y="1623612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기술통계량(평균)</a:t>
            </a:r>
          </a:p>
        </p:txBody>
      </p:sp>
      <p:sp>
        <p:nvSpPr>
          <p:cNvPr id="661" name="검정 통계량 분석"/>
          <p:cNvSpPr txBox="1"/>
          <p:nvPr/>
        </p:nvSpPr>
        <p:spPr>
          <a:xfrm>
            <a:off x="4215279" y="4808227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검정 통계량 분석</a:t>
            </a:r>
          </a:p>
        </p:txBody>
      </p:sp>
      <p:grpSp>
        <p:nvGrpSpPr>
          <p:cNvPr id="664" name="정규 분포"/>
          <p:cNvGrpSpPr/>
          <p:nvPr/>
        </p:nvGrpSpPr>
        <p:grpSpPr>
          <a:xfrm>
            <a:off x="3840308" y="2127101"/>
            <a:ext cx="1816544" cy="807125"/>
            <a:chOff x="0" y="0"/>
            <a:chExt cx="1816542" cy="807123"/>
          </a:xfrm>
        </p:grpSpPr>
        <p:sp>
          <p:nvSpPr>
            <p:cNvPr id="662" name="도형"/>
            <p:cNvSpPr/>
            <p:nvPr/>
          </p:nvSpPr>
          <p:spPr>
            <a:xfrm>
              <a:off x="-1" y="-2"/>
              <a:ext cx="1816544" cy="807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63" name="정규 분포"/>
            <p:cNvSpPr txBox="1"/>
            <p:nvPr/>
          </p:nvSpPr>
          <p:spPr>
            <a:xfrm>
              <a:off x="0" y="237189"/>
              <a:ext cx="1816541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동질성 분포</a:t>
              </a:r>
            </a:p>
          </p:txBody>
        </p:sp>
      </p:grpSp>
      <p:sp>
        <p:nvSpPr>
          <p:cNvPr id="665" name="shapiro.test()"/>
          <p:cNvSpPr txBox="1"/>
          <p:nvPr/>
        </p:nvSpPr>
        <p:spPr>
          <a:xfrm>
            <a:off x="5917696" y="2351594"/>
            <a:ext cx="139984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var.test()</a:t>
            </a:r>
          </a:p>
        </p:txBody>
      </p:sp>
      <p:sp>
        <p:nvSpPr>
          <p:cNvPr id="666" name="t.test()"/>
          <p:cNvSpPr txBox="1"/>
          <p:nvPr/>
        </p:nvSpPr>
        <p:spPr>
          <a:xfrm>
            <a:off x="3612153" y="3994858"/>
            <a:ext cx="139984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t.test()</a:t>
            </a:r>
          </a:p>
        </p:txBody>
      </p:sp>
      <p:sp>
        <p:nvSpPr>
          <p:cNvPr id="667" name="wilcox.test()"/>
          <p:cNvSpPr txBox="1"/>
          <p:nvPr/>
        </p:nvSpPr>
        <p:spPr>
          <a:xfrm>
            <a:off x="5310382" y="3994858"/>
            <a:ext cx="139984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wilcox.test()</a:t>
            </a:r>
          </a:p>
        </p:txBody>
      </p:sp>
      <p:sp>
        <p:nvSpPr>
          <p:cNvPr id="668" name="선"/>
          <p:cNvSpPr/>
          <p:nvPr/>
        </p:nvSpPr>
        <p:spPr>
          <a:xfrm>
            <a:off x="3847853" y="2519078"/>
            <a:ext cx="4" cy="148025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69" name="선"/>
          <p:cNvSpPr/>
          <p:nvPr/>
        </p:nvSpPr>
        <p:spPr>
          <a:xfrm>
            <a:off x="5167779" y="4514455"/>
            <a:ext cx="6" cy="27940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0" name="선"/>
          <p:cNvSpPr/>
          <p:nvPr/>
        </p:nvSpPr>
        <p:spPr>
          <a:xfrm>
            <a:off x="4312372" y="4522482"/>
            <a:ext cx="1710816" cy="6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1" name="선"/>
          <p:cNvSpPr/>
          <p:nvPr/>
        </p:nvSpPr>
        <p:spPr>
          <a:xfrm>
            <a:off x="5656260" y="2530662"/>
            <a:ext cx="257516" cy="6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2" name="선"/>
          <p:cNvSpPr/>
          <p:nvPr/>
        </p:nvSpPr>
        <p:spPr>
          <a:xfrm>
            <a:off x="4738384" y="3287605"/>
            <a:ext cx="845611" cy="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3" name="선"/>
          <p:cNvSpPr/>
          <p:nvPr/>
        </p:nvSpPr>
        <p:spPr>
          <a:xfrm>
            <a:off x="4748576" y="2950086"/>
            <a:ext cx="6" cy="33020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4" name="선"/>
          <p:cNvSpPr/>
          <p:nvPr/>
        </p:nvSpPr>
        <p:spPr>
          <a:xfrm flipV="1">
            <a:off x="6019898" y="4351377"/>
            <a:ext cx="7" cy="17578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5" name="선"/>
          <p:cNvSpPr/>
          <p:nvPr/>
        </p:nvSpPr>
        <p:spPr>
          <a:xfrm flipV="1">
            <a:off x="4312072" y="4351377"/>
            <a:ext cx="6" cy="17578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6" name="데이터 전처리"/>
          <p:cNvSpPr txBox="1"/>
          <p:nvPr/>
        </p:nvSpPr>
        <p:spPr>
          <a:xfrm>
            <a:off x="3796078" y="1120116"/>
            <a:ext cx="1905002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두 집단 subset 생성</a:t>
            </a:r>
          </a:p>
        </p:txBody>
      </p:sp>
      <p:grpSp>
        <p:nvGrpSpPr>
          <p:cNvPr id="679" name="정규 분포"/>
          <p:cNvGrpSpPr/>
          <p:nvPr/>
        </p:nvGrpSpPr>
        <p:grpSpPr>
          <a:xfrm>
            <a:off x="5580208" y="2874692"/>
            <a:ext cx="1816544" cy="807126"/>
            <a:chOff x="0" y="-1"/>
            <a:chExt cx="1816542" cy="807125"/>
          </a:xfrm>
        </p:grpSpPr>
        <p:sp>
          <p:nvSpPr>
            <p:cNvPr id="677" name="도형"/>
            <p:cNvSpPr/>
            <p:nvPr/>
          </p:nvSpPr>
          <p:spPr>
            <a:xfrm>
              <a:off x="-1" y="-2"/>
              <a:ext cx="1816544" cy="807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78" name="정규 분포"/>
            <p:cNvSpPr txBox="1"/>
            <p:nvPr/>
          </p:nvSpPr>
          <p:spPr>
            <a:xfrm>
              <a:off x="0" y="237189"/>
              <a:ext cx="1816541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tie 존재</a:t>
              </a:r>
            </a:p>
          </p:txBody>
        </p:sp>
      </p:grpSp>
      <p:sp>
        <p:nvSpPr>
          <p:cNvPr id="680" name="shapiro.test()"/>
          <p:cNvSpPr txBox="1"/>
          <p:nvPr/>
        </p:nvSpPr>
        <p:spPr>
          <a:xfrm>
            <a:off x="7657596" y="3099186"/>
            <a:ext cx="1562561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wilcox.exact()</a:t>
            </a:r>
          </a:p>
        </p:txBody>
      </p:sp>
      <p:sp>
        <p:nvSpPr>
          <p:cNvPr id="681" name="선"/>
          <p:cNvSpPr/>
          <p:nvPr/>
        </p:nvSpPr>
        <p:spPr>
          <a:xfrm>
            <a:off x="7396160" y="3278254"/>
            <a:ext cx="257516" cy="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2" name="선"/>
          <p:cNvSpPr/>
          <p:nvPr/>
        </p:nvSpPr>
        <p:spPr>
          <a:xfrm>
            <a:off x="8357513" y="3461746"/>
            <a:ext cx="4" cy="155136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3" name="선"/>
          <p:cNvSpPr/>
          <p:nvPr/>
        </p:nvSpPr>
        <p:spPr>
          <a:xfrm>
            <a:off x="6488476" y="3671565"/>
            <a:ext cx="6" cy="33020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4" name="선"/>
          <p:cNvSpPr/>
          <p:nvPr/>
        </p:nvSpPr>
        <p:spPr>
          <a:xfrm>
            <a:off x="6138321" y="5001095"/>
            <a:ext cx="2201157" cy="4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선"/>
          <p:cNvSpPr/>
          <p:nvPr/>
        </p:nvSpPr>
        <p:spPr>
          <a:xfrm>
            <a:off x="4748579" y="458279"/>
            <a:ext cx="4" cy="165296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7" name="실습 파일 읽어 오기"/>
          <p:cNvSpPr txBox="1"/>
          <p:nvPr/>
        </p:nvSpPr>
        <p:spPr>
          <a:xfrm>
            <a:off x="3796079" y="113127"/>
            <a:ext cx="1905003" cy="35813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실습 파일 읽어 오기</a:t>
            </a:r>
          </a:p>
        </p:txBody>
      </p:sp>
      <p:sp>
        <p:nvSpPr>
          <p:cNvPr id="688" name="데이터 전처리"/>
          <p:cNvSpPr txBox="1"/>
          <p:nvPr/>
        </p:nvSpPr>
        <p:spPr>
          <a:xfrm>
            <a:off x="3796079" y="616623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데이터 전처리</a:t>
            </a:r>
          </a:p>
        </p:txBody>
      </p:sp>
      <p:sp>
        <p:nvSpPr>
          <p:cNvPr id="689" name="기술통계량(평균)"/>
          <p:cNvSpPr txBox="1"/>
          <p:nvPr/>
        </p:nvSpPr>
        <p:spPr>
          <a:xfrm>
            <a:off x="3796079" y="1623612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기술통계량(평균)</a:t>
            </a:r>
          </a:p>
        </p:txBody>
      </p:sp>
      <p:sp>
        <p:nvSpPr>
          <p:cNvPr id="690" name="데이터 전처리"/>
          <p:cNvSpPr txBox="1"/>
          <p:nvPr/>
        </p:nvSpPr>
        <p:spPr>
          <a:xfrm>
            <a:off x="3796078" y="1120116"/>
            <a:ext cx="1905002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두 집단 subset 생성</a:t>
            </a:r>
          </a:p>
        </p:txBody>
      </p:sp>
      <p:sp>
        <p:nvSpPr>
          <p:cNvPr id="691" name="검정 통계량 분석"/>
          <p:cNvSpPr txBox="1"/>
          <p:nvPr/>
        </p:nvSpPr>
        <p:spPr>
          <a:xfrm>
            <a:off x="3796079" y="4073864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TukeyHSD()</a:t>
            </a:r>
          </a:p>
        </p:txBody>
      </p:sp>
      <p:grpSp>
        <p:nvGrpSpPr>
          <p:cNvPr id="694" name="정규 분포"/>
          <p:cNvGrpSpPr/>
          <p:nvPr/>
        </p:nvGrpSpPr>
        <p:grpSpPr>
          <a:xfrm>
            <a:off x="3840308" y="2114401"/>
            <a:ext cx="1816544" cy="807126"/>
            <a:chOff x="0" y="-1"/>
            <a:chExt cx="1816542" cy="807125"/>
          </a:xfrm>
        </p:grpSpPr>
        <p:sp>
          <p:nvSpPr>
            <p:cNvPr id="692" name="도형"/>
            <p:cNvSpPr/>
            <p:nvPr/>
          </p:nvSpPr>
          <p:spPr>
            <a:xfrm>
              <a:off x="-1" y="-2"/>
              <a:ext cx="1816544" cy="807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93" name="정규 분포"/>
            <p:cNvSpPr txBox="1"/>
            <p:nvPr/>
          </p:nvSpPr>
          <p:spPr>
            <a:xfrm>
              <a:off x="0" y="237189"/>
              <a:ext cx="1816541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동질성 분포</a:t>
              </a:r>
            </a:p>
          </p:txBody>
        </p:sp>
      </p:grpSp>
      <p:sp>
        <p:nvSpPr>
          <p:cNvPr id="695" name="shapiro.test()"/>
          <p:cNvSpPr txBox="1"/>
          <p:nvPr/>
        </p:nvSpPr>
        <p:spPr>
          <a:xfrm>
            <a:off x="5917696" y="2338895"/>
            <a:ext cx="139984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bartlett.test()</a:t>
            </a:r>
          </a:p>
        </p:txBody>
      </p:sp>
      <p:sp>
        <p:nvSpPr>
          <p:cNvPr id="696" name="t.test()"/>
          <p:cNvSpPr txBox="1"/>
          <p:nvPr/>
        </p:nvSpPr>
        <p:spPr>
          <a:xfrm>
            <a:off x="3192951" y="3260495"/>
            <a:ext cx="1399844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aov()</a:t>
            </a:r>
          </a:p>
        </p:txBody>
      </p:sp>
      <p:sp>
        <p:nvSpPr>
          <p:cNvPr id="697" name="wilcox.test()"/>
          <p:cNvSpPr txBox="1"/>
          <p:nvPr/>
        </p:nvSpPr>
        <p:spPr>
          <a:xfrm>
            <a:off x="4891182" y="3260495"/>
            <a:ext cx="139984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kruskal.test()</a:t>
            </a:r>
          </a:p>
        </p:txBody>
      </p:sp>
      <p:sp>
        <p:nvSpPr>
          <p:cNvPr id="698" name="선"/>
          <p:cNvSpPr/>
          <p:nvPr/>
        </p:nvSpPr>
        <p:spPr>
          <a:xfrm>
            <a:off x="3531201" y="2516284"/>
            <a:ext cx="6" cy="74028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9" name="선"/>
          <p:cNvSpPr/>
          <p:nvPr/>
        </p:nvSpPr>
        <p:spPr>
          <a:xfrm>
            <a:off x="4748579" y="3780094"/>
            <a:ext cx="5" cy="27940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0" name="선"/>
          <p:cNvSpPr/>
          <p:nvPr/>
        </p:nvSpPr>
        <p:spPr>
          <a:xfrm>
            <a:off x="3516310" y="2517962"/>
            <a:ext cx="339985" cy="6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1" name="선"/>
          <p:cNvSpPr/>
          <p:nvPr/>
        </p:nvSpPr>
        <p:spPr>
          <a:xfrm>
            <a:off x="3893172" y="3788119"/>
            <a:ext cx="1710816" cy="6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2" name="선"/>
          <p:cNvSpPr/>
          <p:nvPr/>
        </p:nvSpPr>
        <p:spPr>
          <a:xfrm>
            <a:off x="5656260" y="2517962"/>
            <a:ext cx="257516" cy="6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3" name="선"/>
          <p:cNvSpPr/>
          <p:nvPr/>
        </p:nvSpPr>
        <p:spPr>
          <a:xfrm>
            <a:off x="4748210" y="2921517"/>
            <a:ext cx="845611" cy="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4" name="선"/>
          <p:cNvSpPr/>
          <p:nvPr/>
        </p:nvSpPr>
        <p:spPr>
          <a:xfrm>
            <a:off x="5591102" y="2916495"/>
            <a:ext cx="5" cy="33020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5" name="선"/>
          <p:cNvSpPr/>
          <p:nvPr/>
        </p:nvSpPr>
        <p:spPr>
          <a:xfrm flipV="1">
            <a:off x="5600698" y="3617014"/>
            <a:ext cx="7" cy="17578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6" name="선"/>
          <p:cNvSpPr/>
          <p:nvPr/>
        </p:nvSpPr>
        <p:spPr>
          <a:xfrm flipV="1">
            <a:off x="3892872" y="3617014"/>
            <a:ext cx="6" cy="17578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데이터 셋"/>
          <p:cNvSpPr txBox="1"/>
          <p:nvPr/>
        </p:nvSpPr>
        <p:spPr>
          <a:xfrm>
            <a:off x="4055019" y="608636"/>
            <a:ext cx="4081963" cy="386844"/>
          </a:xfrm>
          <a:prstGeom prst="rect">
            <a:avLst/>
          </a:prstGeom>
          <a:solidFill>
            <a:srgbClr val="B7D6A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데이터 셋</a:t>
            </a:r>
          </a:p>
        </p:txBody>
      </p:sp>
      <p:graphicFrame>
        <p:nvGraphicFramePr>
          <p:cNvPr id="709" name="표"/>
          <p:cNvGraphicFramePr/>
          <p:nvPr/>
        </p:nvGraphicFramePr>
        <p:xfrm>
          <a:off x="4055019" y="1250950"/>
          <a:ext cx="5132550" cy="255777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16392"/>
                <a:gridCol w="816392"/>
                <a:gridCol w="816392"/>
                <a:gridCol w="816392"/>
                <a:gridCol w="816392"/>
                <a:gridCol w="386291"/>
                <a:gridCol w="664297"/>
              </a:tblGrid>
              <a:tr h="256539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-&gt;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결과 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56539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-&gt;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결과 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56539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-&gt;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결과 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56539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-&gt;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결과 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56539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-&gt;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결과 5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56539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56539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학습용 셋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테스트 셋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모두 합치면 최종 결과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710" name="선"/>
          <p:cNvSpPr/>
          <p:nvPr/>
        </p:nvSpPr>
        <p:spPr>
          <a:xfrm>
            <a:off x="6095998" y="999772"/>
            <a:ext cx="3" cy="24916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1" name="선"/>
          <p:cNvSpPr/>
          <p:nvPr/>
        </p:nvSpPr>
        <p:spPr>
          <a:xfrm>
            <a:off x="8852130" y="3304418"/>
            <a:ext cx="3" cy="24916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"/>
          <p:cNvGraphicFramePr/>
          <p:nvPr/>
        </p:nvGraphicFramePr>
        <p:xfrm>
          <a:off x="1185332" y="889000"/>
          <a:ext cx="9856655" cy="513829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832785"/>
                <a:gridCol w="3482230"/>
                <a:gridCol w="4541639"/>
              </a:tblGrid>
              <a:tr h="44450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non-static 멤버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static 멤버</a:t>
                      </a:r>
                    </a:p>
                  </a:txBody>
                  <a:tcPr marL="0" marR="0" marT="0" marB="0" anchor="ctr" anchorCtr="0" horzOverflow="overflow"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14183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선언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class Sample {</a:t>
                      </a:r>
                    </a:p>
                    <a:p>
                      <a:pPr algn="l">
                        <a:defRPr sz="1800"/>
                      </a:pPr>
                      <a:r>
                        <a:t>     int n;</a:t>
                      </a:r>
                    </a:p>
                    <a:p>
                      <a:pPr algn="l">
                        <a:defRPr sz="1800"/>
                      </a:pPr>
                      <a:r>
                        <a:t>     void g() {...}</a:t>
                      </a:r>
                    </a:p>
                    <a:p>
                      <a:pPr algn="l">
                        <a:defRPr sz="1800"/>
                      </a:pPr>
                      <a:r>
                        <a:t> }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class Sample {</a:t>
                      </a:r>
                    </a:p>
                    <a:p>
                      <a:pPr algn="l">
                        <a:defRPr sz="1800"/>
                      </a:pPr>
                      <a:r>
                        <a:t>     static int n;</a:t>
                      </a:r>
                    </a:p>
                    <a:p>
                      <a:pPr algn="l">
                        <a:defRPr sz="1800"/>
                      </a:pPr>
                      <a:r>
                        <a:t>     static void g() {...}</a:t>
                      </a:r>
                    </a:p>
                    <a:p>
                      <a:pPr algn="l">
                        <a:defRPr sz="1800"/>
                      </a:pPr>
                      <a:r>
                        <a:t> }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4782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공간적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멤버는 객체마다 별도 존재</a:t>
                      </a:r>
                    </a:p>
                    <a:p>
                      <a:pPr algn="l">
                        <a:defRPr sz="1800"/>
                      </a:pPr>
                      <a:r>
                        <a:t>  - 인스턴스 멤버라고 부름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멤버는 클래스당 하나 생성</a:t>
                      </a:r>
                    </a:p>
                    <a:p>
                      <a:pPr algn="l">
                        <a:defRPr sz="1800"/>
                      </a:pPr>
                      <a:r>
                        <a:t>  - 멤버는 객체 내부가 아닌 별도의 공간에 생성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101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시간적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객체 생성 시에 멤버 생성됨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생길 때 멤버도 생성</a:t>
                      </a:r>
                    </a:p>
                    <a:p>
                      <a:pPr algn="l">
                        <a:defRPr sz="1800"/>
                      </a:pPr>
                      <a:r>
                        <a:t>  - 객체 생성 후 멤버 사용 가능</a:t>
                      </a:r>
                    </a:p>
                    <a:p>
                      <a:pPr algn="l">
                        <a:defRPr sz="1800"/>
                      </a:pPr>
                      <a:r>
                        <a:t>  - 객체가 사라지면 멤버도 사라짐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클래스 로딩 시에 멤버 생성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생기기 전에 이미 생성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생기기 전에도 사용 가능</a:t>
                      </a:r>
                    </a:p>
                    <a:p>
                      <a:pPr algn="l">
                        <a:defRPr sz="1800"/>
                      </a:pPr>
                      <a:r>
                        <a:t>  - 객체가 사라져도 멤버는 사라지지 않음</a:t>
                      </a:r>
                    </a:p>
                    <a:p>
                      <a:pPr algn="l">
                        <a:defRPr sz="1800"/>
                      </a:pPr>
                      <a:r>
                        <a:t>  - 멤버는 프로그램이 종료될 때 사라짐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71740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공유의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공유되지 않음</a:t>
                      </a:r>
                    </a:p>
                    <a:p>
                      <a:pPr algn="l">
                        <a:defRPr sz="1800"/>
                      </a:pPr>
                      <a:r>
                        <a:t>  - 멤버는 객체 내에 각각 공간 유지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동일한 클래스의 모든 객체들에 의해 공유됨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선"/>
          <p:cNvSpPr/>
          <p:nvPr/>
        </p:nvSpPr>
        <p:spPr>
          <a:xfrm flipV="1">
            <a:off x="3864917" y="2159219"/>
            <a:ext cx="2" cy="2539563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4" name="선"/>
          <p:cNvSpPr/>
          <p:nvPr/>
        </p:nvSpPr>
        <p:spPr>
          <a:xfrm>
            <a:off x="3846357" y="4698779"/>
            <a:ext cx="2535613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5" name="선"/>
          <p:cNvSpPr/>
          <p:nvPr/>
        </p:nvSpPr>
        <p:spPr>
          <a:xfrm flipV="1">
            <a:off x="3874196" y="2364279"/>
            <a:ext cx="2321452" cy="232145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6" name="선"/>
          <p:cNvSpPr/>
          <p:nvPr/>
        </p:nvSpPr>
        <p:spPr>
          <a:xfrm flipV="1">
            <a:off x="6608750" y="2159219"/>
            <a:ext cx="2" cy="2539563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7" name="선"/>
          <p:cNvSpPr/>
          <p:nvPr/>
        </p:nvSpPr>
        <p:spPr>
          <a:xfrm>
            <a:off x="6599469" y="4698779"/>
            <a:ext cx="2535614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8" name="원"/>
          <p:cNvSpPr/>
          <p:nvPr/>
        </p:nvSpPr>
        <p:spPr>
          <a:xfrm>
            <a:off x="7232276" y="2793999"/>
            <a:ext cx="1270003" cy="127000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19" name="원"/>
          <p:cNvSpPr/>
          <p:nvPr/>
        </p:nvSpPr>
        <p:spPr>
          <a:xfrm>
            <a:off x="4653679" y="2896074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20" name="원"/>
          <p:cNvSpPr/>
          <p:nvPr/>
        </p:nvSpPr>
        <p:spPr>
          <a:xfrm>
            <a:off x="5002436" y="2707570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21" name="원"/>
          <p:cNvSpPr/>
          <p:nvPr/>
        </p:nvSpPr>
        <p:spPr>
          <a:xfrm>
            <a:off x="4585808" y="3413278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22" name="원"/>
          <p:cNvSpPr/>
          <p:nvPr/>
        </p:nvSpPr>
        <p:spPr>
          <a:xfrm>
            <a:off x="4344539" y="3125149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23" name="원"/>
          <p:cNvSpPr/>
          <p:nvPr/>
        </p:nvSpPr>
        <p:spPr>
          <a:xfrm>
            <a:off x="4233185" y="3774718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24" name="원"/>
          <p:cNvSpPr/>
          <p:nvPr/>
        </p:nvSpPr>
        <p:spPr>
          <a:xfrm>
            <a:off x="5461000" y="2577656"/>
            <a:ext cx="223454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25" name="원"/>
          <p:cNvSpPr/>
          <p:nvPr/>
        </p:nvSpPr>
        <p:spPr>
          <a:xfrm>
            <a:off x="4923194" y="3125149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26" name="원"/>
          <p:cNvSpPr/>
          <p:nvPr/>
        </p:nvSpPr>
        <p:spPr>
          <a:xfrm>
            <a:off x="5198257" y="2289990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27" name="원"/>
          <p:cNvSpPr/>
          <p:nvPr/>
        </p:nvSpPr>
        <p:spPr>
          <a:xfrm>
            <a:off x="4653679" y="4155180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28" name="원"/>
          <p:cNvSpPr/>
          <p:nvPr/>
        </p:nvSpPr>
        <p:spPr>
          <a:xfrm>
            <a:off x="7533047" y="2985955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29" name="원"/>
          <p:cNvSpPr/>
          <p:nvPr/>
        </p:nvSpPr>
        <p:spPr>
          <a:xfrm>
            <a:off x="7378952" y="3317273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30" name="원"/>
          <p:cNvSpPr/>
          <p:nvPr/>
        </p:nvSpPr>
        <p:spPr>
          <a:xfrm>
            <a:off x="7638780" y="3570568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31" name="원"/>
          <p:cNvSpPr/>
          <p:nvPr/>
        </p:nvSpPr>
        <p:spPr>
          <a:xfrm>
            <a:off x="7795787" y="3317273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32" name="원"/>
          <p:cNvSpPr/>
          <p:nvPr/>
        </p:nvSpPr>
        <p:spPr>
          <a:xfrm>
            <a:off x="7870769" y="2896074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33" name="원"/>
          <p:cNvSpPr/>
          <p:nvPr/>
        </p:nvSpPr>
        <p:spPr>
          <a:xfrm>
            <a:off x="8212622" y="3317273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34" name="원"/>
          <p:cNvSpPr/>
          <p:nvPr/>
        </p:nvSpPr>
        <p:spPr>
          <a:xfrm>
            <a:off x="7982495" y="3672642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35" name="원"/>
          <p:cNvSpPr/>
          <p:nvPr/>
        </p:nvSpPr>
        <p:spPr>
          <a:xfrm>
            <a:off x="4789213" y="3957394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36" name="원"/>
          <p:cNvSpPr/>
          <p:nvPr/>
        </p:nvSpPr>
        <p:spPr>
          <a:xfrm>
            <a:off x="5125106" y="3957394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37" name="원"/>
          <p:cNvSpPr/>
          <p:nvPr/>
        </p:nvSpPr>
        <p:spPr>
          <a:xfrm>
            <a:off x="5272494" y="3570568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38" name="원"/>
          <p:cNvSpPr/>
          <p:nvPr/>
        </p:nvSpPr>
        <p:spPr>
          <a:xfrm>
            <a:off x="5774470" y="3774718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39" name="원"/>
          <p:cNvSpPr/>
          <p:nvPr/>
        </p:nvSpPr>
        <p:spPr>
          <a:xfrm>
            <a:off x="5735492" y="3224310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40" name="원"/>
          <p:cNvSpPr/>
          <p:nvPr/>
        </p:nvSpPr>
        <p:spPr>
          <a:xfrm>
            <a:off x="5617735" y="2985955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41" name="원"/>
          <p:cNvSpPr/>
          <p:nvPr/>
        </p:nvSpPr>
        <p:spPr>
          <a:xfrm>
            <a:off x="6835530" y="4155180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42" name="원"/>
          <p:cNvSpPr/>
          <p:nvPr/>
        </p:nvSpPr>
        <p:spPr>
          <a:xfrm>
            <a:off x="7376311" y="2289990"/>
            <a:ext cx="223454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43" name="원"/>
          <p:cNvSpPr/>
          <p:nvPr/>
        </p:nvSpPr>
        <p:spPr>
          <a:xfrm>
            <a:off x="6912603" y="2454107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44" name="원"/>
          <p:cNvSpPr/>
          <p:nvPr/>
        </p:nvSpPr>
        <p:spPr>
          <a:xfrm>
            <a:off x="6835530" y="2896074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45" name="원"/>
          <p:cNvSpPr/>
          <p:nvPr/>
        </p:nvSpPr>
        <p:spPr>
          <a:xfrm>
            <a:off x="7533047" y="4344222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46" name="원"/>
          <p:cNvSpPr/>
          <p:nvPr/>
        </p:nvSpPr>
        <p:spPr>
          <a:xfrm>
            <a:off x="8649506" y="4040911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47" name="원"/>
          <p:cNvSpPr/>
          <p:nvPr/>
        </p:nvSpPr>
        <p:spPr>
          <a:xfrm>
            <a:off x="8619836" y="3317273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48" name="원"/>
          <p:cNvSpPr/>
          <p:nvPr/>
        </p:nvSpPr>
        <p:spPr>
          <a:xfrm>
            <a:off x="8340367" y="2707570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49" name="A"/>
          <p:cNvSpPr txBox="1"/>
          <p:nvPr/>
        </p:nvSpPr>
        <p:spPr>
          <a:xfrm>
            <a:off x="3984207" y="2216299"/>
            <a:ext cx="256612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750" name="B"/>
          <p:cNvSpPr txBox="1"/>
          <p:nvPr/>
        </p:nvSpPr>
        <p:spPr>
          <a:xfrm>
            <a:off x="6687118" y="2216299"/>
            <a:ext cx="256611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선"/>
          <p:cNvSpPr/>
          <p:nvPr/>
        </p:nvSpPr>
        <p:spPr>
          <a:xfrm>
            <a:off x="3846357" y="4698779"/>
            <a:ext cx="2535613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53" name="선"/>
          <p:cNvSpPr/>
          <p:nvPr/>
        </p:nvSpPr>
        <p:spPr>
          <a:xfrm flipV="1">
            <a:off x="7025057" y="2482456"/>
            <a:ext cx="1" cy="222902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54" name="선"/>
          <p:cNvSpPr/>
          <p:nvPr/>
        </p:nvSpPr>
        <p:spPr>
          <a:xfrm>
            <a:off x="7015777" y="4711479"/>
            <a:ext cx="2535613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55" name="원"/>
          <p:cNvSpPr/>
          <p:nvPr/>
        </p:nvSpPr>
        <p:spPr>
          <a:xfrm>
            <a:off x="5034921" y="4587053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56" name="원"/>
          <p:cNvSpPr/>
          <p:nvPr/>
        </p:nvSpPr>
        <p:spPr>
          <a:xfrm>
            <a:off x="4682261" y="4587053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57" name="원"/>
          <p:cNvSpPr/>
          <p:nvPr/>
        </p:nvSpPr>
        <p:spPr>
          <a:xfrm>
            <a:off x="4344539" y="4587053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58" name="원"/>
          <p:cNvSpPr/>
          <p:nvPr/>
        </p:nvSpPr>
        <p:spPr>
          <a:xfrm>
            <a:off x="8628930" y="3329973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59" name="원"/>
          <p:cNvSpPr/>
          <p:nvPr/>
        </p:nvSpPr>
        <p:spPr>
          <a:xfrm>
            <a:off x="8398803" y="3685342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60" name="원"/>
          <p:cNvSpPr/>
          <p:nvPr/>
        </p:nvSpPr>
        <p:spPr>
          <a:xfrm>
            <a:off x="4000786" y="4587053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61" name="원"/>
          <p:cNvSpPr/>
          <p:nvPr/>
        </p:nvSpPr>
        <p:spPr>
          <a:xfrm>
            <a:off x="5384221" y="4587053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62" name="원"/>
          <p:cNvSpPr/>
          <p:nvPr/>
        </p:nvSpPr>
        <p:spPr>
          <a:xfrm>
            <a:off x="5817195" y="4563480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63" name="원"/>
          <p:cNvSpPr/>
          <p:nvPr/>
        </p:nvSpPr>
        <p:spPr>
          <a:xfrm>
            <a:off x="7593160" y="3819178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64" name="원"/>
          <p:cNvSpPr/>
          <p:nvPr/>
        </p:nvSpPr>
        <p:spPr>
          <a:xfrm>
            <a:off x="8171856" y="2908774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65" name="원"/>
          <p:cNvSpPr/>
          <p:nvPr/>
        </p:nvSpPr>
        <p:spPr>
          <a:xfrm>
            <a:off x="7874138" y="3329973"/>
            <a:ext cx="223455" cy="223454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66" name="원"/>
          <p:cNvSpPr/>
          <p:nvPr/>
        </p:nvSpPr>
        <p:spPr>
          <a:xfrm>
            <a:off x="8756675" y="2720270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67" name="A"/>
          <p:cNvSpPr txBox="1"/>
          <p:nvPr/>
        </p:nvSpPr>
        <p:spPr>
          <a:xfrm>
            <a:off x="3800663" y="2114699"/>
            <a:ext cx="131120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Kernel Trick</a:t>
            </a:r>
          </a:p>
        </p:txBody>
      </p:sp>
      <p:sp>
        <p:nvSpPr>
          <p:cNvPr id="771" name="연결선"/>
          <p:cNvSpPr/>
          <p:nvPr/>
        </p:nvSpPr>
        <p:spPr>
          <a:xfrm>
            <a:off x="4210678" y="2705877"/>
            <a:ext cx="1391891" cy="2414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"/>
                </a:moveTo>
                <a:cubicBezTo>
                  <a:pt x="9170" y="21600"/>
                  <a:pt x="16370" y="21600"/>
                  <a:pt x="21600" y="0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769" name="선"/>
          <p:cNvSpPr/>
          <p:nvPr/>
        </p:nvSpPr>
        <p:spPr>
          <a:xfrm flipV="1">
            <a:off x="7533363" y="2731528"/>
            <a:ext cx="1730881" cy="173088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70" name="화살표"/>
          <p:cNvSpPr/>
          <p:nvPr/>
        </p:nvSpPr>
        <p:spPr>
          <a:xfrm>
            <a:off x="6423903" y="3440202"/>
            <a:ext cx="494805" cy="313533"/>
          </a:xfrm>
          <a:prstGeom prst="rightArrow">
            <a:avLst>
              <a:gd name="adj1" fmla="val 32000"/>
              <a:gd name="adj2" fmla="val 101003"/>
            </a:avLst>
          </a:prstGeom>
          <a:solidFill>
            <a:srgbClr val="FFADE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표"/>
          <p:cNvGraphicFramePr/>
          <p:nvPr/>
        </p:nvGraphicFramePr>
        <p:xfrm>
          <a:off x="1185332" y="889000"/>
          <a:ext cx="6151330" cy="2854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65776"/>
                <a:gridCol w="2742777"/>
                <a:gridCol w="2742777"/>
              </a:tblGrid>
              <a:tr h="311247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메소드 오버로딩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메소드 오버라이딩</a:t>
                      </a:r>
                    </a:p>
                  </a:txBody>
                  <a:tcPr marL="0" marR="0" marT="0" marB="0" anchor="ctr" anchorCtr="0" horzOverflow="overflow"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정의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같은 클래스나 상속 관계에서 동일한 이름의 메소드 중복 작성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서브 클래스에서 슈퍼 클래스에 있는 메소드와 동일한 이름의 메소드 재작성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115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동일한 클래스 내 혹은 상속 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상속 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목적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이름이 같은 여러 개의 메소드를 중복 정의하여 사용의 편리성 향상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슈퍼 클래스에 구현된 메소드를 무시하고 서브 클래스에서 새로운 기능의 메소드를 재정의하고자 함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조건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메소드의 이름은 반드시 동일함. 메소드의 인자의 개수나 인자의 타입이 달라야 성립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메소드의 이름, 인자 타입, 인자 개수, 인자의 리턴 타입이 모두 동일하여야 성립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바인딩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정적 바인딩. 컴파일 시에 중복된 메소드 중 호출되는 메소드 결정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동적 바인딩. 실행 시간에 오버라이딩된 메소드 찾아 호출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표"/>
          <p:cNvGraphicFramePr/>
          <p:nvPr/>
        </p:nvGraphicFramePr>
        <p:xfrm>
          <a:off x="1185332" y="889000"/>
          <a:ext cx="8554326" cy="2730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75658"/>
                <a:gridCol w="6978668"/>
              </a:tblGrid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비교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내용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추상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- 일반 메소드 포함 가능</a:t>
                      </a:r>
                    </a:p>
                    <a:p>
                      <a:pPr algn="l">
                        <a:defRPr sz="1800"/>
                      </a:pPr>
                      <a:r>
                        <a:t> - 상수, 변수 필드 포함 가능</a:t>
                      </a:r>
                    </a:p>
                    <a:p>
                      <a:pPr algn="l">
                        <a:defRPr sz="1800"/>
                      </a:pPr>
                      <a:r>
                        <a:t> - 모든 서브 클래스에 공통된 메소드가 있는 경우에는 추상 클래스가 적합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인터페이스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- 모든 메소드가 추상 메소드</a:t>
                      </a:r>
                    </a:p>
                    <a:p>
                      <a:pPr algn="l">
                        <a:defRPr sz="1800"/>
                      </a:pPr>
                      <a:r>
                        <a:t> - 상수 필드만 포함 가능</a:t>
                      </a:r>
                    </a:p>
                    <a:p>
                      <a:pPr algn="l">
                        <a:defRPr sz="1800"/>
                      </a:pPr>
                      <a:r>
                        <a:t> - 다중 상속 지원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표 3"/>
          <p:cNvGraphicFramePr/>
          <p:nvPr/>
        </p:nvGraphicFramePr>
        <p:xfrm>
          <a:off x="2870200" y="648757"/>
          <a:ext cx="2111376" cy="148336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6" name="표 4"/>
          <p:cNvGraphicFramePr/>
          <p:nvPr/>
        </p:nvGraphicFramePr>
        <p:xfrm>
          <a:off x="2032000" y="2415114"/>
          <a:ext cx="3787779" cy="2966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표 4"/>
          <p:cNvGraphicFramePr/>
          <p:nvPr/>
        </p:nvGraphicFramePr>
        <p:xfrm>
          <a:off x="2032000" y="2415114"/>
          <a:ext cx="4692649" cy="22250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82108"/>
                <a:gridCol w="782108"/>
                <a:gridCol w="782108"/>
                <a:gridCol w="782108"/>
                <a:gridCol w="782108"/>
                <a:gridCol w="782108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(a)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Han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(b)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표 4"/>
          <p:cNvGraphicFramePr/>
          <p:nvPr/>
        </p:nvGraphicFramePr>
        <p:xfrm>
          <a:off x="2032000" y="2415114"/>
          <a:ext cx="2367361" cy="37084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[7]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[8]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표 4"/>
          <p:cNvGraphicFramePr/>
          <p:nvPr/>
        </p:nvGraphicFramePr>
        <p:xfrm>
          <a:off x="222253" y="91436"/>
          <a:ext cx="2080162" cy="333756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04948"/>
                <a:gridCol w="815275"/>
                <a:gridCol w="216123"/>
                <a:gridCol w="54381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주소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data 필드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link 필드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(a) 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13" name="표 1"/>
          <p:cNvGraphicFramePr/>
          <p:nvPr/>
        </p:nvGraphicFramePr>
        <p:xfrm>
          <a:off x="426120" y="3572299"/>
          <a:ext cx="1672428" cy="71945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(b) 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14" name="표 5"/>
          <p:cNvGraphicFramePr/>
          <p:nvPr/>
        </p:nvGraphicFramePr>
        <p:xfrm>
          <a:off x="6207795" y="1858853"/>
          <a:ext cx="167244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