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6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7" name="직선 화살표 연결선 3"/>
          <p:cNvSpPr/>
          <p:nvPr/>
        </p:nvSpPr>
        <p:spPr>
          <a:xfrm>
            <a:off x="1174079" y="828675"/>
            <a:ext cx="242641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58" name="표 32"/>
          <p:cNvGraphicFramePr/>
          <p:nvPr/>
        </p:nvGraphicFramePr>
        <p:xfrm>
          <a:off x="1416719" y="1525905"/>
          <a:ext cx="1201722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9" name="표 43"/>
          <p:cNvGraphicFramePr/>
          <p:nvPr/>
        </p:nvGraphicFramePr>
        <p:xfrm>
          <a:off x="247649" y="1525905"/>
          <a:ext cx="926433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0" name="직선 화살표 연결선 44"/>
          <p:cNvSpPr/>
          <p:nvPr/>
        </p:nvSpPr>
        <p:spPr>
          <a:xfrm>
            <a:off x="1174079" y="2029249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1" name="표 50"/>
          <p:cNvGraphicFramePr/>
          <p:nvPr/>
        </p:nvGraphicFramePr>
        <p:xfrm>
          <a:off x="1416719" y="2726476"/>
          <a:ext cx="1201722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2" name="표 51"/>
          <p:cNvGraphicFramePr/>
          <p:nvPr/>
        </p:nvGraphicFramePr>
        <p:xfrm>
          <a:off x="247649" y="2726476"/>
          <a:ext cx="926433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3" name="직선 화살표 연결선 52"/>
          <p:cNvSpPr/>
          <p:nvPr/>
        </p:nvSpPr>
        <p:spPr>
          <a:xfrm>
            <a:off x="1174079" y="3229822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4" name="표 53"/>
          <p:cNvGraphicFramePr/>
          <p:nvPr/>
        </p:nvGraphicFramePr>
        <p:xfrm>
          <a:off x="2861075" y="2726476"/>
          <a:ext cx="1201722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5" name="직선 화살표 연결선 54"/>
          <p:cNvSpPr/>
          <p:nvPr/>
        </p:nvSpPr>
        <p:spPr>
          <a:xfrm>
            <a:off x="2618439" y="3229822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6" name="표 55"/>
          <p:cNvGraphicFramePr/>
          <p:nvPr/>
        </p:nvGraphicFramePr>
        <p:xfrm>
          <a:off x="1416719" y="3927049"/>
          <a:ext cx="1201722" cy="6972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7" name="표 56"/>
          <p:cNvGraphicFramePr/>
          <p:nvPr/>
        </p:nvGraphicFramePr>
        <p:xfrm>
          <a:off x="247649" y="3927049"/>
          <a:ext cx="926433" cy="6972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8" name="직선 화살표 연결선 57"/>
          <p:cNvSpPr/>
          <p:nvPr/>
        </p:nvSpPr>
        <p:spPr>
          <a:xfrm>
            <a:off x="1174079" y="4430395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9" name="표 58"/>
          <p:cNvGraphicFramePr/>
          <p:nvPr/>
        </p:nvGraphicFramePr>
        <p:xfrm>
          <a:off x="2861075" y="3927049"/>
          <a:ext cx="1201722" cy="6972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0" name="직선 화살표 연결선 59"/>
          <p:cNvSpPr/>
          <p:nvPr/>
        </p:nvSpPr>
        <p:spPr>
          <a:xfrm>
            <a:off x="2618439" y="4430395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1" name="표 60"/>
          <p:cNvGraphicFramePr/>
          <p:nvPr/>
        </p:nvGraphicFramePr>
        <p:xfrm>
          <a:off x="4305434" y="3927049"/>
          <a:ext cx="1201722" cy="6972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61"/>
          <p:cNvSpPr/>
          <p:nvPr/>
        </p:nvSpPr>
        <p:spPr>
          <a:xfrm>
            <a:off x="4062795" y="4430395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62"/>
          <p:cNvGraphicFramePr/>
          <p:nvPr/>
        </p:nvGraphicFramePr>
        <p:xfrm>
          <a:off x="1416719" y="5127623"/>
          <a:ext cx="1201722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4" name="표 63"/>
          <p:cNvGraphicFramePr/>
          <p:nvPr/>
        </p:nvGraphicFramePr>
        <p:xfrm>
          <a:off x="247649" y="5127623"/>
          <a:ext cx="926433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직선 화살표 연결선 64"/>
          <p:cNvSpPr/>
          <p:nvPr/>
        </p:nvSpPr>
        <p:spPr>
          <a:xfrm>
            <a:off x="1174079" y="5630967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6" name="표 65"/>
          <p:cNvGraphicFramePr/>
          <p:nvPr/>
        </p:nvGraphicFramePr>
        <p:xfrm>
          <a:off x="2861075" y="5127623"/>
          <a:ext cx="1201722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7" name="직선 화살표 연결선 66"/>
          <p:cNvSpPr/>
          <p:nvPr/>
        </p:nvSpPr>
        <p:spPr>
          <a:xfrm>
            <a:off x="2618439" y="5630967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8" name="표 67"/>
          <p:cNvGraphicFramePr/>
          <p:nvPr/>
        </p:nvGraphicFramePr>
        <p:xfrm>
          <a:off x="4305434" y="5127623"/>
          <a:ext cx="1201722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8"/>
          <p:cNvSpPr/>
          <p:nvPr/>
        </p:nvSpPr>
        <p:spPr>
          <a:xfrm>
            <a:off x="4062795" y="5630967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사각형: 둥근 모서리 3"/>
          <p:cNvGrpSpPr/>
          <p:nvPr/>
        </p:nvGrpSpPr>
        <p:grpSpPr>
          <a:xfrm>
            <a:off x="571500" y="1076325"/>
            <a:ext cx="1676400" cy="2047875"/>
            <a:chOff x="0" y="0"/>
            <a:chExt cx="1676400" cy="2047875"/>
          </a:xfrm>
        </p:grpSpPr>
        <p:sp>
          <p:nvSpPr>
            <p:cNvPr id="181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182" name="String name;…"/>
            <p:cNvSpPr txBox="1"/>
            <p:nvPr/>
          </p:nvSpPr>
          <p:spPr>
            <a:xfrm>
              <a:off x="81834" y="140017"/>
              <a:ext cx="1512733" cy="1767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4" name="TextBox 4"/>
          <p:cNvSpPr txBox="1"/>
          <p:nvPr/>
        </p:nvSpPr>
        <p:spPr>
          <a:xfrm>
            <a:off x="1133474" y="768547"/>
            <a:ext cx="41173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객체</a:t>
            </a:r>
          </a:p>
        </p:txBody>
      </p:sp>
      <p:sp>
        <p:nvSpPr>
          <p:cNvPr id="185" name="TextBox 5"/>
          <p:cNvSpPr txBox="1"/>
          <p:nvPr/>
        </p:nvSpPr>
        <p:spPr>
          <a:xfrm>
            <a:off x="2299200" y="1521021"/>
            <a:ext cx="782575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필드(field)</a:t>
            </a:r>
          </a:p>
        </p:txBody>
      </p:sp>
      <p:sp>
        <p:nvSpPr>
          <p:cNvPr id="186" name="TextBox 6"/>
          <p:cNvSpPr txBox="1"/>
          <p:nvPr/>
        </p:nvSpPr>
        <p:spPr>
          <a:xfrm>
            <a:off x="2281264" y="2330648"/>
            <a:ext cx="755931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>
                <a:latin typeface="+mj-lt"/>
                <a:ea typeface="+mj-ea"/>
                <a:cs typeface="+mj-cs"/>
                <a:sym typeface="맑은 고딕"/>
              </a:defRPr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1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7636091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
     int n;
     void g() {...}
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
     static int n;
     static void g() {...}
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
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
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
  - 객체가 생길 때 멤버도 생성
  - 객체 생성 후 멤버 사용 가능
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
  - 객체가 생기기 전에 이미 생성
  - 객체가 생기기 전에도 사용 가능
  - 객체가 사라져도 멤버는 사라지지 않음
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
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 3"/>
          <p:cNvGraphicFramePr/>
          <p:nvPr/>
        </p:nvGraphicFramePr>
        <p:xfrm>
          <a:off x="2870200" y="648757"/>
          <a:ext cx="2111376" cy="14833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2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표 4"/>
          <p:cNvGraphicFramePr/>
          <p:nvPr/>
        </p:nvGraphicFramePr>
        <p:xfrm>
          <a:off x="2032000" y="2415114"/>
          <a:ext cx="4692649" cy="22250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표 4"/>
          <p:cNvGraphicFramePr/>
          <p:nvPr/>
        </p:nvGraphicFramePr>
        <p:xfrm>
          <a:off x="2032000" y="2415114"/>
          <a:ext cx="2367361" cy="370840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22253" y="91438"/>
          <a:ext cx="2080160" cy="333756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09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0" name="표 5"/>
          <p:cNvGraphicFramePr/>
          <p:nvPr/>
        </p:nvGraphicFramePr>
        <p:xfrm>
          <a:off x="6207795" y="1858854"/>
          <a:ext cx="1672428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5"/>
          <p:cNvGraphicFramePr/>
          <p:nvPr/>
        </p:nvGraphicFramePr>
        <p:xfrm>
          <a:off x="1559595" y="1954104"/>
          <a:ext cx="990726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3" name="표 8"/>
          <p:cNvGraphicFramePr/>
          <p:nvPr/>
        </p:nvGraphicFramePr>
        <p:xfrm>
          <a:off x="390524" y="1954104"/>
          <a:ext cx="926433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4" name="표 13"/>
          <p:cNvGraphicFramePr/>
          <p:nvPr/>
        </p:nvGraphicFramePr>
        <p:xfrm>
          <a:off x="2792958" y="1954104"/>
          <a:ext cx="990726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5" name="표 14"/>
          <p:cNvGraphicFramePr/>
          <p:nvPr/>
        </p:nvGraphicFramePr>
        <p:xfrm>
          <a:off x="4026320" y="1954104"/>
          <a:ext cx="990726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6" name="표 15"/>
          <p:cNvGraphicFramePr/>
          <p:nvPr/>
        </p:nvGraphicFramePr>
        <p:xfrm>
          <a:off x="5259682" y="1954104"/>
          <a:ext cx="990727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16"/>
          <p:cNvGraphicFramePr/>
          <p:nvPr/>
        </p:nvGraphicFramePr>
        <p:xfrm>
          <a:off x="6493047" y="1954104"/>
          <a:ext cx="990726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직선 화살표 연결선 3"/>
          <p:cNvSpPr/>
          <p:nvPr/>
        </p:nvSpPr>
        <p:spPr>
          <a:xfrm>
            <a:off x="1316954" y="2457450"/>
            <a:ext cx="242641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9" name="직선 화살표 연결선 17"/>
          <p:cNvSpPr/>
          <p:nvPr/>
        </p:nvSpPr>
        <p:spPr>
          <a:xfrm>
            <a:off x="2550317" y="2457450"/>
            <a:ext cx="242641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" name="직선 화살표 연결선 18"/>
          <p:cNvSpPr/>
          <p:nvPr/>
        </p:nvSpPr>
        <p:spPr>
          <a:xfrm>
            <a:off x="3783681" y="2457450"/>
            <a:ext cx="242641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직선 화살표 연결선 19"/>
          <p:cNvSpPr/>
          <p:nvPr/>
        </p:nvSpPr>
        <p:spPr>
          <a:xfrm>
            <a:off x="5017044" y="2457450"/>
            <a:ext cx="242641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" name="직선 화살표 연결선 20"/>
          <p:cNvSpPr/>
          <p:nvPr/>
        </p:nvSpPr>
        <p:spPr>
          <a:xfrm>
            <a:off x="6250408" y="2457450"/>
            <a:ext cx="242641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3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표 5"/>
          <p:cNvGraphicFramePr/>
          <p:nvPr/>
        </p:nvGraphicFramePr>
        <p:xfrm>
          <a:off x="5845845" y="3001854"/>
          <a:ext cx="990726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6" name="표 8"/>
          <p:cNvGraphicFramePr/>
          <p:nvPr/>
        </p:nvGraphicFramePr>
        <p:xfrm>
          <a:off x="4676773" y="3001854"/>
          <a:ext cx="926434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7" name="직선 화살표 연결선 3"/>
          <p:cNvSpPr/>
          <p:nvPr/>
        </p:nvSpPr>
        <p:spPr>
          <a:xfrm>
            <a:off x="5603206" y="3505200"/>
            <a:ext cx="242641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8" name="표 22"/>
          <p:cNvGraphicFramePr/>
          <p:nvPr/>
        </p:nvGraphicFramePr>
        <p:xfrm>
          <a:off x="5845845" y="3804284"/>
          <a:ext cx="990726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9" name="표 23"/>
          <p:cNvGraphicFramePr/>
          <p:nvPr/>
        </p:nvGraphicFramePr>
        <p:xfrm>
          <a:off x="4676773" y="3804284"/>
          <a:ext cx="926434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0" name="직선 화살표 연결선 24"/>
          <p:cNvSpPr/>
          <p:nvPr/>
        </p:nvSpPr>
        <p:spPr>
          <a:xfrm>
            <a:off x="5603206" y="4307628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1" name="표 25"/>
          <p:cNvGraphicFramePr/>
          <p:nvPr/>
        </p:nvGraphicFramePr>
        <p:xfrm>
          <a:off x="5845845" y="628754"/>
          <a:ext cx="990726" cy="6972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2" name="표 26"/>
          <p:cNvGraphicFramePr/>
          <p:nvPr/>
        </p:nvGraphicFramePr>
        <p:xfrm>
          <a:off x="4676773" y="628754"/>
          <a:ext cx="926434" cy="6972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3" name="직선 화살표 연결선 27"/>
          <p:cNvSpPr/>
          <p:nvPr/>
        </p:nvSpPr>
        <p:spPr>
          <a:xfrm>
            <a:off x="5603206" y="1132099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4" name="표 28"/>
          <p:cNvGraphicFramePr/>
          <p:nvPr/>
        </p:nvGraphicFramePr>
        <p:xfrm>
          <a:off x="5845845" y="1431182"/>
          <a:ext cx="990726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표 29"/>
          <p:cNvGraphicFramePr/>
          <p:nvPr/>
        </p:nvGraphicFramePr>
        <p:xfrm>
          <a:off x="4676773" y="1431182"/>
          <a:ext cx="926434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6" name="직선 화살표 연결선 30"/>
          <p:cNvSpPr/>
          <p:nvPr/>
        </p:nvSpPr>
        <p:spPr>
          <a:xfrm>
            <a:off x="5603206" y="1934528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7" name="표 13"/>
          <p:cNvGraphicFramePr/>
          <p:nvPr/>
        </p:nvGraphicFramePr>
        <p:xfrm>
          <a:off x="8248277" y="628754"/>
          <a:ext cx="990726" cy="6972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8" name="표 14"/>
          <p:cNvGraphicFramePr/>
          <p:nvPr/>
        </p:nvGraphicFramePr>
        <p:xfrm>
          <a:off x="7079208" y="628754"/>
          <a:ext cx="926434" cy="6972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16"/>
          <p:cNvGraphicFramePr/>
          <p:nvPr/>
        </p:nvGraphicFramePr>
        <p:xfrm>
          <a:off x="8248277" y="1431182"/>
          <a:ext cx="990726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0" name="표 17"/>
          <p:cNvGraphicFramePr/>
          <p:nvPr/>
        </p:nvGraphicFramePr>
        <p:xfrm>
          <a:off x="7079208" y="1431182"/>
          <a:ext cx="926434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1" name="직선 화살표 연결선 18"/>
          <p:cNvSpPr/>
          <p:nvPr/>
        </p:nvSpPr>
        <p:spPr>
          <a:xfrm>
            <a:off x="8005640" y="2025014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직선 연결선 19"/>
          <p:cNvSpPr/>
          <p:nvPr/>
        </p:nvSpPr>
        <p:spPr>
          <a:xfrm>
            <a:off x="8005640" y="1187998"/>
            <a:ext cx="71562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직선 연결선 31"/>
          <p:cNvSpPr/>
          <p:nvPr/>
        </p:nvSpPr>
        <p:spPr>
          <a:xfrm flipH="1">
            <a:off x="8067674" y="1173586"/>
            <a:ext cx="4765" cy="716402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직선 화살표 연결선 35"/>
          <p:cNvSpPr/>
          <p:nvPr/>
        </p:nvSpPr>
        <p:spPr>
          <a:xfrm>
            <a:off x="8072435" y="1875600"/>
            <a:ext cx="175844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TextBox 38"/>
          <p:cNvSpPr txBox="1"/>
          <p:nvPr/>
        </p:nvSpPr>
        <p:spPr>
          <a:xfrm>
            <a:off x="5845845" y="2230228"/>
            <a:ext cx="290397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146" name="TextBox 39"/>
          <p:cNvSpPr txBox="1"/>
          <p:nvPr/>
        </p:nvSpPr>
        <p:spPr>
          <a:xfrm>
            <a:off x="8248277" y="2230228"/>
            <a:ext cx="290398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47" name="표 33"/>
          <p:cNvGraphicFramePr/>
          <p:nvPr/>
        </p:nvGraphicFramePr>
        <p:xfrm>
          <a:off x="7079208" y="3001854"/>
          <a:ext cx="926434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8" name="표 34"/>
          <p:cNvGraphicFramePr/>
          <p:nvPr/>
        </p:nvGraphicFramePr>
        <p:xfrm>
          <a:off x="8248277" y="3804284"/>
          <a:ext cx="990726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9" name="표 36"/>
          <p:cNvGraphicFramePr/>
          <p:nvPr/>
        </p:nvGraphicFramePr>
        <p:xfrm>
          <a:off x="7079208" y="3804284"/>
          <a:ext cx="926434" cy="6972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0" name="직선 화살표 연결선 37"/>
          <p:cNvSpPr/>
          <p:nvPr/>
        </p:nvSpPr>
        <p:spPr>
          <a:xfrm>
            <a:off x="8005640" y="4398116"/>
            <a:ext cx="242641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직선 연결선 40"/>
          <p:cNvSpPr/>
          <p:nvPr/>
        </p:nvSpPr>
        <p:spPr>
          <a:xfrm>
            <a:off x="8005640" y="3561100"/>
            <a:ext cx="71562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직선 연결선 41"/>
          <p:cNvSpPr/>
          <p:nvPr/>
        </p:nvSpPr>
        <p:spPr>
          <a:xfrm flipH="1">
            <a:off x="8067674" y="3546685"/>
            <a:ext cx="4765" cy="71640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직선 화살표 연결선 42"/>
          <p:cNvSpPr/>
          <p:nvPr/>
        </p:nvSpPr>
        <p:spPr>
          <a:xfrm>
            <a:off x="8072435" y="4248701"/>
            <a:ext cx="175844" cy="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