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13"/>
  </p:notesMasterIdLst>
  <p:handoutMasterIdLst>
    <p:handoutMasterId r:id="rId14"/>
  </p:handoutMasterIdLst>
  <p:sldIdLst>
    <p:sldId id="259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28BD5722-B350-4A94-9F44-7A247304BC8C}">
          <p14:sldIdLst>
            <p14:sldId id="259"/>
            <p14:sldId id="258"/>
            <p14:sldId id="260"/>
          </p14:sldIdLst>
        </p14:section>
        <p14:section name="Introdução" id="{533A5C70-EE6D-401B-AAD2-B8B57A53272E}">
          <p14:sldIdLst>
            <p14:sldId id="261"/>
            <p14:sldId id="262"/>
            <p14:sldId id="263"/>
          </p14:sldIdLst>
        </p14:section>
        <p14:section name="Objetivo" id="{CA7539B1-6AC9-410D-AED2-89AB9B6642AE}">
          <p14:sldIdLst>
            <p14:sldId id="264"/>
            <p14:sldId id="265"/>
            <p14:sldId id="266"/>
          </p14:sldIdLst>
        </p14:section>
        <p14:section name="Conclusão" id="{F39C5E7A-4B3C-4ED5-B05A-BC9F44893BB4}">
          <p14:sldIdLst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1" autoAdjust="0"/>
    <p:restoredTop sz="94660"/>
  </p:normalViewPr>
  <p:slideViewPr>
    <p:cSldViewPr snapToGrid="0">
      <p:cViewPr varScale="1">
        <p:scale>
          <a:sx n="91" d="100"/>
          <a:sy n="91" d="100"/>
        </p:scale>
        <p:origin x="1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A20905-3954-474B-A606-562BCA026DC1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 rtlCol="0"/>
        <a:lstStyle/>
        <a:p>
          <a:pPr rtl="0"/>
          <a:endParaRPr lang="en-US"/>
        </a:p>
      </dgm:t>
    </dgm:pt>
    <dgm:pt modelId="{DC13AB6D-DEA2-4CBB-AC69-1EF1A6AD1512}">
      <dgm:prSet/>
      <dgm:spPr/>
      <dgm:t>
        <a:bodyPr rtlCol="0"/>
        <a:lstStyle/>
        <a:p>
          <a:pPr rtl="0">
            <a:defRPr cap="all"/>
          </a:pPr>
          <a:r>
            <a:rPr lang="pt-BR" dirty="0" err="1"/>
            <a:t>Finansys</a:t>
          </a:r>
          <a:r>
            <a:rPr lang="pt-BR" dirty="0"/>
            <a:t>;</a:t>
          </a:r>
        </a:p>
        <a:p>
          <a:pPr rtl="0">
            <a:defRPr cap="all"/>
          </a:pPr>
          <a:r>
            <a:rPr lang="pt-BR" dirty="0"/>
            <a:t>C</a:t>
          </a:r>
          <a:r>
            <a:rPr lang="pt-br" dirty="0"/>
            <a:t>ontextualização;</a:t>
          </a:r>
        </a:p>
        <a:p>
          <a:pPr rtl="0">
            <a:defRPr cap="all"/>
          </a:pPr>
          <a:r>
            <a:rPr lang="pt-BR" dirty="0"/>
            <a:t>Problemas financeiros;</a:t>
          </a:r>
          <a:endParaRPr lang="pt-br" dirty="0"/>
        </a:p>
      </dgm:t>
    </dgm:pt>
    <dgm:pt modelId="{2C752582-D9FF-4E04-A92F-827DB4BB5C48}" type="parTrans" cxnId="{4B888393-351D-4489-90C9-5A68061AB236}">
      <dgm:prSet/>
      <dgm:spPr/>
      <dgm:t>
        <a:bodyPr rtlCol="0"/>
        <a:lstStyle/>
        <a:p>
          <a:pPr rtl="0"/>
          <a:endParaRPr lang="en-US"/>
        </a:p>
      </dgm:t>
    </dgm:pt>
    <dgm:pt modelId="{9C64CC83-643C-4E12-8F97-BC19DC031190}" type="sibTrans" cxnId="{4B888393-351D-4489-90C9-5A68061AB236}">
      <dgm:prSet phldrT="01" phldr="0"/>
      <dgm:spPr/>
      <dgm:t>
        <a:bodyPr rtlCol="0"/>
        <a:lstStyle/>
        <a:p>
          <a:pPr rtl="0"/>
          <a:r>
            <a:rPr lang="pt-br"/>
            <a:t>01</a:t>
          </a:r>
        </a:p>
      </dgm:t>
    </dgm:pt>
    <dgm:pt modelId="{53742231-981F-480A-940F-203EC2F7423F}">
      <dgm:prSet/>
      <dgm:spPr/>
      <dgm:t>
        <a:bodyPr rtlCol="0"/>
        <a:lstStyle/>
        <a:p>
          <a:pPr rtl="0">
            <a:defRPr cap="all"/>
          </a:pPr>
          <a:r>
            <a:rPr lang="pt-br" dirty="0"/>
            <a:t>Objetivos;</a:t>
          </a:r>
        </a:p>
        <a:p>
          <a:pPr rtl="0">
            <a:defRPr cap="all"/>
          </a:pPr>
          <a:r>
            <a:rPr lang="pt-br" dirty="0"/>
            <a:t>O </a:t>
          </a:r>
          <a:r>
            <a:rPr lang="pt-BR" dirty="0"/>
            <a:t>q</a:t>
          </a:r>
          <a:r>
            <a:rPr lang="pt-br" dirty="0"/>
            <a:t>ue o Sistema fará?;</a:t>
          </a:r>
        </a:p>
        <a:p>
          <a:pPr rtl="0">
            <a:defRPr cap="all"/>
          </a:pPr>
          <a:r>
            <a:rPr lang="pt-BR" dirty="0"/>
            <a:t>Código;</a:t>
          </a:r>
          <a:endParaRPr lang="pt-br" dirty="0"/>
        </a:p>
      </dgm:t>
    </dgm:pt>
    <dgm:pt modelId="{2FC75195-FBA1-43DE-85DD-40B4B3A2F1F3}" type="parTrans" cxnId="{F226B1C2-5D99-403A-8240-EAD6BD4D8534}">
      <dgm:prSet/>
      <dgm:spPr/>
      <dgm:t>
        <a:bodyPr rtlCol="0"/>
        <a:lstStyle/>
        <a:p>
          <a:pPr rtl="0"/>
          <a:endParaRPr lang="en-US"/>
        </a:p>
      </dgm:t>
    </dgm:pt>
    <dgm:pt modelId="{EF449C32-A7AE-4099-9E9B-9E2F736A89CE}" type="sibTrans" cxnId="{F226B1C2-5D99-403A-8240-EAD6BD4D8534}">
      <dgm:prSet phldrT="02" phldr="0"/>
      <dgm:spPr/>
      <dgm:t>
        <a:bodyPr rtlCol="0"/>
        <a:lstStyle/>
        <a:p>
          <a:pPr rtl="0"/>
          <a:r>
            <a:rPr lang="pt-br"/>
            <a:t>02</a:t>
          </a:r>
        </a:p>
      </dgm:t>
    </dgm:pt>
    <dgm:pt modelId="{9EF41CC5-EF3B-4A6D-8229-3F1333EADFB3}">
      <dgm:prSet/>
      <dgm:spPr/>
      <dgm:t>
        <a:bodyPr rtlCol="0"/>
        <a:lstStyle/>
        <a:p>
          <a:pPr rtl="0">
            <a:defRPr cap="all"/>
          </a:pPr>
          <a:r>
            <a:rPr lang="pt-br" dirty="0"/>
            <a:t>Conclusão;</a:t>
          </a:r>
        </a:p>
        <a:p>
          <a:pPr rtl="0">
            <a:defRPr cap="all"/>
          </a:pPr>
          <a:r>
            <a:rPr lang="pt-BR" dirty="0"/>
            <a:t>Referências.</a:t>
          </a:r>
          <a:endParaRPr lang="pt-br" dirty="0"/>
        </a:p>
      </dgm:t>
    </dgm:pt>
    <dgm:pt modelId="{DAEF1C7D-B0C5-46FA-BED3-8A54E918D3E0}" type="parTrans" cxnId="{E476EEBC-7C9F-4E07-BD58-1044B9769B64}">
      <dgm:prSet/>
      <dgm:spPr/>
      <dgm:t>
        <a:bodyPr rtlCol="0"/>
        <a:lstStyle/>
        <a:p>
          <a:pPr rtl="0"/>
          <a:endParaRPr lang="en-US"/>
        </a:p>
      </dgm:t>
    </dgm:pt>
    <dgm:pt modelId="{98E6DD7C-B953-4119-9F64-9914E467ECBF}" type="sibTrans" cxnId="{E476EEBC-7C9F-4E07-BD58-1044B9769B64}">
      <dgm:prSet phldrT="03" phldr="0"/>
      <dgm:spPr/>
      <dgm:t>
        <a:bodyPr rtlCol="0"/>
        <a:lstStyle/>
        <a:p>
          <a:pPr rtl="0"/>
          <a:r>
            <a:rPr lang="pt-br"/>
            <a:t>03</a:t>
          </a:r>
        </a:p>
      </dgm:t>
    </dgm:pt>
    <dgm:pt modelId="{579698BD-D232-4926-8D7B-29A69B90858B}" type="pres">
      <dgm:prSet presAssocID="{8AA20905-3954-474B-A606-562BCA026DC1}" presName="Name0" presStyleCnt="0">
        <dgm:presLayoutVars>
          <dgm:animLvl val="lvl"/>
          <dgm:resizeHandles val="exact"/>
        </dgm:presLayoutVars>
      </dgm:prSet>
      <dgm:spPr/>
    </dgm:pt>
    <dgm:pt modelId="{3DD5B223-886E-4FC7-BDA1-ECA869A474EC}" type="pres">
      <dgm:prSet presAssocID="{DC13AB6D-DEA2-4CBB-AC69-1EF1A6AD1512}" presName="compositeNode" presStyleCnt="0">
        <dgm:presLayoutVars>
          <dgm:bulletEnabled val="1"/>
        </dgm:presLayoutVars>
      </dgm:prSet>
      <dgm:spPr/>
    </dgm:pt>
    <dgm:pt modelId="{DA3A6BD4-857F-4C66-97FA-B1E1C180A950}" type="pres">
      <dgm:prSet presAssocID="{DC13AB6D-DEA2-4CBB-AC69-1EF1A6AD1512}" presName="bgRect" presStyleLbl="alignNode1" presStyleIdx="0" presStyleCnt="3"/>
      <dgm:spPr/>
    </dgm:pt>
    <dgm:pt modelId="{BBA91679-4684-4A04-8AEB-03038C78A75C}" type="pres">
      <dgm:prSet presAssocID="{9C64CC83-643C-4E12-8F97-BC19DC031190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5F398AEE-BC0F-4F30-99FA-92D67A176C2D}" type="pres">
      <dgm:prSet presAssocID="{DC13AB6D-DEA2-4CBB-AC69-1EF1A6AD1512}" presName="nodeRect" presStyleLbl="alignNode1" presStyleIdx="0" presStyleCnt="3">
        <dgm:presLayoutVars>
          <dgm:bulletEnabled val="1"/>
        </dgm:presLayoutVars>
      </dgm:prSet>
      <dgm:spPr/>
    </dgm:pt>
    <dgm:pt modelId="{3C27A223-AC17-40BD-B7C5-0447661C2934}" type="pres">
      <dgm:prSet presAssocID="{9C64CC83-643C-4E12-8F97-BC19DC031190}" presName="sibTrans" presStyleCnt="0"/>
      <dgm:spPr/>
    </dgm:pt>
    <dgm:pt modelId="{0864151C-845B-4A50-9755-7EE613694D81}" type="pres">
      <dgm:prSet presAssocID="{53742231-981F-480A-940F-203EC2F7423F}" presName="compositeNode" presStyleCnt="0">
        <dgm:presLayoutVars>
          <dgm:bulletEnabled val="1"/>
        </dgm:presLayoutVars>
      </dgm:prSet>
      <dgm:spPr/>
    </dgm:pt>
    <dgm:pt modelId="{00AE7F27-0E5D-4AFB-ACD6-B5A19E79EA42}" type="pres">
      <dgm:prSet presAssocID="{53742231-981F-480A-940F-203EC2F7423F}" presName="bgRect" presStyleLbl="alignNode1" presStyleIdx="1" presStyleCnt="3"/>
      <dgm:spPr/>
    </dgm:pt>
    <dgm:pt modelId="{975C752B-C37A-4BA6-A3AE-2202A141404A}" type="pres">
      <dgm:prSet presAssocID="{EF449C32-A7AE-4099-9E9B-9E2F736A89CE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C5BDCA19-B754-421E-A6CC-628F80FC74CB}" type="pres">
      <dgm:prSet presAssocID="{53742231-981F-480A-940F-203EC2F7423F}" presName="nodeRect" presStyleLbl="alignNode1" presStyleIdx="1" presStyleCnt="3">
        <dgm:presLayoutVars>
          <dgm:bulletEnabled val="1"/>
        </dgm:presLayoutVars>
      </dgm:prSet>
      <dgm:spPr/>
    </dgm:pt>
    <dgm:pt modelId="{3E36C1DA-E751-469B-91D5-B7ADF3790DAB}" type="pres">
      <dgm:prSet presAssocID="{EF449C32-A7AE-4099-9E9B-9E2F736A89CE}" presName="sibTrans" presStyleCnt="0"/>
      <dgm:spPr/>
    </dgm:pt>
    <dgm:pt modelId="{19974A3A-09A4-40DE-BB0F-D9AED1ACB06E}" type="pres">
      <dgm:prSet presAssocID="{9EF41CC5-EF3B-4A6D-8229-3F1333EADFB3}" presName="compositeNode" presStyleCnt="0">
        <dgm:presLayoutVars>
          <dgm:bulletEnabled val="1"/>
        </dgm:presLayoutVars>
      </dgm:prSet>
      <dgm:spPr/>
    </dgm:pt>
    <dgm:pt modelId="{CAD62F17-E99D-4FEF-B376-961CA4CB20EB}" type="pres">
      <dgm:prSet presAssocID="{9EF41CC5-EF3B-4A6D-8229-3F1333EADFB3}" presName="bgRect" presStyleLbl="alignNode1" presStyleIdx="2" presStyleCnt="3"/>
      <dgm:spPr/>
    </dgm:pt>
    <dgm:pt modelId="{E20811D6-E5D4-4C9E-AABF-9E0E1902CA2C}" type="pres">
      <dgm:prSet presAssocID="{98E6DD7C-B953-4119-9F64-9914E467ECBF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67D48337-9200-42EF-A956-8FC92E9B78D2}" type="pres">
      <dgm:prSet presAssocID="{9EF41CC5-EF3B-4A6D-8229-3F1333EADFB3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43B61840-F115-4174-96B9-DA0C0E83489E}" type="presOf" srcId="{9EF41CC5-EF3B-4A6D-8229-3F1333EADFB3}" destId="{CAD62F17-E99D-4FEF-B376-961CA4CB20EB}" srcOrd="0" destOrd="0" presId="urn:microsoft.com/office/officeart/2016/7/layout/LinearBlockProcessNumbered"/>
    <dgm:cxn modelId="{0439566F-A180-439C-8FAE-14E400EF2DCF}" type="presOf" srcId="{8AA20905-3954-474B-A606-562BCA026DC1}" destId="{579698BD-D232-4926-8D7B-29A69B90858B}" srcOrd="0" destOrd="0" presId="urn:microsoft.com/office/officeart/2016/7/layout/LinearBlockProcessNumbered"/>
    <dgm:cxn modelId="{29280853-1A86-48A7-BA30-A3847B3BBF6D}" type="presOf" srcId="{98E6DD7C-B953-4119-9F64-9914E467ECBF}" destId="{E20811D6-E5D4-4C9E-AABF-9E0E1902CA2C}" srcOrd="0" destOrd="0" presId="urn:microsoft.com/office/officeart/2016/7/layout/LinearBlockProcessNumbered"/>
    <dgm:cxn modelId="{F6B1598F-1951-460F-BB68-54B32A798437}" type="presOf" srcId="{DC13AB6D-DEA2-4CBB-AC69-1EF1A6AD1512}" destId="{5F398AEE-BC0F-4F30-99FA-92D67A176C2D}" srcOrd="1" destOrd="0" presId="urn:microsoft.com/office/officeart/2016/7/layout/LinearBlockProcessNumbered"/>
    <dgm:cxn modelId="{4B888393-351D-4489-90C9-5A68061AB236}" srcId="{8AA20905-3954-474B-A606-562BCA026DC1}" destId="{DC13AB6D-DEA2-4CBB-AC69-1EF1A6AD1512}" srcOrd="0" destOrd="0" parTransId="{2C752582-D9FF-4E04-A92F-827DB4BB5C48}" sibTransId="{9C64CC83-643C-4E12-8F97-BC19DC031190}"/>
    <dgm:cxn modelId="{BA068B95-2DA2-453B-8162-90B6AB26C20F}" type="presOf" srcId="{DC13AB6D-DEA2-4CBB-AC69-1EF1A6AD1512}" destId="{DA3A6BD4-857F-4C66-97FA-B1E1C180A950}" srcOrd="0" destOrd="0" presId="urn:microsoft.com/office/officeart/2016/7/layout/LinearBlockProcessNumbered"/>
    <dgm:cxn modelId="{07D44DA2-D4CF-4582-A029-20843D5E0F23}" type="presOf" srcId="{53742231-981F-480A-940F-203EC2F7423F}" destId="{C5BDCA19-B754-421E-A6CC-628F80FC74CB}" srcOrd="1" destOrd="0" presId="urn:microsoft.com/office/officeart/2016/7/layout/LinearBlockProcessNumbered"/>
    <dgm:cxn modelId="{E476EEBC-7C9F-4E07-BD58-1044B9769B64}" srcId="{8AA20905-3954-474B-A606-562BCA026DC1}" destId="{9EF41CC5-EF3B-4A6D-8229-3F1333EADFB3}" srcOrd="2" destOrd="0" parTransId="{DAEF1C7D-B0C5-46FA-BED3-8A54E918D3E0}" sibTransId="{98E6DD7C-B953-4119-9F64-9914E467ECBF}"/>
    <dgm:cxn modelId="{FDD130C2-CD74-4EFB-A226-A939177EE674}" type="presOf" srcId="{53742231-981F-480A-940F-203EC2F7423F}" destId="{00AE7F27-0E5D-4AFB-ACD6-B5A19E79EA42}" srcOrd="0" destOrd="0" presId="urn:microsoft.com/office/officeart/2016/7/layout/LinearBlockProcessNumbered"/>
    <dgm:cxn modelId="{F226B1C2-5D99-403A-8240-EAD6BD4D8534}" srcId="{8AA20905-3954-474B-A606-562BCA026DC1}" destId="{53742231-981F-480A-940F-203EC2F7423F}" srcOrd="1" destOrd="0" parTransId="{2FC75195-FBA1-43DE-85DD-40B4B3A2F1F3}" sibTransId="{EF449C32-A7AE-4099-9E9B-9E2F736A89CE}"/>
    <dgm:cxn modelId="{714928C7-F07E-48C4-BE9E-4842896AB09C}" type="presOf" srcId="{9C64CC83-643C-4E12-8F97-BC19DC031190}" destId="{BBA91679-4684-4A04-8AEB-03038C78A75C}" srcOrd="0" destOrd="0" presId="urn:microsoft.com/office/officeart/2016/7/layout/LinearBlockProcessNumbered"/>
    <dgm:cxn modelId="{7D7B6CF4-1A1D-4E61-B5FE-C95185EF2648}" type="presOf" srcId="{9EF41CC5-EF3B-4A6D-8229-3F1333EADFB3}" destId="{67D48337-9200-42EF-A956-8FC92E9B78D2}" srcOrd="1" destOrd="0" presId="urn:microsoft.com/office/officeart/2016/7/layout/LinearBlockProcessNumbered"/>
    <dgm:cxn modelId="{B9FDDAF6-ABE3-43D5-A54F-4A0002D3FD47}" type="presOf" srcId="{EF449C32-A7AE-4099-9E9B-9E2F736A89CE}" destId="{975C752B-C37A-4BA6-A3AE-2202A141404A}" srcOrd="0" destOrd="0" presId="urn:microsoft.com/office/officeart/2016/7/layout/LinearBlockProcessNumbered"/>
    <dgm:cxn modelId="{6A5BED3A-71F8-4A71-9E51-1F50D58497B5}" type="presParOf" srcId="{579698BD-D232-4926-8D7B-29A69B90858B}" destId="{3DD5B223-886E-4FC7-BDA1-ECA869A474EC}" srcOrd="0" destOrd="0" presId="urn:microsoft.com/office/officeart/2016/7/layout/LinearBlockProcessNumbered"/>
    <dgm:cxn modelId="{50ED9B3F-B939-4662-8866-7D833C2E0794}" type="presParOf" srcId="{3DD5B223-886E-4FC7-BDA1-ECA869A474EC}" destId="{DA3A6BD4-857F-4C66-97FA-B1E1C180A950}" srcOrd="0" destOrd="0" presId="urn:microsoft.com/office/officeart/2016/7/layout/LinearBlockProcessNumbered"/>
    <dgm:cxn modelId="{0D013F25-1B82-4F7B-AEF4-E93C2E95B0C3}" type="presParOf" srcId="{3DD5B223-886E-4FC7-BDA1-ECA869A474EC}" destId="{BBA91679-4684-4A04-8AEB-03038C78A75C}" srcOrd="1" destOrd="0" presId="urn:microsoft.com/office/officeart/2016/7/layout/LinearBlockProcessNumbered"/>
    <dgm:cxn modelId="{1E713196-E09A-42B0-BC2D-5294D0D9C36F}" type="presParOf" srcId="{3DD5B223-886E-4FC7-BDA1-ECA869A474EC}" destId="{5F398AEE-BC0F-4F30-99FA-92D67A176C2D}" srcOrd="2" destOrd="0" presId="urn:microsoft.com/office/officeart/2016/7/layout/LinearBlockProcessNumbered"/>
    <dgm:cxn modelId="{F8935481-B234-48A2-8E9B-6F423817537E}" type="presParOf" srcId="{579698BD-D232-4926-8D7B-29A69B90858B}" destId="{3C27A223-AC17-40BD-B7C5-0447661C2934}" srcOrd="1" destOrd="0" presId="urn:microsoft.com/office/officeart/2016/7/layout/LinearBlockProcessNumbered"/>
    <dgm:cxn modelId="{2A71550B-14EE-4B95-A40C-E132F64E84DB}" type="presParOf" srcId="{579698BD-D232-4926-8D7B-29A69B90858B}" destId="{0864151C-845B-4A50-9755-7EE613694D81}" srcOrd="2" destOrd="0" presId="urn:microsoft.com/office/officeart/2016/7/layout/LinearBlockProcessNumbered"/>
    <dgm:cxn modelId="{819F34FD-11F2-459D-B90D-FA1539737ADA}" type="presParOf" srcId="{0864151C-845B-4A50-9755-7EE613694D81}" destId="{00AE7F27-0E5D-4AFB-ACD6-B5A19E79EA42}" srcOrd="0" destOrd="0" presId="urn:microsoft.com/office/officeart/2016/7/layout/LinearBlockProcessNumbered"/>
    <dgm:cxn modelId="{FAA4A22E-63A9-40D7-AF37-15573F3C350A}" type="presParOf" srcId="{0864151C-845B-4A50-9755-7EE613694D81}" destId="{975C752B-C37A-4BA6-A3AE-2202A141404A}" srcOrd="1" destOrd="0" presId="urn:microsoft.com/office/officeart/2016/7/layout/LinearBlockProcessNumbered"/>
    <dgm:cxn modelId="{ABA4B620-C848-4944-B91E-2E492EED893C}" type="presParOf" srcId="{0864151C-845B-4A50-9755-7EE613694D81}" destId="{C5BDCA19-B754-421E-A6CC-628F80FC74CB}" srcOrd="2" destOrd="0" presId="urn:microsoft.com/office/officeart/2016/7/layout/LinearBlockProcessNumbered"/>
    <dgm:cxn modelId="{981D06A1-F8EB-4C14-9C2A-EA505D9C81FA}" type="presParOf" srcId="{579698BD-D232-4926-8D7B-29A69B90858B}" destId="{3E36C1DA-E751-469B-91D5-B7ADF3790DAB}" srcOrd="3" destOrd="0" presId="urn:microsoft.com/office/officeart/2016/7/layout/LinearBlockProcessNumbered"/>
    <dgm:cxn modelId="{D7BB022A-2504-497B-9672-D97F4CB95B15}" type="presParOf" srcId="{579698BD-D232-4926-8D7B-29A69B90858B}" destId="{19974A3A-09A4-40DE-BB0F-D9AED1ACB06E}" srcOrd="4" destOrd="0" presId="urn:microsoft.com/office/officeart/2016/7/layout/LinearBlockProcessNumbered"/>
    <dgm:cxn modelId="{A085F843-0169-43CB-B042-74EAB6E1674B}" type="presParOf" srcId="{19974A3A-09A4-40DE-BB0F-D9AED1ACB06E}" destId="{CAD62F17-E99D-4FEF-B376-961CA4CB20EB}" srcOrd="0" destOrd="0" presId="urn:microsoft.com/office/officeart/2016/7/layout/LinearBlockProcessNumbered"/>
    <dgm:cxn modelId="{A179DBCD-25F3-44B6-BAA7-26EBC7B29448}" type="presParOf" srcId="{19974A3A-09A4-40DE-BB0F-D9AED1ACB06E}" destId="{E20811D6-E5D4-4C9E-AABF-9E0E1902CA2C}" srcOrd="1" destOrd="0" presId="urn:microsoft.com/office/officeart/2016/7/layout/LinearBlockProcessNumbered"/>
    <dgm:cxn modelId="{7429BDE6-E17F-4E08-960D-D62B256C81F6}" type="presParOf" srcId="{19974A3A-09A4-40DE-BB0F-D9AED1ACB06E}" destId="{67D48337-9200-42EF-A956-8FC92E9B78D2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3A6BD4-857F-4C66-97FA-B1E1C180A950}">
      <dsp:nvSpPr>
        <dsp:cNvPr id="0" name=""/>
        <dsp:cNvSpPr/>
      </dsp:nvSpPr>
      <dsp:spPr>
        <a:xfrm>
          <a:off x="808" y="0"/>
          <a:ext cx="3275967" cy="371475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rtlCol="0" anchor="t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900" kern="1200" dirty="0" err="1"/>
            <a:t>Finansys</a:t>
          </a:r>
          <a:r>
            <a:rPr lang="pt-BR" sz="1900" kern="1200" dirty="0"/>
            <a:t>;</a:t>
          </a:r>
        </a:p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900" kern="1200" dirty="0"/>
            <a:t>C</a:t>
          </a:r>
          <a:r>
            <a:rPr lang="pt-br" sz="1900" kern="1200" dirty="0"/>
            <a:t>ontextualização;</a:t>
          </a:r>
        </a:p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900" kern="1200" dirty="0"/>
            <a:t>Problemas financeiros;</a:t>
          </a:r>
          <a:endParaRPr lang="pt-br" sz="1900" kern="1200" dirty="0"/>
        </a:p>
      </dsp:txBody>
      <dsp:txXfrm>
        <a:off x="808" y="1485900"/>
        <a:ext cx="3275967" cy="2228850"/>
      </dsp:txXfrm>
    </dsp:sp>
    <dsp:sp modelId="{BBA91679-4684-4A04-8AEB-03038C78A75C}">
      <dsp:nvSpPr>
        <dsp:cNvPr id="0" name=""/>
        <dsp:cNvSpPr/>
      </dsp:nvSpPr>
      <dsp:spPr>
        <a:xfrm>
          <a:off x="808" y="0"/>
          <a:ext cx="3275967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rtlCol="0" anchor="ctr" anchorCtr="0">
          <a:noAutofit/>
        </a:bodyPr>
        <a:lstStyle/>
        <a:p>
          <a:pPr marL="0" lvl="0" indent="0" algn="l" defTabSz="2933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6600" kern="1200"/>
            <a:t>01</a:t>
          </a:r>
        </a:p>
      </dsp:txBody>
      <dsp:txXfrm>
        <a:off x="808" y="0"/>
        <a:ext cx="3275967" cy="1485900"/>
      </dsp:txXfrm>
    </dsp:sp>
    <dsp:sp modelId="{00AE7F27-0E5D-4AFB-ACD6-B5A19E79EA42}">
      <dsp:nvSpPr>
        <dsp:cNvPr id="0" name=""/>
        <dsp:cNvSpPr/>
      </dsp:nvSpPr>
      <dsp:spPr>
        <a:xfrm>
          <a:off x="3538853" y="0"/>
          <a:ext cx="3275967" cy="371475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rtlCol="0" anchor="t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900" kern="1200" dirty="0"/>
            <a:t>Objetivos;</a:t>
          </a:r>
        </a:p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900" kern="1200" dirty="0"/>
            <a:t>O </a:t>
          </a:r>
          <a:r>
            <a:rPr lang="pt-BR" sz="1900" kern="1200" dirty="0"/>
            <a:t>q</a:t>
          </a:r>
          <a:r>
            <a:rPr lang="pt-br" sz="1900" kern="1200" dirty="0"/>
            <a:t>ue o Sistema fará?;</a:t>
          </a:r>
        </a:p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900" kern="1200" dirty="0"/>
            <a:t>Código;</a:t>
          </a:r>
          <a:endParaRPr lang="pt-br" sz="1900" kern="1200" dirty="0"/>
        </a:p>
      </dsp:txBody>
      <dsp:txXfrm>
        <a:off x="3538853" y="1485900"/>
        <a:ext cx="3275967" cy="2228850"/>
      </dsp:txXfrm>
    </dsp:sp>
    <dsp:sp modelId="{975C752B-C37A-4BA6-A3AE-2202A141404A}">
      <dsp:nvSpPr>
        <dsp:cNvPr id="0" name=""/>
        <dsp:cNvSpPr/>
      </dsp:nvSpPr>
      <dsp:spPr>
        <a:xfrm>
          <a:off x="3538853" y="0"/>
          <a:ext cx="3275967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rtlCol="0" anchor="ctr" anchorCtr="0">
          <a:noAutofit/>
        </a:bodyPr>
        <a:lstStyle/>
        <a:p>
          <a:pPr marL="0" lvl="0" indent="0" algn="l" defTabSz="2933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6600" kern="1200"/>
            <a:t>02</a:t>
          </a:r>
        </a:p>
      </dsp:txBody>
      <dsp:txXfrm>
        <a:off x="3538853" y="0"/>
        <a:ext cx="3275967" cy="1485900"/>
      </dsp:txXfrm>
    </dsp:sp>
    <dsp:sp modelId="{CAD62F17-E99D-4FEF-B376-961CA4CB20EB}">
      <dsp:nvSpPr>
        <dsp:cNvPr id="0" name=""/>
        <dsp:cNvSpPr/>
      </dsp:nvSpPr>
      <dsp:spPr>
        <a:xfrm>
          <a:off x="7076898" y="0"/>
          <a:ext cx="3275967" cy="371475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rtlCol="0" anchor="t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900" kern="1200" dirty="0"/>
            <a:t>Conclusão;</a:t>
          </a:r>
        </a:p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900" kern="1200" dirty="0"/>
            <a:t>Referências.</a:t>
          </a:r>
          <a:endParaRPr lang="pt-br" sz="1900" kern="1200" dirty="0"/>
        </a:p>
      </dsp:txBody>
      <dsp:txXfrm>
        <a:off x="7076898" y="1485900"/>
        <a:ext cx="3275967" cy="2228850"/>
      </dsp:txXfrm>
    </dsp:sp>
    <dsp:sp modelId="{E20811D6-E5D4-4C9E-AABF-9E0E1902CA2C}">
      <dsp:nvSpPr>
        <dsp:cNvPr id="0" name=""/>
        <dsp:cNvSpPr/>
      </dsp:nvSpPr>
      <dsp:spPr>
        <a:xfrm>
          <a:off x="7076898" y="0"/>
          <a:ext cx="3275967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rtlCol="0" anchor="ctr" anchorCtr="0">
          <a:noAutofit/>
        </a:bodyPr>
        <a:lstStyle/>
        <a:p>
          <a:pPr marL="0" lvl="0" indent="0" algn="l" defTabSz="2933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6600" kern="1200"/>
            <a:t>03</a:t>
          </a:r>
        </a:p>
      </dsp:txBody>
      <dsp:txXfrm>
        <a:off x="7076898" y="0"/>
        <a:ext cx="3275967" cy="14859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 rtlCol="0"/>
            <a:lstStyle/>
            <a:p>
              <a:pPr rtl="0"/>
              <a:r>
                <a:t>01</a:t>
              </a:r>
            </a:p>
          </dgm:t>
        </dgm:pt>
        <dgm:pt modelId="201" type="sibTrans" cxnId="5">
          <dgm:prSet phldrT="2"/>
          <dgm:t>
            <a:bodyPr rtlCol="0"/>
            <a:lstStyle/>
            <a:p>
              <a:pPr rtl="0"/>
              <a:r>
                <a:t>02</a:t>
              </a:r>
            </a:p>
          </dgm:t>
        </dgm:pt>
        <dgm:pt modelId="301" type="sibTrans" cxnId="6">
          <dgm:prSet phldrT="3"/>
          <dgm:t>
            <a:bodyPr rtlCol="0"/>
            <a:lstStyle/>
            <a:p>
              <a:pPr rtl="0"/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D2EA776-6486-409F-9E42-BD4FCC6A44A1}" type="datetime1">
              <a:rPr lang="pt-BR" smtClean="0"/>
              <a:t>26/05/2025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1E602E8-7778-4840-9C52-CF866E2E76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60039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435DDD2-5AEF-4CE6-93B6-6FB9C678CC40}" type="datetime1">
              <a:rPr lang="pt-BR" smtClean="0"/>
              <a:t>26/05/2025</a:t>
            </a:fld>
            <a:endParaRPr lang="en-US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/>
              <a:t>Clique para editar o texto Mestre</a:t>
            </a:r>
            <a:endParaRPr lang="en-US"/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E86D5CD-F53C-40AA-8F25-6C53AFF44EC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398133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370693" y="1769540"/>
            <a:ext cx="9440034" cy="1828801"/>
          </a:xfrm>
        </p:spPr>
        <p:txBody>
          <a:bodyPr rtlCol="0" anchor="b">
            <a:normAutofit/>
          </a:bodyPr>
          <a:lstStyle>
            <a:lvl1pPr algn="ctr">
              <a:defRPr sz="5400"/>
            </a:lvl1pPr>
          </a:lstStyle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rtlCol="0"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50DF503-732B-4721-AC20-D30104D5F450}" type="datetime1">
              <a:rPr lang="pt-BR" smtClean="0"/>
              <a:t>26/05/2025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m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rtlCol="0" anchor="b">
            <a:normAutofit/>
          </a:bodyPr>
          <a:lstStyle>
            <a:lvl1pPr algn="ctr">
              <a:defRPr sz="2800"/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2780597-7E4C-49B1-8DFA-506BCE34072C}" type="datetime1">
              <a:rPr lang="pt-BR" smtClean="0"/>
              <a:t>26/05/2025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rtlCol="0" anchor="ctr">
            <a:normAutofit/>
          </a:bodyPr>
          <a:lstStyle>
            <a:lvl1pPr>
              <a:defRPr sz="4000"/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rtlCol="0"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F6DF03D-7AFC-47DF-9591-1326FF7AD073}" type="datetime1">
              <a:rPr lang="pt-BR" smtClean="0"/>
              <a:t>26/05/2025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Espaço Reservado para Texto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9F37908-64F6-4BF1-AEF9-1375A5CF069B}" type="datetime1">
              <a:rPr lang="pt-BR" smtClean="0"/>
              <a:t>26/05/2025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1" name="Caixa de texto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br" sz="800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3" name="Caixa de texto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>
                <a:solidFill>
                  <a:schemeClr val="tx1"/>
                </a:solidFill>
                <a:effectLst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0EB9173-D618-48E2-BAA6-9B20DA9854D6}" type="datetime1">
              <a:rPr lang="pt-BR" smtClean="0"/>
              <a:t>26/05/2025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913795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dirty="0"/>
              <a:t>Clique para editar o texto Mestre</a:t>
            </a:r>
          </a:p>
        </p:txBody>
      </p:sp>
      <p:sp>
        <p:nvSpPr>
          <p:cNvPr id="8" name="Espaço reservado para texto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9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4446711" y="1885949"/>
            <a:ext cx="3300984" cy="764783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dirty="0"/>
              <a:t>Clique para editar o texto Mestre</a:t>
            </a:r>
          </a:p>
        </p:txBody>
      </p:sp>
      <p:sp>
        <p:nvSpPr>
          <p:cNvPr id="10" name="Espaço reservado para texto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1" name="Espaço reservado para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966572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dirty="0"/>
              <a:t>Clique para editar o texto Mestre</a:t>
            </a:r>
          </a:p>
        </p:txBody>
      </p:sp>
      <p:sp>
        <p:nvSpPr>
          <p:cNvPr id="12" name="Espaço reservado para texto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3656C95-E4AE-4A94-B561-99A0CE0FFCF1}" type="datetime1">
              <a:rPr lang="pt-BR" smtClean="0"/>
              <a:t>26/05/2025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Imagem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Imagem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Imagem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20" name="Espaço Reservado para Imagem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Espaço reservado para texto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22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23" name="Espaço Reservado para Imagem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Espaço reservado para texto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25" name="Espaço reservado para texto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26" name="Espaço reservado para imagem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Espaço reservado para texto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CE37451-1E5D-4C34-A14E-8751AAE8ED71}" type="datetime1">
              <a:rPr lang="pt-BR" smtClean="0"/>
              <a:t>26/05/2025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E86FF3C-CA41-4B49-8218-6AF2FC913B34}" type="datetime1">
              <a:rPr lang="pt-BR" smtClean="0"/>
              <a:t>26/05/2025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 rtlCol="0"/>
          <a:lstStyle>
            <a:lvl1pPr algn="l">
              <a:defRPr/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rtlCol="0" anchor="t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EE96C44-523A-4872-94D5-24CBDA5A9CC6}" type="datetime1">
              <a:rPr lang="pt-BR" smtClean="0"/>
              <a:t>26/05/2025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FCCB403-0313-4A5E-8E36-77BFB7215ED9}" type="datetime1">
              <a:rPr lang="pt-BR" smtClean="0"/>
              <a:t>26/05/2025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rtlCol="0" anchor="b"/>
          <a:lstStyle>
            <a:lvl1pPr algn="ctr">
              <a:defRPr sz="4000" b="0" cap="none"/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A7F1835-ADE7-4D9D-BC53-5437D497D352}" type="datetime1">
              <a:rPr lang="pt-BR" smtClean="0"/>
              <a:t>26/05/2025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6C27969-B261-4FC0-A695-A95DDDE99FA1}" type="datetime1">
              <a:rPr lang="pt-BR" smtClean="0"/>
              <a:t>26/05/2025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m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Imagem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1E1FA99-845B-4C70-A7F6-30DFC6887F18}" type="datetime1">
              <a:rPr lang="pt-BR" smtClean="0"/>
              <a:t>26/05/2025</a:t>
            </a:fld>
            <a:endParaRPr lang="en-US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021B2C5-876A-49CE-ABA3-C1DCCF367A6A}" type="datetime1">
              <a:rPr lang="pt-BR" smtClean="0"/>
              <a:t>26/05/2025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D6572E-AB9B-40B1-9767-99FBEEEC4B22}" type="datetime1">
              <a:rPr lang="pt-BR" smtClean="0"/>
              <a:t>26/05/2025</a:t>
            </a:fld>
            <a:endParaRPr lang="en-US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 rtlCol="0">
            <a:normAutofit/>
          </a:bodyPr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9B8ECB5-1E4B-48B5-BE59-C94C33D986AE}" type="datetime1">
              <a:rPr lang="pt-BR" smtClean="0"/>
              <a:t>26/05/2025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m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rtlCol="0" anchor="b">
            <a:noAutofit/>
          </a:bodyPr>
          <a:lstStyle>
            <a:lvl1pPr algn="ctr">
              <a:defRPr sz="3200" b="0"/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dirty="0"/>
              <a:t>Clique no ícone para adicionar uma imagem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38366F3-1C7E-4E4B-910E-50900CEA2133}" type="datetime1">
              <a:rPr lang="pt-BR" smtClean="0"/>
              <a:t>26/05/2025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/>
              <a:t>Clique para editar o estilo de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F9D740CA-AC13-4698-BFA2-D15C37DF415A}" type="datetime1">
              <a:rPr lang="pt-BR" smtClean="0"/>
              <a:t>26/05/2025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sldNum="0" hdr="0" ftr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slide" Target="slide10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slide" Target="slide7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xícara, café, comida e bebida&#10;&#10;Descrição gerada automaticamente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5983" y="1405839"/>
            <a:ext cx="9440034" cy="2648381"/>
          </a:xfrm>
        </p:spPr>
        <p:txBody>
          <a:bodyPr rtlCol="0">
            <a:normAutofit/>
          </a:bodyPr>
          <a:lstStyle/>
          <a:p>
            <a:pPr rtl="0"/>
            <a:r>
              <a:rPr lang="pt-br" sz="9600" dirty="0" err="1"/>
              <a:t>FinanSys</a:t>
            </a:r>
            <a:endParaRPr lang="pt-br" sz="96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460049"/>
            <a:ext cx="12192000" cy="1397951"/>
          </a:xfrm>
        </p:spPr>
        <p:txBody>
          <a:bodyPr rtlCol="0">
            <a:normAutofit fontScale="92500" lnSpcReduction="20000"/>
          </a:bodyPr>
          <a:lstStyle/>
          <a:p>
            <a:pPr algn="l" rtl="0"/>
            <a:r>
              <a:rPr lang="pt-BR" sz="2800" dirty="0"/>
              <a:t>Alunos: Diego Lohan (27990231), Ezequiel Magalhães (28256131), Guilherme Coelho (30365074), Lucas Sousa (27963217) e Raphael Veras (28253671).</a:t>
            </a:r>
          </a:p>
          <a:p>
            <a:pPr algn="l" rtl="0"/>
            <a:r>
              <a:rPr lang="pt-br" sz="2800" dirty="0"/>
              <a:t>Disciplina: Programação de Computadores</a:t>
            </a:r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F20B7B-6DFA-49C3-BA65-C4559F8F1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98540"/>
            <a:ext cx="10353762" cy="1257300"/>
          </a:xfrm>
        </p:spPr>
        <p:txBody>
          <a:bodyPr/>
          <a:lstStyle/>
          <a:p>
            <a:r>
              <a:rPr lang="pt-BR" dirty="0"/>
              <a:t>Conclusão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95AFDD-9C4E-4628-865B-9BBEF04E0D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853" y="1304663"/>
            <a:ext cx="10906293" cy="3714749"/>
          </a:xfrm>
        </p:spPr>
        <p:txBody>
          <a:bodyPr>
            <a:normAutofit fontScale="77500" lnSpcReduction="20000"/>
          </a:bodyPr>
          <a:lstStyle/>
          <a:p>
            <a:r>
              <a:rPr lang="pt-BR" b="1" i="0" dirty="0">
                <a:solidFill>
                  <a:srgbClr val="FFFFFF"/>
                </a:solidFill>
                <a:effectLst/>
                <a:latin typeface="-apple-system"/>
              </a:rPr>
              <a:t>Com este projeto, a equipe pôde aprofundar o conhecimento sobre a importância da educação financeira básica e como a falta dela impacta a vida de muitos jovens e adultos, levando a endividamento excessivo, ausência de poupança e estresse financeiro. Aprendemos que o principal objetivo de uma ferramenta como essa é capacitar indivíduos a ter controle, clareza e previsibilidade sobre suas finanças pessoais.</a:t>
            </a:r>
          </a:p>
          <a:p>
            <a:r>
              <a:rPr lang="pt-BR" b="1" i="0" dirty="0">
                <a:solidFill>
                  <a:srgbClr val="FFFFFF"/>
                </a:solidFill>
                <a:effectLst/>
                <a:latin typeface="-apple-system"/>
              </a:rPr>
              <a:t>Do ponto de vista técnico, o projeto foi crucial para solidificar os fundamentos da programação focando na lógica e estrutura do código em um ambiente de console. Houve a oportunidade de implementar e entender a aplicação prática de:</a:t>
            </a:r>
          </a:p>
          <a:p>
            <a:r>
              <a:rPr lang="pt-BR" b="1" i="0" dirty="0">
                <a:solidFill>
                  <a:srgbClr val="FFFFFF"/>
                </a:solidFill>
                <a:effectLst/>
                <a:latin typeface="-apple-system"/>
              </a:rPr>
              <a:t>- Estruturas Condicionais (</a:t>
            </a:r>
            <a:r>
              <a:rPr lang="pt-BR" b="1" i="0" dirty="0" err="1">
                <a:solidFill>
                  <a:srgbClr val="FFFFFF"/>
                </a:solidFill>
                <a:effectLst/>
                <a:latin typeface="-apple-system"/>
              </a:rPr>
              <a:t>if</a:t>
            </a:r>
            <a:r>
              <a:rPr lang="pt-BR" b="1" i="0" dirty="0">
                <a:solidFill>
                  <a:srgbClr val="FFFFFF"/>
                </a:solidFill>
                <a:effectLst/>
                <a:latin typeface="-apple-system"/>
              </a:rPr>
              <a:t>, </a:t>
            </a:r>
            <a:r>
              <a:rPr lang="pt-BR" b="1" i="0" dirty="0" err="1">
                <a:solidFill>
                  <a:srgbClr val="FFFFFF"/>
                </a:solidFill>
                <a:effectLst/>
                <a:latin typeface="-apple-system"/>
              </a:rPr>
              <a:t>elif</a:t>
            </a:r>
            <a:r>
              <a:rPr lang="pt-BR" b="1" i="0" dirty="0">
                <a:solidFill>
                  <a:srgbClr val="FFFFFF"/>
                </a:solidFill>
                <a:effectLst/>
                <a:latin typeface="-apple-system"/>
              </a:rPr>
              <a:t>, </a:t>
            </a:r>
            <a:r>
              <a:rPr lang="pt-BR" b="1" i="0" dirty="0" err="1">
                <a:solidFill>
                  <a:srgbClr val="FFFFFF"/>
                </a:solidFill>
                <a:effectLst/>
                <a:latin typeface="-apple-system"/>
              </a:rPr>
              <a:t>else</a:t>
            </a:r>
            <a:r>
              <a:rPr lang="pt-BR" b="1" i="0" dirty="0">
                <a:solidFill>
                  <a:srgbClr val="FFFFFF"/>
                </a:solidFill>
                <a:effectLst/>
                <a:latin typeface="-apple-system"/>
              </a:rPr>
              <a:t>);</a:t>
            </a:r>
          </a:p>
          <a:p>
            <a:r>
              <a:rPr lang="pt-BR" b="1" i="0" dirty="0">
                <a:solidFill>
                  <a:srgbClr val="FFFFFF"/>
                </a:solidFill>
                <a:effectLst/>
                <a:latin typeface="-apple-system"/>
              </a:rPr>
              <a:t>- Estruturas de Repetição (</a:t>
            </a:r>
            <a:r>
              <a:rPr lang="pt-BR" b="1" i="0" dirty="0" err="1">
                <a:solidFill>
                  <a:srgbClr val="FFFFFF"/>
                </a:solidFill>
                <a:effectLst/>
                <a:latin typeface="-apple-system"/>
              </a:rPr>
              <a:t>while</a:t>
            </a:r>
            <a:r>
              <a:rPr lang="pt-BR" b="1" i="0" dirty="0">
                <a:solidFill>
                  <a:srgbClr val="FFFFFF"/>
                </a:solidFill>
                <a:effectLst/>
                <a:latin typeface="-apple-system"/>
              </a:rPr>
              <a:t>, for);</a:t>
            </a:r>
          </a:p>
          <a:p>
            <a:r>
              <a:rPr lang="pt-BR" b="1" i="0" dirty="0">
                <a:solidFill>
                  <a:srgbClr val="FFFFFF"/>
                </a:solidFill>
                <a:effectLst/>
                <a:latin typeface="-apple-system"/>
              </a:rPr>
              <a:t>- Manipulação de Vetores e Matrizes (listas de dicionários);</a:t>
            </a:r>
          </a:p>
          <a:p>
            <a:r>
              <a:rPr lang="pt-BR" b="1" i="0" dirty="0">
                <a:solidFill>
                  <a:srgbClr val="FFFFFF"/>
                </a:solidFill>
                <a:effectLst/>
                <a:latin typeface="-apple-system"/>
              </a:rPr>
              <a:t>- Modularidade e Funções.</a:t>
            </a:r>
          </a:p>
          <a:p>
            <a:endParaRPr lang="pt-BR" b="1" i="0" dirty="0">
              <a:solidFill>
                <a:srgbClr val="FFFFFF"/>
              </a:solidFill>
              <a:effectLst/>
              <a:latin typeface="-apple-system"/>
            </a:endParaRPr>
          </a:p>
          <a:p>
            <a:pPr marL="36900" indent="0">
              <a:buNone/>
            </a:pPr>
            <a:endParaRPr lang="pt-BR" b="1" i="0" dirty="0">
              <a:solidFill>
                <a:srgbClr val="FFFFFF"/>
              </a:solidFill>
              <a:effectLst/>
              <a:latin typeface="-apple-system"/>
            </a:endParaRPr>
          </a:p>
          <a:p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2BEEF1D-B49E-4361-83CD-84C5C50DD2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4414" y="3162037"/>
            <a:ext cx="4772581" cy="2173361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9B8766C0-EB5D-4B33-ADB2-CA60FC368039}"/>
              </a:ext>
            </a:extLst>
          </p:cNvPr>
          <p:cNvSpPr txBox="1"/>
          <p:nvPr/>
        </p:nvSpPr>
        <p:spPr>
          <a:xfrm>
            <a:off x="7931412" y="5335398"/>
            <a:ext cx="22985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latin typeface="-apple-system"/>
              </a:rPr>
              <a:t>David Santiago, 2025.</a:t>
            </a:r>
            <a:endParaRPr lang="pt-BR" b="1" dirty="0"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740800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47B931-7743-4CB7-9B64-CA0072A7E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255DB6-A71D-4F4A-AA8C-E55A316CC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pt-BR" dirty="0">
                <a:effectLst/>
                <a:latin typeface="Georgia" panose="02040502050405020303" pitchFamily="18" charset="0"/>
              </a:rPr>
              <a:t>CARVALHO, V. F. </a:t>
            </a:r>
            <a:r>
              <a:rPr lang="pt-BR" b="1" dirty="0">
                <a:effectLst/>
                <a:latin typeface="Georgia" panose="02040502050405020303" pitchFamily="18" charset="0"/>
              </a:rPr>
              <a:t>Preocupações financeiras dos jovens: o que fazer?</a:t>
            </a:r>
            <a:r>
              <a:rPr lang="pt-BR" dirty="0">
                <a:effectLst/>
                <a:latin typeface="Georgia" panose="02040502050405020303" pitchFamily="18" charset="0"/>
              </a:rPr>
              <a:t> </a:t>
            </a:r>
            <a:r>
              <a:rPr lang="pt-BR" b="1" dirty="0" err="1">
                <a:effectLst/>
                <a:latin typeface="Georgia" panose="02040502050405020303" pitchFamily="18" charset="0"/>
              </a:rPr>
              <a:t>Revistaecotour.newsBlogger</a:t>
            </a:r>
            <a:r>
              <a:rPr lang="pt-BR" dirty="0">
                <a:effectLst/>
                <a:latin typeface="Georgia" panose="02040502050405020303" pitchFamily="18" charset="0"/>
              </a:rPr>
              <a:t>, , 17 jul. 2024. Disponível em: &lt;https://www.revistaecotour.news/2024/07/preocupacoes-financeiras-dos-jovens-o.html&gt;. Acesso em: 26 maio. 2025</a:t>
            </a:r>
          </a:p>
          <a:p>
            <a:r>
              <a:rPr lang="pt-BR" dirty="0">
                <a:effectLst/>
                <a:latin typeface="Georgia" panose="02040502050405020303" pitchFamily="18" charset="0"/>
              </a:rPr>
              <a:t>FRANÇA, T. </a:t>
            </a:r>
            <a:r>
              <a:rPr lang="pt-BR" b="1" dirty="0">
                <a:effectLst/>
                <a:latin typeface="Georgia" panose="02040502050405020303" pitchFamily="18" charset="0"/>
              </a:rPr>
              <a:t>Como a falta de educação financeira impacta a vida dos jovens</a:t>
            </a:r>
            <a:r>
              <a:rPr lang="pt-BR" dirty="0">
                <a:effectLst/>
                <a:latin typeface="Georgia" panose="02040502050405020303" pitchFamily="18" charset="0"/>
              </a:rPr>
              <a:t>. Disponível em: &lt;https://blog.idealeducacao.com.br/cursos-livres/como-a-falta-de-</a:t>
            </a:r>
            <a:r>
              <a:rPr lang="pt-BR" dirty="0" err="1">
                <a:effectLst/>
                <a:latin typeface="Georgia" panose="02040502050405020303" pitchFamily="18" charset="0"/>
              </a:rPr>
              <a:t>educacao</a:t>
            </a:r>
            <a:r>
              <a:rPr lang="pt-BR" dirty="0">
                <a:effectLst/>
                <a:latin typeface="Georgia" panose="02040502050405020303" pitchFamily="18" charset="0"/>
              </a:rPr>
              <a:t>-financeira-impacta-a-vida-dos-jovens/&gt;. Acesso em: 26 maio. 2025.</a:t>
            </a:r>
          </a:p>
          <a:p>
            <a:r>
              <a:rPr lang="pt-BR" dirty="0">
                <a:effectLst/>
                <a:latin typeface="Georgia" panose="02040502050405020303" pitchFamily="18" charset="0"/>
              </a:rPr>
              <a:t>MONEYMIND. </a:t>
            </a:r>
            <a:r>
              <a:rPr lang="pt-BR" b="1" dirty="0">
                <a:effectLst/>
                <a:latin typeface="Georgia" panose="02040502050405020303" pitchFamily="18" charset="0"/>
              </a:rPr>
              <a:t>Como superar as dificuldades financeiras?</a:t>
            </a:r>
            <a:r>
              <a:rPr lang="pt-BR" dirty="0">
                <a:effectLst/>
                <a:latin typeface="Georgia" panose="02040502050405020303" pitchFamily="18" charset="0"/>
              </a:rPr>
              <a:t> Disponível em: &lt;https://moneymind.com.br/como-superar-as-dificuldades-financeiras/&gt;. Acesso em: 26 maio. 2025.</a:t>
            </a:r>
          </a:p>
          <a:p>
            <a:r>
              <a:rPr lang="pt-BR" dirty="0">
                <a:effectLst/>
                <a:latin typeface="Georgia" panose="02040502050405020303" pitchFamily="18" charset="0"/>
              </a:rPr>
              <a:t>BONA, E. A. </a:t>
            </a:r>
            <a:r>
              <a:rPr lang="pt-BR" b="1" dirty="0">
                <a:effectLst/>
                <a:latin typeface="Georgia" panose="02040502050405020303" pitchFamily="18" charset="0"/>
              </a:rPr>
              <a:t>5 problemas financeiros mais comuns e como evitá-los</a:t>
            </a:r>
            <a:r>
              <a:rPr lang="pt-BR" dirty="0">
                <a:effectLst/>
                <a:latin typeface="Georgia" panose="02040502050405020303" pitchFamily="18" charset="0"/>
              </a:rPr>
              <a:t>. Disponível em: &lt;https://andrebona.com.br/5-problemas-financeiros-mais-comuns-e-como-evita-los/&gt;. Acesso em: 26 maio. 2025.</a:t>
            </a:r>
          </a:p>
          <a:p>
            <a:r>
              <a:rPr lang="pt-BR" b="1" dirty="0">
                <a:effectLst/>
                <a:latin typeface="Georgia" panose="02040502050405020303" pitchFamily="18" charset="0"/>
              </a:rPr>
              <a:t>Estruturas condicionais</a:t>
            </a:r>
            <a:r>
              <a:rPr lang="pt-BR" dirty="0">
                <a:effectLst/>
                <a:latin typeface="Georgia" panose="02040502050405020303" pitchFamily="18" charset="0"/>
              </a:rPr>
              <a:t>. </a:t>
            </a:r>
            <a:r>
              <a:rPr lang="pt-BR" b="1" dirty="0" err="1">
                <a:effectLst/>
                <a:latin typeface="Georgia" panose="02040502050405020303" pitchFamily="18" charset="0"/>
              </a:rPr>
              <a:t>Algol.dev</a:t>
            </a:r>
            <a:r>
              <a:rPr lang="pt-BR" b="1" dirty="0">
                <a:effectLst/>
                <a:latin typeface="Georgia" panose="02040502050405020303" pitchFamily="18" charset="0"/>
              </a:rPr>
              <a:t> - Computação e Tecnologia </a:t>
            </a:r>
            <a:r>
              <a:rPr lang="pt-BR" dirty="0">
                <a:effectLst/>
                <a:latin typeface="Georgia" panose="02040502050405020303" pitchFamily="18" charset="0"/>
              </a:rPr>
              <a:t>david.valente.santiago@gmail.com, , 9 nov. 2023. Disponível em: &lt;https://algol.dev/estruturas-condicionais/&gt;. Acesso em: 26 maio. 2025.</a:t>
            </a:r>
            <a:br>
              <a:rPr lang="pt-BR" dirty="0">
                <a:effectLst/>
              </a:rPr>
            </a:br>
            <a:br>
              <a:rPr lang="pt-BR" dirty="0">
                <a:effectLst/>
              </a:rPr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67862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13" y="609600"/>
            <a:ext cx="10353762" cy="1257300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Roteiro</a:t>
            </a:r>
          </a:p>
        </p:txBody>
      </p:sp>
      <p:graphicFrame>
        <p:nvGraphicFramePr>
          <p:cNvPr id="4" name="Espaço Reservado para Conteúdo 2">
            <a:extLst>
              <a:ext uri="{FF2B5EF4-FFF2-40B4-BE49-F238E27FC236}">
                <a16:creationId xmlns:a16="http://schemas.microsoft.com/office/drawing/2014/main" id="{AED04DAF-1E3F-4397-8834-E64118E9B2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6779413"/>
              </p:ext>
            </p:extLst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89089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6" name="Zoom de Seção 5">
                <a:extLst>
                  <a:ext uri="{FF2B5EF4-FFF2-40B4-BE49-F238E27FC236}">
                    <a16:creationId xmlns:a16="http://schemas.microsoft.com/office/drawing/2014/main" id="{BBD5D198-D6D3-4C1E-8CD5-02EB843E986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80865141"/>
                  </p:ext>
                </p:extLst>
              </p:nvPr>
            </p:nvGraphicFramePr>
            <p:xfrm>
              <a:off x="1375795" y="1439234"/>
              <a:ext cx="4115266" cy="2314837"/>
            </p:xfrm>
            <a:graphic>
              <a:graphicData uri="http://schemas.microsoft.com/office/powerpoint/2016/sectionzoom">
                <psez:sectionZm>
                  <psez:sectionZmObj sectionId="{533A5C70-EE6D-401B-AAD2-B8B57A53272E}">
                    <psez:zmPr id="{70F6E95E-727B-4E44-87F0-2CA1D91A9026}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115266" cy="2314837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6" name="Zoom de Seção 5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BBD5D198-D6D3-4C1E-8CD5-02EB843E986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375795" y="1439234"/>
                <a:ext cx="4115266" cy="2314837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8" name="Zoom de Seção 7">
                <a:extLst>
                  <a:ext uri="{FF2B5EF4-FFF2-40B4-BE49-F238E27FC236}">
                    <a16:creationId xmlns:a16="http://schemas.microsoft.com/office/drawing/2014/main" id="{EBC1FE7C-6284-4651-B3E9-AC8796023AC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525587"/>
                  </p:ext>
                </p:extLst>
              </p:nvPr>
            </p:nvGraphicFramePr>
            <p:xfrm>
              <a:off x="6918600" y="1439235"/>
              <a:ext cx="4115266" cy="2314837"/>
            </p:xfrm>
            <a:graphic>
              <a:graphicData uri="http://schemas.microsoft.com/office/powerpoint/2016/sectionzoom">
                <psez:sectionZm>
                  <psez:sectionZmObj sectionId="{CA7539B1-6AC9-410D-AED2-89AB9B6642AE}">
                    <psez:zmPr id="{DE6D56E8-48FC-4D34-9BDE-B0647D378C2C}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115266" cy="2314837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8" name="Zoom de Seção 7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EBC1FE7C-6284-4651-B3E9-AC8796023AC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18600" y="1439235"/>
                <a:ext cx="4115266" cy="2314837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10" name="Zoom de Seção 9">
                <a:extLst>
                  <a:ext uri="{FF2B5EF4-FFF2-40B4-BE49-F238E27FC236}">
                    <a16:creationId xmlns:a16="http://schemas.microsoft.com/office/drawing/2014/main" id="{04DCD0ED-1C20-412B-8DE2-DD3B6DEC326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38575505"/>
                  </p:ext>
                </p:extLst>
              </p:nvPr>
            </p:nvGraphicFramePr>
            <p:xfrm>
              <a:off x="4038367" y="4169329"/>
              <a:ext cx="4115266" cy="2314837"/>
            </p:xfrm>
            <a:graphic>
              <a:graphicData uri="http://schemas.microsoft.com/office/powerpoint/2016/sectionzoom">
                <psez:sectionZm>
                  <psez:sectionZmObj sectionId="{F39C5E7A-4B3C-4ED5-B05A-BC9F44893BB4}">
                    <psez:zmPr id="{3CEE8C7A-2559-4F56-91F7-AB4AFD55C5FC}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115266" cy="2314837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10" name="Zoom de Seção 9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04DCD0ED-1C20-412B-8DE2-DD3B6DEC326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038367" y="4169329"/>
                <a:ext cx="4115266" cy="2314837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sp>
        <p:nvSpPr>
          <p:cNvPr id="12" name="CaixaDeTexto 11">
            <a:extLst>
              <a:ext uri="{FF2B5EF4-FFF2-40B4-BE49-F238E27FC236}">
                <a16:creationId xmlns:a16="http://schemas.microsoft.com/office/drawing/2014/main" id="{2EA6D7A0-043D-4F4C-8568-0CEB5137A89A}"/>
              </a:ext>
            </a:extLst>
          </p:cNvPr>
          <p:cNvSpPr txBox="1"/>
          <p:nvPr/>
        </p:nvSpPr>
        <p:spPr>
          <a:xfrm>
            <a:off x="1771475" y="226503"/>
            <a:ext cx="86490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b="1" dirty="0">
                <a:latin typeface="-apple-system"/>
              </a:rPr>
              <a:t>Sequência da Apresentação</a:t>
            </a:r>
            <a:endParaRPr lang="pt-BR" b="1" dirty="0"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891485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66A7CD-9B4D-4147-9B10-43BE77C54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4F8B69-7E5A-42EA-88F3-3E4BC2A08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443" y="1866900"/>
            <a:ext cx="5578713" cy="3714749"/>
          </a:xfrm>
        </p:spPr>
        <p:txBody>
          <a:bodyPr>
            <a:normAutofit/>
          </a:bodyPr>
          <a:lstStyle/>
          <a:p>
            <a:pPr algn="ctr"/>
            <a:r>
              <a:rPr lang="pt-BR" b="1" i="0" dirty="0">
                <a:solidFill>
                  <a:srgbClr val="FFFFFF"/>
                </a:solidFill>
                <a:effectLst/>
                <a:latin typeface="-apple-system"/>
              </a:rPr>
              <a:t>é um sistema dedicado a capacitar você a ter controle total, clareza e previsibilidade sobre suas finanças pessoais. Em um mundo onde a complexidade econômica e o acesso fácil ao crédito podem nos levar a decisões financeiras impulsivas, nosso objetivo é ser a sua bússola para uma vida financeira mais saudável e tranquila.</a:t>
            </a:r>
          </a:p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BFDB067-F3C0-42C4-AEA4-6DB311D7F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5052" y="1866899"/>
            <a:ext cx="4385172" cy="3426553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6AA272A4-30B4-479B-8BC5-6EA0D4973CB2}"/>
              </a:ext>
            </a:extLst>
          </p:cNvPr>
          <p:cNvSpPr txBox="1"/>
          <p:nvPr/>
        </p:nvSpPr>
        <p:spPr>
          <a:xfrm>
            <a:off x="8009031" y="5314329"/>
            <a:ext cx="26572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b="1" i="0" u="none" strike="noStrike" dirty="0">
                <a:solidFill>
                  <a:srgbClr val="ECECEC"/>
                </a:solidFill>
                <a:effectLst/>
                <a:latin typeface="Public Sans"/>
              </a:rPr>
              <a:t>André Bona, 2018.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1880160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74C5-A6D8-4CEB-BEA3-98CE39291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Contextualização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C45097-4379-48EA-84AB-33BFA1528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4597772" cy="3714749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pt-BR" b="1" i="0" dirty="0">
                <a:solidFill>
                  <a:srgbClr val="FFFFFF"/>
                </a:solidFill>
                <a:effectLst/>
                <a:latin typeface="-apple-system"/>
              </a:rPr>
              <a:t>Ao longo da vida, somos impulsionados por metas acadêmicas e profissionais, mas frequentemente a educação financeira fica em segundo plano. Muitos jovens, ao receberem seus primeiros salários, se veem sem as ferramentas para gerenciar seu dinheiro de forma responsável, levando a um ciclo de gastos desenfreados e endividamento.</a:t>
            </a:r>
          </a:p>
          <a:p>
            <a:pPr algn="just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6BD7610-2871-4E49-B14F-3FCD2CC35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0674" y="2076450"/>
            <a:ext cx="4648603" cy="3010161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D5F91F9D-AF30-49DD-A6CB-8917FCDE2D8B}"/>
              </a:ext>
            </a:extLst>
          </p:cNvPr>
          <p:cNvSpPr txBox="1"/>
          <p:nvPr/>
        </p:nvSpPr>
        <p:spPr>
          <a:xfrm>
            <a:off x="7374620" y="5174348"/>
            <a:ext cx="290189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b="1" dirty="0">
                <a:effectLst/>
                <a:latin typeface="-apple-system"/>
              </a:rPr>
              <a:t>Fabiana M. Machado, 2020</a:t>
            </a:r>
            <a:endParaRPr lang="pt-BR" sz="1200" b="1" dirty="0"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864296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7EE4DF-0A2C-415F-AD21-663967604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Problemas Financeiros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4EC48A-B053-4E44-A6B0-C37B2B043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179" y="2076450"/>
            <a:ext cx="6309126" cy="3714749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pt-BR" b="1" i="0" dirty="0">
                <a:solidFill>
                  <a:srgbClr val="FFFFFF"/>
                </a:solidFill>
                <a:effectLst/>
                <a:latin typeface="-apple-system"/>
              </a:rPr>
              <a:t>Endividamento Excessivo: Gastar mais do que se ganha, acumulando dívidas de juros altos (cartão de crédito, cheque especial).</a:t>
            </a:r>
          </a:p>
          <a:p>
            <a:pPr algn="ctr"/>
            <a:r>
              <a:rPr lang="pt-BR" b="1" i="0" dirty="0">
                <a:solidFill>
                  <a:srgbClr val="FFFFFF"/>
                </a:solidFill>
                <a:effectLst/>
                <a:latin typeface="-apple-system"/>
              </a:rPr>
              <a:t>Ausência de Poupança/Investimento: Dificuldade em construir uma reserva de emergência e realizar sonhos como a casa própria ou aposentadoria.</a:t>
            </a:r>
          </a:p>
          <a:p>
            <a:pPr algn="ctr"/>
            <a:r>
              <a:rPr lang="pt-BR" b="1" i="0" dirty="0">
                <a:solidFill>
                  <a:srgbClr val="FFFFFF"/>
                </a:solidFill>
                <a:effectLst/>
                <a:latin typeface="-apple-system"/>
              </a:rPr>
              <a:t>Estresse e Ansiedade: A preocupação constante com dinheiro afeta a saúde mental e o bem-estar geral.</a:t>
            </a:r>
          </a:p>
          <a:p>
            <a:pPr algn="ctr"/>
            <a:r>
              <a:rPr lang="pt-BR" b="1" i="0" dirty="0">
                <a:solidFill>
                  <a:srgbClr val="FFFFFF"/>
                </a:solidFill>
                <a:effectLst/>
                <a:latin typeface="-apple-system"/>
              </a:rPr>
              <a:t>Falta de Clareza sobre o Fluxo de Caixa: Não saber para onde o dinheiro está indo, dificultando a identificação de gastos desnecessários.</a:t>
            </a:r>
          </a:p>
          <a:p>
            <a:pPr algn="ctr"/>
            <a:r>
              <a:rPr lang="pt-BR" b="1" i="0" dirty="0">
                <a:solidFill>
                  <a:srgbClr val="FFFFFF"/>
                </a:solidFill>
                <a:effectLst/>
                <a:latin typeface="-apple-system"/>
              </a:rPr>
              <a:t>Dificuldade em Atingir Metas Financeiras: Sem planejamento e acompanhamento, objetivos como comprar um carro ou viajar tornam-se inatingíveis.</a:t>
            </a:r>
          </a:p>
          <a:p>
            <a:pPr algn="ctr"/>
            <a:r>
              <a:rPr lang="pt-BR" b="1" i="0" dirty="0">
                <a:solidFill>
                  <a:srgbClr val="FFFFFF"/>
                </a:solidFill>
                <a:effectLst/>
                <a:latin typeface="-apple-system"/>
              </a:rPr>
              <a:t>* Nosso sistema busca mitigar essas dificuldades, oferecendo ferramentas e insights para que você assuma o controle da sua vida financeira.</a:t>
            </a:r>
          </a:p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38E7552-174E-4D8D-9DA1-689578273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6781" y="2106815"/>
            <a:ext cx="3779848" cy="2644369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D908694-0332-4098-810E-2E1AE09DD18A}"/>
              </a:ext>
            </a:extLst>
          </p:cNvPr>
          <p:cNvSpPr txBox="1"/>
          <p:nvPr/>
        </p:nvSpPr>
        <p:spPr>
          <a:xfrm>
            <a:off x="7483981" y="4852599"/>
            <a:ext cx="346544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b="1" i="0" u="none" strike="noStrike" dirty="0" err="1">
                <a:effectLst/>
                <a:latin typeface="-apple-system"/>
              </a:rPr>
              <a:t>Thiana</a:t>
            </a:r>
            <a:r>
              <a:rPr lang="pt-BR" sz="1200" b="1" i="0" u="none" strike="noStrike" dirty="0">
                <a:effectLst/>
                <a:latin typeface="-apple-system"/>
              </a:rPr>
              <a:t> França</a:t>
            </a:r>
            <a:r>
              <a:rPr lang="pt-BR" sz="1200" b="1" u="none" strike="noStrike" dirty="0">
                <a:latin typeface="-apple-system"/>
              </a:rPr>
              <a:t>, </a:t>
            </a:r>
            <a:r>
              <a:rPr lang="pt-BR" sz="1200" b="1" i="0" dirty="0">
                <a:effectLst/>
                <a:latin typeface="-apple-system"/>
              </a:rPr>
              <a:t>2022</a:t>
            </a:r>
            <a:endParaRPr lang="pt-BR" b="1" dirty="0"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809947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A5D0AC-F4E6-4306-9BC0-376E1E77C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D228FB-436D-47CC-B870-790DC48383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2005" y="2281806"/>
            <a:ext cx="3985376" cy="3714749"/>
          </a:xfrm>
        </p:spPr>
        <p:txBody>
          <a:bodyPr/>
          <a:lstStyle/>
          <a:p>
            <a:pPr algn="ctr"/>
            <a:r>
              <a:rPr lang="pt-BR" b="1" i="0" dirty="0">
                <a:solidFill>
                  <a:srgbClr val="FFFFFF"/>
                </a:solidFill>
                <a:effectLst/>
                <a:latin typeface="-apple-system"/>
              </a:rPr>
              <a:t>Nosso principal objetivo é capacitar indivíduos a ter controle, clareza e previsibilidade sobre suas finanças pessoais, promovendo a saúde financeira e a realização de seus objetivos.</a:t>
            </a:r>
          </a:p>
          <a:p>
            <a:pPr algn="ctr"/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863D176-2DD5-400C-B861-D84335C147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4620" y="2286000"/>
            <a:ext cx="4511431" cy="2834886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C5331961-E2C6-4FA4-95BF-FEEFA437BC93}"/>
              </a:ext>
            </a:extLst>
          </p:cNvPr>
          <p:cNvSpPr txBox="1"/>
          <p:nvPr/>
        </p:nvSpPr>
        <p:spPr>
          <a:xfrm>
            <a:off x="7678736" y="5145319"/>
            <a:ext cx="28501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b="1" i="0" dirty="0">
                <a:solidFill>
                  <a:srgbClr val="FFFFFF"/>
                </a:solidFill>
                <a:effectLst/>
                <a:latin typeface="-apple-system"/>
              </a:rPr>
              <a:t>André </a:t>
            </a:r>
            <a:r>
              <a:rPr lang="pt-BR" sz="1200" b="1" i="0" dirty="0" err="1">
                <a:solidFill>
                  <a:srgbClr val="FFFFFF"/>
                </a:solidFill>
                <a:effectLst/>
                <a:latin typeface="-apple-system"/>
              </a:rPr>
              <a:t>Minucci</a:t>
            </a:r>
            <a:r>
              <a:rPr lang="pt-BR" sz="1200" b="1" i="0" dirty="0">
                <a:solidFill>
                  <a:srgbClr val="FFFFFF"/>
                </a:solidFill>
                <a:effectLst/>
                <a:latin typeface="-apple-system"/>
              </a:rPr>
              <a:t>, 2024.</a:t>
            </a:r>
            <a:endParaRPr lang="pt-BR" b="1" dirty="0"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468318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6469D0-097E-466D-8647-CF9089A31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o Sistema Fará?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349360-54AE-499D-987B-7E513C552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l"/>
            <a:r>
              <a:rPr lang="pt-BR" b="1" i="0" dirty="0">
                <a:solidFill>
                  <a:srgbClr val="FFFFFF"/>
                </a:solidFill>
                <a:effectLst/>
                <a:latin typeface="-apple-system"/>
              </a:rPr>
              <a:t>Registrar Receitas e Despesas: Permite que você categorize e insira todas as suas entradas e saídas de dinheiro de forma simples e intuitiva.</a:t>
            </a:r>
          </a:p>
          <a:p>
            <a:pPr algn="l"/>
            <a:r>
              <a:rPr lang="pt-BR" b="1" i="0" dirty="0">
                <a:solidFill>
                  <a:srgbClr val="FFFFFF"/>
                </a:solidFill>
                <a:effectLst/>
                <a:latin typeface="-apple-system"/>
              </a:rPr>
              <a:t>Visualizar o Fluxo de Caixa: Apresenta gráficos e relatórios que mostram claramente para onde o dinheiro está indo e de onde está vindo.</a:t>
            </a:r>
          </a:p>
          <a:p>
            <a:pPr algn="l"/>
            <a:r>
              <a:rPr lang="pt-BR" b="1" i="0" dirty="0">
                <a:solidFill>
                  <a:srgbClr val="FFFFFF"/>
                </a:solidFill>
                <a:effectLst/>
                <a:latin typeface="-apple-system"/>
              </a:rPr>
              <a:t>Criar e Gerenciar Orçamentos: Possibilita a definição de limites de gastos por categoria e alerta quando esses limites são atingidos ou excedidos.</a:t>
            </a:r>
          </a:p>
          <a:p>
            <a:pPr algn="l"/>
            <a:r>
              <a:rPr lang="pt-BR" b="1" i="0" dirty="0">
                <a:solidFill>
                  <a:srgbClr val="FFFFFF"/>
                </a:solidFill>
                <a:effectLst/>
                <a:latin typeface="-apple-system"/>
              </a:rPr>
              <a:t>Acompanhar Metas Financeiras: Auxilia na definição e acompanhamento de metas de poupança (</a:t>
            </a:r>
            <a:r>
              <a:rPr lang="pt-BR" b="1" i="0" dirty="0" err="1">
                <a:solidFill>
                  <a:srgbClr val="FFFFFF"/>
                </a:solidFill>
                <a:effectLst/>
                <a:latin typeface="-apple-system"/>
              </a:rPr>
              <a:t>ex</a:t>
            </a:r>
            <a:r>
              <a:rPr lang="pt-BR" b="1" i="0" dirty="0">
                <a:solidFill>
                  <a:srgbClr val="FFFFFF"/>
                </a:solidFill>
                <a:effectLst/>
                <a:latin typeface="-apple-system"/>
              </a:rPr>
              <a:t>: comprar um carro, fazer uma viagem, reserva de emergência).</a:t>
            </a:r>
          </a:p>
          <a:p>
            <a:pPr algn="l"/>
            <a:r>
              <a:rPr lang="pt-BR" b="1" i="0" dirty="0">
                <a:solidFill>
                  <a:srgbClr val="FFFFFF"/>
                </a:solidFill>
                <a:effectLst/>
                <a:latin typeface="-apple-system"/>
              </a:rPr>
              <a:t>Gerar Insights e Análises: Oferece recomendações e análises baseadas nos seus dados para identificar padrões de gastos e oportunidades de economia.</a:t>
            </a:r>
          </a:p>
          <a:p>
            <a:pPr algn="l"/>
            <a:r>
              <a:rPr lang="pt-BR" b="1" i="0" dirty="0">
                <a:solidFill>
                  <a:srgbClr val="FFFFFF"/>
                </a:solidFill>
                <a:effectLst/>
                <a:latin typeface="-apple-system"/>
              </a:rPr>
              <a:t>Simplificar a Tomada de Decisão Financeira: Fornece informações para que você tome decisões mais conscientes e informadas sobre seu dinheiro.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33525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365AE3-74D2-4AE8-A9A4-7476AB7C2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75326"/>
            <a:ext cx="10353762" cy="1257300"/>
          </a:xfrm>
        </p:spPr>
        <p:txBody>
          <a:bodyPr/>
          <a:lstStyle/>
          <a:p>
            <a:r>
              <a:rPr lang="pt-BR" dirty="0"/>
              <a:t>Código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8EAAFEE-6DE1-4281-BBBC-EDC0C8CA5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231" y="1170972"/>
            <a:ext cx="5306118" cy="538838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ECCD197C-F495-4142-9385-3DA22123A5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5653" y="1170972"/>
            <a:ext cx="5233156" cy="382397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0ED3E59D-F3ED-4C36-819D-3F7C8B2863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5653" y="5117282"/>
            <a:ext cx="5233155" cy="144207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811951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26_TF12214701" id="{5D565F68-5A4C-4385-9096-18BECD4C5627}" vid="{B4809734-240F-4448-8EC4-45DBE2F02D79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{CF9FF5DE-A964-4740-9193-505BDCE07896}tf12214701_win32</Template>
  <TotalTime>92</TotalTime>
  <Words>873</Words>
  <Application>Microsoft Office PowerPoint</Application>
  <PresentationFormat>Widescreen</PresentationFormat>
  <Paragraphs>56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8" baseType="lpstr">
      <vt:lpstr>-apple-system</vt:lpstr>
      <vt:lpstr>Calibri</vt:lpstr>
      <vt:lpstr>Georgia</vt:lpstr>
      <vt:lpstr>Goudy Old Style</vt:lpstr>
      <vt:lpstr>Public Sans</vt:lpstr>
      <vt:lpstr>Wingdings 2</vt:lpstr>
      <vt:lpstr>SlateVTI</vt:lpstr>
      <vt:lpstr>FinanSys</vt:lpstr>
      <vt:lpstr>Roteiro</vt:lpstr>
      <vt:lpstr>Apresentação do PowerPoint</vt:lpstr>
      <vt:lpstr>Introdução</vt:lpstr>
      <vt:lpstr>Contextualização</vt:lpstr>
      <vt:lpstr>Problemas Financeiros</vt:lpstr>
      <vt:lpstr>Objetivo</vt:lpstr>
      <vt:lpstr>O que o Sistema Fará?</vt:lpstr>
      <vt:lpstr>Código</vt:lpstr>
      <vt:lpstr>Conclusão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FinanSys</dc:title>
  <dc:creator>Raphael Veras</dc:creator>
  <cp:lastModifiedBy>Raphael Veras</cp:lastModifiedBy>
  <cp:revision>9</cp:revision>
  <dcterms:created xsi:type="dcterms:W3CDTF">2025-05-26T16:37:08Z</dcterms:created>
  <dcterms:modified xsi:type="dcterms:W3CDTF">2025-05-26T18:09:58Z</dcterms:modified>
</cp:coreProperties>
</file>