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797" r:id="rId2"/>
  </p:sldMasterIdLst>
  <p:notesMasterIdLst>
    <p:notesMasterId r:id="rId30"/>
  </p:notesMasterIdLst>
  <p:sldIdLst>
    <p:sldId id="256" r:id="rId3"/>
    <p:sldId id="269" r:id="rId4"/>
    <p:sldId id="306" r:id="rId5"/>
    <p:sldId id="315" r:id="rId6"/>
    <p:sldId id="288" r:id="rId7"/>
    <p:sldId id="287" r:id="rId8"/>
    <p:sldId id="316" r:id="rId9"/>
    <p:sldId id="264" r:id="rId10"/>
    <p:sldId id="266" r:id="rId11"/>
    <p:sldId id="297" r:id="rId12"/>
    <p:sldId id="301" r:id="rId13"/>
    <p:sldId id="282" r:id="rId14"/>
    <p:sldId id="283" r:id="rId15"/>
    <p:sldId id="307" r:id="rId16"/>
    <p:sldId id="308" r:id="rId17"/>
    <p:sldId id="309" r:id="rId18"/>
    <p:sldId id="310" r:id="rId19"/>
    <p:sldId id="319" r:id="rId20"/>
    <p:sldId id="272" r:id="rId21"/>
    <p:sldId id="311" r:id="rId22"/>
    <p:sldId id="275" r:id="rId23"/>
    <p:sldId id="312" r:id="rId24"/>
    <p:sldId id="262" r:id="rId25"/>
    <p:sldId id="277" r:id="rId26"/>
    <p:sldId id="313" r:id="rId27"/>
    <p:sldId id="314"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89D8BC-812F-6C8E-E35A-61FAFB5540CA}" name="Raphael Charbit" initials="RC" userId="S::raphael.ch@campus.technion.ac.il::59131cb4-1bf3-4ad9-bed1-1b423b7071af" providerId="AD"/>
  <p188:author id="{2A3A5EF1-19E8-F150-338A-0F273ECC80B3}" name="Sacha Slomovits" initials="SS" userId="S::slomovits@campus.technion.ac.il::c5046a77-9e94-42f9-8996-8fb984362e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933C6-61DE-4099-8BD9-C296C44202C3}" v="1" dt="2024-03-04T07:12:1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87409" autoAdjust="0"/>
  </p:normalViewPr>
  <p:slideViewPr>
    <p:cSldViewPr snapToGrid="0">
      <p:cViewPr varScale="1">
        <p:scale>
          <a:sx n="72" d="100"/>
          <a:sy n="72" d="100"/>
        </p:scale>
        <p:origin x="1128"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8A0B2-005A-4A5D-AF65-79C7E4062224}"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0A4D16E5-A227-4EDF-9A26-7359698E415D}">
      <dgm:prSet/>
      <dgm:spPr/>
      <dgm:t>
        <a:bodyPr/>
        <a:lstStyle/>
        <a:p>
          <a:r>
            <a:rPr lang="en-US" dirty="0"/>
            <a:t>Collateral definition, collateral replaces trust</a:t>
          </a:r>
        </a:p>
      </dgm:t>
    </dgm:pt>
    <dgm:pt modelId="{2D83B8AE-5B53-490C-9BE3-11E071A4E999}" type="parTrans" cxnId="{F9D960A3-75DB-4802-96F1-673818EE3FCD}">
      <dgm:prSet/>
      <dgm:spPr/>
      <dgm:t>
        <a:bodyPr/>
        <a:lstStyle/>
        <a:p>
          <a:endParaRPr lang="en-US"/>
        </a:p>
      </dgm:t>
    </dgm:pt>
    <dgm:pt modelId="{7B75E072-2D3B-4841-ABE8-8BA1E52D1CD8}" type="sibTrans" cxnId="{F9D960A3-75DB-4802-96F1-673818EE3FCD}">
      <dgm:prSet/>
      <dgm:spPr/>
      <dgm:t>
        <a:bodyPr/>
        <a:lstStyle/>
        <a:p>
          <a:endParaRPr lang="en-US"/>
        </a:p>
      </dgm:t>
    </dgm:pt>
    <dgm:pt modelId="{19C50578-1050-49BD-BE89-16B5DBE60D57}">
      <dgm:prSet/>
      <dgm:spPr/>
      <dgm:t>
        <a:bodyPr/>
        <a:lstStyle/>
        <a:p>
          <a:r>
            <a:rPr lang="en-US"/>
            <a:t>What is DeFi?</a:t>
          </a:r>
        </a:p>
      </dgm:t>
    </dgm:pt>
    <dgm:pt modelId="{7E5965E7-1DA2-4318-B0E1-99D52B5DEB23}" type="parTrans" cxnId="{7276D07E-D213-4AC4-B5FC-7CAB4E94F0E1}">
      <dgm:prSet/>
      <dgm:spPr/>
      <dgm:t>
        <a:bodyPr/>
        <a:lstStyle/>
        <a:p>
          <a:endParaRPr lang="en-US"/>
        </a:p>
      </dgm:t>
    </dgm:pt>
    <dgm:pt modelId="{D1C93876-C84D-46D6-9D0D-0FDCD9D1649A}" type="sibTrans" cxnId="{7276D07E-D213-4AC4-B5FC-7CAB4E94F0E1}">
      <dgm:prSet/>
      <dgm:spPr/>
      <dgm:t>
        <a:bodyPr/>
        <a:lstStyle/>
        <a:p>
          <a:endParaRPr lang="en-US"/>
        </a:p>
      </dgm:t>
    </dgm:pt>
    <dgm:pt modelId="{D580A8BF-ACC0-4F91-AC66-259694D3D651}">
      <dgm:prSet/>
      <dgm:spPr/>
      <dgm:t>
        <a:bodyPr/>
        <a:lstStyle/>
        <a:p>
          <a:r>
            <a:rPr lang="en-US" dirty="0"/>
            <a:t>Lending</a:t>
          </a:r>
          <a:r>
            <a:rPr lang="en-US" dirty="0">
              <a:latin typeface="Calibri Light" panose="020F0302020204030204"/>
            </a:rPr>
            <a:t>, the</a:t>
          </a:r>
          <a:r>
            <a:rPr lang="en-US" dirty="0"/>
            <a:t> most important financial activities</a:t>
          </a:r>
        </a:p>
        <a:p>
          <a:r>
            <a:rPr lang="en-US" dirty="0"/>
            <a:t>Why to take a Loan?</a:t>
          </a:r>
        </a:p>
      </dgm:t>
    </dgm:pt>
    <dgm:pt modelId="{07929E4F-E215-438B-A9EA-40793F6C299B}" type="parTrans" cxnId="{9D1727B2-2E06-443F-82B1-ED731F7CF9F2}">
      <dgm:prSet/>
      <dgm:spPr/>
      <dgm:t>
        <a:bodyPr/>
        <a:lstStyle/>
        <a:p>
          <a:endParaRPr lang="en-US"/>
        </a:p>
      </dgm:t>
    </dgm:pt>
    <dgm:pt modelId="{667A61FA-7CB8-4692-B73C-D3C3E81147A0}" type="sibTrans" cxnId="{9D1727B2-2E06-443F-82B1-ED731F7CF9F2}">
      <dgm:prSet/>
      <dgm:spPr/>
      <dgm:t>
        <a:bodyPr/>
        <a:lstStyle/>
        <a:p>
          <a:endParaRPr lang="en-US"/>
        </a:p>
      </dgm:t>
    </dgm:pt>
    <dgm:pt modelId="{E9DD705C-67EE-49BC-B7CF-4D2E81B20729}">
      <dgm:prSet/>
      <dgm:spPr/>
      <dgm:t>
        <a:bodyPr/>
        <a:lstStyle/>
        <a:p>
          <a:r>
            <a:rPr lang="en-US" dirty="0"/>
            <a:t>The two types of risk</a:t>
          </a:r>
        </a:p>
      </dgm:t>
    </dgm:pt>
    <dgm:pt modelId="{59AAC5A1-8F8D-469D-A7ED-314B37A32C47}" type="parTrans" cxnId="{707259F1-C2A5-446F-9250-1EDCDFB25DA7}">
      <dgm:prSet/>
      <dgm:spPr/>
      <dgm:t>
        <a:bodyPr/>
        <a:lstStyle/>
        <a:p>
          <a:endParaRPr lang="en-US"/>
        </a:p>
      </dgm:t>
    </dgm:pt>
    <dgm:pt modelId="{32182013-816C-4A19-8AC5-ABF133DC1B43}" type="sibTrans" cxnId="{707259F1-C2A5-446F-9250-1EDCDFB25DA7}">
      <dgm:prSet/>
      <dgm:spPr/>
      <dgm:t>
        <a:bodyPr/>
        <a:lstStyle/>
        <a:p>
          <a:endParaRPr lang="en-US"/>
        </a:p>
      </dgm:t>
    </dgm:pt>
    <dgm:pt modelId="{C360720B-E22B-4488-AFB8-045ADE28808E}">
      <dgm:prSet/>
      <dgm:spPr/>
      <dgm:t>
        <a:bodyPr/>
        <a:lstStyle/>
        <a:p>
          <a:r>
            <a:rPr lang="en-US" dirty="0"/>
            <a:t>The current solution to the risk</a:t>
          </a:r>
        </a:p>
      </dgm:t>
    </dgm:pt>
    <dgm:pt modelId="{2B7A47EF-9F5F-462E-87CB-93EF1CBC7540}" type="parTrans" cxnId="{8D98B479-03EF-4957-9063-793EC117A72B}">
      <dgm:prSet/>
      <dgm:spPr/>
      <dgm:t>
        <a:bodyPr/>
        <a:lstStyle/>
        <a:p>
          <a:endParaRPr lang="en-US"/>
        </a:p>
      </dgm:t>
    </dgm:pt>
    <dgm:pt modelId="{A5A8677E-57B4-4BC7-A11E-6237DDB3352E}" type="sibTrans" cxnId="{8D98B479-03EF-4957-9063-793EC117A72B}">
      <dgm:prSet/>
      <dgm:spPr/>
      <dgm:t>
        <a:bodyPr/>
        <a:lstStyle/>
        <a:p>
          <a:endParaRPr lang="en-US"/>
        </a:p>
      </dgm:t>
    </dgm:pt>
    <dgm:pt modelId="{F727F468-D1E2-490B-B97F-07EE9B7F8AEA}">
      <dgm:prSet/>
      <dgm:spPr/>
      <dgm:t>
        <a:bodyPr/>
        <a:lstStyle/>
        <a:p>
          <a:r>
            <a:rPr lang="en-US" dirty="0"/>
            <a:t>The tradeoff of the solution</a:t>
          </a:r>
        </a:p>
      </dgm:t>
    </dgm:pt>
    <dgm:pt modelId="{A236C14F-8422-4A1A-B260-2C18E75C9B5F}" type="parTrans" cxnId="{0B291B63-7409-4F40-AEA0-E30C653C2196}">
      <dgm:prSet/>
      <dgm:spPr/>
      <dgm:t>
        <a:bodyPr/>
        <a:lstStyle/>
        <a:p>
          <a:endParaRPr lang="en-US"/>
        </a:p>
      </dgm:t>
    </dgm:pt>
    <dgm:pt modelId="{57CB094B-67FC-4D38-BFCB-CA0FC597CC7F}" type="sibTrans" cxnId="{0B291B63-7409-4F40-AEA0-E30C653C2196}">
      <dgm:prSet/>
      <dgm:spPr/>
      <dgm:t>
        <a:bodyPr/>
        <a:lstStyle/>
        <a:p>
          <a:endParaRPr lang="en-US"/>
        </a:p>
      </dgm:t>
    </dgm:pt>
    <dgm:pt modelId="{C61474C3-20B2-48C7-A19C-C62815B1B5E0}" type="pres">
      <dgm:prSet presAssocID="{5D28A0B2-005A-4A5D-AF65-79C7E4062224}" presName="root" presStyleCnt="0">
        <dgm:presLayoutVars>
          <dgm:dir/>
          <dgm:resizeHandles val="exact"/>
        </dgm:presLayoutVars>
      </dgm:prSet>
      <dgm:spPr/>
    </dgm:pt>
    <dgm:pt modelId="{44F0AB67-CDE8-4EEE-951B-3F19F5F49776}" type="pres">
      <dgm:prSet presAssocID="{5D28A0B2-005A-4A5D-AF65-79C7E4062224}" presName="container" presStyleCnt="0">
        <dgm:presLayoutVars>
          <dgm:dir/>
          <dgm:resizeHandles val="exact"/>
        </dgm:presLayoutVars>
      </dgm:prSet>
      <dgm:spPr/>
    </dgm:pt>
    <dgm:pt modelId="{52AF039B-8F2C-4605-AE44-56D1920417CD}" type="pres">
      <dgm:prSet presAssocID="{0A4D16E5-A227-4EDF-9A26-7359698E415D}" presName="compNode" presStyleCnt="0"/>
      <dgm:spPr/>
    </dgm:pt>
    <dgm:pt modelId="{0B31FC2B-8AE1-4848-A370-DE80274BDA8B}" type="pres">
      <dgm:prSet presAssocID="{0A4D16E5-A227-4EDF-9A26-7359698E415D}" presName="iconBgRect" presStyleLbl="bgShp" presStyleIdx="0" presStyleCnt="6"/>
      <dgm:spPr/>
    </dgm:pt>
    <dgm:pt modelId="{56ADDF29-C988-4B58-B465-73683473B283}" type="pres">
      <dgm:prSet presAssocID="{0A4D16E5-A227-4EDF-9A26-7359698E41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834E964-62FA-4903-818B-D7CBAB20266A}" type="pres">
      <dgm:prSet presAssocID="{0A4D16E5-A227-4EDF-9A26-7359698E415D}" presName="spaceRect" presStyleCnt="0"/>
      <dgm:spPr/>
    </dgm:pt>
    <dgm:pt modelId="{2C1F56B5-505A-409A-9B77-B9578DE87FCF}" type="pres">
      <dgm:prSet presAssocID="{0A4D16E5-A227-4EDF-9A26-7359698E415D}" presName="textRect" presStyleLbl="revTx" presStyleIdx="0" presStyleCnt="6">
        <dgm:presLayoutVars>
          <dgm:chMax val="1"/>
          <dgm:chPref val="1"/>
        </dgm:presLayoutVars>
      </dgm:prSet>
      <dgm:spPr/>
    </dgm:pt>
    <dgm:pt modelId="{0955666F-0D58-4A61-95E2-7653D77C6435}" type="pres">
      <dgm:prSet presAssocID="{7B75E072-2D3B-4841-ABE8-8BA1E52D1CD8}" presName="sibTrans" presStyleLbl="sibTrans2D1" presStyleIdx="0" presStyleCnt="0"/>
      <dgm:spPr/>
    </dgm:pt>
    <dgm:pt modelId="{E6B70141-3E68-4C18-BCD8-B8FD390B7156}" type="pres">
      <dgm:prSet presAssocID="{19C50578-1050-49BD-BE89-16B5DBE60D57}" presName="compNode" presStyleCnt="0"/>
      <dgm:spPr/>
    </dgm:pt>
    <dgm:pt modelId="{3E889369-3175-4C44-9A19-0E28565FF0A5}" type="pres">
      <dgm:prSet presAssocID="{19C50578-1050-49BD-BE89-16B5DBE60D57}" presName="iconBgRect" presStyleLbl="bgShp" presStyleIdx="1" presStyleCnt="6"/>
      <dgm:spPr/>
    </dgm:pt>
    <dgm:pt modelId="{79051CB1-6B92-4022-81D4-8FBFD6287FB5}" type="pres">
      <dgm:prSet presAssocID="{19C50578-1050-49BD-BE89-16B5DBE60D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828A3A59-376A-4F4A-A26D-3159FEB7AB12}" type="pres">
      <dgm:prSet presAssocID="{19C50578-1050-49BD-BE89-16B5DBE60D57}" presName="spaceRect" presStyleCnt="0"/>
      <dgm:spPr/>
    </dgm:pt>
    <dgm:pt modelId="{8BC284B4-49CC-424B-8BCC-57F8FE841260}" type="pres">
      <dgm:prSet presAssocID="{19C50578-1050-49BD-BE89-16B5DBE60D57}" presName="textRect" presStyleLbl="revTx" presStyleIdx="1" presStyleCnt="6">
        <dgm:presLayoutVars>
          <dgm:chMax val="1"/>
          <dgm:chPref val="1"/>
        </dgm:presLayoutVars>
      </dgm:prSet>
      <dgm:spPr/>
    </dgm:pt>
    <dgm:pt modelId="{AFBBB501-0E2E-4392-9C5E-0372FDF313D0}" type="pres">
      <dgm:prSet presAssocID="{D1C93876-C84D-46D6-9D0D-0FDCD9D1649A}" presName="sibTrans" presStyleLbl="sibTrans2D1" presStyleIdx="0" presStyleCnt="0"/>
      <dgm:spPr/>
    </dgm:pt>
    <dgm:pt modelId="{78640BA5-F079-4F01-A8EA-AFBACA4A2612}" type="pres">
      <dgm:prSet presAssocID="{D580A8BF-ACC0-4F91-AC66-259694D3D651}" presName="compNode" presStyleCnt="0"/>
      <dgm:spPr/>
    </dgm:pt>
    <dgm:pt modelId="{17B3F683-EAC6-486F-87D2-5FC699D56DA7}" type="pres">
      <dgm:prSet presAssocID="{D580A8BF-ACC0-4F91-AC66-259694D3D651}" presName="iconBgRect" presStyleLbl="bgShp" presStyleIdx="2" presStyleCnt="6"/>
      <dgm:spPr/>
    </dgm:pt>
    <dgm:pt modelId="{192A231D-A1C5-4950-84BC-9B731AEB34A9}" type="pres">
      <dgm:prSet presAssocID="{D580A8BF-ACC0-4F91-AC66-259694D3D65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C4CC1B2-2076-424E-81CA-0D0B0289DDF9}" type="pres">
      <dgm:prSet presAssocID="{D580A8BF-ACC0-4F91-AC66-259694D3D651}" presName="spaceRect" presStyleCnt="0"/>
      <dgm:spPr/>
    </dgm:pt>
    <dgm:pt modelId="{AEA9B5D3-7A60-4491-B88A-0F53E03A34A8}" type="pres">
      <dgm:prSet presAssocID="{D580A8BF-ACC0-4F91-AC66-259694D3D651}" presName="textRect" presStyleLbl="revTx" presStyleIdx="2" presStyleCnt="6">
        <dgm:presLayoutVars>
          <dgm:chMax val="1"/>
          <dgm:chPref val="1"/>
        </dgm:presLayoutVars>
      </dgm:prSet>
      <dgm:spPr/>
    </dgm:pt>
    <dgm:pt modelId="{586FEDC1-89F5-41AF-9033-CF80C168CF00}" type="pres">
      <dgm:prSet presAssocID="{667A61FA-7CB8-4692-B73C-D3C3E81147A0}" presName="sibTrans" presStyleLbl="sibTrans2D1" presStyleIdx="0" presStyleCnt="0"/>
      <dgm:spPr/>
    </dgm:pt>
    <dgm:pt modelId="{37D8E554-1958-4C8B-849D-D5E056E00077}" type="pres">
      <dgm:prSet presAssocID="{E9DD705C-67EE-49BC-B7CF-4D2E81B20729}" presName="compNode" presStyleCnt="0"/>
      <dgm:spPr/>
    </dgm:pt>
    <dgm:pt modelId="{7D29FA9F-A34D-4137-BBC6-16F2A4F33FC9}" type="pres">
      <dgm:prSet presAssocID="{E9DD705C-67EE-49BC-B7CF-4D2E81B20729}" presName="iconBgRect" presStyleLbl="bgShp" presStyleIdx="3" presStyleCnt="6"/>
      <dgm:spPr/>
    </dgm:pt>
    <dgm:pt modelId="{8CE0FD7A-5B12-44D5-8320-B567D9D8B01D}" type="pres">
      <dgm:prSet presAssocID="{E9DD705C-67EE-49BC-B7CF-4D2E81B2072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725E1319-8DDD-4F3D-81C5-0DD21C911854}" type="pres">
      <dgm:prSet presAssocID="{E9DD705C-67EE-49BC-B7CF-4D2E81B20729}" presName="spaceRect" presStyleCnt="0"/>
      <dgm:spPr/>
    </dgm:pt>
    <dgm:pt modelId="{8E99F26E-4385-41BD-91E0-159B24187DB7}" type="pres">
      <dgm:prSet presAssocID="{E9DD705C-67EE-49BC-B7CF-4D2E81B20729}" presName="textRect" presStyleLbl="revTx" presStyleIdx="3" presStyleCnt="6">
        <dgm:presLayoutVars>
          <dgm:chMax val="1"/>
          <dgm:chPref val="1"/>
        </dgm:presLayoutVars>
      </dgm:prSet>
      <dgm:spPr/>
    </dgm:pt>
    <dgm:pt modelId="{83490ED2-3FC1-45DE-9343-05B1011D3246}" type="pres">
      <dgm:prSet presAssocID="{32182013-816C-4A19-8AC5-ABF133DC1B43}" presName="sibTrans" presStyleLbl="sibTrans2D1" presStyleIdx="0" presStyleCnt="0"/>
      <dgm:spPr/>
    </dgm:pt>
    <dgm:pt modelId="{CEB590A8-FB89-4DC9-94EA-6AD00D98B7A9}" type="pres">
      <dgm:prSet presAssocID="{C360720B-E22B-4488-AFB8-045ADE28808E}" presName="compNode" presStyleCnt="0"/>
      <dgm:spPr/>
    </dgm:pt>
    <dgm:pt modelId="{AE68D9FD-8109-4CAA-8ACB-ADCEFD7E6BFE}" type="pres">
      <dgm:prSet presAssocID="{C360720B-E22B-4488-AFB8-045ADE28808E}" presName="iconBgRect" presStyleLbl="bgShp" presStyleIdx="4" presStyleCnt="6"/>
      <dgm:spPr/>
    </dgm:pt>
    <dgm:pt modelId="{2153D58C-30D4-408C-B07F-B05555CDDB52}" type="pres">
      <dgm:prSet presAssocID="{C360720B-E22B-4488-AFB8-045ADE2880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158319C4-2751-4B93-9FD3-607E3A03F872}" type="pres">
      <dgm:prSet presAssocID="{C360720B-E22B-4488-AFB8-045ADE28808E}" presName="spaceRect" presStyleCnt="0"/>
      <dgm:spPr/>
    </dgm:pt>
    <dgm:pt modelId="{68EF448C-60EE-45A7-9BD1-307E503F07FC}" type="pres">
      <dgm:prSet presAssocID="{C360720B-E22B-4488-AFB8-045ADE28808E}" presName="textRect" presStyleLbl="revTx" presStyleIdx="4" presStyleCnt="6">
        <dgm:presLayoutVars>
          <dgm:chMax val="1"/>
          <dgm:chPref val="1"/>
        </dgm:presLayoutVars>
      </dgm:prSet>
      <dgm:spPr/>
    </dgm:pt>
    <dgm:pt modelId="{9F0DD5A8-ADD6-4781-AAF9-19C93E5F15E4}" type="pres">
      <dgm:prSet presAssocID="{A5A8677E-57B4-4BC7-A11E-6237DDB3352E}" presName="sibTrans" presStyleLbl="sibTrans2D1" presStyleIdx="0" presStyleCnt="0"/>
      <dgm:spPr/>
    </dgm:pt>
    <dgm:pt modelId="{A15B905F-20C7-4EAB-A85D-610D924B177A}" type="pres">
      <dgm:prSet presAssocID="{F727F468-D1E2-490B-B97F-07EE9B7F8AEA}" presName="compNode" presStyleCnt="0"/>
      <dgm:spPr/>
    </dgm:pt>
    <dgm:pt modelId="{D711F5CF-3B27-481C-8419-62D3F2329E1E}" type="pres">
      <dgm:prSet presAssocID="{F727F468-D1E2-490B-B97F-07EE9B7F8AEA}" presName="iconBgRect" presStyleLbl="bgShp" presStyleIdx="5" presStyleCnt="6"/>
      <dgm:spPr/>
    </dgm:pt>
    <dgm:pt modelId="{AE7D4084-EBC2-46DE-8C5B-4183ED172F36}" type="pres">
      <dgm:prSet presAssocID="{F727F468-D1E2-490B-B97F-07EE9B7F8AE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0EF3F118-E15E-43D9-B97D-742BB5DB970F}" type="pres">
      <dgm:prSet presAssocID="{F727F468-D1E2-490B-B97F-07EE9B7F8AEA}" presName="spaceRect" presStyleCnt="0"/>
      <dgm:spPr/>
    </dgm:pt>
    <dgm:pt modelId="{6E9BA122-9C21-4156-86CE-0B9990F2D340}" type="pres">
      <dgm:prSet presAssocID="{F727F468-D1E2-490B-B97F-07EE9B7F8AEA}" presName="textRect" presStyleLbl="revTx" presStyleIdx="5" presStyleCnt="6">
        <dgm:presLayoutVars>
          <dgm:chMax val="1"/>
          <dgm:chPref val="1"/>
        </dgm:presLayoutVars>
      </dgm:prSet>
      <dgm:spPr/>
    </dgm:pt>
  </dgm:ptLst>
  <dgm:cxnLst>
    <dgm:cxn modelId="{D8261C01-134E-4608-A50B-27C431657973}" type="presOf" srcId="{0A4D16E5-A227-4EDF-9A26-7359698E415D}" destId="{2C1F56B5-505A-409A-9B77-B9578DE87FCF}" srcOrd="0" destOrd="0" presId="urn:microsoft.com/office/officeart/2018/2/layout/IconCircleList"/>
    <dgm:cxn modelId="{E909C825-979A-43B0-BCC3-205F54B43624}" type="presOf" srcId="{667A61FA-7CB8-4692-B73C-D3C3E81147A0}" destId="{586FEDC1-89F5-41AF-9033-CF80C168CF00}" srcOrd="0" destOrd="0" presId="urn:microsoft.com/office/officeart/2018/2/layout/IconCircleList"/>
    <dgm:cxn modelId="{B399F127-4F6A-4DD0-AA2D-23A54065E9B2}" type="presOf" srcId="{F727F468-D1E2-490B-B97F-07EE9B7F8AEA}" destId="{6E9BA122-9C21-4156-86CE-0B9990F2D340}" srcOrd="0" destOrd="0" presId="urn:microsoft.com/office/officeart/2018/2/layout/IconCircleList"/>
    <dgm:cxn modelId="{462B1033-FE89-4636-96A6-4796AB3F581D}" type="presOf" srcId="{19C50578-1050-49BD-BE89-16B5DBE60D57}" destId="{8BC284B4-49CC-424B-8BCC-57F8FE841260}" srcOrd="0" destOrd="0" presId="urn:microsoft.com/office/officeart/2018/2/layout/IconCircleList"/>
    <dgm:cxn modelId="{81CEDF38-1396-4052-B311-474E7C5381E0}" type="presOf" srcId="{A5A8677E-57B4-4BC7-A11E-6237DDB3352E}" destId="{9F0DD5A8-ADD6-4781-AAF9-19C93E5F15E4}" srcOrd="0" destOrd="0" presId="urn:microsoft.com/office/officeart/2018/2/layout/IconCircleList"/>
    <dgm:cxn modelId="{F0D5E53B-34A4-4127-8746-A9952430BE5D}" type="presOf" srcId="{E9DD705C-67EE-49BC-B7CF-4D2E81B20729}" destId="{8E99F26E-4385-41BD-91E0-159B24187DB7}" srcOrd="0" destOrd="0" presId="urn:microsoft.com/office/officeart/2018/2/layout/IconCircleList"/>
    <dgm:cxn modelId="{0B291B63-7409-4F40-AEA0-E30C653C2196}" srcId="{5D28A0B2-005A-4A5D-AF65-79C7E4062224}" destId="{F727F468-D1E2-490B-B97F-07EE9B7F8AEA}" srcOrd="5" destOrd="0" parTransId="{A236C14F-8422-4A1A-B260-2C18E75C9B5F}" sibTransId="{57CB094B-67FC-4D38-BFCB-CA0FC597CC7F}"/>
    <dgm:cxn modelId="{8B6CF343-5E74-4D18-9603-64DE3249CD5C}" type="presOf" srcId="{C360720B-E22B-4488-AFB8-045ADE28808E}" destId="{68EF448C-60EE-45A7-9BD1-307E503F07FC}" srcOrd="0" destOrd="0" presId="urn:microsoft.com/office/officeart/2018/2/layout/IconCircleList"/>
    <dgm:cxn modelId="{A294D558-E336-41F4-8DFB-A9A201DE52FE}" type="presOf" srcId="{7B75E072-2D3B-4841-ABE8-8BA1E52D1CD8}" destId="{0955666F-0D58-4A61-95E2-7653D77C6435}" srcOrd="0" destOrd="0" presId="urn:microsoft.com/office/officeart/2018/2/layout/IconCircleList"/>
    <dgm:cxn modelId="{8D98B479-03EF-4957-9063-793EC117A72B}" srcId="{5D28A0B2-005A-4A5D-AF65-79C7E4062224}" destId="{C360720B-E22B-4488-AFB8-045ADE28808E}" srcOrd="4" destOrd="0" parTransId="{2B7A47EF-9F5F-462E-87CB-93EF1CBC7540}" sibTransId="{A5A8677E-57B4-4BC7-A11E-6237DDB3352E}"/>
    <dgm:cxn modelId="{7276D07E-D213-4AC4-B5FC-7CAB4E94F0E1}" srcId="{5D28A0B2-005A-4A5D-AF65-79C7E4062224}" destId="{19C50578-1050-49BD-BE89-16B5DBE60D57}" srcOrd="1" destOrd="0" parTransId="{7E5965E7-1DA2-4318-B0E1-99D52B5DEB23}" sibTransId="{D1C93876-C84D-46D6-9D0D-0FDCD9D1649A}"/>
    <dgm:cxn modelId="{FF693F96-B5C5-4714-B654-F822B5C0AD2F}" type="presOf" srcId="{32182013-816C-4A19-8AC5-ABF133DC1B43}" destId="{83490ED2-3FC1-45DE-9343-05B1011D3246}" srcOrd="0" destOrd="0" presId="urn:microsoft.com/office/officeart/2018/2/layout/IconCircleList"/>
    <dgm:cxn modelId="{F9D960A3-75DB-4802-96F1-673818EE3FCD}" srcId="{5D28A0B2-005A-4A5D-AF65-79C7E4062224}" destId="{0A4D16E5-A227-4EDF-9A26-7359698E415D}" srcOrd="0" destOrd="0" parTransId="{2D83B8AE-5B53-490C-9BE3-11E071A4E999}" sibTransId="{7B75E072-2D3B-4841-ABE8-8BA1E52D1CD8}"/>
    <dgm:cxn modelId="{11EC0DAA-DF46-4E53-BEC6-B20D2AFCB20D}" type="presOf" srcId="{D580A8BF-ACC0-4F91-AC66-259694D3D651}" destId="{AEA9B5D3-7A60-4491-B88A-0F53E03A34A8}" srcOrd="0" destOrd="0" presId="urn:microsoft.com/office/officeart/2018/2/layout/IconCircleList"/>
    <dgm:cxn modelId="{9D1727B2-2E06-443F-82B1-ED731F7CF9F2}" srcId="{5D28A0B2-005A-4A5D-AF65-79C7E4062224}" destId="{D580A8BF-ACC0-4F91-AC66-259694D3D651}" srcOrd="2" destOrd="0" parTransId="{07929E4F-E215-438B-A9EA-40793F6C299B}" sibTransId="{667A61FA-7CB8-4692-B73C-D3C3E81147A0}"/>
    <dgm:cxn modelId="{928BF9E2-BEBC-4318-80DE-A25166F1DC66}" type="presOf" srcId="{5D28A0B2-005A-4A5D-AF65-79C7E4062224}" destId="{C61474C3-20B2-48C7-A19C-C62815B1B5E0}" srcOrd="0" destOrd="0" presId="urn:microsoft.com/office/officeart/2018/2/layout/IconCircleList"/>
    <dgm:cxn modelId="{707259F1-C2A5-446F-9250-1EDCDFB25DA7}" srcId="{5D28A0B2-005A-4A5D-AF65-79C7E4062224}" destId="{E9DD705C-67EE-49BC-B7CF-4D2E81B20729}" srcOrd="3" destOrd="0" parTransId="{59AAC5A1-8F8D-469D-A7ED-314B37A32C47}" sibTransId="{32182013-816C-4A19-8AC5-ABF133DC1B43}"/>
    <dgm:cxn modelId="{1C8AF1F4-317A-42EC-85D0-208CF35FB07C}" type="presOf" srcId="{D1C93876-C84D-46D6-9D0D-0FDCD9D1649A}" destId="{AFBBB501-0E2E-4392-9C5E-0372FDF313D0}" srcOrd="0" destOrd="0" presId="urn:microsoft.com/office/officeart/2018/2/layout/IconCircleList"/>
    <dgm:cxn modelId="{2C9A1A87-B12B-465D-B309-7D19D0769E8B}" type="presParOf" srcId="{C61474C3-20B2-48C7-A19C-C62815B1B5E0}" destId="{44F0AB67-CDE8-4EEE-951B-3F19F5F49776}" srcOrd="0" destOrd="0" presId="urn:microsoft.com/office/officeart/2018/2/layout/IconCircleList"/>
    <dgm:cxn modelId="{C8D2C3F5-EC85-4315-92E3-C16C97A80D8B}" type="presParOf" srcId="{44F0AB67-CDE8-4EEE-951B-3F19F5F49776}" destId="{52AF039B-8F2C-4605-AE44-56D1920417CD}" srcOrd="0" destOrd="0" presId="urn:microsoft.com/office/officeart/2018/2/layout/IconCircleList"/>
    <dgm:cxn modelId="{D1497B4A-744F-45AE-A662-4D9A3B4C4A85}" type="presParOf" srcId="{52AF039B-8F2C-4605-AE44-56D1920417CD}" destId="{0B31FC2B-8AE1-4848-A370-DE80274BDA8B}" srcOrd="0" destOrd="0" presId="urn:microsoft.com/office/officeart/2018/2/layout/IconCircleList"/>
    <dgm:cxn modelId="{BFA56C9B-03C1-4622-9374-69E3AC3F9472}" type="presParOf" srcId="{52AF039B-8F2C-4605-AE44-56D1920417CD}" destId="{56ADDF29-C988-4B58-B465-73683473B283}" srcOrd="1" destOrd="0" presId="urn:microsoft.com/office/officeart/2018/2/layout/IconCircleList"/>
    <dgm:cxn modelId="{3E1A3BA3-EBE9-4D01-949D-FC6CD435D4CF}" type="presParOf" srcId="{52AF039B-8F2C-4605-AE44-56D1920417CD}" destId="{6834E964-62FA-4903-818B-D7CBAB20266A}" srcOrd="2" destOrd="0" presId="urn:microsoft.com/office/officeart/2018/2/layout/IconCircleList"/>
    <dgm:cxn modelId="{B8A3536F-53C3-44EB-82B1-7F272400E963}" type="presParOf" srcId="{52AF039B-8F2C-4605-AE44-56D1920417CD}" destId="{2C1F56B5-505A-409A-9B77-B9578DE87FCF}" srcOrd="3" destOrd="0" presId="urn:microsoft.com/office/officeart/2018/2/layout/IconCircleList"/>
    <dgm:cxn modelId="{10A75E4F-BA5E-4020-A7DA-CE087D413DF5}" type="presParOf" srcId="{44F0AB67-CDE8-4EEE-951B-3F19F5F49776}" destId="{0955666F-0D58-4A61-95E2-7653D77C6435}" srcOrd="1" destOrd="0" presId="urn:microsoft.com/office/officeart/2018/2/layout/IconCircleList"/>
    <dgm:cxn modelId="{B110DD35-0BB4-424B-92E8-51295804FA42}" type="presParOf" srcId="{44F0AB67-CDE8-4EEE-951B-3F19F5F49776}" destId="{E6B70141-3E68-4C18-BCD8-B8FD390B7156}" srcOrd="2" destOrd="0" presId="urn:microsoft.com/office/officeart/2018/2/layout/IconCircleList"/>
    <dgm:cxn modelId="{B28A4B8F-AC79-4287-A7FC-9EFFE3C7342E}" type="presParOf" srcId="{E6B70141-3E68-4C18-BCD8-B8FD390B7156}" destId="{3E889369-3175-4C44-9A19-0E28565FF0A5}" srcOrd="0" destOrd="0" presId="urn:microsoft.com/office/officeart/2018/2/layout/IconCircleList"/>
    <dgm:cxn modelId="{039154AC-8119-4AA4-B961-849F7D4A12FD}" type="presParOf" srcId="{E6B70141-3E68-4C18-BCD8-B8FD390B7156}" destId="{79051CB1-6B92-4022-81D4-8FBFD6287FB5}" srcOrd="1" destOrd="0" presId="urn:microsoft.com/office/officeart/2018/2/layout/IconCircleList"/>
    <dgm:cxn modelId="{26FB2B96-66FF-452F-A92E-1BB6940DF2B0}" type="presParOf" srcId="{E6B70141-3E68-4C18-BCD8-B8FD390B7156}" destId="{828A3A59-376A-4F4A-A26D-3159FEB7AB12}" srcOrd="2" destOrd="0" presId="urn:microsoft.com/office/officeart/2018/2/layout/IconCircleList"/>
    <dgm:cxn modelId="{66B5E259-575C-40FA-AD21-064FE6972D17}" type="presParOf" srcId="{E6B70141-3E68-4C18-BCD8-B8FD390B7156}" destId="{8BC284B4-49CC-424B-8BCC-57F8FE841260}" srcOrd="3" destOrd="0" presId="urn:microsoft.com/office/officeart/2018/2/layout/IconCircleList"/>
    <dgm:cxn modelId="{119FB27D-BE07-4DBD-B491-67C3EF8C48E6}" type="presParOf" srcId="{44F0AB67-CDE8-4EEE-951B-3F19F5F49776}" destId="{AFBBB501-0E2E-4392-9C5E-0372FDF313D0}" srcOrd="3" destOrd="0" presId="urn:microsoft.com/office/officeart/2018/2/layout/IconCircleList"/>
    <dgm:cxn modelId="{49F4D9FF-CC4E-4465-A5F5-CC3F55A21D27}" type="presParOf" srcId="{44F0AB67-CDE8-4EEE-951B-3F19F5F49776}" destId="{78640BA5-F079-4F01-A8EA-AFBACA4A2612}" srcOrd="4" destOrd="0" presId="urn:microsoft.com/office/officeart/2018/2/layout/IconCircleList"/>
    <dgm:cxn modelId="{5674AAD8-2E2E-48C2-87E2-354F35CD534F}" type="presParOf" srcId="{78640BA5-F079-4F01-A8EA-AFBACA4A2612}" destId="{17B3F683-EAC6-486F-87D2-5FC699D56DA7}" srcOrd="0" destOrd="0" presId="urn:microsoft.com/office/officeart/2018/2/layout/IconCircleList"/>
    <dgm:cxn modelId="{03FAD3F1-401B-42AD-AFA1-F7AD470EA3B6}" type="presParOf" srcId="{78640BA5-F079-4F01-A8EA-AFBACA4A2612}" destId="{192A231D-A1C5-4950-84BC-9B731AEB34A9}" srcOrd="1" destOrd="0" presId="urn:microsoft.com/office/officeart/2018/2/layout/IconCircleList"/>
    <dgm:cxn modelId="{827489E8-E93A-4D4B-8554-A09ED773D6DC}" type="presParOf" srcId="{78640BA5-F079-4F01-A8EA-AFBACA4A2612}" destId="{4C4CC1B2-2076-424E-81CA-0D0B0289DDF9}" srcOrd="2" destOrd="0" presId="urn:microsoft.com/office/officeart/2018/2/layout/IconCircleList"/>
    <dgm:cxn modelId="{56E1E872-4EC7-4230-A28D-3602400D0EF3}" type="presParOf" srcId="{78640BA5-F079-4F01-A8EA-AFBACA4A2612}" destId="{AEA9B5D3-7A60-4491-B88A-0F53E03A34A8}" srcOrd="3" destOrd="0" presId="urn:microsoft.com/office/officeart/2018/2/layout/IconCircleList"/>
    <dgm:cxn modelId="{0D533083-C40F-4135-933D-6445A45F8583}" type="presParOf" srcId="{44F0AB67-CDE8-4EEE-951B-3F19F5F49776}" destId="{586FEDC1-89F5-41AF-9033-CF80C168CF00}" srcOrd="5" destOrd="0" presId="urn:microsoft.com/office/officeart/2018/2/layout/IconCircleList"/>
    <dgm:cxn modelId="{842577A4-C8FE-4776-AFB9-66E4217057BB}" type="presParOf" srcId="{44F0AB67-CDE8-4EEE-951B-3F19F5F49776}" destId="{37D8E554-1958-4C8B-849D-D5E056E00077}" srcOrd="6" destOrd="0" presId="urn:microsoft.com/office/officeart/2018/2/layout/IconCircleList"/>
    <dgm:cxn modelId="{06EA4A34-F6A7-4D14-AF2E-553663925520}" type="presParOf" srcId="{37D8E554-1958-4C8B-849D-D5E056E00077}" destId="{7D29FA9F-A34D-4137-BBC6-16F2A4F33FC9}" srcOrd="0" destOrd="0" presId="urn:microsoft.com/office/officeart/2018/2/layout/IconCircleList"/>
    <dgm:cxn modelId="{2AD2BEDE-C0DD-4E8D-96CF-16F23005151C}" type="presParOf" srcId="{37D8E554-1958-4C8B-849D-D5E056E00077}" destId="{8CE0FD7A-5B12-44D5-8320-B567D9D8B01D}" srcOrd="1" destOrd="0" presId="urn:microsoft.com/office/officeart/2018/2/layout/IconCircleList"/>
    <dgm:cxn modelId="{D44F2ABF-8262-4387-B36C-A8EE3271D11B}" type="presParOf" srcId="{37D8E554-1958-4C8B-849D-D5E056E00077}" destId="{725E1319-8DDD-4F3D-81C5-0DD21C911854}" srcOrd="2" destOrd="0" presId="urn:microsoft.com/office/officeart/2018/2/layout/IconCircleList"/>
    <dgm:cxn modelId="{81F369A6-C2A3-4617-A147-F1C636E265A9}" type="presParOf" srcId="{37D8E554-1958-4C8B-849D-D5E056E00077}" destId="{8E99F26E-4385-41BD-91E0-159B24187DB7}" srcOrd="3" destOrd="0" presId="urn:microsoft.com/office/officeart/2018/2/layout/IconCircleList"/>
    <dgm:cxn modelId="{51C823EF-51B5-4F23-8C81-6BB463118056}" type="presParOf" srcId="{44F0AB67-CDE8-4EEE-951B-3F19F5F49776}" destId="{83490ED2-3FC1-45DE-9343-05B1011D3246}" srcOrd="7" destOrd="0" presId="urn:microsoft.com/office/officeart/2018/2/layout/IconCircleList"/>
    <dgm:cxn modelId="{4250E79A-F528-41A5-996E-721F51709F32}" type="presParOf" srcId="{44F0AB67-CDE8-4EEE-951B-3F19F5F49776}" destId="{CEB590A8-FB89-4DC9-94EA-6AD00D98B7A9}" srcOrd="8" destOrd="0" presId="urn:microsoft.com/office/officeart/2018/2/layout/IconCircleList"/>
    <dgm:cxn modelId="{C744EB15-7124-45BF-A86F-8BA057DEA855}" type="presParOf" srcId="{CEB590A8-FB89-4DC9-94EA-6AD00D98B7A9}" destId="{AE68D9FD-8109-4CAA-8ACB-ADCEFD7E6BFE}" srcOrd="0" destOrd="0" presId="urn:microsoft.com/office/officeart/2018/2/layout/IconCircleList"/>
    <dgm:cxn modelId="{F88E8A4E-8A03-4896-9E56-895C8FAC91F9}" type="presParOf" srcId="{CEB590A8-FB89-4DC9-94EA-6AD00D98B7A9}" destId="{2153D58C-30D4-408C-B07F-B05555CDDB52}" srcOrd="1" destOrd="0" presId="urn:microsoft.com/office/officeart/2018/2/layout/IconCircleList"/>
    <dgm:cxn modelId="{95ADE048-48F1-4CEB-8403-D3DC76FE6332}" type="presParOf" srcId="{CEB590A8-FB89-4DC9-94EA-6AD00D98B7A9}" destId="{158319C4-2751-4B93-9FD3-607E3A03F872}" srcOrd="2" destOrd="0" presId="urn:microsoft.com/office/officeart/2018/2/layout/IconCircleList"/>
    <dgm:cxn modelId="{D48AD9E0-8102-4C9F-A833-F49CC771A273}" type="presParOf" srcId="{CEB590A8-FB89-4DC9-94EA-6AD00D98B7A9}" destId="{68EF448C-60EE-45A7-9BD1-307E503F07FC}" srcOrd="3" destOrd="0" presId="urn:microsoft.com/office/officeart/2018/2/layout/IconCircleList"/>
    <dgm:cxn modelId="{D0C8F835-070E-4ABC-A00C-036C527D0ABC}" type="presParOf" srcId="{44F0AB67-CDE8-4EEE-951B-3F19F5F49776}" destId="{9F0DD5A8-ADD6-4781-AAF9-19C93E5F15E4}" srcOrd="9" destOrd="0" presId="urn:microsoft.com/office/officeart/2018/2/layout/IconCircleList"/>
    <dgm:cxn modelId="{41CEAF21-673B-45CE-9C5A-4184568FAA57}" type="presParOf" srcId="{44F0AB67-CDE8-4EEE-951B-3F19F5F49776}" destId="{A15B905F-20C7-4EAB-A85D-610D924B177A}" srcOrd="10" destOrd="0" presId="urn:microsoft.com/office/officeart/2018/2/layout/IconCircleList"/>
    <dgm:cxn modelId="{17972E53-E2F6-40B4-A4C8-AB9FEAB1A8D8}" type="presParOf" srcId="{A15B905F-20C7-4EAB-A85D-610D924B177A}" destId="{D711F5CF-3B27-481C-8419-62D3F2329E1E}" srcOrd="0" destOrd="0" presId="urn:microsoft.com/office/officeart/2018/2/layout/IconCircleList"/>
    <dgm:cxn modelId="{EB0809D4-E3A9-43D4-9D38-68A5D627C4ED}" type="presParOf" srcId="{A15B905F-20C7-4EAB-A85D-610D924B177A}" destId="{AE7D4084-EBC2-46DE-8C5B-4183ED172F36}" srcOrd="1" destOrd="0" presId="urn:microsoft.com/office/officeart/2018/2/layout/IconCircleList"/>
    <dgm:cxn modelId="{D58EBBFA-658E-4A14-B8D6-0D590F971DD1}" type="presParOf" srcId="{A15B905F-20C7-4EAB-A85D-610D924B177A}" destId="{0EF3F118-E15E-43D9-B97D-742BB5DB970F}" srcOrd="2" destOrd="0" presId="urn:microsoft.com/office/officeart/2018/2/layout/IconCircleList"/>
    <dgm:cxn modelId="{8A346F5E-10FD-4CC0-B55A-7CA5DBF6FBAA}" type="presParOf" srcId="{A15B905F-20C7-4EAB-A85D-610D924B177A}" destId="{6E9BA122-9C21-4156-86CE-0B9990F2D34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6E7667-1E44-48C6-A4AF-9E33854A9E2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592E59-416E-429C-A5AE-0D2A7E56148B}">
      <dgm:prSet/>
      <dgm:spPr/>
      <dgm:t>
        <a:bodyPr/>
        <a:lstStyle/>
        <a:p>
          <a:pPr>
            <a:lnSpc>
              <a:spcPct val="100000"/>
            </a:lnSpc>
          </a:pPr>
          <a:r>
            <a:rPr lang="en-US" dirty="0"/>
            <a:t>How does a loan with co</a:t>
          </a:r>
          <a:r>
            <a:rPr lang="en-US" i="1" dirty="0"/>
            <a:t>llatera</a:t>
          </a:r>
          <a:r>
            <a:rPr lang="en-US" dirty="0"/>
            <a:t>l work?</a:t>
          </a:r>
        </a:p>
      </dgm:t>
    </dgm:pt>
    <dgm:pt modelId="{42726698-05F1-4BF5-8768-2356AAEFD8EC}" type="parTrans" cxnId="{607C2C4F-9151-40ED-88C5-2984B6ADDD23}">
      <dgm:prSet/>
      <dgm:spPr/>
      <dgm:t>
        <a:bodyPr/>
        <a:lstStyle/>
        <a:p>
          <a:endParaRPr lang="en-US"/>
        </a:p>
      </dgm:t>
    </dgm:pt>
    <dgm:pt modelId="{997E4DA1-6D5F-4C28-9C35-FC6ED0F9FA10}" type="sibTrans" cxnId="{607C2C4F-9151-40ED-88C5-2984B6ADDD23}">
      <dgm:prSet/>
      <dgm:spPr/>
      <dgm:t>
        <a:bodyPr/>
        <a:lstStyle/>
        <a:p>
          <a:pPr>
            <a:lnSpc>
              <a:spcPct val="100000"/>
            </a:lnSpc>
          </a:pPr>
          <a:endParaRPr lang="en-US"/>
        </a:p>
      </dgm:t>
    </dgm:pt>
    <dgm:pt modelId="{98230E89-4B4D-435A-A76D-001597A5EB73}">
      <dgm:prSet/>
      <dgm:spPr/>
      <dgm:t>
        <a:bodyPr/>
        <a:lstStyle/>
        <a:p>
          <a:pPr>
            <a:lnSpc>
              <a:spcPct val="100000"/>
            </a:lnSpc>
          </a:pPr>
          <a:r>
            <a:rPr lang="en-US"/>
            <a:t>3 possible ways at the end of a loan</a:t>
          </a:r>
        </a:p>
      </dgm:t>
    </dgm:pt>
    <dgm:pt modelId="{0E8303D9-0E54-40A2-9D82-9780B5AAFF74}" type="parTrans" cxnId="{864FD473-0DF3-4C71-A1C6-306F3FD47633}">
      <dgm:prSet/>
      <dgm:spPr/>
      <dgm:t>
        <a:bodyPr/>
        <a:lstStyle/>
        <a:p>
          <a:endParaRPr lang="en-US"/>
        </a:p>
      </dgm:t>
    </dgm:pt>
    <dgm:pt modelId="{780AE10C-164C-44BA-9295-4B21CE4B1905}" type="sibTrans" cxnId="{864FD473-0DF3-4C71-A1C6-306F3FD47633}">
      <dgm:prSet/>
      <dgm:spPr/>
      <dgm:t>
        <a:bodyPr/>
        <a:lstStyle/>
        <a:p>
          <a:endParaRPr lang="en-US"/>
        </a:p>
      </dgm:t>
    </dgm:pt>
    <dgm:pt modelId="{F74B18CD-3016-46AB-8E76-A4C54B538ABE}" type="pres">
      <dgm:prSet presAssocID="{F86E7667-1E44-48C6-A4AF-9E33854A9E29}" presName="root" presStyleCnt="0">
        <dgm:presLayoutVars>
          <dgm:dir/>
          <dgm:resizeHandles val="exact"/>
        </dgm:presLayoutVars>
      </dgm:prSet>
      <dgm:spPr/>
    </dgm:pt>
    <dgm:pt modelId="{A86AF290-03DB-4085-BCC2-966E88709A53}" type="pres">
      <dgm:prSet presAssocID="{F86E7667-1E44-48C6-A4AF-9E33854A9E29}" presName="container" presStyleCnt="0">
        <dgm:presLayoutVars>
          <dgm:dir/>
          <dgm:resizeHandles val="exact"/>
        </dgm:presLayoutVars>
      </dgm:prSet>
      <dgm:spPr/>
    </dgm:pt>
    <dgm:pt modelId="{D9F6BB34-4238-4D18-B3CE-C2EE81C6BA58}" type="pres">
      <dgm:prSet presAssocID="{CA592E59-416E-429C-A5AE-0D2A7E56148B}" presName="compNode" presStyleCnt="0"/>
      <dgm:spPr/>
    </dgm:pt>
    <dgm:pt modelId="{C106AB5A-B3BE-475F-BF38-1409E6F2693D}" type="pres">
      <dgm:prSet presAssocID="{CA592E59-416E-429C-A5AE-0D2A7E56148B}" presName="iconBgRect" presStyleLbl="bgShp" presStyleIdx="0" presStyleCnt="2" custLinFactNeighborX="-2150" custLinFactNeighborY="5915"/>
      <dgm:spPr/>
    </dgm:pt>
    <dgm:pt modelId="{8785A791-775B-46FA-91BE-AEBA94C411C7}" type="pres">
      <dgm:prSet presAssocID="{CA592E59-416E-429C-A5AE-0D2A7E5614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79ADA72-8212-44EF-8A94-F3C6A4BC5904}" type="pres">
      <dgm:prSet presAssocID="{CA592E59-416E-429C-A5AE-0D2A7E56148B}" presName="spaceRect" presStyleCnt="0"/>
      <dgm:spPr/>
    </dgm:pt>
    <dgm:pt modelId="{7F655798-2792-49E5-BB2E-4541E4A22A7C}" type="pres">
      <dgm:prSet presAssocID="{CA592E59-416E-429C-A5AE-0D2A7E56148B}" presName="textRect" presStyleLbl="revTx" presStyleIdx="0" presStyleCnt="2" custLinFactNeighborX="2869" custLinFactNeighborY="5915">
        <dgm:presLayoutVars>
          <dgm:chMax val="1"/>
          <dgm:chPref val="1"/>
        </dgm:presLayoutVars>
      </dgm:prSet>
      <dgm:spPr/>
    </dgm:pt>
    <dgm:pt modelId="{4F04A405-A1B1-4F77-8ABE-F6A020799950}" type="pres">
      <dgm:prSet presAssocID="{997E4DA1-6D5F-4C28-9C35-FC6ED0F9FA10}" presName="sibTrans" presStyleLbl="sibTrans2D1" presStyleIdx="0" presStyleCnt="0"/>
      <dgm:spPr/>
    </dgm:pt>
    <dgm:pt modelId="{10D9DF49-FB51-415C-89FB-42AEC8815887}" type="pres">
      <dgm:prSet presAssocID="{98230E89-4B4D-435A-A76D-001597A5EB73}" presName="compNode" presStyleCnt="0"/>
      <dgm:spPr/>
    </dgm:pt>
    <dgm:pt modelId="{CE567ADA-62B5-42F6-8D35-76F78565811C}" type="pres">
      <dgm:prSet presAssocID="{98230E89-4B4D-435A-A76D-001597A5EB73}" presName="iconBgRect" presStyleLbl="bgShp" presStyleIdx="1" presStyleCnt="2"/>
      <dgm:spPr/>
    </dgm:pt>
    <dgm:pt modelId="{23747EDB-D629-47EE-A808-773876BB4F25}" type="pres">
      <dgm:prSet presAssocID="{98230E89-4B4D-435A-A76D-001597A5EB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FD66C093-4F59-4E2F-BD25-B66B8A013255}" type="pres">
      <dgm:prSet presAssocID="{98230E89-4B4D-435A-A76D-001597A5EB73}" presName="spaceRect" presStyleCnt="0"/>
      <dgm:spPr/>
    </dgm:pt>
    <dgm:pt modelId="{7161CCCF-23F1-43F6-90AF-E64313769D7D}" type="pres">
      <dgm:prSet presAssocID="{98230E89-4B4D-435A-A76D-001597A5EB73}" presName="textRect" presStyleLbl="revTx" presStyleIdx="1" presStyleCnt="2">
        <dgm:presLayoutVars>
          <dgm:chMax val="1"/>
          <dgm:chPref val="1"/>
        </dgm:presLayoutVars>
      </dgm:prSet>
      <dgm:spPr/>
    </dgm:pt>
  </dgm:ptLst>
  <dgm:cxnLst>
    <dgm:cxn modelId="{AF20F742-FC85-4FE1-980F-1C1B8EAFA1FF}" type="presOf" srcId="{CA592E59-416E-429C-A5AE-0D2A7E56148B}" destId="{7F655798-2792-49E5-BB2E-4541E4A22A7C}" srcOrd="0" destOrd="0" presId="urn:microsoft.com/office/officeart/2018/2/layout/IconCircleList"/>
    <dgm:cxn modelId="{F07F866C-B43A-4B7C-8B38-02B69C870F2F}" type="presOf" srcId="{98230E89-4B4D-435A-A76D-001597A5EB73}" destId="{7161CCCF-23F1-43F6-90AF-E64313769D7D}" srcOrd="0" destOrd="0" presId="urn:microsoft.com/office/officeart/2018/2/layout/IconCircleList"/>
    <dgm:cxn modelId="{607C2C4F-9151-40ED-88C5-2984B6ADDD23}" srcId="{F86E7667-1E44-48C6-A4AF-9E33854A9E29}" destId="{CA592E59-416E-429C-A5AE-0D2A7E56148B}" srcOrd="0" destOrd="0" parTransId="{42726698-05F1-4BF5-8768-2356AAEFD8EC}" sibTransId="{997E4DA1-6D5F-4C28-9C35-FC6ED0F9FA10}"/>
    <dgm:cxn modelId="{4D49BC6F-C849-4E5D-92F2-8698392AA710}" type="presOf" srcId="{997E4DA1-6D5F-4C28-9C35-FC6ED0F9FA10}" destId="{4F04A405-A1B1-4F77-8ABE-F6A020799950}" srcOrd="0" destOrd="0" presId="urn:microsoft.com/office/officeart/2018/2/layout/IconCircleList"/>
    <dgm:cxn modelId="{864FD473-0DF3-4C71-A1C6-306F3FD47633}" srcId="{F86E7667-1E44-48C6-A4AF-9E33854A9E29}" destId="{98230E89-4B4D-435A-A76D-001597A5EB73}" srcOrd="1" destOrd="0" parTransId="{0E8303D9-0E54-40A2-9D82-9780B5AAFF74}" sibTransId="{780AE10C-164C-44BA-9295-4B21CE4B1905}"/>
    <dgm:cxn modelId="{4B4FB8B2-92F7-4712-A2EA-4FA5BD3A11F8}" type="presOf" srcId="{F86E7667-1E44-48C6-A4AF-9E33854A9E29}" destId="{F74B18CD-3016-46AB-8E76-A4C54B538ABE}" srcOrd="0" destOrd="0" presId="urn:microsoft.com/office/officeart/2018/2/layout/IconCircleList"/>
    <dgm:cxn modelId="{270A260F-BBFD-40CF-9BE9-D9EDC2FB6A92}" type="presParOf" srcId="{F74B18CD-3016-46AB-8E76-A4C54B538ABE}" destId="{A86AF290-03DB-4085-BCC2-966E88709A53}" srcOrd="0" destOrd="0" presId="urn:microsoft.com/office/officeart/2018/2/layout/IconCircleList"/>
    <dgm:cxn modelId="{42485621-A4A3-4949-A38F-1963990BE8B8}" type="presParOf" srcId="{A86AF290-03DB-4085-BCC2-966E88709A53}" destId="{D9F6BB34-4238-4D18-B3CE-C2EE81C6BA58}" srcOrd="0" destOrd="0" presId="urn:microsoft.com/office/officeart/2018/2/layout/IconCircleList"/>
    <dgm:cxn modelId="{BCB1CD95-9050-40A8-B733-D4076CDE2A1A}" type="presParOf" srcId="{D9F6BB34-4238-4D18-B3CE-C2EE81C6BA58}" destId="{C106AB5A-B3BE-475F-BF38-1409E6F2693D}" srcOrd="0" destOrd="0" presId="urn:microsoft.com/office/officeart/2018/2/layout/IconCircleList"/>
    <dgm:cxn modelId="{34D0842D-8343-44D4-BEC8-376C8E71B32B}" type="presParOf" srcId="{D9F6BB34-4238-4D18-B3CE-C2EE81C6BA58}" destId="{8785A791-775B-46FA-91BE-AEBA94C411C7}" srcOrd="1" destOrd="0" presId="urn:microsoft.com/office/officeart/2018/2/layout/IconCircleList"/>
    <dgm:cxn modelId="{C82C92BD-AC28-4DDF-8A96-294857222779}" type="presParOf" srcId="{D9F6BB34-4238-4D18-B3CE-C2EE81C6BA58}" destId="{B79ADA72-8212-44EF-8A94-F3C6A4BC5904}" srcOrd="2" destOrd="0" presId="urn:microsoft.com/office/officeart/2018/2/layout/IconCircleList"/>
    <dgm:cxn modelId="{C906DF3B-9321-47CC-8C96-8AFB983B6193}" type="presParOf" srcId="{D9F6BB34-4238-4D18-B3CE-C2EE81C6BA58}" destId="{7F655798-2792-49E5-BB2E-4541E4A22A7C}" srcOrd="3" destOrd="0" presId="urn:microsoft.com/office/officeart/2018/2/layout/IconCircleList"/>
    <dgm:cxn modelId="{9161907B-74CF-4E5C-B63C-DF4913B03FA1}" type="presParOf" srcId="{A86AF290-03DB-4085-BCC2-966E88709A53}" destId="{4F04A405-A1B1-4F77-8ABE-F6A020799950}" srcOrd="1" destOrd="0" presId="urn:microsoft.com/office/officeart/2018/2/layout/IconCircleList"/>
    <dgm:cxn modelId="{8FA85412-CE04-4599-84B8-AB329C1C7687}" type="presParOf" srcId="{A86AF290-03DB-4085-BCC2-966E88709A53}" destId="{10D9DF49-FB51-415C-89FB-42AEC8815887}" srcOrd="2" destOrd="0" presId="urn:microsoft.com/office/officeart/2018/2/layout/IconCircleList"/>
    <dgm:cxn modelId="{A6B546C3-BB8A-4650-A54C-BBE50B54F872}" type="presParOf" srcId="{10D9DF49-FB51-415C-89FB-42AEC8815887}" destId="{CE567ADA-62B5-42F6-8D35-76F78565811C}" srcOrd="0" destOrd="0" presId="urn:microsoft.com/office/officeart/2018/2/layout/IconCircleList"/>
    <dgm:cxn modelId="{B94BB930-802D-4354-95F0-BDA6BCFACB49}" type="presParOf" srcId="{10D9DF49-FB51-415C-89FB-42AEC8815887}" destId="{23747EDB-D629-47EE-A808-773876BB4F25}" srcOrd="1" destOrd="0" presId="urn:microsoft.com/office/officeart/2018/2/layout/IconCircleList"/>
    <dgm:cxn modelId="{9CC5805A-6A3F-4078-99B2-ABA7CE93A897}" type="presParOf" srcId="{10D9DF49-FB51-415C-89FB-42AEC8815887}" destId="{FD66C093-4F59-4E2F-BD25-B66B8A013255}" srcOrd="2" destOrd="0" presId="urn:microsoft.com/office/officeart/2018/2/layout/IconCircleList"/>
    <dgm:cxn modelId="{9356CCFD-4B09-43E9-AF27-0CB9190853D0}" type="presParOf" srcId="{10D9DF49-FB51-415C-89FB-42AEC8815887}" destId="{7161CCCF-23F1-43F6-90AF-E64313769D7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387DEC-800E-4F23-8437-6CC51D832664}" type="doc">
      <dgm:prSet loTypeId="urn:microsoft.com/office/officeart/2005/8/layout/process1" loCatId="process" qsTypeId="urn:microsoft.com/office/officeart/2005/8/quickstyle/simple1" qsCatId="simple" csTypeId="urn:microsoft.com/office/officeart/2005/8/colors/accent1_2" csCatId="accent1" phldr="1"/>
      <dgm:spPr/>
    </dgm:pt>
    <dgm:pt modelId="{291057F1-F44C-46F3-B765-522D5B80A1AF}">
      <dgm:prSet phldrT="[Text]"/>
      <dgm:spPr/>
      <dgm:t>
        <a:bodyPr/>
        <a:lstStyle/>
        <a:p>
          <a:pPr>
            <a:buFont typeface="Arial" panose="020B0604020202020204" pitchFamily="34" charset="0"/>
            <a:buNone/>
          </a:pPr>
          <a:r>
            <a:rPr lang="en-US" b="1" i="0" dirty="0">
              <a:solidFill>
                <a:srgbClr val="D1D5DB"/>
              </a:solidFill>
              <a:effectLst/>
              <a:latin typeface="Söhne"/>
            </a:rPr>
            <a:t>Collateral as Security</a:t>
          </a:r>
          <a:r>
            <a:rPr lang="en-US" b="0" i="0" dirty="0">
              <a:solidFill>
                <a:srgbClr val="D1D5DB"/>
              </a:solidFill>
              <a:effectLst/>
              <a:latin typeface="Söhne"/>
            </a:rPr>
            <a:t>: Borrowers secure loans by offering assets (like cryptocurrency) as collateral.</a:t>
          </a:r>
        </a:p>
      </dgm:t>
    </dgm:pt>
    <dgm:pt modelId="{E4FD5443-7C12-4D48-BC61-35AFB9E734E2}" type="parTrans" cxnId="{7C65387D-A373-474F-A6FE-30E63594898C}">
      <dgm:prSet/>
      <dgm:spPr/>
      <dgm:t>
        <a:bodyPr/>
        <a:lstStyle/>
        <a:p>
          <a:endParaRPr lang="en-US"/>
        </a:p>
      </dgm:t>
    </dgm:pt>
    <dgm:pt modelId="{0808B305-E6E2-46D7-AF01-C9AD559E5069}" type="sibTrans" cxnId="{7C65387D-A373-474F-A6FE-30E63594898C}">
      <dgm:prSet/>
      <dgm:spPr/>
      <dgm:t>
        <a:bodyPr/>
        <a:lstStyle/>
        <a:p>
          <a:endParaRPr lang="en-US"/>
        </a:p>
      </dgm:t>
    </dgm:pt>
    <dgm:pt modelId="{FB22E7B1-2E37-4356-A4D8-6A0171AFB413}">
      <dgm:prSet phldrT="[Text]"/>
      <dgm:spPr/>
      <dgm:t>
        <a:bodyPr/>
        <a:lstStyle/>
        <a:p>
          <a:pPr>
            <a:buFont typeface="Arial" panose="020B0604020202020204" pitchFamily="34" charset="0"/>
            <a:buNone/>
          </a:pPr>
          <a:r>
            <a:rPr lang="en-US" b="1" i="0" dirty="0">
              <a:solidFill>
                <a:srgbClr val="D1D5DB"/>
              </a:solidFill>
              <a:effectLst/>
              <a:latin typeface="Söhne"/>
            </a:rPr>
            <a:t>Loan Amount</a:t>
          </a:r>
          <a:r>
            <a:rPr lang="en-US" b="0" i="0" dirty="0">
              <a:solidFill>
                <a:srgbClr val="D1D5DB"/>
              </a:solidFill>
              <a:effectLst/>
              <a:latin typeface="Söhne"/>
            </a:rPr>
            <a:t>: Determined by the collateral's value.</a:t>
          </a:r>
        </a:p>
      </dgm:t>
    </dgm:pt>
    <dgm:pt modelId="{966260A2-7D3D-4324-A78B-90689210AA78}" type="parTrans" cxnId="{B195E766-3749-4BBE-9F7B-D0A8C323565C}">
      <dgm:prSet/>
      <dgm:spPr/>
      <dgm:t>
        <a:bodyPr/>
        <a:lstStyle/>
        <a:p>
          <a:endParaRPr lang="en-US"/>
        </a:p>
      </dgm:t>
    </dgm:pt>
    <dgm:pt modelId="{5ECA913B-3AC6-4742-8C8A-508DEBBAD0F4}" type="sibTrans" cxnId="{B195E766-3749-4BBE-9F7B-D0A8C323565C}">
      <dgm:prSet/>
      <dgm:spPr/>
      <dgm:t>
        <a:bodyPr/>
        <a:lstStyle/>
        <a:p>
          <a:endParaRPr lang="en-US"/>
        </a:p>
      </dgm:t>
    </dgm:pt>
    <dgm:pt modelId="{0DB07C90-3A41-48EE-B2DF-61020A2CCC64}">
      <dgm:prSet phldrT="[Text]"/>
      <dgm:spPr/>
      <dgm:t>
        <a:bodyPr/>
        <a:lstStyle/>
        <a:p>
          <a:pPr>
            <a:buFont typeface="Arial" panose="020B0604020202020204" pitchFamily="34" charset="0"/>
            <a:buNone/>
          </a:pPr>
          <a:r>
            <a:rPr lang="en-US" b="1" i="0" dirty="0">
              <a:solidFill>
                <a:srgbClr val="D1D5DB"/>
              </a:solidFill>
              <a:effectLst/>
              <a:latin typeface="Söhne"/>
            </a:rPr>
            <a:t>Smart Contract Role</a:t>
          </a:r>
          <a:r>
            <a:rPr lang="en-US" b="0" i="0" dirty="0">
              <a:solidFill>
                <a:srgbClr val="D1D5DB"/>
              </a:solidFill>
              <a:effectLst/>
              <a:latin typeface="Söhne"/>
            </a:rPr>
            <a:t>: Automates the loan terms on the blockchain.</a:t>
          </a:r>
        </a:p>
      </dgm:t>
    </dgm:pt>
    <dgm:pt modelId="{7A9FFFAC-89D9-4853-AC14-A8E82605F2C4}" type="parTrans" cxnId="{4F2A2DD6-3A75-4E72-910A-E94CC42E9F70}">
      <dgm:prSet/>
      <dgm:spPr/>
      <dgm:t>
        <a:bodyPr/>
        <a:lstStyle/>
        <a:p>
          <a:endParaRPr lang="en-US"/>
        </a:p>
      </dgm:t>
    </dgm:pt>
    <dgm:pt modelId="{C9190098-F120-4851-BB05-519E9EE55DB4}" type="sibTrans" cxnId="{4F2A2DD6-3A75-4E72-910A-E94CC42E9F70}">
      <dgm:prSet/>
      <dgm:spPr/>
      <dgm:t>
        <a:bodyPr/>
        <a:lstStyle/>
        <a:p>
          <a:endParaRPr lang="en-US"/>
        </a:p>
      </dgm:t>
    </dgm:pt>
    <dgm:pt modelId="{74B3536D-FFF8-46F9-B42C-466D759FFBD0}">
      <dgm:prSet/>
      <dgm:spPr/>
      <dgm:t>
        <a:bodyPr/>
        <a:lstStyle/>
        <a:p>
          <a:r>
            <a:rPr lang="en-US" b="1" i="0">
              <a:solidFill>
                <a:srgbClr val="D1D5DB"/>
              </a:solidFill>
              <a:effectLst/>
              <a:latin typeface="Söhne"/>
            </a:rPr>
            <a:t>Consequences of Default</a:t>
          </a:r>
          <a:r>
            <a:rPr lang="en-US" b="0" i="0">
              <a:solidFill>
                <a:srgbClr val="D1D5DB"/>
              </a:solidFill>
              <a:effectLst/>
              <a:latin typeface="Söhne"/>
            </a:rPr>
            <a:t>: Collateral compensates the lender if the borrower defaults.</a:t>
          </a:r>
          <a:endParaRPr lang="en-US" b="0" i="0" dirty="0">
            <a:solidFill>
              <a:srgbClr val="D1D5DB"/>
            </a:solidFill>
            <a:effectLst/>
            <a:latin typeface="Söhne"/>
          </a:endParaRPr>
        </a:p>
      </dgm:t>
    </dgm:pt>
    <dgm:pt modelId="{92F6DAB9-388E-4810-B525-30862849931C}" type="parTrans" cxnId="{EA7CA701-8EF9-42DF-AB78-5A5A7A1DE221}">
      <dgm:prSet/>
      <dgm:spPr/>
      <dgm:t>
        <a:bodyPr/>
        <a:lstStyle/>
        <a:p>
          <a:endParaRPr lang="en-US"/>
        </a:p>
      </dgm:t>
    </dgm:pt>
    <dgm:pt modelId="{B3E72397-5BAD-4023-8917-DA0A192ED878}" type="sibTrans" cxnId="{EA7CA701-8EF9-42DF-AB78-5A5A7A1DE221}">
      <dgm:prSet/>
      <dgm:spPr/>
      <dgm:t>
        <a:bodyPr/>
        <a:lstStyle/>
        <a:p>
          <a:endParaRPr lang="en-US"/>
        </a:p>
      </dgm:t>
    </dgm:pt>
    <dgm:pt modelId="{B91CDEA6-5CF6-4FAC-B7E3-8633E29B2CA2}">
      <dgm:prSet/>
      <dgm:spPr/>
      <dgm:t>
        <a:bodyPr/>
        <a:lstStyle/>
        <a:p>
          <a:r>
            <a:rPr lang="en-US" b="1" i="0">
              <a:solidFill>
                <a:srgbClr val="D1D5DB"/>
              </a:solidFill>
              <a:effectLst/>
              <a:latin typeface="Söhne"/>
            </a:rPr>
            <a:t>Repayment Obligations</a:t>
          </a:r>
          <a:r>
            <a:rPr lang="en-US" b="0" i="0">
              <a:solidFill>
                <a:srgbClr val="D1D5DB"/>
              </a:solidFill>
              <a:effectLst/>
              <a:latin typeface="Söhne"/>
            </a:rPr>
            <a:t>: Adhering to the contract's schedule is crucial.</a:t>
          </a:r>
          <a:endParaRPr lang="en-US" b="0" i="0" dirty="0">
            <a:solidFill>
              <a:srgbClr val="D1D5DB"/>
            </a:solidFill>
            <a:effectLst/>
            <a:latin typeface="Söhne"/>
          </a:endParaRPr>
        </a:p>
      </dgm:t>
    </dgm:pt>
    <dgm:pt modelId="{0792A4ED-85F0-4EB0-9AB5-974EB39E7933}" type="parTrans" cxnId="{F6A7417A-E3E1-49BB-99C4-E842191158A5}">
      <dgm:prSet/>
      <dgm:spPr/>
      <dgm:t>
        <a:bodyPr/>
        <a:lstStyle/>
        <a:p>
          <a:endParaRPr lang="en-US"/>
        </a:p>
      </dgm:t>
    </dgm:pt>
    <dgm:pt modelId="{870D7144-1EC1-48BE-9F7A-729190FC141B}" type="sibTrans" cxnId="{F6A7417A-E3E1-49BB-99C4-E842191158A5}">
      <dgm:prSet/>
      <dgm:spPr/>
      <dgm:t>
        <a:bodyPr/>
        <a:lstStyle/>
        <a:p>
          <a:endParaRPr lang="en-US"/>
        </a:p>
      </dgm:t>
    </dgm:pt>
    <dgm:pt modelId="{9243B26A-46CF-4C00-A198-26C5A943A894}">
      <dgm:prSet/>
      <dgm:spPr/>
      <dgm:t>
        <a:bodyPr/>
        <a:lstStyle/>
        <a:p>
          <a:r>
            <a:rPr lang="en-US" b="1" i="0">
              <a:solidFill>
                <a:srgbClr val="D1D5DB"/>
              </a:solidFill>
              <a:effectLst/>
              <a:latin typeface="Söhne"/>
            </a:rPr>
            <a:t>Receiving Funds</a:t>
          </a:r>
          <a:r>
            <a:rPr lang="en-US" b="0" i="0">
              <a:solidFill>
                <a:srgbClr val="D1D5DB"/>
              </a:solidFill>
              <a:effectLst/>
              <a:latin typeface="Söhne"/>
            </a:rPr>
            <a:t>: Borrower gets cryptocurrency loan.</a:t>
          </a:r>
          <a:endParaRPr lang="en-US" b="0" i="0" dirty="0">
            <a:solidFill>
              <a:srgbClr val="D1D5DB"/>
            </a:solidFill>
            <a:effectLst/>
            <a:latin typeface="Söhne"/>
          </a:endParaRPr>
        </a:p>
      </dgm:t>
    </dgm:pt>
    <dgm:pt modelId="{9B06E093-7038-42CA-A8AE-990F72F813A9}" type="parTrans" cxnId="{F7A3510C-8D73-499C-9B61-F7901907DD45}">
      <dgm:prSet/>
      <dgm:spPr/>
      <dgm:t>
        <a:bodyPr/>
        <a:lstStyle/>
        <a:p>
          <a:endParaRPr lang="en-US"/>
        </a:p>
      </dgm:t>
    </dgm:pt>
    <dgm:pt modelId="{04BA74A2-5676-4AB0-88FA-1EBD3FB31277}" type="sibTrans" cxnId="{F7A3510C-8D73-499C-9B61-F7901907DD45}">
      <dgm:prSet/>
      <dgm:spPr/>
      <dgm:t>
        <a:bodyPr/>
        <a:lstStyle/>
        <a:p>
          <a:endParaRPr lang="en-US"/>
        </a:p>
      </dgm:t>
    </dgm:pt>
    <dgm:pt modelId="{60FD68C2-848C-49F4-AE2A-C69AC7E70CE5}" type="pres">
      <dgm:prSet presAssocID="{FB387DEC-800E-4F23-8437-6CC51D832664}" presName="Name0" presStyleCnt="0">
        <dgm:presLayoutVars>
          <dgm:dir/>
          <dgm:resizeHandles val="exact"/>
        </dgm:presLayoutVars>
      </dgm:prSet>
      <dgm:spPr/>
    </dgm:pt>
    <dgm:pt modelId="{DDAE8EE9-B588-4238-BDF8-BD142ED75081}" type="pres">
      <dgm:prSet presAssocID="{291057F1-F44C-46F3-B765-522D5B80A1AF}" presName="node" presStyleLbl="node1" presStyleIdx="0" presStyleCnt="6">
        <dgm:presLayoutVars>
          <dgm:bulletEnabled val="1"/>
        </dgm:presLayoutVars>
      </dgm:prSet>
      <dgm:spPr/>
    </dgm:pt>
    <dgm:pt modelId="{E369CA62-6083-48BB-8BE5-CE4ACF51F51C}" type="pres">
      <dgm:prSet presAssocID="{0808B305-E6E2-46D7-AF01-C9AD559E5069}" presName="sibTrans" presStyleLbl="sibTrans2D1" presStyleIdx="0" presStyleCnt="5"/>
      <dgm:spPr/>
    </dgm:pt>
    <dgm:pt modelId="{48080041-C465-48E8-992D-35C214EDCEF6}" type="pres">
      <dgm:prSet presAssocID="{0808B305-E6E2-46D7-AF01-C9AD559E5069}" presName="connectorText" presStyleLbl="sibTrans2D1" presStyleIdx="0" presStyleCnt="5"/>
      <dgm:spPr/>
    </dgm:pt>
    <dgm:pt modelId="{DB66C0D3-B0E4-4D0E-ABB7-932845429476}" type="pres">
      <dgm:prSet presAssocID="{FB22E7B1-2E37-4356-A4D8-6A0171AFB413}" presName="node" presStyleLbl="node1" presStyleIdx="1" presStyleCnt="6">
        <dgm:presLayoutVars>
          <dgm:bulletEnabled val="1"/>
        </dgm:presLayoutVars>
      </dgm:prSet>
      <dgm:spPr/>
    </dgm:pt>
    <dgm:pt modelId="{8DD7B026-30C8-4DCA-9543-E785F97C0D4B}" type="pres">
      <dgm:prSet presAssocID="{5ECA913B-3AC6-4742-8C8A-508DEBBAD0F4}" presName="sibTrans" presStyleLbl="sibTrans2D1" presStyleIdx="1" presStyleCnt="5"/>
      <dgm:spPr/>
    </dgm:pt>
    <dgm:pt modelId="{49A661F2-32C7-4E75-8D64-E8135BCCE08D}" type="pres">
      <dgm:prSet presAssocID="{5ECA913B-3AC6-4742-8C8A-508DEBBAD0F4}" presName="connectorText" presStyleLbl="sibTrans2D1" presStyleIdx="1" presStyleCnt="5"/>
      <dgm:spPr/>
    </dgm:pt>
    <dgm:pt modelId="{3509A36C-E35E-49A1-9C22-2CFFA922ED9A}" type="pres">
      <dgm:prSet presAssocID="{0DB07C90-3A41-48EE-B2DF-61020A2CCC64}" presName="node" presStyleLbl="node1" presStyleIdx="2" presStyleCnt="6">
        <dgm:presLayoutVars>
          <dgm:bulletEnabled val="1"/>
        </dgm:presLayoutVars>
      </dgm:prSet>
      <dgm:spPr/>
    </dgm:pt>
    <dgm:pt modelId="{431A9E7F-E02B-45F0-B8DB-BFFC11852E88}" type="pres">
      <dgm:prSet presAssocID="{C9190098-F120-4851-BB05-519E9EE55DB4}" presName="sibTrans" presStyleLbl="sibTrans2D1" presStyleIdx="2" presStyleCnt="5"/>
      <dgm:spPr/>
    </dgm:pt>
    <dgm:pt modelId="{E4242178-79D9-40D3-8D20-6AEF7F5A2B4D}" type="pres">
      <dgm:prSet presAssocID="{C9190098-F120-4851-BB05-519E9EE55DB4}" presName="connectorText" presStyleLbl="sibTrans2D1" presStyleIdx="2" presStyleCnt="5"/>
      <dgm:spPr/>
    </dgm:pt>
    <dgm:pt modelId="{84E345A0-30AD-4411-B9E6-E23ECB43509F}" type="pres">
      <dgm:prSet presAssocID="{9243B26A-46CF-4C00-A198-26C5A943A894}" presName="node" presStyleLbl="node1" presStyleIdx="3" presStyleCnt="6">
        <dgm:presLayoutVars>
          <dgm:bulletEnabled val="1"/>
        </dgm:presLayoutVars>
      </dgm:prSet>
      <dgm:spPr/>
    </dgm:pt>
    <dgm:pt modelId="{305909BE-F2AC-4AE2-8EB2-BE3FB05AE2C5}" type="pres">
      <dgm:prSet presAssocID="{04BA74A2-5676-4AB0-88FA-1EBD3FB31277}" presName="sibTrans" presStyleLbl="sibTrans2D1" presStyleIdx="3" presStyleCnt="5"/>
      <dgm:spPr/>
    </dgm:pt>
    <dgm:pt modelId="{4258FD7F-BC41-4B06-BB5E-B817A14B66E3}" type="pres">
      <dgm:prSet presAssocID="{04BA74A2-5676-4AB0-88FA-1EBD3FB31277}" presName="connectorText" presStyleLbl="sibTrans2D1" presStyleIdx="3" presStyleCnt="5"/>
      <dgm:spPr/>
    </dgm:pt>
    <dgm:pt modelId="{5ADFE647-934F-4135-8373-6077A2D4AB57}" type="pres">
      <dgm:prSet presAssocID="{B91CDEA6-5CF6-4FAC-B7E3-8633E29B2CA2}" presName="node" presStyleLbl="node1" presStyleIdx="4" presStyleCnt="6">
        <dgm:presLayoutVars>
          <dgm:bulletEnabled val="1"/>
        </dgm:presLayoutVars>
      </dgm:prSet>
      <dgm:spPr/>
    </dgm:pt>
    <dgm:pt modelId="{41534936-116C-48CE-AA2C-C96CACAABB49}" type="pres">
      <dgm:prSet presAssocID="{870D7144-1EC1-48BE-9F7A-729190FC141B}" presName="sibTrans" presStyleLbl="sibTrans2D1" presStyleIdx="4" presStyleCnt="5"/>
      <dgm:spPr/>
    </dgm:pt>
    <dgm:pt modelId="{22213D84-9812-4A1F-81DB-0E9E95F0116F}" type="pres">
      <dgm:prSet presAssocID="{870D7144-1EC1-48BE-9F7A-729190FC141B}" presName="connectorText" presStyleLbl="sibTrans2D1" presStyleIdx="4" presStyleCnt="5"/>
      <dgm:spPr/>
    </dgm:pt>
    <dgm:pt modelId="{EAC82D7B-5FE6-4F96-967A-090126DA7E82}" type="pres">
      <dgm:prSet presAssocID="{74B3536D-FFF8-46F9-B42C-466D759FFBD0}" presName="node" presStyleLbl="node1" presStyleIdx="5" presStyleCnt="6">
        <dgm:presLayoutVars>
          <dgm:bulletEnabled val="1"/>
        </dgm:presLayoutVars>
      </dgm:prSet>
      <dgm:spPr/>
    </dgm:pt>
  </dgm:ptLst>
  <dgm:cxnLst>
    <dgm:cxn modelId="{EA7CA701-8EF9-42DF-AB78-5A5A7A1DE221}" srcId="{FB387DEC-800E-4F23-8437-6CC51D832664}" destId="{74B3536D-FFF8-46F9-B42C-466D759FFBD0}" srcOrd="5" destOrd="0" parTransId="{92F6DAB9-388E-4810-B525-30862849931C}" sibTransId="{B3E72397-5BAD-4023-8917-DA0A192ED878}"/>
    <dgm:cxn modelId="{378D5504-B588-4068-AA7E-53EEB3D7ECA4}" type="presOf" srcId="{5ECA913B-3AC6-4742-8C8A-508DEBBAD0F4}" destId="{8DD7B026-30C8-4DCA-9543-E785F97C0D4B}" srcOrd="0" destOrd="0" presId="urn:microsoft.com/office/officeart/2005/8/layout/process1"/>
    <dgm:cxn modelId="{F7A3510C-8D73-499C-9B61-F7901907DD45}" srcId="{FB387DEC-800E-4F23-8437-6CC51D832664}" destId="{9243B26A-46CF-4C00-A198-26C5A943A894}" srcOrd="3" destOrd="0" parTransId="{9B06E093-7038-42CA-A8AE-990F72F813A9}" sibTransId="{04BA74A2-5676-4AB0-88FA-1EBD3FB31277}"/>
    <dgm:cxn modelId="{B7C8511F-BDAE-403E-A655-DD5119C1840A}" type="presOf" srcId="{C9190098-F120-4851-BB05-519E9EE55DB4}" destId="{E4242178-79D9-40D3-8D20-6AEF7F5A2B4D}" srcOrd="1" destOrd="0" presId="urn:microsoft.com/office/officeart/2005/8/layout/process1"/>
    <dgm:cxn modelId="{470EC02A-DC8E-4A0B-B8FB-D6883CFBE068}" type="presOf" srcId="{870D7144-1EC1-48BE-9F7A-729190FC141B}" destId="{22213D84-9812-4A1F-81DB-0E9E95F0116F}" srcOrd="1" destOrd="0" presId="urn:microsoft.com/office/officeart/2005/8/layout/process1"/>
    <dgm:cxn modelId="{BD76C032-F575-4342-A4EB-4667F1908A65}" type="presOf" srcId="{04BA74A2-5676-4AB0-88FA-1EBD3FB31277}" destId="{4258FD7F-BC41-4B06-BB5E-B817A14B66E3}" srcOrd="1" destOrd="0" presId="urn:microsoft.com/office/officeart/2005/8/layout/process1"/>
    <dgm:cxn modelId="{0A049C60-0C57-44A5-9C04-7C83F3DDAC22}" type="presOf" srcId="{04BA74A2-5676-4AB0-88FA-1EBD3FB31277}" destId="{305909BE-F2AC-4AE2-8EB2-BE3FB05AE2C5}" srcOrd="0" destOrd="0" presId="urn:microsoft.com/office/officeart/2005/8/layout/process1"/>
    <dgm:cxn modelId="{B195E766-3749-4BBE-9F7B-D0A8C323565C}" srcId="{FB387DEC-800E-4F23-8437-6CC51D832664}" destId="{FB22E7B1-2E37-4356-A4D8-6A0171AFB413}" srcOrd="1" destOrd="0" parTransId="{966260A2-7D3D-4324-A78B-90689210AA78}" sibTransId="{5ECA913B-3AC6-4742-8C8A-508DEBBAD0F4}"/>
    <dgm:cxn modelId="{0E20DA47-C1A3-4BE5-96AC-3449A9D21890}" type="presOf" srcId="{0808B305-E6E2-46D7-AF01-C9AD559E5069}" destId="{E369CA62-6083-48BB-8BE5-CE4ACF51F51C}" srcOrd="0" destOrd="0" presId="urn:microsoft.com/office/officeart/2005/8/layout/process1"/>
    <dgm:cxn modelId="{CEA80473-6A1B-455A-826B-B9AEDA052CC1}" type="presOf" srcId="{0DB07C90-3A41-48EE-B2DF-61020A2CCC64}" destId="{3509A36C-E35E-49A1-9C22-2CFFA922ED9A}" srcOrd="0" destOrd="0" presId="urn:microsoft.com/office/officeart/2005/8/layout/process1"/>
    <dgm:cxn modelId="{F6A7417A-E3E1-49BB-99C4-E842191158A5}" srcId="{FB387DEC-800E-4F23-8437-6CC51D832664}" destId="{B91CDEA6-5CF6-4FAC-B7E3-8633E29B2CA2}" srcOrd="4" destOrd="0" parTransId="{0792A4ED-85F0-4EB0-9AB5-974EB39E7933}" sibTransId="{870D7144-1EC1-48BE-9F7A-729190FC141B}"/>
    <dgm:cxn modelId="{7C65387D-A373-474F-A6FE-30E63594898C}" srcId="{FB387DEC-800E-4F23-8437-6CC51D832664}" destId="{291057F1-F44C-46F3-B765-522D5B80A1AF}" srcOrd="0" destOrd="0" parTransId="{E4FD5443-7C12-4D48-BC61-35AFB9E734E2}" sibTransId="{0808B305-E6E2-46D7-AF01-C9AD559E5069}"/>
    <dgm:cxn modelId="{BFD25281-2D41-4373-B453-3BBE72EF3F3A}" type="presOf" srcId="{C9190098-F120-4851-BB05-519E9EE55DB4}" destId="{431A9E7F-E02B-45F0-B8DB-BFFC11852E88}" srcOrd="0" destOrd="0" presId="urn:microsoft.com/office/officeart/2005/8/layout/process1"/>
    <dgm:cxn modelId="{FD14FF90-1597-4EA3-9253-C032F1BAB384}" type="presOf" srcId="{291057F1-F44C-46F3-B765-522D5B80A1AF}" destId="{DDAE8EE9-B588-4238-BDF8-BD142ED75081}" srcOrd="0" destOrd="0" presId="urn:microsoft.com/office/officeart/2005/8/layout/process1"/>
    <dgm:cxn modelId="{65994293-EB4C-4476-8A0A-A9E4FE77C71E}" type="presOf" srcId="{74B3536D-FFF8-46F9-B42C-466D759FFBD0}" destId="{EAC82D7B-5FE6-4F96-967A-090126DA7E82}" srcOrd="0" destOrd="0" presId="urn:microsoft.com/office/officeart/2005/8/layout/process1"/>
    <dgm:cxn modelId="{60606EB5-3AA3-4EE5-A3C2-A64ECC772C53}" type="presOf" srcId="{B91CDEA6-5CF6-4FAC-B7E3-8633E29B2CA2}" destId="{5ADFE647-934F-4135-8373-6077A2D4AB57}" srcOrd="0" destOrd="0" presId="urn:microsoft.com/office/officeart/2005/8/layout/process1"/>
    <dgm:cxn modelId="{A5ADC0C7-4087-49A5-B1DD-0C3ED0EC7903}" type="presOf" srcId="{870D7144-1EC1-48BE-9F7A-729190FC141B}" destId="{41534936-116C-48CE-AA2C-C96CACAABB49}" srcOrd="0" destOrd="0" presId="urn:microsoft.com/office/officeart/2005/8/layout/process1"/>
    <dgm:cxn modelId="{86A4C9CA-C157-49AD-9674-03928C1AF157}" type="presOf" srcId="{FB387DEC-800E-4F23-8437-6CC51D832664}" destId="{60FD68C2-848C-49F4-AE2A-C69AC7E70CE5}" srcOrd="0" destOrd="0" presId="urn:microsoft.com/office/officeart/2005/8/layout/process1"/>
    <dgm:cxn modelId="{3E4709D2-9ACA-4AD9-A4D5-ADBCECACC6FA}" type="presOf" srcId="{FB22E7B1-2E37-4356-A4D8-6A0171AFB413}" destId="{DB66C0D3-B0E4-4D0E-ABB7-932845429476}" srcOrd="0" destOrd="0" presId="urn:microsoft.com/office/officeart/2005/8/layout/process1"/>
    <dgm:cxn modelId="{4F2A2DD6-3A75-4E72-910A-E94CC42E9F70}" srcId="{FB387DEC-800E-4F23-8437-6CC51D832664}" destId="{0DB07C90-3A41-48EE-B2DF-61020A2CCC64}" srcOrd="2" destOrd="0" parTransId="{7A9FFFAC-89D9-4853-AC14-A8E82605F2C4}" sibTransId="{C9190098-F120-4851-BB05-519E9EE55DB4}"/>
    <dgm:cxn modelId="{2832C6EF-B325-4761-8601-E22CD57627A2}" type="presOf" srcId="{5ECA913B-3AC6-4742-8C8A-508DEBBAD0F4}" destId="{49A661F2-32C7-4E75-8D64-E8135BCCE08D}" srcOrd="1" destOrd="0" presId="urn:microsoft.com/office/officeart/2005/8/layout/process1"/>
    <dgm:cxn modelId="{6F6188F1-3153-494D-B4FB-6188C522FCE4}" type="presOf" srcId="{0808B305-E6E2-46D7-AF01-C9AD559E5069}" destId="{48080041-C465-48E8-992D-35C214EDCEF6}" srcOrd="1" destOrd="0" presId="urn:microsoft.com/office/officeart/2005/8/layout/process1"/>
    <dgm:cxn modelId="{6D2264FA-CB18-4638-87F9-0DF05C936EA5}" type="presOf" srcId="{9243B26A-46CF-4C00-A198-26C5A943A894}" destId="{84E345A0-30AD-4411-B9E6-E23ECB43509F}" srcOrd="0" destOrd="0" presId="urn:microsoft.com/office/officeart/2005/8/layout/process1"/>
    <dgm:cxn modelId="{E5D8A147-AB59-4DB8-8F92-70034A185930}" type="presParOf" srcId="{60FD68C2-848C-49F4-AE2A-C69AC7E70CE5}" destId="{DDAE8EE9-B588-4238-BDF8-BD142ED75081}" srcOrd="0" destOrd="0" presId="urn:microsoft.com/office/officeart/2005/8/layout/process1"/>
    <dgm:cxn modelId="{04C7D16E-F7D0-40E9-833D-1C5FCE172CB2}" type="presParOf" srcId="{60FD68C2-848C-49F4-AE2A-C69AC7E70CE5}" destId="{E369CA62-6083-48BB-8BE5-CE4ACF51F51C}" srcOrd="1" destOrd="0" presId="urn:microsoft.com/office/officeart/2005/8/layout/process1"/>
    <dgm:cxn modelId="{23588426-F03A-4FF1-A3EC-4A46460C770E}" type="presParOf" srcId="{E369CA62-6083-48BB-8BE5-CE4ACF51F51C}" destId="{48080041-C465-48E8-992D-35C214EDCEF6}" srcOrd="0" destOrd="0" presId="urn:microsoft.com/office/officeart/2005/8/layout/process1"/>
    <dgm:cxn modelId="{48374C2C-1684-42FF-B3B0-5EA0990CFBE4}" type="presParOf" srcId="{60FD68C2-848C-49F4-AE2A-C69AC7E70CE5}" destId="{DB66C0D3-B0E4-4D0E-ABB7-932845429476}" srcOrd="2" destOrd="0" presId="urn:microsoft.com/office/officeart/2005/8/layout/process1"/>
    <dgm:cxn modelId="{5E42795B-2569-4654-8B34-9DF10FFEE075}" type="presParOf" srcId="{60FD68C2-848C-49F4-AE2A-C69AC7E70CE5}" destId="{8DD7B026-30C8-4DCA-9543-E785F97C0D4B}" srcOrd="3" destOrd="0" presId="urn:microsoft.com/office/officeart/2005/8/layout/process1"/>
    <dgm:cxn modelId="{908C7AF3-1778-480A-A39C-DE315763C106}" type="presParOf" srcId="{8DD7B026-30C8-4DCA-9543-E785F97C0D4B}" destId="{49A661F2-32C7-4E75-8D64-E8135BCCE08D}" srcOrd="0" destOrd="0" presId="urn:microsoft.com/office/officeart/2005/8/layout/process1"/>
    <dgm:cxn modelId="{DAFF6011-DCB7-455B-86D7-F38C34C0B417}" type="presParOf" srcId="{60FD68C2-848C-49F4-AE2A-C69AC7E70CE5}" destId="{3509A36C-E35E-49A1-9C22-2CFFA922ED9A}" srcOrd="4" destOrd="0" presId="urn:microsoft.com/office/officeart/2005/8/layout/process1"/>
    <dgm:cxn modelId="{8796D24F-74FF-429F-B541-B5EA18185AF2}" type="presParOf" srcId="{60FD68C2-848C-49F4-AE2A-C69AC7E70CE5}" destId="{431A9E7F-E02B-45F0-B8DB-BFFC11852E88}" srcOrd="5" destOrd="0" presId="urn:microsoft.com/office/officeart/2005/8/layout/process1"/>
    <dgm:cxn modelId="{26FB33AC-4CCB-4599-B8D3-5D2A0469084C}" type="presParOf" srcId="{431A9E7F-E02B-45F0-B8DB-BFFC11852E88}" destId="{E4242178-79D9-40D3-8D20-6AEF7F5A2B4D}" srcOrd="0" destOrd="0" presId="urn:microsoft.com/office/officeart/2005/8/layout/process1"/>
    <dgm:cxn modelId="{1C7D9C6C-0439-4971-963A-756347D45AF1}" type="presParOf" srcId="{60FD68C2-848C-49F4-AE2A-C69AC7E70CE5}" destId="{84E345A0-30AD-4411-B9E6-E23ECB43509F}" srcOrd="6" destOrd="0" presId="urn:microsoft.com/office/officeart/2005/8/layout/process1"/>
    <dgm:cxn modelId="{C08E34AD-183D-4E32-AC48-02D93A062DEE}" type="presParOf" srcId="{60FD68C2-848C-49F4-AE2A-C69AC7E70CE5}" destId="{305909BE-F2AC-4AE2-8EB2-BE3FB05AE2C5}" srcOrd="7" destOrd="0" presId="urn:microsoft.com/office/officeart/2005/8/layout/process1"/>
    <dgm:cxn modelId="{23F6F6D8-FF61-4167-B836-BCEC5ED76F7E}" type="presParOf" srcId="{305909BE-F2AC-4AE2-8EB2-BE3FB05AE2C5}" destId="{4258FD7F-BC41-4B06-BB5E-B817A14B66E3}" srcOrd="0" destOrd="0" presId="urn:microsoft.com/office/officeart/2005/8/layout/process1"/>
    <dgm:cxn modelId="{0E5D5EBF-B1A5-4F21-84F4-4F917AF09654}" type="presParOf" srcId="{60FD68C2-848C-49F4-AE2A-C69AC7E70CE5}" destId="{5ADFE647-934F-4135-8373-6077A2D4AB57}" srcOrd="8" destOrd="0" presId="urn:microsoft.com/office/officeart/2005/8/layout/process1"/>
    <dgm:cxn modelId="{86688960-740D-4E62-B52B-8656C83C48EF}" type="presParOf" srcId="{60FD68C2-848C-49F4-AE2A-C69AC7E70CE5}" destId="{41534936-116C-48CE-AA2C-C96CACAABB49}" srcOrd="9" destOrd="0" presId="urn:microsoft.com/office/officeart/2005/8/layout/process1"/>
    <dgm:cxn modelId="{E8F98140-9A3B-417F-AA77-316738D18C02}" type="presParOf" srcId="{41534936-116C-48CE-AA2C-C96CACAABB49}" destId="{22213D84-9812-4A1F-81DB-0E9E95F0116F}" srcOrd="0" destOrd="0" presId="urn:microsoft.com/office/officeart/2005/8/layout/process1"/>
    <dgm:cxn modelId="{77ED142B-CEC2-4488-B8C6-69F486F83AE4}" type="presParOf" srcId="{60FD68C2-848C-49F4-AE2A-C69AC7E70CE5}" destId="{EAC82D7B-5FE6-4F96-967A-090126DA7E82}"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2FE96D-ABFB-4D42-A3EB-DB3BDAFA4EF3}"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09F2758-1460-4418-8FAF-DE494B244A6E}">
      <dgm:prSet/>
      <dgm:spPr/>
      <dgm:t>
        <a:bodyPr/>
        <a:lstStyle/>
        <a:p>
          <a:r>
            <a:rPr lang="en-US"/>
            <a:t>CTokens</a:t>
          </a:r>
        </a:p>
      </dgm:t>
    </dgm:pt>
    <dgm:pt modelId="{3F1C61A0-0C65-4446-B963-99286887A890}" type="parTrans" cxnId="{A57C177C-62A4-4DB6-BF8B-012B3292F556}">
      <dgm:prSet/>
      <dgm:spPr/>
      <dgm:t>
        <a:bodyPr/>
        <a:lstStyle/>
        <a:p>
          <a:endParaRPr lang="en-US"/>
        </a:p>
      </dgm:t>
    </dgm:pt>
    <dgm:pt modelId="{88164C2C-72B7-41D9-8997-B9047AD7E978}" type="sibTrans" cxnId="{A57C177C-62A4-4DB6-BF8B-012B3292F556}">
      <dgm:prSet/>
      <dgm:spPr/>
      <dgm:t>
        <a:bodyPr/>
        <a:lstStyle/>
        <a:p>
          <a:endParaRPr lang="en-US"/>
        </a:p>
      </dgm:t>
    </dgm:pt>
    <dgm:pt modelId="{C45ECC61-6325-4C02-A0BE-DA16474E1AF7}">
      <dgm:prSet/>
      <dgm:spPr/>
      <dgm:t>
        <a:bodyPr/>
        <a:lstStyle/>
        <a:p>
          <a:r>
            <a:rPr lang="en-US"/>
            <a:t>represents the deposit of the lender in the lending pool</a:t>
          </a:r>
        </a:p>
      </dgm:t>
    </dgm:pt>
    <dgm:pt modelId="{E5EA6128-F120-444A-A282-846ABB7E397D}" type="parTrans" cxnId="{704B79C0-EF47-4226-A3FA-38CE63312074}">
      <dgm:prSet/>
      <dgm:spPr/>
      <dgm:t>
        <a:bodyPr/>
        <a:lstStyle/>
        <a:p>
          <a:endParaRPr lang="en-US"/>
        </a:p>
      </dgm:t>
    </dgm:pt>
    <dgm:pt modelId="{EFA8093C-FC92-4451-9444-FA41AEAFDF04}" type="sibTrans" cxnId="{704B79C0-EF47-4226-A3FA-38CE63312074}">
      <dgm:prSet/>
      <dgm:spPr/>
      <dgm:t>
        <a:bodyPr/>
        <a:lstStyle/>
        <a:p>
          <a:endParaRPr lang="en-US"/>
        </a:p>
      </dgm:t>
    </dgm:pt>
    <dgm:pt modelId="{4221E6FF-E4BB-4B1B-8545-EDC87CA517AA}">
      <dgm:prSet/>
      <dgm:spPr/>
      <dgm:t>
        <a:bodyPr/>
        <a:lstStyle/>
        <a:p>
          <a:r>
            <a:rPr lang="en-US" dirty="0"/>
            <a:t>Can be transferred or exchanged</a:t>
          </a:r>
        </a:p>
      </dgm:t>
    </dgm:pt>
    <dgm:pt modelId="{D685EFAA-D458-4378-A871-6C1E5BC10351}" type="parTrans" cxnId="{62FC2129-9588-4532-8B35-589DF5D76B9A}">
      <dgm:prSet/>
      <dgm:spPr/>
      <dgm:t>
        <a:bodyPr/>
        <a:lstStyle/>
        <a:p>
          <a:endParaRPr lang="en-US"/>
        </a:p>
      </dgm:t>
    </dgm:pt>
    <dgm:pt modelId="{BB23DE0C-185A-4615-88B6-05EC504D8E1D}" type="sibTrans" cxnId="{62FC2129-9588-4532-8B35-589DF5D76B9A}">
      <dgm:prSet/>
      <dgm:spPr/>
      <dgm:t>
        <a:bodyPr/>
        <a:lstStyle/>
        <a:p>
          <a:endParaRPr lang="en-US"/>
        </a:p>
      </dgm:t>
    </dgm:pt>
    <dgm:pt modelId="{635BB904-6A4E-4C09-913B-C88D63A3073F}">
      <dgm:prSet/>
      <dgm:spPr/>
      <dgm:t>
        <a:bodyPr/>
        <a:lstStyle/>
        <a:p>
          <a:r>
            <a:rPr lang="en-US"/>
            <a:t>COMP</a:t>
          </a:r>
        </a:p>
      </dgm:t>
    </dgm:pt>
    <dgm:pt modelId="{2481039A-CC0B-460E-B6A3-63A71501A6C4}" type="parTrans" cxnId="{E1E1C0C2-68DC-4CC6-ABD6-CA984E0DB663}">
      <dgm:prSet/>
      <dgm:spPr/>
      <dgm:t>
        <a:bodyPr/>
        <a:lstStyle/>
        <a:p>
          <a:endParaRPr lang="en-US"/>
        </a:p>
      </dgm:t>
    </dgm:pt>
    <dgm:pt modelId="{7D1F0C22-CC06-4039-A627-DFDD481801D6}" type="sibTrans" cxnId="{E1E1C0C2-68DC-4CC6-ABD6-CA984E0DB663}">
      <dgm:prSet/>
      <dgm:spPr/>
      <dgm:t>
        <a:bodyPr/>
        <a:lstStyle/>
        <a:p>
          <a:endParaRPr lang="en-US"/>
        </a:p>
      </dgm:t>
    </dgm:pt>
    <dgm:pt modelId="{DDCA36B0-39C9-4F6B-AD4A-99B251B76335}">
      <dgm:prSet/>
      <dgm:spPr/>
      <dgm:t>
        <a:bodyPr/>
        <a:lstStyle/>
        <a:p>
          <a:r>
            <a:rPr lang="en-US"/>
            <a:t>provides governance rights to its holders</a:t>
          </a:r>
        </a:p>
      </dgm:t>
    </dgm:pt>
    <dgm:pt modelId="{D8E58B45-C410-4EF7-B44A-260EC2009406}" type="parTrans" cxnId="{0D7FB684-4CAE-4D97-A6A0-180C60EBB1A7}">
      <dgm:prSet/>
      <dgm:spPr/>
      <dgm:t>
        <a:bodyPr/>
        <a:lstStyle/>
        <a:p>
          <a:endParaRPr lang="en-US"/>
        </a:p>
      </dgm:t>
    </dgm:pt>
    <dgm:pt modelId="{2124FE32-DEE3-429E-B7CC-418EA680DE71}" type="sibTrans" cxnId="{0D7FB684-4CAE-4D97-A6A0-180C60EBB1A7}">
      <dgm:prSet/>
      <dgm:spPr/>
      <dgm:t>
        <a:bodyPr/>
        <a:lstStyle/>
        <a:p>
          <a:endParaRPr lang="en-US"/>
        </a:p>
      </dgm:t>
    </dgm:pt>
    <dgm:pt modelId="{E2AE5AC9-BCD2-42E3-8768-2F55F5675E30}">
      <dgm:prSet/>
      <dgm:spPr/>
      <dgm:t>
        <a:bodyPr/>
        <a:lstStyle/>
        <a:p>
          <a:r>
            <a:rPr lang="en-US"/>
            <a:t>encourage users to use the Compound protocol</a:t>
          </a:r>
        </a:p>
      </dgm:t>
    </dgm:pt>
    <dgm:pt modelId="{4B4C7BC0-0295-4D7E-BD20-D9EC7D812F5D}" type="parTrans" cxnId="{4632862F-A1D4-4168-8635-08B8E7E71E3A}">
      <dgm:prSet/>
      <dgm:spPr/>
      <dgm:t>
        <a:bodyPr/>
        <a:lstStyle/>
        <a:p>
          <a:endParaRPr lang="en-US"/>
        </a:p>
      </dgm:t>
    </dgm:pt>
    <dgm:pt modelId="{3CA86545-8B36-4657-9E5B-D1153C6B4963}" type="sibTrans" cxnId="{4632862F-A1D4-4168-8635-08B8E7E71E3A}">
      <dgm:prSet/>
      <dgm:spPr/>
      <dgm:t>
        <a:bodyPr/>
        <a:lstStyle/>
        <a:p>
          <a:endParaRPr lang="en-US"/>
        </a:p>
      </dgm:t>
    </dgm:pt>
    <dgm:pt modelId="{32EC6E4C-5E65-48B8-BFB6-BC0CECD1F19F}">
      <dgm:prSet/>
      <dgm:spPr/>
      <dgm:t>
        <a:bodyPr/>
        <a:lstStyle/>
        <a:p>
          <a:r>
            <a:rPr lang="en-US" dirty="0"/>
            <a:t>Can only be exchanged for the cryptocurrency initially deposited</a:t>
          </a:r>
        </a:p>
      </dgm:t>
    </dgm:pt>
    <dgm:pt modelId="{019B4A67-942C-438F-B2B0-985D904A1C23}" type="parTrans" cxnId="{56EA79F7-A26B-4F3F-9CEE-1CA39E80037A}">
      <dgm:prSet/>
      <dgm:spPr/>
    </dgm:pt>
    <dgm:pt modelId="{39167AFB-E7D4-44E9-B919-886C9C069400}" type="sibTrans" cxnId="{56EA79F7-A26B-4F3F-9CEE-1CA39E80037A}">
      <dgm:prSet/>
      <dgm:spPr/>
    </dgm:pt>
    <dgm:pt modelId="{CC92F809-5679-4134-9B0A-51F53090D07F}" type="pres">
      <dgm:prSet presAssocID="{E82FE96D-ABFB-4D42-A3EB-DB3BDAFA4EF3}" presName="Name0" presStyleCnt="0">
        <dgm:presLayoutVars>
          <dgm:dir/>
          <dgm:animLvl val="lvl"/>
          <dgm:resizeHandles val="exact"/>
        </dgm:presLayoutVars>
      </dgm:prSet>
      <dgm:spPr/>
    </dgm:pt>
    <dgm:pt modelId="{DB4A0A49-3E31-4345-AE53-8085B36D957B}" type="pres">
      <dgm:prSet presAssocID="{409F2758-1460-4418-8FAF-DE494B244A6E}" presName="composite" presStyleCnt="0"/>
      <dgm:spPr/>
    </dgm:pt>
    <dgm:pt modelId="{FDA9A76E-C018-4905-B797-574455A94FBB}" type="pres">
      <dgm:prSet presAssocID="{409F2758-1460-4418-8FAF-DE494B244A6E}" presName="parTx" presStyleLbl="alignNode1" presStyleIdx="0" presStyleCnt="2">
        <dgm:presLayoutVars>
          <dgm:chMax val="0"/>
          <dgm:chPref val="0"/>
          <dgm:bulletEnabled val="1"/>
        </dgm:presLayoutVars>
      </dgm:prSet>
      <dgm:spPr/>
    </dgm:pt>
    <dgm:pt modelId="{EE112BA9-9820-4007-8FBC-5DD4A7AA452E}" type="pres">
      <dgm:prSet presAssocID="{409F2758-1460-4418-8FAF-DE494B244A6E}" presName="desTx" presStyleLbl="alignAccFollowNode1" presStyleIdx="0" presStyleCnt="2">
        <dgm:presLayoutVars>
          <dgm:bulletEnabled val="1"/>
        </dgm:presLayoutVars>
      </dgm:prSet>
      <dgm:spPr/>
    </dgm:pt>
    <dgm:pt modelId="{D50BB3A3-A2FB-4418-B3D0-5E97BEBE33AE}" type="pres">
      <dgm:prSet presAssocID="{88164C2C-72B7-41D9-8997-B9047AD7E978}" presName="space" presStyleCnt="0"/>
      <dgm:spPr/>
    </dgm:pt>
    <dgm:pt modelId="{0904898C-4A6A-4DDF-98B0-CC8AB47DC82A}" type="pres">
      <dgm:prSet presAssocID="{635BB904-6A4E-4C09-913B-C88D63A3073F}" presName="composite" presStyleCnt="0"/>
      <dgm:spPr/>
    </dgm:pt>
    <dgm:pt modelId="{587F4089-76E1-459E-AD40-A345E7C99983}" type="pres">
      <dgm:prSet presAssocID="{635BB904-6A4E-4C09-913B-C88D63A3073F}" presName="parTx" presStyleLbl="alignNode1" presStyleIdx="1" presStyleCnt="2">
        <dgm:presLayoutVars>
          <dgm:chMax val="0"/>
          <dgm:chPref val="0"/>
          <dgm:bulletEnabled val="1"/>
        </dgm:presLayoutVars>
      </dgm:prSet>
      <dgm:spPr/>
    </dgm:pt>
    <dgm:pt modelId="{61FDB6DA-AA0D-4997-B2C7-6AF0CB29AFD6}" type="pres">
      <dgm:prSet presAssocID="{635BB904-6A4E-4C09-913B-C88D63A3073F}" presName="desTx" presStyleLbl="alignAccFollowNode1" presStyleIdx="1" presStyleCnt="2">
        <dgm:presLayoutVars>
          <dgm:bulletEnabled val="1"/>
        </dgm:presLayoutVars>
      </dgm:prSet>
      <dgm:spPr/>
    </dgm:pt>
  </dgm:ptLst>
  <dgm:cxnLst>
    <dgm:cxn modelId="{85956004-82D4-42BF-8757-D8713B6A709F}" type="presOf" srcId="{C45ECC61-6325-4C02-A0BE-DA16474E1AF7}" destId="{EE112BA9-9820-4007-8FBC-5DD4A7AA452E}" srcOrd="0" destOrd="0" presId="urn:microsoft.com/office/officeart/2005/8/layout/hList1"/>
    <dgm:cxn modelId="{62FC2129-9588-4532-8B35-589DF5D76B9A}" srcId="{409F2758-1460-4418-8FAF-DE494B244A6E}" destId="{4221E6FF-E4BB-4B1B-8545-EDC87CA517AA}" srcOrd="1" destOrd="0" parTransId="{D685EFAA-D458-4378-A871-6C1E5BC10351}" sibTransId="{BB23DE0C-185A-4615-88B6-05EC504D8E1D}"/>
    <dgm:cxn modelId="{4632862F-A1D4-4168-8635-08B8E7E71E3A}" srcId="{635BB904-6A4E-4C09-913B-C88D63A3073F}" destId="{E2AE5AC9-BCD2-42E3-8768-2F55F5675E30}" srcOrd="1" destOrd="0" parTransId="{4B4C7BC0-0295-4D7E-BD20-D9EC7D812F5D}" sibTransId="{3CA86545-8B36-4657-9E5B-D1153C6B4963}"/>
    <dgm:cxn modelId="{A65DAC2F-E163-4D14-9EAB-BE76C59A46BC}" type="presOf" srcId="{E82FE96D-ABFB-4D42-A3EB-DB3BDAFA4EF3}" destId="{CC92F809-5679-4134-9B0A-51F53090D07F}" srcOrd="0" destOrd="0" presId="urn:microsoft.com/office/officeart/2005/8/layout/hList1"/>
    <dgm:cxn modelId="{3D2E8839-123B-449A-98F3-6934A2E4304A}" type="presOf" srcId="{32EC6E4C-5E65-48B8-BFB6-BC0CECD1F19F}" destId="{EE112BA9-9820-4007-8FBC-5DD4A7AA452E}" srcOrd="0" destOrd="2" presId="urn:microsoft.com/office/officeart/2005/8/layout/hList1"/>
    <dgm:cxn modelId="{2F117649-4320-42FA-9018-BDBBC95E9269}" type="presOf" srcId="{635BB904-6A4E-4C09-913B-C88D63A3073F}" destId="{587F4089-76E1-459E-AD40-A345E7C99983}" srcOrd="0" destOrd="0" presId="urn:microsoft.com/office/officeart/2005/8/layout/hList1"/>
    <dgm:cxn modelId="{FE999659-75F4-4487-B89F-9748CE69E51B}" type="presOf" srcId="{409F2758-1460-4418-8FAF-DE494B244A6E}" destId="{FDA9A76E-C018-4905-B797-574455A94FBB}" srcOrd="0" destOrd="0" presId="urn:microsoft.com/office/officeart/2005/8/layout/hList1"/>
    <dgm:cxn modelId="{A57C177C-62A4-4DB6-BF8B-012B3292F556}" srcId="{E82FE96D-ABFB-4D42-A3EB-DB3BDAFA4EF3}" destId="{409F2758-1460-4418-8FAF-DE494B244A6E}" srcOrd="0" destOrd="0" parTransId="{3F1C61A0-0C65-4446-B963-99286887A890}" sibTransId="{88164C2C-72B7-41D9-8997-B9047AD7E978}"/>
    <dgm:cxn modelId="{0D7FB684-4CAE-4D97-A6A0-180C60EBB1A7}" srcId="{635BB904-6A4E-4C09-913B-C88D63A3073F}" destId="{DDCA36B0-39C9-4F6B-AD4A-99B251B76335}" srcOrd="0" destOrd="0" parTransId="{D8E58B45-C410-4EF7-B44A-260EC2009406}" sibTransId="{2124FE32-DEE3-429E-B7CC-418EA680DE71}"/>
    <dgm:cxn modelId="{DA9461A9-437F-40A2-8480-88C266039492}" type="presOf" srcId="{E2AE5AC9-BCD2-42E3-8768-2F55F5675E30}" destId="{61FDB6DA-AA0D-4997-B2C7-6AF0CB29AFD6}" srcOrd="0" destOrd="1" presId="urn:microsoft.com/office/officeart/2005/8/layout/hList1"/>
    <dgm:cxn modelId="{6C9409BF-E1C9-4F13-BEDB-99E2E1DFB994}" type="presOf" srcId="{4221E6FF-E4BB-4B1B-8545-EDC87CA517AA}" destId="{EE112BA9-9820-4007-8FBC-5DD4A7AA452E}" srcOrd="0" destOrd="1" presId="urn:microsoft.com/office/officeart/2005/8/layout/hList1"/>
    <dgm:cxn modelId="{704B79C0-EF47-4226-A3FA-38CE63312074}" srcId="{409F2758-1460-4418-8FAF-DE494B244A6E}" destId="{C45ECC61-6325-4C02-A0BE-DA16474E1AF7}" srcOrd="0" destOrd="0" parTransId="{E5EA6128-F120-444A-A282-846ABB7E397D}" sibTransId="{EFA8093C-FC92-4451-9444-FA41AEAFDF04}"/>
    <dgm:cxn modelId="{E1E1C0C2-68DC-4CC6-ABD6-CA984E0DB663}" srcId="{E82FE96D-ABFB-4D42-A3EB-DB3BDAFA4EF3}" destId="{635BB904-6A4E-4C09-913B-C88D63A3073F}" srcOrd="1" destOrd="0" parTransId="{2481039A-CC0B-460E-B6A3-63A71501A6C4}" sibTransId="{7D1F0C22-CC06-4039-A627-DFDD481801D6}"/>
    <dgm:cxn modelId="{8212FDD9-F1B6-41CC-A291-95240E84DA1E}" type="presOf" srcId="{DDCA36B0-39C9-4F6B-AD4A-99B251B76335}" destId="{61FDB6DA-AA0D-4997-B2C7-6AF0CB29AFD6}" srcOrd="0" destOrd="0" presId="urn:microsoft.com/office/officeart/2005/8/layout/hList1"/>
    <dgm:cxn modelId="{56EA79F7-A26B-4F3F-9CEE-1CA39E80037A}" srcId="{409F2758-1460-4418-8FAF-DE494B244A6E}" destId="{32EC6E4C-5E65-48B8-BFB6-BC0CECD1F19F}" srcOrd="2" destOrd="0" parTransId="{019B4A67-942C-438F-B2B0-985D904A1C23}" sibTransId="{39167AFB-E7D4-44E9-B919-886C9C069400}"/>
    <dgm:cxn modelId="{8BABD5F3-32ED-4763-BAC1-943B50E7725D}" type="presParOf" srcId="{CC92F809-5679-4134-9B0A-51F53090D07F}" destId="{DB4A0A49-3E31-4345-AE53-8085B36D957B}" srcOrd="0" destOrd="0" presId="urn:microsoft.com/office/officeart/2005/8/layout/hList1"/>
    <dgm:cxn modelId="{B27A13FD-1C8F-4C81-824A-4D4844247261}" type="presParOf" srcId="{DB4A0A49-3E31-4345-AE53-8085B36D957B}" destId="{FDA9A76E-C018-4905-B797-574455A94FBB}" srcOrd="0" destOrd="0" presId="urn:microsoft.com/office/officeart/2005/8/layout/hList1"/>
    <dgm:cxn modelId="{D3875D09-B54C-4913-82BB-0ED2DBB20702}" type="presParOf" srcId="{DB4A0A49-3E31-4345-AE53-8085B36D957B}" destId="{EE112BA9-9820-4007-8FBC-5DD4A7AA452E}" srcOrd="1" destOrd="0" presId="urn:microsoft.com/office/officeart/2005/8/layout/hList1"/>
    <dgm:cxn modelId="{61F711E2-FCE1-4629-A263-26E3D24A802B}" type="presParOf" srcId="{CC92F809-5679-4134-9B0A-51F53090D07F}" destId="{D50BB3A3-A2FB-4418-B3D0-5E97BEBE33AE}" srcOrd="1" destOrd="0" presId="urn:microsoft.com/office/officeart/2005/8/layout/hList1"/>
    <dgm:cxn modelId="{F164F9DD-DE42-408D-AF6B-0E0342D92719}" type="presParOf" srcId="{CC92F809-5679-4134-9B0A-51F53090D07F}" destId="{0904898C-4A6A-4DDF-98B0-CC8AB47DC82A}" srcOrd="2" destOrd="0" presId="urn:microsoft.com/office/officeart/2005/8/layout/hList1"/>
    <dgm:cxn modelId="{A114D769-7A96-4EB1-ADBC-9A67C38578F8}" type="presParOf" srcId="{0904898C-4A6A-4DDF-98B0-CC8AB47DC82A}" destId="{587F4089-76E1-459E-AD40-A345E7C99983}" srcOrd="0" destOrd="0" presId="urn:microsoft.com/office/officeart/2005/8/layout/hList1"/>
    <dgm:cxn modelId="{AF567FDF-463A-403F-9427-5674C7E193CE}" type="presParOf" srcId="{0904898C-4A6A-4DDF-98B0-CC8AB47DC82A}" destId="{61FDB6DA-AA0D-4997-B2C7-6AF0CB29AF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09AE4F-B58C-4613-A775-AC5B4DA776F4}"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FBD7F810-55F5-4532-9389-9079FA903181}">
      <dgm:prSet/>
      <dgm:spPr/>
      <dgm:t>
        <a:bodyPr/>
        <a:lstStyle/>
        <a:p>
          <a:r>
            <a:rPr lang="en-US" dirty="0"/>
            <a:t>Comprehensive Model Exploration: Our project involved experimenting with a variety of machine learning models to find the most effective approach.</a:t>
          </a:r>
        </a:p>
      </dgm:t>
    </dgm:pt>
    <dgm:pt modelId="{7200E8B7-DE4C-4C2D-89BC-4722A471C5DD}" type="parTrans" cxnId="{1354B263-0E55-4102-9774-475A9FCE48EB}">
      <dgm:prSet/>
      <dgm:spPr/>
      <dgm:t>
        <a:bodyPr/>
        <a:lstStyle/>
        <a:p>
          <a:endParaRPr lang="en-US"/>
        </a:p>
      </dgm:t>
    </dgm:pt>
    <dgm:pt modelId="{D7FA8C5F-D240-4B7A-98B1-88C41884C3D2}" type="sibTrans" cxnId="{1354B263-0E55-4102-9774-475A9FCE48EB}">
      <dgm:prSet/>
      <dgm:spPr/>
      <dgm:t>
        <a:bodyPr/>
        <a:lstStyle/>
        <a:p>
          <a:endParaRPr lang="en-US"/>
        </a:p>
      </dgm:t>
    </dgm:pt>
    <dgm:pt modelId="{3F23C220-E942-4361-BAAD-71B6561CF6D8}">
      <dgm:prSet/>
      <dgm:spPr/>
      <dgm:t>
        <a:bodyPr/>
        <a:lstStyle/>
        <a:p>
          <a:r>
            <a:rPr lang="en-US" dirty="0"/>
            <a:t>Hyperparameter Tuning: Each model underwent extensive hyperparameter adjustments to enhance performance and achieve optimal accuracy.</a:t>
          </a:r>
        </a:p>
      </dgm:t>
    </dgm:pt>
    <dgm:pt modelId="{227F3B6D-4768-41C1-9DD0-86A4CD3B1593}" type="parTrans" cxnId="{89D95BDB-6C73-415B-9610-D9FF284D59E6}">
      <dgm:prSet/>
      <dgm:spPr/>
      <dgm:t>
        <a:bodyPr/>
        <a:lstStyle/>
        <a:p>
          <a:endParaRPr lang="en-US"/>
        </a:p>
      </dgm:t>
    </dgm:pt>
    <dgm:pt modelId="{398CEA9B-12D8-42F4-8B15-B784C6FDE09B}" type="sibTrans" cxnId="{89D95BDB-6C73-415B-9610-D9FF284D59E6}">
      <dgm:prSet/>
      <dgm:spPr/>
      <dgm:t>
        <a:bodyPr/>
        <a:lstStyle/>
        <a:p>
          <a:endParaRPr lang="en-US"/>
        </a:p>
      </dgm:t>
    </dgm:pt>
    <dgm:pt modelId="{BF82F68B-4C7E-4E4A-9974-9586ECF1072E}">
      <dgm:prSet/>
      <dgm:spPr/>
      <dgm:t>
        <a:bodyPr/>
        <a:lstStyle/>
        <a:p>
          <a:r>
            <a:rPr lang="en-US" dirty="0"/>
            <a:t>KNN Focus: A key part of our analysis included varying the 'k' value in the KNN algorithm, closely examining its impact on accuracy.</a:t>
          </a:r>
        </a:p>
      </dgm:t>
    </dgm:pt>
    <dgm:pt modelId="{822DAB98-A913-4093-8454-63FA36376FD6}" type="parTrans" cxnId="{A7E4D1F0-CCE0-415B-8C20-DCACDAD195F3}">
      <dgm:prSet/>
      <dgm:spPr/>
      <dgm:t>
        <a:bodyPr/>
        <a:lstStyle/>
        <a:p>
          <a:endParaRPr lang="en-US"/>
        </a:p>
      </dgm:t>
    </dgm:pt>
    <dgm:pt modelId="{94FBB2FB-D695-4C3C-81EF-0DB50F31EDD9}" type="sibTrans" cxnId="{A7E4D1F0-CCE0-415B-8C20-DCACDAD195F3}">
      <dgm:prSet/>
      <dgm:spPr/>
      <dgm:t>
        <a:bodyPr/>
        <a:lstStyle/>
        <a:p>
          <a:endParaRPr lang="en-US"/>
        </a:p>
      </dgm:t>
    </dgm:pt>
    <dgm:pt modelId="{83E49A97-F86D-491D-8858-96E9F821CD6E}" type="pres">
      <dgm:prSet presAssocID="{A509AE4F-B58C-4613-A775-AC5B4DA776F4}" presName="diagram" presStyleCnt="0">
        <dgm:presLayoutVars>
          <dgm:dir/>
          <dgm:resizeHandles val="exact"/>
        </dgm:presLayoutVars>
      </dgm:prSet>
      <dgm:spPr/>
    </dgm:pt>
    <dgm:pt modelId="{72C531FF-F054-47A4-94CA-9E9C222DD378}" type="pres">
      <dgm:prSet presAssocID="{FBD7F810-55F5-4532-9389-9079FA903181}" presName="node" presStyleLbl="node1" presStyleIdx="0" presStyleCnt="3">
        <dgm:presLayoutVars>
          <dgm:bulletEnabled val="1"/>
        </dgm:presLayoutVars>
      </dgm:prSet>
      <dgm:spPr/>
    </dgm:pt>
    <dgm:pt modelId="{D257E324-2F35-4794-9C3E-E331FC9B0A45}" type="pres">
      <dgm:prSet presAssocID="{D7FA8C5F-D240-4B7A-98B1-88C41884C3D2}" presName="sibTrans" presStyleCnt="0"/>
      <dgm:spPr/>
    </dgm:pt>
    <dgm:pt modelId="{91BBB77A-6D38-453D-B5A4-F2CB7959BE7D}" type="pres">
      <dgm:prSet presAssocID="{3F23C220-E942-4361-BAAD-71B6561CF6D8}" presName="node" presStyleLbl="node1" presStyleIdx="1" presStyleCnt="3">
        <dgm:presLayoutVars>
          <dgm:bulletEnabled val="1"/>
        </dgm:presLayoutVars>
      </dgm:prSet>
      <dgm:spPr/>
    </dgm:pt>
    <dgm:pt modelId="{DE0565A9-99F6-4196-9128-E7AC166AB6B7}" type="pres">
      <dgm:prSet presAssocID="{398CEA9B-12D8-42F4-8B15-B784C6FDE09B}" presName="sibTrans" presStyleCnt="0"/>
      <dgm:spPr/>
    </dgm:pt>
    <dgm:pt modelId="{D46E25ED-DC09-4E6F-BD1E-DB901DD382AE}" type="pres">
      <dgm:prSet presAssocID="{BF82F68B-4C7E-4E4A-9974-9586ECF1072E}" presName="node" presStyleLbl="node1" presStyleIdx="2" presStyleCnt="3">
        <dgm:presLayoutVars>
          <dgm:bulletEnabled val="1"/>
        </dgm:presLayoutVars>
      </dgm:prSet>
      <dgm:spPr/>
    </dgm:pt>
  </dgm:ptLst>
  <dgm:cxnLst>
    <dgm:cxn modelId="{1354B263-0E55-4102-9774-475A9FCE48EB}" srcId="{A509AE4F-B58C-4613-A775-AC5B4DA776F4}" destId="{FBD7F810-55F5-4532-9389-9079FA903181}" srcOrd="0" destOrd="0" parTransId="{7200E8B7-DE4C-4C2D-89BC-4722A471C5DD}" sibTransId="{D7FA8C5F-D240-4B7A-98B1-88C41884C3D2}"/>
    <dgm:cxn modelId="{DC9CC96B-74D0-4604-BEA7-5B6C76614659}" type="presOf" srcId="{3F23C220-E942-4361-BAAD-71B6561CF6D8}" destId="{91BBB77A-6D38-453D-B5A4-F2CB7959BE7D}" srcOrd="0" destOrd="0" presId="urn:microsoft.com/office/officeart/2005/8/layout/default"/>
    <dgm:cxn modelId="{EBFD2C73-C49E-409C-9CA5-E1FB74EA7C8E}" type="presOf" srcId="{A509AE4F-B58C-4613-A775-AC5B4DA776F4}" destId="{83E49A97-F86D-491D-8858-96E9F821CD6E}" srcOrd="0" destOrd="0" presId="urn:microsoft.com/office/officeart/2005/8/layout/default"/>
    <dgm:cxn modelId="{91BB5998-D787-4ED2-8914-51A2E5C29CE3}" type="presOf" srcId="{FBD7F810-55F5-4532-9389-9079FA903181}" destId="{72C531FF-F054-47A4-94CA-9E9C222DD378}" srcOrd="0" destOrd="0" presId="urn:microsoft.com/office/officeart/2005/8/layout/default"/>
    <dgm:cxn modelId="{89D95BDB-6C73-415B-9610-D9FF284D59E6}" srcId="{A509AE4F-B58C-4613-A775-AC5B4DA776F4}" destId="{3F23C220-E942-4361-BAAD-71B6561CF6D8}" srcOrd="1" destOrd="0" parTransId="{227F3B6D-4768-41C1-9DD0-86A4CD3B1593}" sibTransId="{398CEA9B-12D8-42F4-8B15-B784C6FDE09B}"/>
    <dgm:cxn modelId="{ABC337E4-3257-479E-8665-16775C5E3858}" type="presOf" srcId="{BF82F68B-4C7E-4E4A-9974-9586ECF1072E}" destId="{D46E25ED-DC09-4E6F-BD1E-DB901DD382AE}" srcOrd="0" destOrd="0" presId="urn:microsoft.com/office/officeart/2005/8/layout/default"/>
    <dgm:cxn modelId="{A7E4D1F0-CCE0-415B-8C20-DCACDAD195F3}" srcId="{A509AE4F-B58C-4613-A775-AC5B4DA776F4}" destId="{BF82F68B-4C7E-4E4A-9974-9586ECF1072E}" srcOrd="2" destOrd="0" parTransId="{822DAB98-A913-4093-8454-63FA36376FD6}" sibTransId="{94FBB2FB-D695-4C3C-81EF-0DB50F31EDD9}"/>
    <dgm:cxn modelId="{2374AADD-A431-4B5A-A863-0BC27397100F}" type="presParOf" srcId="{83E49A97-F86D-491D-8858-96E9F821CD6E}" destId="{72C531FF-F054-47A4-94CA-9E9C222DD378}" srcOrd="0" destOrd="0" presId="urn:microsoft.com/office/officeart/2005/8/layout/default"/>
    <dgm:cxn modelId="{BD7F1DF0-2E4F-4549-9FA3-095F84096154}" type="presParOf" srcId="{83E49A97-F86D-491D-8858-96E9F821CD6E}" destId="{D257E324-2F35-4794-9C3E-E331FC9B0A45}" srcOrd="1" destOrd="0" presId="urn:microsoft.com/office/officeart/2005/8/layout/default"/>
    <dgm:cxn modelId="{137EF77B-9E6F-4C9A-ABA4-2BFE65C5DC83}" type="presParOf" srcId="{83E49A97-F86D-491D-8858-96E9F821CD6E}" destId="{91BBB77A-6D38-453D-B5A4-F2CB7959BE7D}" srcOrd="2" destOrd="0" presId="urn:microsoft.com/office/officeart/2005/8/layout/default"/>
    <dgm:cxn modelId="{5C29A168-1A5F-402A-8398-EAAC20082D3E}" type="presParOf" srcId="{83E49A97-F86D-491D-8858-96E9F821CD6E}" destId="{DE0565A9-99F6-4196-9128-E7AC166AB6B7}" srcOrd="3" destOrd="0" presId="urn:microsoft.com/office/officeart/2005/8/layout/default"/>
    <dgm:cxn modelId="{96C2DA09-4D17-4849-945C-B32E3AA9210F}" type="presParOf" srcId="{83E49A97-F86D-491D-8858-96E9F821CD6E}" destId="{D46E25ED-DC09-4E6F-BD1E-DB901DD382A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1FC2B-8AE1-4848-A370-DE80274BDA8B}">
      <dsp:nvSpPr>
        <dsp:cNvPr id="0" name=""/>
        <dsp:cNvSpPr/>
      </dsp:nvSpPr>
      <dsp:spPr>
        <a:xfrm>
          <a:off x="795464" y="2906"/>
          <a:ext cx="401625" cy="401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DDF29-C988-4B58-B465-73683473B283}">
      <dsp:nvSpPr>
        <dsp:cNvPr id="0" name=""/>
        <dsp:cNvSpPr/>
      </dsp:nvSpPr>
      <dsp:spPr>
        <a:xfrm>
          <a:off x="879805" y="87247"/>
          <a:ext cx="232942" cy="232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F56B5-505A-409A-9B77-B9578DE87FCF}">
      <dsp:nvSpPr>
        <dsp:cNvPr id="0" name=""/>
        <dsp:cNvSpPr/>
      </dsp:nvSpPr>
      <dsp:spPr>
        <a:xfrm>
          <a:off x="1283151" y="2906"/>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Collateral definition, collateral replaces trust</a:t>
          </a:r>
        </a:p>
      </dsp:txBody>
      <dsp:txXfrm>
        <a:off x="1283151" y="2906"/>
        <a:ext cx="946687" cy="401625"/>
      </dsp:txXfrm>
    </dsp:sp>
    <dsp:sp modelId="{3E889369-3175-4C44-9A19-0E28565FF0A5}">
      <dsp:nvSpPr>
        <dsp:cNvPr id="0" name=""/>
        <dsp:cNvSpPr/>
      </dsp:nvSpPr>
      <dsp:spPr>
        <a:xfrm>
          <a:off x="795464" y="1030628"/>
          <a:ext cx="401625" cy="401625"/>
        </a:xfrm>
        <a:prstGeom prst="ellipse">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dsp:style>
    </dsp:sp>
    <dsp:sp modelId="{79051CB1-6B92-4022-81D4-8FBFD6287FB5}">
      <dsp:nvSpPr>
        <dsp:cNvPr id="0" name=""/>
        <dsp:cNvSpPr/>
      </dsp:nvSpPr>
      <dsp:spPr>
        <a:xfrm>
          <a:off x="879805" y="1114969"/>
          <a:ext cx="232942" cy="232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284B4-49CC-424B-8BCC-57F8FE841260}">
      <dsp:nvSpPr>
        <dsp:cNvPr id="0" name=""/>
        <dsp:cNvSpPr/>
      </dsp:nvSpPr>
      <dsp:spPr>
        <a:xfrm>
          <a:off x="1283151" y="1030628"/>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What is DeFi?</a:t>
          </a:r>
        </a:p>
      </dsp:txBody>
      <dsp:txXfrm>
        <a:off x="1283151" y="1030628"/>
        <a:ext cx="946687" cy="401625"/>
      </dsp:txXfrm>
    </dsp:sp>
    <dsp:sp modelId="{17B3F683-EAC6-486F-87D2-5FC699D56DA7}">
      <dsp:nvSpPr>
        <dsp:cNvPr id="0" name=""/>
        <dsp:cNvSpPr/>
      </dsp:nvSpPr>
      <dsp:spPr>
        <a:xfrm>
          <a:off x="795464" y="2058350"/>
          <a:ext cx="401625" cy="401625"/>
        </a:xfrm>
        <a:prstGeom prst="ellipse">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dsp:style>
    </dsp:sp>
    <dsp:sp modelId="{192A231D-A1C5-4950-84BC-9B731AEB34A9}">
      <dsp:nvSpPr>
        <dsp:cNvPr id="0" name=""/>
        <dsp:cNvSpPr/>
      </dsp:nvSpPr>
      <dsp:spPr>
        <a:xfrm>
          <a:off x="879805" y="2142691"/>
          <a:ext cx="232942" cy="232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9B5D3-7A60-4491-B88A-0F53E03A34A8}">
      <dsp:nvSpPr>
        <dsp:cNvPr id="0" name=""/>
        <dsp:cNvSpPr/>
      </dsp:nvSpPr>
      <dsp:spPr>
        <a:xfrm>
          <a:off x="1283151" y="2058350"/>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Lending</a:t>
          </a:r>
          <a:r>
            <a:rPr lang="en-US" sz="1100" kern="1200" dirty="0">
              <a:latin typeface="Calibri Light" panose="020F0302020204030204"/>
            </a:rPr>
            <a:t>, the</a:t>
          </a:r>
          <a:r>
            <a:rPr lang="en-US" sz="1100" kern="1200" dirty="0"/>
            <a:t> most important financial activities</a:t>
          </a:r>
        </a:p>
        <a:p>
          <a:pPr marL="0" lvl="0" indent="0" algn="l" defTabSz="488950">
            <a:lnSpc>
              <a:spcPct val="90000"/>
            </a:lnSpc>
            <a:spcBef>
              <a:spcPct val="0"/>
            </a:spcBef>
            <a:spcAft>
              <a:spcPct val="35000"/>
            </a:spcAft>
            <a:buNone/>
          </a:pPr>
          <a:r>
            <a:rPr lang="en-US" sz="1100" kern="1200" dirty="0"/>
            <a:t>Why to take a Loan?</a:t>
          </a:r>
        </a:p>
      </dsp:txBody>
      <dsp:txXfrm>
        <a:off x="1283151" y="2058350"/>
        <a:ext cx="946687" cy="401625"/>
      </dsp:txXfrm>
    </dsp:sp>
    <dsp:sp modelId="{7D29FA9F-A34D-4137-BBC6-16F2A4F33FC9}">
      <dsp:nvSpPr>
        <dsp:cNvPr id="0" name=""/>
        <dsp:cNvSpPr/>
      </dsp:nvSpPr>
      <dsp:spPr>
        <a:xfrm>
          <a:off x="795464" y="3086071"/>
          <a:ext cx="401625" cy="401625"/>
        </a:xfrm>
        <a:prstGeom prst="ellipse">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dsp:style>
    </dsp:sp>
    <dsp:sp modelId="{8CE0FD7A-5B12-44D5-8320-B567D9D8B01D}">
      <dsp:nvSpPr>
        <dsp:cNvPr id="0" name=""/>
        <dsp:cNvSpPr/>
      </dsp:nvSpPr>
      <dsp:spPr>
        <a:xfrm>
          <a:off x="879805" y="3170413"/>
          <a:ext cx="232942" cy="232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F26E-4385-41BD-91E0-159B24187DB7}">
      <dsp:nvSpPr>
        <dsp:cNvPr id="0" name=""/>
        <dsp:cNvSpPr/>
      </dsp:nvSpPr>
      <dsp:spPr>
        <a:xfrm>
          <a:off x="1283151" y="3086071"/>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two types of risk</a:t>
          </a:r>
        </a:p>
      </dsp:txBody>
      <dsp:txXfrm>
        <a:off x="1283151" y="3086071"/>
        <a:ext cx="946687" cy="401625"/>
      </dsp:txXfrm>
    </dsp:sp>
    <dsp:sp modelId="{AE68D9FD-8109-4CAA-8ACB-ADCEFD7E6BFE}">
      <dsp:nvSpPr>
        <dsp:cNvPr id="0" name=""/>
        <dsp:cNvSpPr/>
      </dsp:nvSpPr>
      <dsp:spPr>
        <a:xfrm>
          <a:off x="795464" y="4113793"/>
          <a:ext cx="401625" cy="401625"/>
        </a:xfrm>
        <a:prstGeom prst="ellipse">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dsp:style>
    </dsp:sp>
    <dsp:sp modelId="{2153D58C-30D4-408C-B07F-B05555CDDB52}">
      <dsp:nvSpPr>
        <dsp:cNvPr id="0" name=""/>
        <dsp:cNvSpPr/>
      </dsp:nvSpPr>
      <dsp:spPr>
        <a:xfrm>
          <a:off x="879805" y="4198134"/>
          <a:ext cx="232942" cy="2329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EF448C-60EE-45A7-9BD1-307E503F07FC}">
      <dsp:nvSpPr>
        <dsp:cNvPr id="0" name=""/>
        <dsp:cNvSpPr/>
      </dsp:nvSpPr>
      <dsp:spPr>
        <a:xfrm>
          <a:off x="1283151" y="4113793"/>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current solution to the risk</a:t>
          </a:r>
        </a:p>
      </dsp:txBody>
      <dsp:txXfrm>
        <a:off x="1283151" y="4113793"/>
        <a:ext cx="946687" cy="401625"/>
      </dsp:txXfrm>
    </dsp:sp>
    <dsp:sp modelId="{D711F5CF-3B27-481C-8419-62D3F2329E1E}">
      <dsp:nvSpPr>
        <dsp:cNvPr id="0" name=""/>
        <dsp:cNvSpPr/>
      </dsp:nvSpPr>
      <dsp:spPr>
        <a:xfrm>
          <a:off x="795464" y="5141515"/>
          <a:ext cx="401625" cy="401625"/>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AE7D4084-EBC2-46DE-8C5B-4183ED172F36}">
      <dsp:nvSpPr>
        <dsp:cNvPr id="0" name=""/>
        <dsp:cNvSpPr/>
      </dsp:nvSpPr>
      <dsp:spPr>
        <a:xfrm>
          <a:off x="879805" y="5225856"/>
          <a:ext cx="232942" cy="2329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BA122-9C21-4156-86CE-0B9990F2D340}">
      <dsp:nvSpPr>
        <dsp:cNvPr id="0" name=""/>
        <dsp:cNvSpPr/>
      </dsp:nvSpPr>
      <dsp:spPr>
        <a:xfrm>
          <a:off x="1283151" y="5141515"/>
          <a:ext cx="946687" cy="40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tradeoff of the solution</a:t>
          </a:r>
        </a:p>
      </dsp:txBody>
      <dsp:txXfrm>
        <a:off x="1283151" y="5141515"/>
        <a:ext cx="946687" cy="401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6AB5A-B3BE-475F-BF38-1409E6F2693D}">
      <dsp:nvSpPr>
        <dsp:cNvPr id="0" name=""/>
        <dsp:cNvSpPr/>
      </dsp:nvSpPr>
      <dsp:spPr>
        <a:xfrm>
          <a:off x="252723" y="1491562"/>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5A791-775B-46FA-91BE-AEBA94C411C7}">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55798-2792-49E5-BB2E-4541E4A22A7C}">
      <dsp:nvSpPr>
        <dsp:cNvPr id="0" name=""/>
        <dsp:cNvSpPr/>
      </dsp:nvSpPr>
      <dsp:spPr>
        <a:xfrm>
          <a:off x="2040985" y="1491562"/>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How does a loan with co</a:t>
          </a:r>
          <a:r>
            <a:rPr lang="en-US" sz="2400" i="1" kern="1200" dirty="0"/>
            <a:t>llatera</a:t>
          </a:r>
          <a:r>
            <a:rPr lang="en-US" sz="2400" kern="1200" dirty="0"/>
            <a:t>l work?</a:t>
          </a:r>
        </a:p>
      </dsp:txBody>
      <dsp:txXfrm>
        <a:off x="2040985" y="1491562"/>
        <a:ext cx="3233964" cy="1371985"/>
      </dsp:txXfrm>
    </dsp:sp>
    <dsp:sp modelId="{CE567ADA-62B5-42F6-8D35-76F78565811C}">
      <dsp:nvSpPr>
        <dsp:cNvPr id="0" name=""/>
        <dsp:cNvSpPr/>
      </dsp:nvSpPr>
      <dsp:spPr>
        <a:xfrm>
          <a:off x="574566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47EDB-D629-47EE-A808-773876BB4F25}">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61CCCF-23F1-43F6-90AF-E64313769D7D}">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3 possible ways at the end of a loan</a:t>
          </a:r>
        </a:p>
      </dsp:txBody>
      <dsp:txXfrm>
        <a:off x="7411643" y="1410409"/>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E8EE9-B588-4238-BDF8-BD142ED75081}">
      <dsp:nvSpPr>
        <dsp:cNvPr id="0" name=""/>
        <dsp:cNvSpPr/>
      </dsp:nvSpPr>
      <dsp:spPr>
        <a:xfrm>
          <a:off x="0"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solidFill>
                <a:srgbClr val="D1D5DB"/>
              </a:solidFill>
              <a:effectLst/>
              <a:latin typeface="Söhne"/>
            </a:rPr>
            <a:t>Collateral as Security</a:t>
          </a:r>
          <a:r>
            <a:rPr lang="en-US" sz="1600" b="0" i="0" kern="1200" dirty="0">
              <a:solidFill>
                <a:srgbClr val="D1D5DB"/>
              </a:solidFill>
              <a:effectLst/>
              <a:latin typeface="Söhne"/>
            </a:rPr>
            <a:t>: Borrowers secure loans by offering assets (like cryptocurrency) as collateral.</a:t>
          </a:r>
        </a:p>
      </dsp:txBody>
      <dsp:txXfrm>
        <a:off x="44636" y="1319408"/>
        <a:ext cx="1434727" cy="1939552"/>
      </dsp:txXfrm>
    </dsp:sp>
    <dsp:sp modelId="{E369CA62-6083-48BB-8BE5-CE4ACF51F51C}">
      <dsp:nvSpPr>
        <dsp:cNvPr id="0" name=""/>
        <dsp:cNvSpPr/>
      </dsp:nvSpPr>
      <dsp:spPr>
        <a:xfrm>
          <a:off x="1676399" y="2100209"/>
          <a:ext cx="323087" cy="377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76399" y="2175799"/>
        <a:ext cx="226161" cy="226771"/>
      </dsp:txXfrm>
    </dsp:sp>
    <dsp:sp modelId="{DB66C0D3-B0E4-4D0E-ABB7-932845429476}">
      <dsp:nvSpPr>
        <dsp:cNvPr id="0" name=""/>
        <dsp:cNvSpPr/>
      </dsp:nvSpPr>
      <dsp:spPr>
        <a:xfrm>
          <a:off x="2133599"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solidFill>
                <a:srgbClr val="D1D5DB"/>
              </a:solidFill>
              <a:effectLst/>
              <a:latin typeface="Söhne"/>
            </a:rPr>
            <a:t>Loan Amount</a:t>
          </a:r>
          <a:r>
            <a:rPr lang="en-US" sz="1600" b="0" i="0" kern="1200" dirty="0">
              <a:solidFill>
                <a:srgbClr val="D1D5DB"/>
              </a:solidFill>
              <a:effectLst/>
              <a:latin typeface="Söhne"/>
            </a:rPr>
            <a:t>: Determined by the collateral's value.</a:t>
          </a:r>
        </a:p>
      </dsp:txBody>
      <dsp:txXfrm>
        <a:off x="2178235" y="1319408"/>
        <a:ext cx="1434727" cy="1939552"/>
      </dsp:txXfrm>
    </dsp:sp>
    <dsp:sp modelId="{8DD7B026-30C8-4DCA-9543-E785F97C0D4B}">
      <dsp:nvSpPr>
        <dsp:cNvPr id="0" name=""/>
        <dsp:cNvSpPr/>
      </dsp:nvSpPr>
      <dsp:spPr>
        <a:xfrm>
          <a:off x="3809999" y="2100209"/>
          <a:ext cx="323087" cy="377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809999" y="2175799"/>
        <a:ext cx="226161" cy="226771"/>
      </dsp:txXfrm>
    </dsp:sp>
    <dsp:sp modelId="{3509A36C-E35E-49A1-9C22-2CFFA922ED9A}">
      <dsp:nvSpPr>
        <dsp:cNvPr id="0" name=""/>
        <dsp:cNvSpPr/>
      </dsp:nvSpPr>
      <dsp:spPr>
        <a:xfrm>
          <a:off x="4267199"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solidFill>
                <a:srgbClr val="D1D5DB"/>
              </a:solidFill>
              <a:effectLst/>
              <a:latin typeface="Söhne"/>
            </a:rPr>
            <a:t>Smart Contract Role</a:t>
          </a:r>
          <a:r>
            <a:rPr lang="en-US" sz="1600" b="0" i="0" kern="1200" dirty="0">
              <a:solidFill>
                <a:srgbClr val="D1D5DB"/>
              </a:solidFill>
              <a:effectLst/>
              <a:latin typeface="Söhne"/>
            </a:rPr>
            <a:t>: Automates the loan terms on the blockchain.</a:t>
          </a:r>
        </a:p>
      </dsp:txBody>
      <dsp:txXfrm>
        <a:off x="4311835" y="1319408"/>
        <a:ext cx="1434727" cy="1939552"/>
      </dsp:txXfrm>
    </dsp:sp>
    <dsp:sp modelId="{431A9E7F-E02B-45F0-B8DB-BFFC11852E88}">
      <dsp:nvSpPr>
        <dsp:cNvPr id="0" name=""/>
        <dsp:cNvSpPr/>
      </dsp:nvSpPr>
      <dsp:spPr>
        <a:xfrm>
          <a:off x="5943599" y="2100209"/>
          <a:ext cx="323087" cy="377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943599" y="2175799"/>
        <a:ext cx="226161" cy="226771"/>
      </dsp:txXfrm>
    </dsp:sp>
    <dsp:sp modelId="{84E345A0-30AD-4411-B9E6-E23ECB43509F}">
      <dsp:nvSpPr>
        <dsp:cNvPr id="0" name=""/>
        <dsp:cNvSpPr/>
      </dsp:nvSpPr>
      <dsp:spPr>
        <a:xfrm>
          <a:off x="6400799"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solidFill>
                <a:srgbClr val="D1D5DB"/>
              </a:solidFill>
              <a:effectLst/>
              <a:latin typeface="Söhne"/>
            </a:rPr>
            <a:t>Receiving Funds</a:t>
          </a:r>
          <a:r>
            <a:rPr lang="en-US" sz="1600" b="0" i="0" kern="1200">
              <a:solidFill>
                <a:srgbClr val="D1D5DB"/>
              </a:solidFill>
              <a:effectLst/>
              <a:latin typeface="Söhne"/>
            </a:rPr>
            <a:t>: Borrower gets cryptocurrency loan.</a:t>
          </a:r>
          <a:endParaRPr lang="en-US" sz="1600" b="0" i="0" kern="1200" dirty="0">
            <a:solidFill>
              <a:srgbClr val="D1D5DB"/>
            </a:solidFill>
            <a:effectLst/>
            <a:latin typeface="Söhne"/>
          </a:endParaRPr>
        </a:p>
      </dsp:txBody>
      <dsp:txXfrm>
        <a:off x="6445435" y="1319408"/>
        <a:ext cx="1434727" cy="1939552"/>
      </dsp:txXfrm>
    </dsp:sp>
    <dsp:sp modelId="{305909BE-F2AC-4AE2-8EB2-BE3FB05AE2C5}">
      <dsp:nvSpPr>
        <dsp:cNvPr id="0" name=""/>
        <dsp:cNvSpPr/>
      </dsp:nvSpPr>
      <dsp:spPr>
        <a:xfrm>
          <a:off x="8077199" y="2100209"/>
          <a:ext cx="323087" cy="377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077199" y="2175799"/>
        <a:ext cx="226161" cy="226771"/>
      </dsp:txXfrm>
    </dsp:sp>
    <dsp:sp modelId="{5ADFE647-934F-4135-8373-6077A2D4AB57}">
      <dsp:nvSpPr>
        <dsp:cNvPr id="0" name=""/>
        <dsp:cNvSpPr/>
      </dsp:nvSpPr>
      <dsp:spPr>
        <a:xfrm>
          <a:off x="8534399"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solidFill>
                <a:srgbClr val="D1D5DB"/>
              </a:solidFill>
              <a:effectLst/>
              <a:latin typeface="Söhne"/>
            </a:rPr>
            <a:t>Repayment Obligations</a:t>
          </a:r>
          <a:r>
            <a:rPr lang="en-US" sz="1600" b="0" i="0" kern="1200">
              <a:solidFill>
                <a:srgbClr val="D1D5DB"/>
              </a:solidFill>
              <a:effectLst/>
              <a:latin typeface="Söhne"/>
            </a:rPr>
            <a:t>: Adhering to the contract's schedule is crucial.</a:t>
          </a:r>
          <a:endParaRPr lang="en-US" sz="1600" b="0" i="0" kern="1200" dirty="0">
            <a:solidFill>
              <a:srgbClr val="D1D5DB"/>
            </a:solidFill>
            <a:effectLst/>
            <a:latin typeface="Söhne"/>
          </a:endParaRPr>
        </a:p>
      </dsp:txBody>
      <dsp:txXfrm>
        <a:off x="8579035" y="1319408"/>
        <a:ext cx="1434727" cy="1939552"/>
      </dsp:txXfrm>
    </dsp:sp>
    <dsp:sp modelId="{41534936-116C-48CE-AA2C-C96CACAABB49}">
      <dsp:nvSpPr>
        <dsp:cNvPr id="0" name=""/>
        <dsp:cNvSpPr/>
      </dsp:nvSpPr>
      <dsp:spPr>
        <a:xfrm>
          <a:off x="10210799" y="2100209"/>
          <a:ext cx="323087" cy="377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0210799" y="2175799"/>
        <a:ext cx="226161" cy="226771"/>
      </dsp:txXfrm>
    </dsp:sp>
    <dsp:sp modelId="{EAC82D7B-5FE6-4F96-967A-090126DA7E82}">
      <dsp:nvSpPr>
        <dsp:cNvPr id="0" name=""/>
        <dsp:cNvSpPr/>
      </dsp:nvSpPr>
      <dsp:spPr>
        <a:xfrm>
          <a:off x="10667999" y="1274772"/>
          <a:ext cx="1523999" cy="2028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solidFill>
                <a:srgbClr val="D1D5DB"/>
              </a:solidFill>
              <a:effectLst/>
              <a:latin typeface="Söhne"/>
            </a:rPr>
            <a:t>Consequences of Default</a:t>
          </a:r>
          <a:r>
            <a:rPr lang="en-US" sz="1600" b="0" i="0" kern="1200">
              <a:solidFill>
                <a:srgbClr val="D1D5DB"/>
              </a:solidFill>
              <a:effectLst/>
              <a:latin typeface="Söhne"/>
            </a:rPr>
            <a:t>: Collateral compensates the lender if the borrower defaults.</a:t>
          </a:r>
          <a:endParaRPr lang="en-US" sz="1600" b="0" i="0" kern="1200" dirty="0">
            <a:solidFill>
              <a:srgbClr val="D1D5DB"/>
            </a:solidFill>
            <a:effectLst/>
            <a:latin typeface="Söhne"/>
          </a:endParaRPr>
        </a:p>
      </dsp:txBody>
      <dsp:txXfrm>
        <a:off x="10712635" y="1319408"/>
        <a:ext cx="1434727" cy="1939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A76E-C018-4905-B797-574455A94FBB}">
      <dsp:nvSpPr>
        <dsp:cNvPr id="0" name=""/>
        <dsp:cNvSpPr/>
      </dsp:nvSpPr>
      <dsp:spPr>
        <a:xfrm>
          <a:off x="53" y="40712"/>
          <a:ext cx="5106412"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CTokens</a:t>
          </a:r>
        </a:p>
      </dsp:txBody>
      <dsp:txXfrm>
        <a:off x="53" y="40712"/>
        <a:ext cx="5106412" cy="806400"/>
      </dsp:txXfrm>
    </dsp:sp>
    <dsp:sp modelId="{EE112BA9-9820-4007-8FBC-5DD4A7AA452E}">
      <dsp:nvSpPr>
        <dsp:cNvPr id="0" name=""/>
        <dsp:cNvSpPr/>
      </dsp:nvSpPr>
      <dsp:spPr>
        <a:xfrm>
          <a:off x="53" y="847112"/>
          <a:ext cx="5106412" cy="33049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represents the deposit of the lender in the lending pool</a:t>
          </a:r>
        </a:p>
        <a:p>
          <a:pPr marL="285750" lvl="1" indent="-285750" algn="l" defTabSz="1244600">
            <a:lnSpc>
              <a:spcPct val="90000"/>
            </a:lnSpc>
            <a:spcBef>
              <a:spcPct val="0"/>
            </a:spcBef>
            <a:spcAft>
              <a:spcPct val="15000"/>
            </a:spcAft>
            <a:buChar char="•"/>
          </a:pPr>
          <a:r>
            <a:rPr lang="en-US" sz="2800" kern="1200" dirty="0"/>
            <a:t>Can be transferred or exchanged</a:t>
          </a:r>
        </a:p>
        <a:p>
          <a:pPr marL="285750" lvl="1" indent="-285750" algn="l" defTabSz="1244600">
            <a:lnSpc>
              <a:spcPct val="90000"/>
            </a:lnSpc>
            <a:spcBef>
              <a:spcPct val="0"/>
            </a:spcBef>
            <a:spcAft>
              <a:spcPct val="15000"/>
            </a:spcAft>
            <a:buChar char="•"/>
          </a:pPr>
          <a:r>
            <a:rPr lang="en-US" sz="2800" kern="1200" dirty="0"/>
            <a:t>Can only be exchanged for the cryptocurrency initially deposited</a:t>
          </a:r>
        </a:p>
      </dsp:txBody>
      <dsp:txXfrm>
        <a:off x="53" y="847112"/>
        <a:ext cx="5106412" cy="3304980"/>
      </dsp:txXfrm>
    </dsp:sp>
    <dsp:sp modelId="{587F4089-76E1-459E-AD40-A345E7C99983}">
      <dsp:nvSpPr>
        <dsp:cNvPr id="0" name=""/>
        <dsp:cNvSpPr/>
      </dsp:nvSpPr>
      <dsp:spPr>
        <a:xfrm>
          <a:off x="5821363" y="40712"/>
          <a:ext cx="5106412"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COMP</a:t>
          </a:r>
        </a:p>
      </dsp:txBody>
      <dsp:txXfrm>
        <a:off x="5821363" y="40712"/>
        <a:ext cx="5106412" cy="806400"/>
      </dsp:txXfrm>
    </dsp:sp>
    <dsp:sp modelId="{61FDB6DA-AA0D-4997-B2C7-6AF0CB29AFD6}">
      <dsp:nvSpPr>
        <dsp:cNvPr id="0" name=""/>
        <dsp:cNvSpPr/>
      </dsp:nvSpPr>
      <dsp:spPr>
        <a:xfrm>
          <a:off x="5821363" y="847112"/>
          <a:ext cx="5106412" cy="33049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provides governance rights to its holders</a:t>
          </a:r>
        </a:p>
        <a:p>
          <a:pPr marL="285750" lvl="1" indent="-285750" algn="l" defTabSz="1244600">
            <a:lnSpc>
              <a:spcPct val="90000"/>
            </a:lnSpc>
            <a:spcBef>
              <a:spcPct val="0"/>
            </a:spcBef>
            <a:spcAft>
              <a:spcPct val="15000"/>
            </a:spcAft>
            <a:buChar char="•"/>
          </a:pPr>
          <a:r>
            <a:rPr lang="en-US" sz="2800" kern="1200"/>
            <a:t>encourage users to use the Compound protocol</a:t>
          </a:r>
        </a:p>
      </dsp:txBody>
      <dsp:txXfrm>
        <a:off x="5821363" y="847112"/>
        <a:ext cx="5106412" cy="3304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531FF-F054-47A4-94CA-9E9C222DD378}">
      <dsp:nvSpPr>
        <dsp:cNvPr id="0" name=""/>
        <dsp:cNvSpPr/>
      </dsp:nvSpPr>
      <dsp:spPr>
        <a:xfrm>
          <a:off x="127039" y="1798"/>
          <a:ext cx="2771224" cy="16627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Comprehensive Model Exploration: Our project involved experimenting with a variety of machine learning models to find the most effective approach.</a:t>
          </a:r>
        </a:p>
      </dsp:txBody>
      <dsp:txXfrm>
        <a:off x="127039" y="1798"/>
        <a:ext cx="2771224" cy="1662734"/>
      </dsp:txXfrm>
    </dsp:sp>
    <dsp:sp modelId="{91BBB77A-6D38-453D-B5A4-F2CB7959BE7D}">
      <dsp:nvSpPr>
        <dsp:cNvPr id="0" name=""/>
        <dsp:cNvSpPr/>
      </dsp:nvSpPr>
      <dsp:spPr>
        <a:xfrm>
          <a:off x="127039" y="1941656"/>
          <a:ext cx="2771224" cy="16627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Hyperparameter Tuning: Each model underwent extensive hyperparameter adjustments to enhance performance and achieve optimal accuracy.</a:t>
          </a:r>
        </a:p>
      </dsp:txBody>
      <dsp:txXfrm>
        <a:off x="127039" y="1941656"/>
        <a:ext cx="2771224" cy="1662734"/>
      </dsp:txXfrm>
    </dsp:sp>
    <dsp:sp modelId="{D46E25ED-DC09-4E6F-BD1E-DB901DD382AE}">
      <dsp:nvSpPr>
        <dsp:cNvPr id="0" name=""/>
        <dsp:cNvSpPr/>
      </dsp:nvSpPr>
      <dsp:spPr>
        <a:xfrm>
          <a:off x="127039" y="3881513"/>
          <a:ext cx="2771224" cy="16627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KNN Focus: A key part of our analysis included varying the 'k' value in the KNN algorithm, closely examining its impact on accuracy.</a:t>
          </a:r>
        </a:p>
      </dsp:txBody>
      <dsp:txXfrm>
        <a:off x="127039" y="3881513"/>
        <a:ext cx="2771224" cy="16627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4T07:57:57.739"/>
    </inkml:context>
    <inkml:brush xml:id="br0">
      <inkml:brushProperty name="width" value="0.35" units="cm"/>
      <inkml:brushProperty name="height" value="0.35" units="cm"/>
      <inkml:brushProperty name="color" value="#FFFFFF"/>
    </inkml:brush>
  </inkml:definitions>
  <inkml:trace contextRef="#ctx0" brushRef="#br0">37616 5928 16383 0 0,'4'0'0'0'0,"6"4"0"0"0,10 2 0 0 0,5-1 0 0 0,-1 4 0 0 0,-13 0 0 0 0,-26 2 0 0 0,-23 5 0 0 0,-18 3 0 0 0,-4 2 0 0 0,5-1 0 0 0,6-1 0 0 0,29-3 0 0 0,36-4 0 0 0,44-5 0 0 0,47-3 0 0 0,35-2 0 0 0,10-2 0 0 0,-8-1 0 0 0,-15 1 0 0 0,-12 3 0 0 0,-14 2 0 0 0,-20 0 0 0 0,-19-1 0 0 0,-17-1 0 0 0,-38 3 0 0 0,-80 9 0 0 0,-45 7 0 0 0,-16 3 0 0 0,10-2 0 0 0,27-1 0 0 0,24-4 0 0 0,24-1 0 0 0,30 1 0 0 0,59 6 0 0 0,71 8 0 0 0,66 6 0 0 0,69 6 0 0 0,63 8 0 0 0,23 4 0 0 0,-12-4 0 0 0,-52-10 0 0 0,-88-12 0 0 0,-102-12 0 0 0,-132-17 0 0 0,-127-22 0 0 0,-75-7 0 0 0,-24-3 0 0 0,0 4 0 0 0,27 2 0 0 0,51 5 0 0 0,64 6 0 0 0,68 6 0 0 0,71 8 0 0 0,44 8 0 0 0,31 8 0 0 0,19 9 0 0 0,15 5 0 0 0,5 1 0 0 0,-8 0 0 0 0,-19-5 0 0 0,-20-8 0 0 0,-22-1 0 0 0,-33-5 0 0 0,-26-4 0 0 0,-29-3 0 0 0,-21-3 0 0 0,-8 3 0 0 0,12 0 0 0 0,24 4 0 0 0,26 1 0 0 0,18-3 0 0 0,17 4 0 0 0,12-2 0 0 0,2-1 0 0 0,17 1 0 0 0,19 4 0 0 0,18 5 0 0 0,10 2 0 0 0,4 7 0 0 0,-13-1 0 0 0,-27-9 0 0 0,-42-17 0 0 0,-47-16 0 0 0,-39-10 0 0 0,-16-5 0 0 0,-6-1 0 0 0,33 5 0 0 0,33 6 0 0 0,28 8 0 0 0,19 5 0 0 0,9 5 0 0 0,1 2 0 0 0,-6 6 0 0 0,-10 6 0 0 0,-9-3 0 0 0,-8-7 0 0 0,-5-8 0 0 0,-5-7 0 0 0,-1-5 0 0 0,0-5 0 0 0,-1 12 0 0 0,4 15 0 0 0,3 12 0 0 0,0 8 0 0 0,3 8 0 0 0,0 4 0 0 0,0-1 0 0 0,-3-1 0 0 0,3-6 0 0 0,0-13 0 0 0,-2-16 0 0 0,-1-17 0 0 0,-2-18 0 0 0,-6-20 0 0 0,-2-13 0 0 0,0-12 0 0 0,0 4 0 0 0,-3 7 0 0 0,0 6 0 0 0,1 11 0 0 0,2 9 0 0 0,-2 5 0 0 0,-1 4 0 0 0,2 17 0 0 0,10 33 0 0 0,9 27 0 0 0,10 24 0 0 0,7 14 0 0 0,1-3 0 0 0,-4-5 0 0 0,-2-15 0 0 0,-6-13 0 0 0,-6-18 0 0 0,-5-21 0 0 0,-8-29 0 0 0,-4-19 0 0 0,-2-10 0 0 0,1-9 0 0 0,0-3 0 0 0,2 2 0 0 0,1 8 0 0 0,1 4 0 0 0,1 7 0 0 0,0 7 0 0 0,0 5 0 0 0,1 4 0 0 0,-6 8 0 0 0,0 11 0 0 0,0 15 0 0 0,0 21 0 0 0,-2 14 0 0 0,-1 17 0 0 0,-2 8 0 0 0,-1-3 0 0 0,3-4 0 0 0,1-24 0 0 0,4-31 0 0 0,0-33 0 0 0,3-33 0 0 0,-1-27 0 0 0,2-7 0 0 0,-1 5 0 0 0,1 5 0 0 0,-1 12 0 0 0,0 16 0 0 0,1 13 0 0 0,-1 23 0 0 0,0 28 0 0 0,0 26 0 0 0,0 13 0 0 0,0 6 0 0 0,0 0 0 0 0,0-5 0 0 0,0-5 0 0 0,0-27 0 0 0,0-24 0 0 0,0-23 0 0 0,0-19 0 0 0,0-17 0 0 0,0-2 0 0 0,0 8 0 0 0,0 11 0 0 0,0 9 0 0 0,0 8 0 0 0,0 7 0 0 0,0 15 0 0 0,0 24 0 0 0,0 28 0 0 0,0 19 0 0 0,0 13 0 0 0,0 8 0 0 0,4-1 0 0 0,2-9 0 0 0,-1-29 0 0 0,-1-30 0 0 0,0-29 0 0 0,-3-20 0 0 0,0-16 0 0 0,0-11 0 0 0,-1 1 0 0 0,0 8 0 0 0,-1 5 0 0 0,1 7 0 0 0,0 8 0 0 0,0 5 0 0 0,0 0 0 0 0,-5 6 0 0 0,0 3 0 0 0,-1 1 0 0 0,2 9 0 0 0,1 20 0 0 0,1 17 0 0 0,1 18 0 0 0,1 10 0 0 0,0 5 0 0 0,0 6 0 0 0,0-3 0 0 0,0-8 0 0 0,0-16 0 0 0,0-23 0 0 0,1-18 0 0 0,-1-21 0 0 0,0-22 0 0 0,0-17 0 0 0,0-4 0 0 0,0-1 0 0 0,0 9 0 0 0,0 11 0 0 0,0 8 0 0 0,0 5 0 0 0,0 3 0 0 0,0 0 0 0 0,-5 1 0 0 0,0 2 0 0 0,-1 2 0 0 0,2 11 0 0 0,1 13 0 0 0,1 11 0 0 0,1 10 0 0 0,0 6 0 0 0,1 4 0 0 0,0 2 0 0 0,1 5 0 0 0,-1 1 0 0 0,4-5 0 0 0,2-2 0 0 0,0-11 0 0 0,3-12 0 0 0,-1-11 0 0 0,0-7 0 0 0,-3-7 0 0 0,3-3 0 0 0,0-2 0 0 0,-2-1 0 0 0,-2 1 0 0 0,-1 0 0 0 0,-1 0 0 0 0,-2 1 0 0 0,1 1 0 0 0,-2-1 0 0 0,1 1 0 0 0,0 0 0 0 0,-1 0 0 0 0,1 0 0 0 0,0 0 0 0 0,0 0 0 0 0,0-1 0 0 0,-4 6 0 0 0,-6 4 0 0 0,-6 7 0 0 0,-4 3 0 0 0,-2 4 0 0 0,-3 2 0 0 0,-1 0 0 0 0,0 1 0 0 0,-1 0 0 0 0,1 0 0 0 0,0 0 0 0 0,1-1 0 0 0,-1 1 0 0 0,1-1 0 0 0,0 0 0 0 0,0 0 0 0 0,-1 0 0 0 0,1 0 0 0 0,0 0 0 0 0,0 4 0 0 0,0 2 0 0 0,0-1 0 0 0,-1-1 0 0 0,1-1 0 0 0,0-1 0 0 0,0-1 0 0 0,0 0 0 0 0,-1-1 0 0 0,1 4 0 0 0,0 1 0 0 0,0 1 0 0 0,0-2 0 0 0,-1-1 0 0 0,1-1 0 0 0,0-1 0 0 0,-5-1 0 0 0,0 0 0 0 0,-1 0 0 0 0,1 0 0 0 0,2-1 0 0 0,1 1 0 0 0,1 0 0 0 0,0 0 0 0 0,1 0 0 0 0,0 0 0 0 0,0 0 0 0 0,0 0 0 0 0,0 0 0 0 0,0 0 0 0 0,0 0 0 0 0,0 0 0 0 0,-1 0 0 0 0,1 0 0 0 0,0 0 0 0 0,0 0 0 0 0,0 0 0 0 0,-1 0 0 0 0,1 0 0 0 0,0 0 0 0 0,-4-4 0 0 0,-2-2 0 0 0,0 1 0 0 0,1 0 0 0 0,2 2 0 0 0,1 1 0 0 0,1 1 0 0 0,0 1 0 0 0,1 0 0 0 0,0 0 0 0 0,0 0 0 0 0,0 0 0 0 0,0 0 0 0 0,0 1 0 0 0,0-1 0 0 0,0 0 0 0 0,-1 0 0 0 0,1 0 0 0 0,0 0 0 0 0,0 0 0 0 0,0 0 0 0 0,-1 0 0 0 0,1 0 0 0 0,0 0 0 0 0,0 0 0 0 0,0 0 0 0 0,-1 0 0 0 0,1 0 0 0 0,0 0 0 0 0,0 0 0 0 0,0 0 0 0 0,-1 0 0 0 0,1 0 0 0 0,0 0 0 0 0,0 0 0 0 0,0 0 0 0 0,-1 4 0 0 0,1 2 0 0 0,0-1 0 0 0,0 0 0 0 0,0-2 0 0 0,-1-1 0 0 0,1-1 0 0 0,0-1 0 0 0,0 0 0 0 0,-5 0 0 0 0,0 0 0 0 0,-1-1 0 0 0,1 1 0 0 0,2 0 0 0 0,1 0 0 0 0,1 0 0 0 0,0 0 0 0 0,1 0 0 0 0,0 0 0 0 0,0 0 0 0 0,0 0 0 0 0,0 0 0 0 0,0 0 0 0 0,13 0 0 0 0,16 0 0 0 0,13 0 0 0 0,7 0 0 0 0,4 0 0 0 0,2 4 0 0 0,-1 2 0 0 0,0-1 0 0 0,-1 0 0 0 0,3-2 0 0 0,1-1 0 0 0,-1-1 0 0 0,-1-1 0 0 0,-2 0 0 0 0,-1 0 0 0 0,-1 0 0 0 0,-1 0 0 0 0,0-1 0 0 0,0 1 0 0 0,0 0 0 0 0,5 0 0 0 0,0 0 0 0 0,1 0 0 0 0,-2 0 0 0 0,-1 0 0 0 0,0 0 0 0 0,-2 0 0 0 0,-1 0 0 0 0,1 0 0 0 0,-1-4 0 0 0,-9-2 0 0 0,-11 1 0 0 0,-11 0 0 0 0,-8 2 0 0 0,-7 1 0 0 0,-3 1 0 0 0,-3 1 0 0 0,-5 0 0 0 0,-5 0 0 0 0,-1 0 0 0 0,1 1 0 0 0,4-1 0 0 0,2 0 0 0 0,3 0 0 0 0,1 0 0 0 0,-3 0 0 0 0,0 0 0 0 0,-1 0 0 0 0,2 0 0 0 0,2 0 0 0 0,0 0 0 0 0,1 0 0 0 0,-4 0 0 0 0,-5 0 0 0 0,-1 0 0 0 0,1 0 0 0 0,3 0 0 0 0,2 0 0 0 0,1 0 0 0 0,3 0 0 0 0,0 0 0 0 0,1 0 0 0 0,1 0 0 0 0,-1 0 0 0 0,-4 0 0 0 0,-6 0 0 0 0,-1 0 0 0 0,1 0 0 0 0,-2 0 0 0 0,1 0 0 0 0,2 0 0 0 0,3 0 0 0 0,3 0 0 0 0,-4 0 0 0 0,1 0 0 0 0,0 0 0 0 0,2 0 0 0 0,-7 0 0 0 0,-2 0 0 0 0,-3 0 0 0 0,1 0 0 0 0,3 0 0 0 0,0 0 0 0 0,1 0 0 0 0,3 0 0 0 0,2-4 0 0 0,3-2 0 0 0,-3 1 0 0 0,0 0 0 0 0,1 2 0 0 0,0 1 0 0 0,3 1 0 0 0,0 1 0 0 0,1 0 0 0 0,1 0 0 0 0,0 0 0 0 0,0 0 0 0 0,0 0 0 0 0,0 1 0 0 0,4-6 0 0 0,2 0 0 0 0,-1-1 0 0 0,-1 2 0 0 0,-1 1 0 0 0,-1 1 0 0 0,-1 1 0 0 0,-1 0 0 0 0,0 1 0 0 0,4 5 0 0 0,5 5 0 0 0,10 6 0 0 0,11 4 0 0 0,8-1 0 0 0,6-5 0 0 0,9 1 0 0 0,12 2 0 0 0,8-3 0 0 0,5-3 0 0 0,-3-3 0 0 0,3 1 0 0 0,1-2 0 0 0,-8 4 0 0 0,4 3 0 0 0,25 4 0 0 0,16 3 0 0 0,22 6 0 0 0,10 4 0 0 0,-3 0 0 0 0,-10-5 0 0 0,-15-3 0 0 0,-14-1 0 0 0,-22 1 0 0 0,-16-5 0 0 0,-12 0 0 0 0,-6-4 0 0 0,-20-3 0 0 0,-24-5 0 0 0,-35-3 0 0 0,-21-1 0 0 0,-10-2 0 0 0,5-1 0 0 0,16 5 0 0 0,14 1 0 0 0,29 0 0 0 0,27-2 0 0 0,33 0 0 0 0,32-5 0 0 0,21-7 0 0 0,11-6 0 0 0,-6-1 0 0 0,-13-1 0 0 0,-23 2 0 0 0,-53-6 0 0 0,-84-7 0 0 0,-126-11 0 0 0,-90 0 0 0 0,-21 7 0 0 0,39 9 0 0 0,62 8 0 0 0,70 7 0 0 0,74 9 0 0 0,89 4 0 0 0,107 11 0 0 0,79 1 0 0 0,54-1 0 0 0,1-4 0 0 0,-18-4 0 0 0,-43-3 0 0 0,-46-2 0 0 0,-46-3 0 0 0,-50 0 0 0 0,-47-1 0 0 0,-52 1 0 0 0,-58-1 0 0 0,-54 1 0 0 0,-20 3 0 0 0,8 3 0 0 0,27-1 0 0 0,36 4 0 0 0,41 0 0 0 0,38-2 0 0 0,40 3 0 0 0,52-1 0 0 0,56-2 0 0 0,50-1 0 0 0,21-3 0 0 0,-6-1 0 0 0,-19-6 0 0 0,-30-2 0 0 0,-47-4 0 0 0,-44 0 0 0 0,-49 1 0 0 0,-45 2 0 0 0,-63 3 0 0 0,-38 1 0 0 0,-18 11 0 0 0,-14 7 0 0 0,1 6 0 0 0,21 0 0 0 0,55-5 0 0 0,86-4 0 0 0,94-13 0 0 0,70-11 0 0 0,49-7 0 0 0,32-10 0 0 0,13-7 0 0 0,-20-3 0 0 0,-60 6 0 0 0,-80 8 0 0 0,-80 17 0 0 0,-92 27 0 0 0,-49 19 0 0 0,-43 16 0 0 0,-14 7 0 0 0,14 1 0 0 0,41-8 0 0 0,75-15 0 0 0,94-14 0 0 0,64-14 0 0 0,67-24 0 0 0,71-25 0 0 0,20-20 0 0 0,-19-4 0 0 0,-54 9 0 0 0,-74 13 0 0 0,-99 13 0 0 0,-106 29 0 0 0,-83 22 0 0 0,-100 29 0 0 0,-102 35 0 0 0,-70 19 0 0 0,-2 1 0 0 0,56-14 0 0 0,83-23 0 0 0,100-23 0 0 0,103-21 0 0 0,94-14 0 0 0,121-18 0 0 0,131-16 0 0 0,111-19 0 0 0,57-10 0 0 0,-22-1 0 0 0,-50 4 0 0 0,-76 10 0 0 0,-86 11 0 0 0,-83 10 0 0 0,-73 8 0 0 0,-77 9 0 0 0,-70 9 0 0 0,-46 12 0 0 0,-5 5 0 0 0,26-1 0 0 0,44-5 0 0 0,64-6 0 0 0,88-10 0 0 0,94-15 0 0 0,81-17 0 0 0,26-14 0 0 0,4-8 0 0 0,-18 0 0 0 0,-34 4 0 0 0,-52 14 0 0 0,-67 25 0 0 0,-58 22 0 0 0,-60 34 0 0 0,-43 34 0 0 0,-19 21 0 0 0,10-5 0 0 0,43-31 0 0 0,54-44 0 0 0,40-36 0 0 0,44-37 0 0 0,39-32 0 0 0,8-10 0 0 0,-14 5 0 0 0,-21 17 0 0 0,-26 16 0 0 0,-37 26 0 0 0,-49 42 0 0 0,-42 32 0 0 0,-45 33 0 0 0,-55 37 0 0 0,-44 29 0 0 0,-11-2 0 0 0,18-22 0 0 0,31-27 0 0 0,39-30 0 0 0,50-27 0 0 0,52-23 0 0 0,44-24 0 0 0,44-23 0 0 0,55-32 0 0 0,47-26 0 0 0,8-3 0 0 0,-3-3 0 0 0,-21 10 0 0 0,-32 16 0 0 0,-43 16 0 0 0,-42 15 0 0 0,-53 16 0 0 0,-64 10 0 0 0,-56 13 0 0 0,-63 18 0 0 0,-10 11 0 0 0,-11 12 0 0 0,30 0 0 0 0,61-8 0 0 0,75-9 0 0 0,99-22 0 0 0,109-24 0 0 0,84-22 0 0 0,25-12 0 0 0,-2-5 0 0 0,-34 3 0 0 0,-68 16 0 0 0,-85 28 0 0 0,-66 24 0 0 0,-64 36 0 0 0,-55 36 0 0 0,-37 26 0 0 0,-5 6 0 0 0,20-16 0 0 0,26-20 0 0 0,37-25 0 0 0,53-28 0 0 0,61-33 0 0 0,71-28 0 0 0,60-24 0 0 0,24-8 0 0 0,-9 5 0 0 0,-21 7 0 0 0,-35 14 0 0 0,-64 18 0 0 0,-85 25 0 0 0,-95 35 0 0 0,-62 23 0 0 0,-46 19 0 0 0,-3 0 0 0 0,29-9 0 0 0,70-34 0 0 0,75-27 0 0 0,88-27 0 0 0,92-29 0 0 0,53-19 0 0 0,14-6 0 0 0,-17 4 0 0 0,-34 14 0 0 0,-54 16 0 0 0,-72 23 0 0 0,-72 27 0 0 0,-53 20 0 0 0,-63 17 0 0 0,-36 14 0 0 0,0 0 0 0 0,31-11 0 0 0,55-14 0 0 0,73-26 0 0 0,76-29 0 0 0,55-19 0 0 0,35-17 0 0 0,6 1 0 0 0,-9 5 0 0 0,-20 10 0 0 0,-29 12 0 0 0,-60 10 0 0 0,-48 12 0 0 0,-51 10 0 0 0,-26 13 0 0 0,3 8 0 0 0,17-2 0 0 0,31-5 0 0 0,52-6 0 0 0,68-5 0 0 0,51-5 0 0 0,34-3 0 0 0,33-6 0 0 0,9-3 0 0 0,-16 1 0 0 0,-24 0 0 0 0,-30 2 0 0 0,-60 6 0 0 0,-49 11 0 0 0,-30 11 0 0 0,-26 20 0 0 0,-12 15 0 0 0,-3 10 0 0 0,7-3 0 0 0,11-3 0 0 0,14-9 0 0 0,27-13 0 0 0,46-13 0 0 0,56-21 0 0 0,26-15 0 0 0,20-16 0 0 0,3-15 0 0 0,-17-2 0 0 0,-28 2 0 0 0,-35 7 0 0 0,-36 10 0 0 0,-46 8 0 0 0,-62 15 0 0 0,-56 21 0 0 0,-32 23 0 0 0,0 8 0 0 0,17 4 0 0 0,31-7 0 0 0,42-14 0 0 0,52-11 0 0 0,83-11 0 0 0,106-20 0 0 0,52-14 0 0 0,21-12 0 0 0,-7-4 0 0 0,-29-5 0 0 0,-43 4 0 0 0,-46 4 0 0 0,-37 9 0 0 0,-35 7 0 0 0,-39 7 0 0 0,-40 10 0 0 0,-33 17 0 0 0,-17 14 0 0 0,1 11 0 0 0,11 3 0 0 0,47-12 0 0 0,50-14 0 0 0,50-20 0 0 0,22-14 0 0 0,10-13 0 0 0,-2-5 0 0 0,-21 2 0 0 0,-32 10 0 0 0,-35 23 0 0 0,-35 27 0 0 0,-25 27 0 0 0,-12 15 0 0 0,1 6 0 0 0,13-7 0 0 0,10-15 0 0 0,18-17 0 0 0,21-15 0 0 0,21-11 0 0 0,24-17 0 0 0,18-24 0 0 0,17-24 0 0 0,4-21 0 0 0,-7-6 0 0 0,-17-2 0 0 0,-16 29 0 0 0,-20 42 0 0 0,-21 52 0 0 0,-20 45 0 0 0,-5 29 0 0 0,1 9 0 0 0,10 7 0 0 0,12-4 0 0 0,11-16 0 0 0,16-31 0 0 0,19-54 0 0 0,26-84 0 0 0,16-79 0 0 0,-3-46 0 0 0,-11-34 0 0 0,-17-16 0 0 0,-18 12 0 0 0,-14 34 0 0 0,-12 40 0 0 0,-6 41 0 0 0,0 35 0 0 0,-1 41 0 0 0,4 57 0 0 0,6 65 0 0 0,0 66 0 0 0,-2 35 0 0 0,-3 6 0 0 0,-2-9 0 0 0,2-33 0 0 0,9-51 0 0 0,10-70 0 0 0,13-66 0 0 0,9-50 0 0 0,0-41 0 0 0,1-35 0 0 0,-4-7 0 0 0,-9 15 0 0 0,-11 29 0 0 0,-10 59 0 0 0,-7 54 0 0 0,-5 62 0 0 0,-4 51 0 0 0,0 25 0 0 0,-6 7 0 0 0,0-16 0 0 0,4-59 0 0 0,7-62 0 0 0,8-60 0 0 0,1-52 0 0 0,-1-27 0 0 0,-3 0 0 0 0,-3 15 0 0 0,-6 29 0 0 0,-4 25 0 0 0,-6 24 0 0 0,-4 21 0 0 0,-5 17 0 0 0,-8 19 0 0 0,-11 24 0 0 0,-9 23 0 0 0,-5 18 0 0 0,7 1 0 0 0,7-1 0 0 0,9-22 0 0 0,24-46 0 0 0,19-46 0 0 0,14-30 0 0 0,4-21 0 0 0,3-9 0 0 0,-6 4 0 0 0,-7 13 0 0 0,-7 16 0 0 0,-16 18 0 0 0,-15 18 0 0 0,-18 21 0 0 0,-17 20 0 0 0,-7 17 0 0 0,-7 15 0 0 0,-2 9 0 0 0,12 0 0 0 0,10-6 0 0 0,17-20 0 0 0,22-27 0 0 0,34-36 0 0 0,46-46 0 0 0,14-14 0 0 0,-15 9 0 0 0,-38 19 0 0 0,-46 25 0 0 0,-48 28 0 0 0,-42 25 0 0 0,-14 15 0 0 0,-8 11 0 0 0,12-1 0 0 0,38-11 0 0 0,58-27 0 0 0,51-17 0 0 0,43-20 0 0 0,28-10 0 0 0,13-7 0 0 0,-4 7 0 0 0,-28 11 0 0 0,-44 12 0 0 0,-53 14 0 0 0,-28 10 0 0 0,-33 12 0 0 0,-44 23 0 0 0,-24 18 0 0 0,-1 4 0 0 0,14-3 0 0 0,25-6 0 0 0,33-11 0 0 0,70-29 0 0 0,92-37 0 0 0,58-26 0 0 0,47-17 0 0 0,11-4 0 0 0,-18 11 0 0 0,-46 16 0 0 0,-57 18 0 0 0,-64 21 0 0 0,-64 23 0 0 0,-54 21 0 0 0,-33 9 0 0 0,-13 7 0 0 0,-12 3 0 0 0,-3 1 0 0 0,16 1 0 0 0,28-5 0 0 0,45-11 0 0 0,63-20 0 0 0,70-22 0 0 0,41-15 0 0 0,27-8 0 0 0,-1-3 0 0 0,-40 2 0 0 0,-76 15 0 0 0,-67 19 0 0 0,-55 20 0 0 0,-23 11 0 0 0,-12 8 0 0 0,9 4 0 0 0,30-15 0 0 0,41-21 0 0 0,38-31 0 0 0,32-24 0 0 0,17-5 0 0 0,8 0 0 0 0,-3 5 0 0 0,-6 5 0 0 0,-14 8 0 0 0,-17 10 0 0 0,-17 8 0 0 0,-22 5 0 0 0,-14 9 0 0 0,0 8 0 0 0,4 6 0 0 0,15 0 0 0 0,31-7 0 0 0,33-13 0 0 0,21-16 0 0 0,6-4 0 0 0,-6-2 0 0 0,-12-2 0 0 0,-25 0 0 0 0,-27 5 0 0 0,-19 5 0 0 0,-14 7 0 0 0,-6 4 0 0 0,2 3 0 0 0,26 7 0 0 0,48 2 0 0 0,50 5 0 0 0,43 0 0 0 0,24-1 0 0 0,4-3 0 0 0,-30-7 0 0 0,-55-7 0 0 0,-52-7 0 0 0,-60-2 0 0 0,-51 3 0 0 0,-33 3 0 0 0,-24 4 0 0 0,8 6 0 0 0,13 4 0 0 0,25 1 0 0 0,33 4 0 0 0,35 0 0 0 0,47 4 0 0 0,63-1 0 0 0,58 1 0 0 0,65 0 0 0 0,23 0 0 0 0,1 0 0 0 0,-22-4 0 0 0,-47-3 0 0 0,-68-2 0 0 0,-73-2 0 0 0,-92-2 0 0 0,-76 5 0 0 0,-28 0 0 0 0,-14 8 0 0 0,8 7 0 0 0,29 3 0 0 0,40-1 0 0 0,43-1 0 0 0,37 1 0 0 0,32 0 0 0 0,32 1 0 0 0,53 6 0 0 0,34-3 0 0 0,38-1 0 0 0,26-5 0 0 0,8-6 0 0 0,-22-5 0 0 0,-39 0 0 0 0,-68 7 0 0 0,-67 5 0 0 0,-54 7 0 0 0,-35 9 0 0 0,-11-4 0 0 0,12-2 0 0 0,31-6 0 0 0,45-12 0 0 0,69-17 0 0 0,76-12 0 0 0,50-8 0 0 0,29-3 0 0 0,8 2 0 0 0,-11 2 0 0 0,-33 4 0 0 0,-50 5 0 0 0,-63 6 0 0 0,-80 8 0 0 0,-55 8 0 0 0,-36 7 0 0 0,-21 10 0 0 0,4 1 0 0 0,31-5 0 0 0,54-5 0 0 0,64-10 0 0 0,58-11 0 0 0,37-3 0 0 0,28-6 0 0 0,12 0 0 0 0,-13 3 0 0 0,-36 7 0 0 0,-61 17 0 0 0,-60 15 0 0 0,-50 15 0 0 0,-18 10 0 0 0,0-1 0 0 0,19-4 0 0 0,40-15 0 0 0,55-22 0 0 0,55-21 0 0 0,31-13 0 0 0,15-11 0 0 0,8-5 0 0 0,-9 1 0 0 0,-26 6 0 0 0,-45 9 0 0 0,-41 17 0 0 0,-33 18 0 0 0,-14 11 0 0 0,-3 7 0 0 0,7 1 0 0 0,9 1 0 0 0,13-6 0 0 0,38-20 0 0 0,25-19 0 0 0,28-30 0 0 0,10-10 0 0 0,-7-2 0 0 0,-11 5 0 0 0,-15 6 0 0 0,-16 7 0 0 0,-7 9 0 0 0,-8 5 0 0 0,-5 29 0 0 0,-5 33 0 0 0,-1 16 0 0 0,-2 6 0 0 0,3-15 0 0 0,11-25 0 0 0,7-28 0 0 0,4-26 0 0 0,-1-20 0 0 0,-1-6 0 0 0,-4-1 0 0 0,-5 6 0 0 0,-5 20 0 0 0,-8 28 0 0 0,-4 34 0 0 0,-1 27 0 0 0,0 23 0 0 0,1 2 0 0 0,1-4 0 0 0,1-10 0 0 0,1-13 0 0 0,1-28 0 0 0,0-31 0 0 0,0-36 0 0 0,0-32 0 0 0,-8-25 0 0 0,-3 0 0 0 0,0 8 0 0 0,2 25 0 0 0,7 26 0 0 0,13 34 0 0 0,8 35 0 0 0,5 30 0 0 0,3 8 0 0 0,-3 3 0 0 0,-5-4 0 0 0,-7-7 0 0 0,-5-10 0 0 0,-3-18 0 0 0,-3-22 0 0 0,-1-22 0 0 0,-1-21 0 0 0,4-18 0 0 0,6-12 0 0 0,5-1 0 0 0,1 3 0 0 0,-2 8 0 0 0,0 8 0 0 0,-1 25 0 0 0,-3 29 0 0 0,-3 31 0 0 0,-3 25 0 0 0,-1 15 0 0 0,-2-2 0 0 0,4-10 0 0 0,6-33 0 0 0,9-48 0 0 0,6-43 0 0 0,3-25 0 0 0,-4-3 0 0 0,-5 9 0 0 0,-6 26 0 0 0,-6 34 0 0 0,-3 33 0 0 0,-3 22 0 0 0,-1 9 0 0 0,-1 0 0 0 0,-1-3 0 0 0,1-15 0 0 0,0-24 0 0 0,-3-26 0 0 0,-2-27 0 0 0,0-10 0 0 0,-3 0 0 0 0,0 7 0 0 0,-2 19 0 0 0,0 20 0 0 0,2 20 0 0 0,-2 12 0 0 0,2 13 0 0 0,1-6 0 0 0,3-14 0 0 0,2-20 0 0 0,1-16 0 0 0,2-14 0 0 0,0-4 0 0 0,0 8 0 0 0,1 10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5074-B2EE-4CC1-B841-56F96242417E}" type="datetimeFigureOut">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B9275-6547-4478-9834-A350D2010377}" type="slidenum">
              <a:t>‹#›</a:t>
            </a:fld>
            <a:endParaRPr lang="en-US"/>
          </a:p>
        </p:txBody>
      </p:sp>
    </p:spTree>
    <p:extLst>
      <p:ext uri="{BB962C8B-B14F-4D97-AF65-F5344CB8AC3E}">
        <p14:creationId xmlns:p14="http://schemas.microsoft.com/office/powerpoint/2010/main" val="22512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Colateral</a:t>
            </a:r>
            <a:r>
              <a:rPr lang="fr-FR" dirty="0"/>
              <a:t>: </a:t>
            </a:r>
            <a:r>
              <a:rPr lang="en-US" b="0" i="0" dirty="0">
                <a:solidFill>
                  <a:srgbClr val="D1D5DB"/>
                </a:solidFill>
                <a:effectLst/>
                <a:latin typeface="Söhne"/>
              </a:rPr>
              <a:t>In the DeFi space, 'collateral' is similar to a digital security deposit in cryptocurrency that you provide to secure a loan; if the loan isn't repaid, the platform keeps your deposit, acting like a modern-day pawn system in the digital world of blockchain.</a:t>
            </a:r>
          </a:p>
          <a:p>
            <a:endParaRPr lang="en-US" b="0" i="0" dirty="0">
              <a:solidFill>
                <a:srgbClr val="D1D5DB"/>
              </a:solidFill>
              <a:effectLst/>
              <a:latin typeface="Söhne"/>
            </a:endParaRPr>
          </a:p>
          <a:p>
            <a:r>
              <a:rPr lang="en-US" b="0" i="0" dirty="0">
                <a:solidFill>
                  <a:srgbClr val="D1D5DB"/>
                </a:solidFill>
                <a:effectLst/>
                <a:latin typeface="Söhne"/>
              </a:rPr>
              <a:t>Defi: DeFi, or Decentralized Finance, is a financial concept using blockchain technology to create an open system without traditional intermediaries like banks. Instead, smart contracts on the blockchain enable services such as lending, borrowing, and trading. Users have complete control over their assets, making DeFi accessible to everyone.</a:t>
            </a:r>
          </a:p>
          <a:p>
            <a:endParaRPr lang="en-US" b="0" i="0" dirty="0">
              <a:solidFill>
                <a:srgbClr val="D1D5DB"/>
              </a:solidFill>
              <a:effectLst/>
              <a:latin typeface="Söhne"/>
            </a:endParaRPr>
          </a:p>
          <a:p>
            <a:r>
              <a:rPr lang="en-US" dirty="0"/>
              <a:t>Lending: </a:t>
            </a:r>
            <a:r>
              <a:rPr lang="en-US" b="0" i="0" dirty="0">
                <a:solidFill>
                  <a:srgbClr val="D1D5DB"/>
                </a:solidFill>
                <a:effectLst/>
                <a:latin typeface="Söhne"/>
              </a:rPr>
              <a:t>accounting for about 80% of all financial transactions worldwide.</a:t>
            </a:r>
          </a:p>
          <a:p>
            <a:endParaRPr lang="en-US" b="0" i="0" dirty="0">
              <a:solidFill>
                <a:srgbClr val="D1D5DB"/>
              </a:solidFill>
              <a:effectLst/>
              <a:latin typeface="Söhne"/>
            </a:endParaRPr>
          </a:p>
          <a:p>
            <a:r>
              <a:rPr lang="en-US" b="0" i="0" dirty="0">
                <a:solidFill>
                  <a:srgbClr val="D1D5DB"/>
                </a:solidFill>
                <a:effectLst/>
                <a:latin typeface="Söhne"/>
              </a:rPr>
              <a:t>Two types of risk : Lending on platforms like Compound or Aave is like sailing in the open sea of blockchain: first, you face the waves of currency volatility, where the value of your cryptocurrency can rise or fall dramatically, much like the unpredictable ocean tides. Second, there's the mist of borrower anonymity, where you lend to faceless entities without knowing their identity, akin to navigating through a foggy sea without seeing the other boats.</a:t>
            </a:r>
          </a:p>
          <a:p>
            <a:endParaRPr lang="en-US" b="0" i="0" dirty="0">
              <a:solidFill>
                <a:srgbClr val="D1D5DB"/>
              </a:solidFill>
              <a:effectLst/>
              <a:latin typeface="Söhne"/>
            </a:endParaRPr>
          </a:p>
          <a:p>
            <a:r>
              <a:rPr lang="en-US" b="0" i="0" dirty="0">
                <a:solidFill>
                  <a:srgbClr val="D1D5DB"/>
                </a:solidFill>
                <a:effectLst/>
                <a:latin typeface="Söhne"/>
              </a:rPr>
              <a:t>Current solution : provide more cryptocurrency as collateral than the amount you're borrowing. This extra cushion helps protect lenders against the ups and downs of crypto values, ensuring they're more likely to get their money back even if market prices tumble.</a:t>
            </a:r>
          </a:p>
          <a:p>
            <a:endParaRPr lang="en-US" dirty="0"/>
          </a:p>
          <a:p>
            <a:r>
              <a:rPr lang="en-US" dirty="0"/>
              <a:t>Tradeoff: Notre </a:t>
            </a:r>
            <a:r>
              <a:rPr lang="en-US" dirty="0" err="1"/>
              <a:t>objectif</a:t>
            </a:r>
            <a:r>
              <a:rPr lang="en-US" dirty="0"/>
              <a:t> </a:t>
            </a:r>
            <a:r>
              <a:rPr lang="en-US" dirty="0" err="1"/>
              <a:t>est</a:t>
            </a:r>
            <a:r>
              <a:rPr lang="en-US" dirty="0"/>
              <a:t> de </a:t>
            </a:r>
            <a:r>
              <a:rPr lang="en-US" dirty="0" err="1"/>
              <a:t>reduire</a:t>
            </a:r>
            <a:r>
              <a:rPr lang="en-US" dirty="0"/>
              <a:t> le collateral demander tout </a:t>
            </a:r>
            <a:r>
              <a:rPr lang="en-US" dirty="0" err="1"/>
              <a:t>en</a:t>
            </a:r>
            <a:r>
              <a:rPr lang="en-US" dirty="0"/>
              <a:t> gardant la </a:t>
            </a:r>
            <a:r>
              <a:rPr lang="en-US" dirty="0" err="1"/>
              <a:t>securite</a:t>
            </a:r>
            <a:r>
              <a:rPr lang="en-US" dirty="0"/>
              <a:t> de l argent des </a:t>
            </a:r>
            <a:r>
              <a:rPr lang="en-US" dirty="0" err="1"/>
              <a:t>preteurs</a:t>
            </a:r>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2</a:t>
            </a:fld>
            <a:endParaRPr lang="en-US"/>
          </a:p>
        </p:txBody>
      </p:sp>
    </p:spTree>
    <p:extLst>
      <p:ext uri="{BB962C8B-B14F-4D97-AF65-F5344CB8AC3E}">
        <p14:creationId xmlns:p14="http://schemas.microsoft.com/office/powerpoint/2010/main" val="419942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1D5DB"/>
                </a:solidFill>
                <a:effectLst/>
                <a:latin typeface="Söhne"/>
              </a:rPr>
              <a:t>How loan with collateral work?</a:t>
            </a:r>
          </a:p>
          <a:p>
            <a:pPr algn="l">
              <a:buFont typeface="Arial" panose="020B0604020202020204" pitchFamily="34" charset="0"/>
              <a:buNone/>
            </a:pPr>
            <a:r>
              <a:rPr lang="en-US" b="1" i="0" dirty="0">
                <a:solidFill>
                  <a:srgbClr val="D1D5DB"/>
                </a:solidFill>
                <a:effectLst/>
                <a:latin typeface="Söhne"/>
              </a:rPr>
              <a:t>Collateral as Security</a:t>
            </a:r>
            <a:r>
              <a:rPr lang="en-US" b="0" i="0" dirty="0">
                <a:solidFill>
                  <a:srgbClr val="D1D5DB"/>
                </a:solidFill>
                <a:effectLst/>
                <a:latin typeface="Söhne"/>
              </a:rPr>
              <a:t>: Borrowers secure loans by offering assets (like cryptocurrency) as collateral.</a:t>
            </a:r>
          </a:p>
          <a:p>
            <a:pPr algn="l">
              <a:buFont typeface="Arial" panose="020B0604020202020204" pitchFamily="34" charset="0"/>
              <a:buNone/>
            </a:pPr>
            <a:r>
              <a:rPr lang="en-US" b="1" i="0" dirty="0">
                <a:solidFill>
                  <a:srgbClr val="D1D5DB"/>
                </a:solidFill>
                <a:effectLst/>
                <a:latin typeface="Söhne"/>
              </a:rPr>
              <a:t>Loan Amount</a:t>
            </a:r>
            <a:r>
              <a:rPr lang="en-US" b="0" i="0" dirty="0">
                <a:solidFill>
                  <a:srgbClr val="D1D5DB"/>
                </a:solidFill>
                <a:effectLst/>
                <a:latin typeface="Söhne"/>
              </a:rPr>
              <a:t>: Determined by the collateral's value.</a:t>
            </a:r>
          </a:p>
          <a:p>
            <a:pPr algn="l">
              <a:buFont typeface="Arial" panose="020B0604020202020204" pitchFamily="34" charset="0"/>
              <a:buNone/>
            </a:pPr>
            <a:r>
              <a:rPr lang="en-US" b="1" i="0" dirty="0">
                <a:solidFill>
                  <a:srgbClr val="D1D5DB"/>
                </a:solidFill>
                <a:effectLst/>
                <a:latin typeface="Söhne"/>
              </a:rPr>
              <a:t>Smart Contract Role</a:t>
            </a:r>
            <a:r>
              <a:rPr lang="en-US" b="0" i="0" dirty="0">
                <a:solidFill>
                  <a:srgbClr val="D1D5DB"/>
                </a:solidFill>
                <a:effectLst/>
                <a:latin typeface="Söhne"/>
              </a:rPr>
              <a:t>: Automates the loan terms on the blockchain.</a:t>
            </a:r>
          </a:p>
          <a:p>
            <a:pPr algn="l">
              <a:buFont typeface="Arial" panose="020B0604020202020204" pitchFamily="34" charset="0"/>
              <a:buNone/>
            </a:pPr>
            <a:r>
              <a:rPr lang="en-US" b="1" i="0" dirty="0">
                <a:solidFill>
                  <a:srgbClr val="D1D5DB"/>
                </a:solidFill>
                <a:effectLst/>
                <a:latin typeface="Söhne"/>
              </a:rPr>
              <a:t>Receiving Funds</a:t>
            </a:r>
            <a:r>
              <a:rPr lang="en-US" b="0" i="0" dirty="0">
                <a:solidFill>
                  <a:srgbClr val="D1D5DB"/>
                </a:solidFill>
                <a:effectLst/>
                <a:latin typeface="Söhne"/>
              </a:rPr>
              <a:t>: Borrower gets cryptocurrency loan.</a:t>
            </a:r>
          </a:p>
          <a:p>
            <a:pPr algn="l">
              <a:buFont typeface="Arial" panose="020B0604020202020204" pitchFamily="34" charset="0"/>
              <a:buNone/>
            </a:pPr>
            <a:r>
              <a:rPr lang="en-US" b="1" i="0" dirty="0">
                <a:solidFill>
                  <a:srgbClr val="D1D5DB"/>
                </a:solidFill>
                <a:effectLst/>
                <a:latin typeface="Söhne"/>
              </a:rPr>
              <a:t>Repayment Obligations</a:t>
            </a:r>
            <a:r>
              <a:rPr lang="en-US" b="0" i="0" dirty="0">
                <a:solidFill>
                  <a:srgbClr val="D1D5DB"/>
                </a:solidFill>
                <a:effectLst/>
                <a:latin typeface="Söhne"/>
              </a:rPr>
              <a:t>: Adhering to the contract's schedule is crucial.</a:t>
            </a:r>
          </a:p>
          <a:p>
            <a:pPr algn="l">
              <a:buFont typeface="Arial" panose="020B0604020202020204" pitchFamily="34" charset="0"/>
              <a:buNone/>
            </a:pPr>
            <a:r>
              <a:rPr lang="en-US" b="1" i="0" dirty="0">
                <a:solidFill>
                  <a:srgbClr val="D1D5DB"/>
                </a:solidFill>
                <a:effectLst/>
                <a:latin typeface="Söhne"/>
              </a:rPr>
              <a:t>Consequences of Default</a:t>
            </a:r>
            <a:r>
              <a:rPr lang="en-US" b="0" i="0" dirty="0">
                <a:solidFill>
                  <a:srgbClr val="D1D5DB"/>
                </a:solidFill>
                <a:effectLst/>
                <a:latin typeface="Söhne"/>
              </a:rPr>
              <a:t>: Collateral compensates the lender if the borrower defaults.</a:t>
            </a:r>
          </a:p>
          <a:p>
            <a:endParaRPr lang="en-US" dirty="0"/>
          </a:p>
          <a:p>
            <a:r>
              <a:rPr lang="en-US" dirty="0"/>
              <a:t>End a Loan:</a:t>
            </a:r>
          </a:p>
          <a:p>
            <a:pPr algn="l">
              <a:buFont typeface="+mj-lt"/>
              <a:buAutoNum type="arabicPeriod"/>
            </a:pPr>
            <a:r>
              <a:rPr lang="en-US" b="1" i="0" dirty="0">
                <a:solidFill>
                  <a:srgbClr val="D1D5DB"/>
                </a:solidFill>
                <a:effectLst/>
                <a:latin typeface="Söhne"/>
              </a:rPr>
              <a:t>Repayment</a:t>
            </a:r>
            <a:r>
              <a:rPr lang="en-US" b="0" i="0" dirty="0">
                <a:solidFill>
                  <a:srgbClr val="D1D5DB"/>
                </a:solidFill>
                <a:effectLst/>
                <a:latin typeface="Söhne"/>
              </a:rPr>
              <a:t>: Borrower repays the full loan amount plus interest, ending the loan and releasing the collateral.</a:t>
            </a:r>
          </a:p>
          <a:p>
            <a:pPr algn="l">
              <a:buFont typeface="+mj-lt"/>
              <a:buAutoNum type="arabicPeriod"/>
            </a:pPr>
            <a:r>
              <a:rPr lang="en-US" b="1" i="0" dirty="0">
                <a:solidFill>
                  <a:srgbClr val="D1D5DB"/>
                </a:solidFill>
                <a:effectLst/>
                <a:latin typeface="Söhne"/>
              </a:rPr>
              <a:t>Liquidation</a:t>
            </a:r>
            <a:r>
              <a:rPr lang="en-US" b="0" i="0" dirty="0">
                <a:solidFill>
                  <a:srgbClr val="D1D5DB"/>
                </a:solidFill>
                <a:effectLst/>
                <a:latin typeface="Söhne"/>
              </a:rPr>
              <a:t>: If collateral value drops below a set threshold, it's sold to cover the loan, protecting the lender.</a:t>
            </a:r>
          </a:p>
          <a:p>
            <a:pPr algn="l">
              <a:buFont typeface="+mj-lt"/>
              <a:buAutoNum type="arabicPeriod"/>
            </a:pPr>
            <a:r>
              <a:rPr lang="en-US" b="1" i="0" dirty="0">
                <a:solidFill>
                  <a:srgbClr val="D1D5DB"/>
                </a:solidFill>
                <a:effectLst/>
                <a:latin typeface="Söhne"/>
              </a:rPr>
              <a:t> Background</a:t>
            </a:r>
            <a:r>
              <a:rPr lang="en-US" b="0" i="0" dirty="0">
                <a:solidFill>
                  <a:srgbClr val="D1D5DB"/>
                </a:solidFill>
                <a:effectLst/>
                <a:latin typeface="Söhne"/>
              </a:rPr>
              <a:t>: When a borrower like Bob takes a loan, he provides collateral in another cryptocurrency.</a:t>
            </a:r>
          </a:p>
          <a:p>
            <a:pPr algn="l">
              <a:buFont typeface="+mj-lt"/>
              <a:buNone/>
            </a:pPr>
            <a:r>
              <a:rPr lang="en-US" b="0" i="0" dirty="0">
                <a:solidFill>
                  <a:srgbClr val="D1D5DB"/>
                </a:solidFill>
                <a:effectLst/>
                <a:latin typeface="Söhne"/>
              </a:rPr>
              <a:t>    </a:t>
            </a:r>
            <a:r>
              <a:rPr lang="en-US" b="1" i="0" dirty="0">
                <a:solidFill>
                  <a:srgbClr val="D1D5DB"/>
                </a:solidFill>
                <a:effectLst/>
                <a:latin typeface="Söhne"/>
              </a:rPr>
              <a:t>Decrease in Platform's Reserves</a:t>
            </a:r>
            <a:r>
              <a:rPr lang="en-US" b="0" i="0" dirty="0">
                <a:solidFill>
                  <a:srgbClr val="D1D5DB"/>
                </a:solidFill>
                <a:effectLst/>
                <a:latin typeface="Söhne"/>
              </a:rPr>
              <a:t>: Due to market fluctuations or high withdrawal activities, the platform’s reserves in the base cryptocurrency (e.g., Ether) decrease.</a:t>
            </a:r>
          </a:p>
          <a:p>
            <a:pPr algn="l">
              <a:buFont typeface="+mj-lt"/>
              <a:buNone/>
            </a:pPr>
            <a:r>
              <a:rPr lang="en-US" b="1" i="0" dirty="0">
                <a:solidFill>
                  <a:srgbClr val="D1D5DB"/>
                </a:solidFill>
                <a:effectLst/>
                <a:latin typeface="Söhne"/>
              </a:rPr>
              <a:t>    Platform's Action to Replenish Reserves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platform uses its own reserves of the base cryptocurrency to purchase collateral from borrowers.</a:t>
            </a:r>
          </a:p>
          <a:p>
            <a:pPr marL="742950" lvl="1" indent="-285750" algn="l">
              <a:buFont typeface="+mj-lt"/>
              <a:buAutoNum type="arabicPeriod"/>
            </a:pPr>
            <a:r>
              <a:rPr lang="en-US" b="0" i="0" dirty="0">
                <a:solidFill>
                  <a:srgbClr val="D1D5DB"/>
                </a:solidFill>
                <a:effectLst/>
                <a:latin typeface="Söhne"/>
              </a:rPr>
              <a:t>This transaction is a direct exchange between the platform and the borrower (Bob).</a:t>
            </a:r>
          </a:p>
          <a:p>
            <a:pPr marL="742950" lvl="1" indent="-285750" algn="l">
              <a:buFont typeface="+mj-lt"/>
              <a:buAutoNum type="arabicPeriod"/>
            </a:pPr>
            <a:r>
              <a:rPr lang="en-US" b="0" i="0" dirty="0">
                <a:solidFill>
                  <a:srgbClr val="D1D5DB"/>
                </a:solidFill>
                <a:effectLst/>
                <a:latin typeface="Söhne"/>
              </a:rPr>
              <a:t>Bob receives the base cryptocurrency from the platform in return for his collateral.</a:t>
            </a:r>
          </a:p>
          <a:p>
            <a:pPr algn="l">
              <a:buFont typeface="+mj-lt"/>
              <a:buNone/>
            </a:pPr>
            <a:r>
              <a:rPr lang="en-US" b="1" i="0" dirty="0">
                <a:solidFill>
                  <a:srgbClr val="D1D5DB"/>
                </a:solidFill>
                <a:effectLst/>
                <a:latin typeface="Söhne"/>
              </a:rPr>
              <a:t>    Outcome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platform holds the collateral, which can be used or sold later.</a:t>
            </a:r>
          </a:p>
          <a:p>
            <a:pPr marL="742950" lvl="1" indent="-285750" algn="l">
              <a:buFont typeface="+mj-lt"/>
              <a:buAutoNum type="arabicPeriod"/>
            </a:pPr>
            <a:r>
              <a:rPr lang="en-US" b="0" i="0" dirty="0">
                <a:solidFill>
                  <a:srgbClr val="D1D5DB"/>
                </a:solidFill>
                <a:effectLst/>
                <a:latin typeface="Söhne"/>
              </a:rPr>
              <a:t>This helps in managing the platform’s liquidity and reserve levels.</a:t>
            </a:r>
          </a:p>
          <a:p>
            <a:pPr algn="l">
              <a:buFont typeface="+mj-lt"/>
              <a:buNone/>
            </a:pPr>
            <a:r>
              <a:rPr lang="en-US" b="1" i="0" dirty="0">
                <a:solidFill>
                  <a:srgbClr val="D1D5DB"/>
                </a:solidFill>
                <a:effectLst/>
                <a:latin typeface="Söhne"/>
              </a:rPr>
              <a:t>    Purpose</a:t>
            </a:r>
            <a:r>
              <a:rPr lang="en-US" b="0" i="0" dirty="0">
                <a:solidFill>
                  <a:srgbClr val="D1D5DB"/>
                </a:solidFill>
                <a:effectLst/>
                <a:latin typeface="Söhne"/>
              </a:rPr>
              <a:t>: Such actions are strategic decisions by the platform to maintain a healthy balance of assets and ensure smooth operations.</a:t>
            </a:r>
          </a:p>
          <a:p>
            <a:pPr algn="l">
              <a:buFont typeface="+mj-lt"/>
              <a:buAutoNum type="arabicPeriod"/>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3</a:t>
            </a:fld>
            <a:endParaRPr lang="en-US"/>
          </a:p>
        </p:txBody>
      </p:sp>
    </p:spTree>
    <p:extLst>
      <p:ext uri="{BB962C8B-B14F-4D97-AF65-F5344CB8AC3E}">
        <p14:creationId xmlns:p14="http://schemas.microsoft.com/office/powerpoint/2010/main" val="146485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Liquidity Pool: a collective fund of assets, contributed by users, that provides the necessary liquidity for fluid and efficient trading and other financial activities on the platform.</a:t>
            </a:r>
          </a:p>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5</a:t>
            </a:fld>
            <a:endParaRPr lang="en-US"/>
          </a:p>
        </p:txBody>
      </p:sp>
    </p:spTree>
    <p:extLst>
      <p:ext uri="{BB962C8B-B14F-4D97-AF65-F5344CB8AC3E}">
        <p14:creationId xmlns:p14="http://schemas.microsoft.com/office/powerpoint/2010/main" val="104770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6</a:t>
            </a:fld>
            <a:endParaRPr lang="en-US"/>
          </a:p>
        </p:txBody>
      </p:sp>
    </p:spTree>
    <p:extLst>
      <p:ext uri="{BB962C8B-B14F-4D97-AF65-F5344CB8AC3E}">
        <p14:creationId xmlns:p14="http://schemas.microsoft.com/office/powerpoint/2010/main" val="405327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Flash Loans: Instant, large-scale loans without collateral, borrowed and repaid within one transaction block. Useful for quick financial strategies like arbitrage, automated debt repayment.</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7</a:t>
            </a:fld>
            <a:endParaRPr lang="en-US"/>
          </a:p>
        </p:txBody>
      </p:sp>
    </p:spTree>
    <p:extLst>
      <p:ext uri="{BB962C8B-B14F-4D97-AF65-F5344CB8AC3E}">
        <p14:creationId xmlns:p14="http://schemas.microsoft.com/office/powerpoint/2010/main" val="290472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cToken</a:t>
            </a:r>
            <a:r>
              <a:rPr lang="en-US" dirty="0"/>
              <a:t> : a token representing a user's participation in Compound. When a user deposits funds, they receive </a:t>
            </a:r>
            <a:r>
              <a:rPr lang="en-US" dirty="0" err="1"/>
              <a:t>cTokens</a:t>
            </a:r>
            <a:r>
              <a:rPr lang="en-US" dirty="0"/>
              <a:t>, representing their share in the liquidity pool. These </a:t>
            </a:r>
            <a:r>
              <a:rPr lang="en-US" dirty="0" err="1"/>
              <a:t>cTokens</a:t>
            </a:r>
            <a:r>
              <a:rPr lang="en-US" dirty="0"/>
              <a:t> change in value based on the deposited assets and accrue interest for holders. </a:t>
            </a:r>
            <a:r>
              <a:rPr lang="en-US" dirty="0" err="1"/>
              <a:t>Ctoken</a:t>
            </a:r>
            <a:r>
              <a:rPr lang="en-US" dirty="0"/>
              <a:t> allows users to earn interest and engage in lending and borrowing activities.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10</a:t>
            </a:fld>
            <a:endParaRPr lang="en-US"/>
          </a:p>
        </p:txBody>
      </p:sp>
    </p:spTree>
    <p:extLst>
      <p:ext uri="{BB962C8B-B14F-4D97-AF65-F5344CB8AC3E}">
        <p14:creationId xmlns:p14="http://schemas.microsoft.com/office/powerpoint/2010/main" val="346255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D1D5DB"/>
                </a:solidFill>
                <a:effectLst/>
                <a:latin typeface="Söhne"/>
              </a:rPr>
              <a:t>If remaining reserves….</a:t>
            </a:r>
          </a:p>
          <a:p>
            <a:pPr algn="l">
              <a:buFont typeface="+mj-lt"/>
              <a:buNone/>
            </a:pPr>
            <a:r>
              <a:rPr lang="en-US" b="1" i="0" dirty="0">
                <a:solidFill>
                  <a:srgbClr val="D1D5DB"/>
                </a:solidFill>
                <a:effectLst/>
                <a:latin typeface="Söhne"/>
              </a:rPr>
              <a:t>Background</a:t>
            </a:r>
            <a:r>
              <a:rPr lang="en-US" b="0" i="0" dirty="0">
                <a:solidFill>
                  <a:srgbClr val="D1D5DB"/>
                </a:solidFill>
                <a:effectLst/>
                <a:latin typeface="Söhne"/>
              </a:rPr>
              <a:t>: When a borrower like Bob takes a loan, he provides collateral in another cryptocurrency.</a:t>
            </a:r>
          </a:p>
          <a:p>
            <a:pPr algn="l">
              <a:buFont typeface="+mj-lt"/>
              <a:buNone/>
            </a:pPr>
            <a:r>
              <a:rPr lang="en-US" b="0" i="0" dirty="0">
                <a:solidFill>
                  <a:srgbClr val="D1D5DB"/>
                </a:solidFill>
                <a:effectLst/>
                <a:latin typeface="Söhne"/>
              </a:rPr>
              <a:t>    </a:t>
            </a:r>
            <a:r>
              <a:rPr lang="en-US" b="1" i="0" dirty="0">
                <a:solidFill>
                  <a:srgbClr val="D1D5DB"/>
                </a:solidFill>
                <a:effectLst/>
                <a:latin typeface="Söhne"/>
              </a:rPr>
              <a:t>Decrease in Platform's Reserves</a:t>
            </a:r>
            <a:r>
              <a:rPr lang="en-US" b="0" i="0" dirty="0">
                <a:solidFill>
                  <a:srgbClr val="D1D5DB"/>
                </a:solidFill>
                <a:effectLst/>
                <a:latin typeface="Söhne"/>
              </a:rPr>
              <a:t>: Due to market fluctuations or high withdrawal activities, the platform’s reserves in the base cryptocurrency (e.g., Ether) decrease.</a:t>
            </a:r>
          </a:p>
          <a:p>
            <a:pPr algn="l">
              <a:buFont typeface="+mj-lt"/>
              <a:buNone/>
            </a:pPr>
            <a:r>
              <a:rPr lang="en-US" b="1" i="0" dirty="0">
                <a:solidFill>
                  <a:srgbClr val="D1D5DB"/>
                </a:solidFill>
                <a:effectLst/>
                <a:latin typeface="Söhne"/>
              </a:rPr>
              <a:t>    Platform's Action to Replenish Reserves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platform uses its own reserves of the base cryptocurrency to purchase collateral from borrowers.</a:t>
            </a:r>
          </a:p>
          <a:p>
            <a:pPr marL="742950" lvl="1" indent="-285750" algn="l">
              <a:buFont typeface="+mj-lt"/>
              <a:buAutoNum type="arabicPeriod"/>
            </a:pPr>
            <a:r>
              <a:rPr lang="en-US" b="0" i="0" dirty="0">
                <a:solidFill>
                  <a:srgbClr val="D1D5DB"/>
                </a:solidFill>
                <a:effectLst/>
                <a:latin typeface="Söhne"/>
              </a:rPr>
              <a:t>This transaction is a direct exchange between the platform and the borrower (Bob).</a:t>
            </a:r>
          </a:p>
          <a:p>
            <a:pPr marL="742950" lvl="1" indent="-285750" algn="l">
              <a:buFont typeface="+mj-lt"/>
              <a:buAutoNum type="arabicPeriod"/>
            </a:pPr>
            <a:r>
              <a:rPr lang="en-US" b="0" i="0" dirty="0">
                <a:solidFill>
                  <a:srgbClr val="D1D5DB"/>
                </a:solidFill>
                <a:effectLst/>
                <a:latin typeface="Söhne"/>
              </a:rPr>
              <a:t>Bob receives the base cryptocurrency from the platform in return for his collateral.</a:t>
            </a:r>
          </a:p>
          <a:p>
            <a:pPr algn="l">
              <a:buFont typeface="+mj-lt"/>
              <a:buNone/>
            </a:pPr>
            <a:r>
              <a:rPr lang="en-US" b="1" i="0" dirty="0">
                <a:solidFill>
                  <a:srgbClr val="D1D5DB"/>
                </a:solidFill>
                <a:effectLst/>
                <a:latin typeface="Söhne"/>
              </a:rPr>
              <a:t>    Outcome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platform holds the collateral, which can be used or sold later.</a:t>
            </a:r>
          </a:p>
          <a:p>
            <a:pPr marL="742950" lvl="1" indent="-285750" algn="l">
              <a:buFont typeface="+mj-lt"/>
              <a:buAutoNum type="arabicPeriod"/>
            </a:pPr>
            <a:r>
              <a:rPr lang="en-US" b="0" i="0" dirty="0">
                <a:solidFill>
                  <a:srgbClr val="D1D5DB"/>
                </a:solidFill>
                <a:effectLst/>
                <a:latin typeface="Söhne"/>
              </a:rPr>
              <a:t>This helps in managing the platform’s liquidity and reserve levels.</a:t>
            </a:r>
          </a:p>
          <a:p>
            <a:pPr algn="l">
              <a:buFont typeface="+mj-lt"/>
              <a:buNone/>
            </a:pPr>
            <a:r>
              <a:rPr lang="en-US" b="1" i="0" dirty="0">
                <a:solidFill>
                  <a:srgbClr val="D1D5DB"/>
                </a:solidFill>
                <a:effectLst/>
                <a:latin typeface="Söhne"/>
              </a:rPr>
              <a:t>    Purpose</a:t>
            </a:r>
            <a:r>
              <a:rPr lang="en-US" b="0" i="0" dirty="0">
                <a:solidFill>
                  <a:srgbClr val="D1D5DB"/>
                </a:solidFill>
                <a:effectLst/>
                <a:latin typeface="Söhne"/>
              </a:rPr>
              <a:t>: Such actions are strategic decisions by the platform to maintain a healthy balance of assets and ensure smooth operations.</a:t>
            </a:r>
          </a:p>
          <a:p>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13</a:t>
            </a:fld>
            <a:endParaRPr lang="en-US"/>
          </a:p>
        </p:txBody>
      </p:sp>
    </p:spTree>
    <p:extLst>
      <p:ext uri="{BB962C8B-B14F-4D97-AF65-F5344CB8AC3E}">
        <p14:creationId xmlns:p14="http://schemas.microsoft.com/office/powerpoint/2010/main" val="810990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proposed alternative to enhance the credit scoring model involves the implementation of a 'time-windowing' approach, where new user registrations are structured at consistent intervals, such as monthly. This strategy not only facilitates a continual influx of fresh users but also plays a crucial role in reducing the proportion of low-quality users, a phenomenon observed in similar dynamic environments like streaming platforms. This method ensures a regular 'regeneration of the user base', maintaining the robustness and relevance of our scoring system.</a:t>
            </a:r>
            <a:endParaRPr lang="en-US" dirty="0"/>
          </a:p>
        </p:txBody>
      </p:sp>
      <p:sp>
        <p:nvSpPr>
          <p:cNvPr id="4" name="Slide Number Placeholder 3"/>
          <p:cNvSpPr>
            <a:spLocks noGrp="1"/>
          </p:cNvSpPr>
          <p:nvPr>
            <p:ph type="sldNum" sz="quarter" idx="5"/>
          </p:nvPr>
        </p:nvSpPr>
        <p:spPr/>
        <p:txBody>
          <a:bodyPr/>
          <a:lstStyle/>
          <a:p>
            <a:fld id="{233B9275-6547-4478-9834-A350D2010377}" type="slidenum">
              <a:rPr lang="en-US" smtClean="0"/>
              <a:t>25</a:t>
            </a:fld>
            <a:endParaRPr lang="en-US"/>
          </a:p>
        </p:txBody>
      </p:sp>
    </p:spTree>
    <p:extLst>
      <p:ext uri="{BB962C8B-B14F-4D97-AF65-F5344CB8AC3E}">
        <p14:creationId xmlns:p14="http://schemas.microsoft.com/office/powerpoint/2010/main" val="270940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73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260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181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79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519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12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937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6737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94067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6058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36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693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900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0565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362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623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245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282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174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417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258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156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1991456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4217910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2.jpeg"/><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kraken.com/learn/what-is-compound-comp" TargetMode="External"/><Relationship Id="rId2" Type="http://schemas.openxmlformats.org/officeDocument/2006/relationships/hyperlink" Target="https://learn.bybit.com/defi/what-is-compound-crypto/" TargetMode="External"/><Relationship Id="rId1" Type="http://schemas.openxmlformats.org/officeDocument/2006/relationships/slideLayout" Target="../slideLayouts/slideLayout2.xml"/><Relationship Id="rId5" Type="http://schemas.openxmlformats.org/officeDocument/2006/relationships/hyperlink" Target="https://www.mdpi.com/1911-8074/13/8/180" TargetMode="External"/><Relationship Id="rId4" Type="http://schemas.openxmlformats.org/officeDocument/2006/relationships/hyperlink" Target="https://www.investopedia.com/what-is-aave-6823617" TargetMode="Externa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Low Collateral Blockchains loans</a:t>
            </a: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dirty="0"/>
              <a:t>By Raphael Charbit and Doron Slomovits</a:t>
            </a:r>
          </a:p>
        </p:txBody>
      </p:sp>
      <p:sp>
        <p:nvSpPr>
          <p:cNvPr id="42" name="Footer Placeholder 10">
            <a:extLst>
              <a:ext uri="{FF2B5EF4-FFF2-40B4-BE49-F238E27FC236}">
                <a16:creationId xmlns:a16="http://schemas.microsoft.com/office/drawing/2014/main" id="{A951C292-0895-FBAE-FACD-6218C51CE6CD}"/>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effectLst>
                  <a:outerShdw blurRad="38100" dist="38100" dir="2700000" algn="tl">
                    <a:srgbClr val="000000">
                      <a:alpha val="43137"/>
                    </a:srgbClr>
                  </a:outerShdw>
                </a:effectLst>
              </a:rPr>
              <a:t>236340</a:t>
            </a:r>
            <a:endParaRPr lang="en-US" sz="1100">
              <a:solidFill>
                <a:srgbClr val="FFFFFF"/>
              </a:solidFill>
            </a:endParaRPr>
          </a:p>
        </p:txBody>
      </p:sp>
      <p:sp>
        <p:nvSpPr>
          <p:cNvPr id="32" name="Date Placeholder 12">
            <a:extLst>
              <a:ext uri="{FF2B5EF4-FFF2-40B4-BE49-F238E27FC236}">
                <a16:creationId xmlns:a16="http://schemas.microsoft.com/office/drawing/2014/main" id="{45F8506F-723E-2FBC-A83C-170B99FE17A1}"/>
              </a:ext>
            </a:extLst>
          </p:cNvPr>
          <p:cNvSpPr>
            <a:spLocks noGrp="1"/>
          </p:cNvSpPr>
          <p:nvPr>
            <p:ph type="dt" sz="half" idx="10"/>
          </p:nvPr>
        </p:nvSpPr>
        <p:spPr>
          <a:xfrm>
            <a:off x="8970264" y="6446837"/>
            <a:ext cx="2743200" cy="365125"/>
          </a:xfrm>
        </p:spPr>
        <p:txBody>
          <a:bodyPr>
            <a:normAutofit/>
          </a:bodyPr>
          <a:lstStyle/>
          <a:p>
            <a:pPr algn="r">
              <a:spcAft>
                <a:spcPts val="600"/>
              </a:spcAft>
            </a:pPr>
            <a:fld id="{5EF2EEC2-E768-4112-B25B-554F67F8CF5E}" type="datetime1">
              <a:rPr lang="en-US" sz="1100">
                <a:solidFill>
                  <a:schemeClr val="tx1">
                    <a:lumMod val="50000"/>
                    <a:lumOff val="50000"/>
                  </a:schemeClr>
                </a:solidFill>
                <a:effectLst>
                  <a:outerShdw blurRad="38100" dist="38100" dir="2700000" algn="tl">
                    <a:srgbClr val="000000">
                      <a:alpha val="43137"/>
                    </a:srgbClr>
                  </a:outerShdw>
                </a:effectLst>
              </a:rPr>
              <a:pPr algn="r">
                <a:spcAft>
                  <a:spcPts val="600"/>
                </a:spcAft>
              </a:pPr>
              <a:t>3/18/2024</a:t>
            </a:fld>
            <a:endParaRPr lang="en-US" sz="1100">
              <a:solidFill>
                <a:schemeClr val="tx1">
                  <a:lumMod val="50000"/>
                  <a:lumOff val="50000"/>
                </a:schemeClr>
              </a:solidFill>
              <a:effectLst>
                <a:outerShdw blurRad="38100" dist="38100" dir="2700000" algn="tl">
                  <a:srgbClr val="000000">
                    <a:alpha val="43137"/>
                  </a:srgbClr>
                </a:outerShdw>
              </a:effectLst>
            </a:endParaRPr>
          </a:p>
        </p:txBody>
      </p:sp>
      <p:sp>
        <p:nvSpPr>
          <p:cNvPr id="36" name="Slide Number Placeholder 14">
            <a:extLst>
              <a:ext uri="{FF2B5EF4-FFF2-40B4-BE49-F238E27FC236}">
                <a16:creationId xmlns:a16="http://schemas.microsoft.com/office/drawing/2014/main" id="{E3FE2554-CB6E-D4EE-1669-7B8F88467A22}"/>
              </a:ext>
            </a:extLst>
          </p:cNvPr>
          <p:cNvSpPr>
            <a:spLocks noGrp="1"/>
          </p:cNvSpPr>
          <p:nvPr>
            <p:ph type="sldNum" sz="quarter" idx="12"/>
          </p:nvPr>
        </p:nvSpPr>
        <p:spPr>
          <a:xfrm>
            <a:off x="11704320" y="6446837"/>
            <a:ext cx="448056" cy="365125"/>
          </a:xfrm>
        </p:spPr>
        <p:txBody>
          <a:bodyPr>
            <a:normAutofit/>
          </a:bodyPr>
          <a:lstStyle/>
          <a:p>
            <a:pPr>
              <a:spcAft>
                <a:spcPts val="600"/>
              </a:spcAft>
            </a:pPr>
            <a:fld id="{1437450A-6C25-4B4D-B27D-E1E9B2CE4682}" type="slidenum">
              <a:rPr lang="en-US" sz="1100">
                <a:solidFill>
                  <a:schemeClr val="tx1">
                    <a:lumMod val="50000"/>
                    <a:lumOff val="50000"/>
                  </a:schemeClr>
                </a:solidFill>
                <a:effectLst>
                  <a:outerShdw blurRad="38100" dist="38100" dir="2700000" algn="tl">
                    <a:srgbClr val="000000">
                      <a:alpha val="43137"/>
                    </a:srgbClr>
                  </a:outerShdw>
                </a:effectLst>
              </a:rPr>
              <a:pPr>
                <a:spcAft>
                  <a:spcPts val="600"/>
                </a:spcAft>
              </a:pPr>
              <a:t>1</a:t>
            </a:fld>
            <a:endParaRPr lang="en-US" sz="110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27D1-FE8B-A636-DC17-939AAF28725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How Compound v2 Utilizes Money Markets and cTokens</a:t>
            </a:r>
            <a:endParaRPr lang="en-US" sz="4000">
              <a:solidFill>
                <a:srgbClr val="FFFFFF"/>
              </a:solidFill>
            </a:endParaRPr>
          </a:p>
        </p:txBody>
      </p:sp>
      <p:sp>
        <p:nvSpPr>
          <p:cNvPr id="3" name="Content Placeholder 2">
            <a:extLst>
              <a:ext uri="{FF2B5EF4-FFF2-40B4-BE49-F238E27FC236}">
                <a16:creationId xmlns:a16="http://schemas.microsoft.com/office/drawing/2014/main" id="{A48E768B-CE3D-9C76-B344-F5F7DFC87ED9}"/>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342900" indent="-342900"/>
            <a:r>
              <a:rPr lang="en-US" sz="2000" dirty="0">
                <a:latin typeface="Arial"/>
                <a:cs typeface="Arial"/>
              </a:rPr>
              <a:t>Users deposit underlying assets (e.g., ETH, DAI, USDC) into the money market smart contract.</a:t>
            </a:r>
            <a:endParaRPr lang="en-US" sz="2000" dirty="0">
              <a:latin typeface="Calibri" panose="020F0502020204030204"/>
              <a:cs typeface="Calibri" panose="020F0502020204030204"/>
            </a:endParaRPr>
          </a:p>
          <a:p>
            <a:pPr marL="342900" indent="-342900"/>
            <a:r>
              <a:rPr lang="en-US" sz="2000" dirty="0">
                <a:latin typeface="Arial"/>
                <a:cs typeface="Arial"/>
              </a:rPr>
              <a:t>Receive </a:t>
            </a:r>
            <a:r>
              <a:rPr lang="en-US" sz="2000" dirty="0" err="1">
                <a:latin typeface="Arial"/>
                <a:cs typeface="Arial"/>
              </a:rPr>
              <a:t>cTokens</a:t>
            </a:r>
            <a:r>
              <a:rPr lang="en-US" sz="2000" dirty="0">
                <a:latin typeface="Arial"/>
                <a:cs typeface="Arial"/>
              </a:rPr>
              <a:t> (e.g., </a:t>
            </a:r>
            <a:r>
              <a:rPr lang="en-US" sz="2000" dirty="0" err="1">
                <a:latin typeface="Arial"/>
                <a:cs typeface="Arial"/>
              </a:rPr>
              <a:t>cETH</a:t>
            </a:r>
            <a:r>
              <a:rPr lang="en-US" sz="2000" dirty="0">
                <a:latin typeface="Arial"/>
                <a:cs typeface="Arial"/>
              </a:rPr>
              <a:t>, </a:t>
            </a:r>
            <a:r>
              <a:rPr lang="en-US" sz="2000" dirty="0" err="1">
                <a:latin typeface="Arial"/>
                <a:cs typeface="Arial"/>
              </a:rPr>
              <a:t>cDAI</a:t>
            </a:r>
            <a:r>
              <a:rPr lang="en-US" sz="2000" dirty="0">
                <a:latin typeface="Arial"/>
                <a:cs typeface="Arial"/>
              </a:rPr>
              <a:t>, </a:t>
            </a:r>
            <a:r>
              <a:rPr lang="en-US" sz="2000" dirty="0" err="1">
                <a:latin typeface="Arial"/>
                <a:cs typeface="Arial"/>
              </a:rPr>
              <a:t>cUSDC</a:t>
            </a:r>
            <a:r>
              <a:rPr lang="en-US" sz="2000" dirty="0">
                <a:latin typeface="Arial"/>
                <a:cs typeface="Arial"/>
              </a:rPr>
              <a:t>) representing their deposits.</a:t>
            </a:r>
            <a:endParaRPr lang="en-US" sz="2000" dirty="0">
              <a:latin typeface="Calibri" panose="020F0502020204030204"/>
              <a:cs typeface="Calibri" panose="020F0502020204030204"/>
            </a:endParaRPr>
          </a:p>
          <a:p>
            <a:pPr marL="342900" indent="-342900"/>
            <a:r>
              <a:rPr lang="en-US" sz="2000" dirty="0">
                <a:latin typeface="Arial"/>
                <a:cs typeface="Arial"/>
              </a:rPr>
              <a:t>Users can redeem their </a:t>
            </a:r>
            <a:r>
              <a:rPr lang="en-US" sz="2000" dirty="0" err="1">
                <a:latin typeface="Arial"/>
                <a:cs typeface="Arial"/>
              </a:rPr>
              <a:t>cTokens</a:t>
            </a:r>
            <a:r>
              <a:rPr lang="en-US" sz="2000" dirty="0">
                <a:latin typeface="Arial"/>
                <a:cs typeface="Arial"/>
              </a:rPr>
              <a:t> for the underlying asset, including any earned interest.</a:t>
            </a:r>
            <a:endParaRPr lang="en-US" sz="2000" dirty="0">
              <a:latin typeface="Calibri" panose="020F0502020204030204"/>
              <a:cs typeface="Calibri" panose="020F0502020204030204"/>
            </a:endParaRPr>
          </a:p>
          <a:p>
            <a:pPr marL="342900" indent="-342900"/>
            <a:r>
              <a:rPr lang="en-US" sz="2000" dirty="0" err="1">
                <a:latin typeface="Arial"/>
                <a:cs typeface="Arial"/>
              </a:rPr>
              <a:t>cTokens</a:t>
            </a:r>
            <a:r>
              <a:rPr lang="en-US" sz="2000" dirty="0">
                <a:latin typeface="Arial"/>
                <a:cs typeface="Arial"/>
              </a:rPr>
              <a:t> can be traded, used as collateral, or integrated with other DeFi protocols.</a:t>
            </a:r>
            <a:endParaRPr lang="en-US" sz="2000" dirty="0">
              <a:latin typeface="Calibri" panose="020F0502020204030204"/>
              <a:cs typeface="Calibri" panose="020F0502020204030204"/>
            </a:endParaRPr>
          </a:p>
        </p:txBody>
      </p:sp>
    </p:spTree>
    <p:extLst>
      <p:ext uri="{BB962C8B-B14F-4D97-AF65-F5344CB8AC3E}">
        <p14:creationId xmlns:p14="http://schemas.microsoft.com/office/powerpoint/2010/main" val="130400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9291F-56EB-C7F9-9CC8-A68E119478D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Liquidations and Collateral Factors in Compound v2</a:t>
            </a:r>
          </a:p>
        </p:txBody>
      </p:sp>
      <p:sp>
        <p:nvSpPr>
          <p:cNvPr id="3" name="Content Placeholder 2">
            <a:extLst>
              <a:ext uri="{FF2B5EF4-FFF2-40B4-BE49-F238E27FC236}">
                <a16:creationId xmlns:a16="http://schemas.microsoft.com/office/drawing/2014/main" id="{356E4F4D-C868-143A-D26E-AEFF7E6ABD6A}"/>
              </a:ext>
            </a:extLst>
          </p:cNvPr>
          <p:cNvSpPr>
            <a:spLocks noGrp="1"/>
          </p:cNvSpPr>
          <p:nvPr>
            <p:ph idx="1"/>
          </p:nvPr>
        </p:nvSpPr>
        <p:spPr>
          <a:xfrm>
            <a:off x="4810259" y="649480"/>
            <a:ext cx="6555347" cy="5546047"/>
          </a:xfrm>
        </p:spPr>
        <p:txBody>
          <a:bodyPr vert="horz" lIns="91440" tIns="45720" rIns="91440" bIns="45720" rtlCol="0" anchor="ctr">
            <a:normAutofit/>
          </a:bodyPr>
          <a:lstStyle/>
          <a:p>
            <a:pPr algn="l"/>
            <a:r>
              <a:rPr lang="en-US" b="1" i="0" dirty="0">
                <a:solidFill>
                  <a:srgbClr val="00B050"/>
                </a:solidFill>
                <a:effectLst/>
                <a:latin typeface="Söhne"/>
              </a:rPr>
              <a:t>Successful Loan Example:</a:t>
            </a:r>
            <a:endParaRPr lang="en-US" b="0" i="0" dirty="0">
              <a:solidFill>
                <a:srgbClr val="00B050"/>
              </a:solidFill>
              <a:effectLst/>
              <a:latin typeface="Söhne"/>
            </a:endParaRPr>
          </a:p>
          <a:p>
            <a:pPr lvl="1"/>
            <a:r>
              <a:rPr lang="en-US" sz="1600" b="1" i="0" dirty="0">
                <a:effectLst/>
                <a:latin typeface="Söhne"/>
              </a:rPr>
              <a:t>Bob's Borrowing</a:t>
            </a:r>
            <a:r>
              <a:rPr lang="en-US" sz="1600" b="0" i="0" dirty="0">
                <a:effectLst/>
                <a:latin typeface="Söhne"/>
              </a:rPr>
              <a:t>: Bob borrows $1,000 from Alice, give $1,500 as collateral.</a:t>
            </a:r>
          </a:p>
          <a:p>
            <a:pPr lvl="1"/>
            <a:r>
              <a:rPr lang="en-US" sz="1600" b="1" i="0" dirty="0">
                <a:effectLst/>
                <a:latin typeface="Söhne"/>
              </a:rPr>
              <a:t>Repayment</a:t>
            </a:r>
            <a:r>
              <a:rPr lang="en-US" sz="1600" b="0" i="0" dirty="0">
                <a:effectLst/>
                <a:latin typeface="Söhne"/>
              </a:rPr>
              <a:t>: Bob repays the $1,000 loan with a 10% interest, $1,100.</a:t>
            </a:r>
          </a:p>
          <a:p>
            <a:pPr algn="l"/>
            <a:r>
              <a:rPr lang="en-US" b="1" i="0" dirty="0">
                <a:solidFill>
                  <a:srgbClr val="FF0000"/>
                </a:solidFill>
                <a:effectLst/>
                <a:latin typeface="Söhne"/>
              </a:rPr>
              <a:t>Loan with Liquidation Example:</a:t>
            </a:r>
            <a:endParaRPr lang="en-US" b="0" i="0" dirty="0">
              <a:solidFill>
                <a:srgbClr val="FF0000"/>
              </a:solidFill>
              <a:effectLst/>
              <a:latin typeface="Söhne"/>
            </a:endParaRPr>
          </a:p>
          <a:p>
            <a:pPr lvl="1"/>
            <a:r>
              <a:rPr lang="en-US" sz="1600" b="1" i="0" dirty="0">
                <a:effectLst/>
                <a:latin typeface="Söhne"/>
              </a:rPr>
              <a:t>Bob's Borrowing</a:t>
            </a:r>
            <a:r>
              <a:rPr lang="en-US" sz="1600" b="0" i="0" dirty="0">
                <a:effectLst/>
                <a:latin typeface="Söhne"/>
              </a:rPr>
              <a:t>: Bob borrows $1,000 from Alice, give $1,500 as collateral.</a:t>
            </a:r>
          </a:p>
          <a:p>
            <a:pPr lvl="1"/>
            <a:r>
              <a:rPr lang="en-US" sz="1600" b="1" i="0" dirty="0">
                <a:effectLst/>
                <a:latin typeface="Söhne"/>
              </a:rPr>
              <a:t>Market Fluctuation</a:t>
            </a:r>
            <a:r>
              <a:rPr lang="en-US" sz="1600" b="0" i="0" dirty="0">
                <a:effectLst/>
                <a:latin typeface="Söhne"/>
              </a:rPr>
              <a:t>: The market value of Bob's collateral decreases sharply to $1000.</a:t>
            </a:r>
          </a:p>
          <a:p>
            <a:pPr lvl="1"/>
            <a:r>
              <a:rPr lang="en-US" sz="1600" b="1" i="0" dirty="0">
                <a:effectLst/>
                <a:latin typeface="Söhne"/>
              </a:rPr>
              <a:t>Liquidation Triggered</a:t>
            </a:r>
            <a:r>
              <a:rPr lang="en-US" sz="1600" b="0" i="0" dirty="0">
                <a:effectLst/>
                <a:latin typeface="Söhne"/>
              </a:rPr>
              <a:t>: Because the collateral value falls below the loan amount, it is automatically liquidated.</a:t>
            </a:r>
          </a:p>
        </p:txBody>
      </p:sp>
    </p:spTree>
    <p:extLst>
      <p:ext uri="{BB962C8B-B14F-4D97-AF65-F5344CB8AC3E}">
        <p14:creationId xmlns:p14="http://schemas.microsoft.com/office/powerpoint/2010/main" val="218828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00F-1E2C-0778-C81D-E1C73A03080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libri"/>
                <a:cs typeface="Calibri"/>
              </a:rPr>
              <a:t>Collateral &amp; Borrowing</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35A32E98-46A1-2AB1-FDC2-B92C19DCEF5D}"/>
              </a:ext>
            </a:extLst>
          </p:cNvPr>
          <p:cNvSpPr>
            <a:spLocks noGrp="1"/>
          </p:cNvSpPr>
          <p:nvPr>
            <p:ph idx="1"/>
          </p:nvPr>
        </p:nvSpPr>
        <p:spPr>
          <a:xfrm>
            <a:off x="4810259" y="649480"/>
            <a:ext cx="6555347" cy="5546047"/>
          </a:xfrm>
        </p:spPr>
        <p:txBody>
          <a:bodyPr vert="horz" lIns="91440" tIns="45720" rIns="91440" bIns="45720" rtlCol="0" anchor="ctr">
            <a:noAutofit/>
          </a:bodyPr>
          <a:lstStyle/>
          <a:p>
            <a:r>
              <a:rPr lang="en-US" sz="1800" dirty="0">
                <a:ea typeface="+mn-lt"/>
                <a:cs typeface="+mn-lt"/>
              </a:rPr>
              <a:t>Important function in the protocol: </a:t>
            </a:r>
          </a:p>
          <a:p>
            <a:pPr lvl="1"/>
            <a:r>
              <a:rPr lang="en-US" sz="1800" dirty="0">
                <a:ea typeface="+mn-lt"/>
                <a:cs typeface="+mn-lt"/>
              </a:rPr>
              <a:t>The supply function can transfer an asset to the protocol and add it to the account's balance.</a:t>
            </a:r>
            <a:endParaRPr lang="en-US" sz="1800" dirty="0">
              <a:cs typeface="Calibri"/>
            </a:endParaRPr>
          </a:p>
          <a:p>
            <a:pPr lvl="1"/>
            <a:r>
              <a:rPr lang="en-US" sz="1800" dirty="0">
                <a:ea typeface="+mn-lt"/>
                <a:cs typeface="+mn-lt"/>
              </a:rPr>
              <a:t>The withdraw method is used to withdraw collateral or borrow the base asset from the protocol.</a:t>
            </a:r>
          </a:p>
          <a:p>
            <a:pPr lvl="1"/>
            <a:r>
              <a:rPr lang="en-US" sz="1800" dirty="0">
                <a:ea typeface="+mn-lt"/>
                <a:cs typeface="+mn-lt"/>
              </a:rPr>
              <a:t>The collateral balance function returns the current balance of a collateral asset for a specified account in the protocol.</a:t>
            </a:r>
          </a:p>
          <a:p>
            <a:pPr lvl="1"/>
            <a:r>
              <a:rPr lang="en-US" sz="1800" dirty="0">
                <a:ea typeface="+mn-lt"/>
                <a:cs typeface="+mn-lt"/>
              </a:rPr>
              <a:t>The </a:t>
            </a:r>
            <a:r>
              <a:rPr lang="en-US" sz="1800" dirty="0" err="1">
                <a:ea typeface="+mn-lt"/>
                <a:cs typeface="+mn-lt"/>
              </a:rPr>
              <a:t>isBorrowCollateralized</a:t>
            </a:r>
            <a:r>
              <a:rPr lang="en-US" sz="1800" dirty="0">
                <a:ea typeface="+mn-lt"/>
                <a:cs typeface="+mn-lt"/>
              </a:rPr>
              <a:t> function returns true if the account has enough liquidity for borrowing.</a:t>
            </a:r>
          </a:p>
          <a:p>
            <a:endParaRPr lang="en-US" sz="1700" dirty="0">
              <a:ea typeface="+mn-lt"/>
              <a:cs typeface="+mn-lt"/>
            </a:endParaRPr>
          </a:p>
          <a:p>
            <a:pPr marL="171450" indent="-171450"/>
            <a:endParaRPr lang="en-US" sz="1700" dirty="0">
              <a:cs typeface="Calibri"/>
            </a:endParaRPr>
          </a:p>
          <a:p>
            <a:endParaRPr lang="en-US" sz="1700" dirty="0">
              <a:cs typeface="Calibri"/>
            </a:endParaRPr>
          </a:p>
        </p:txBody>
      </p:sp>
    </p:spTree>
    <p:extLst>
      <p:ext uri="{BB962C8B-B14F-4D97-AF65-F5344CB8AC3E}">
        <p14:creationId xmlns:p14="http://schemas.microsoft.com/office/powerpoint/2010/main" val="4068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B5E94-37C9-B08A-E1ED-D94C59E9FD2F}"/>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Liquidation</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1DDE064D-BFE7-48F7-8E8B-83D7C892B93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600" dirty="0">
                <a:ea typeface="+mn-lt"/>
                <a:cs typeface="+mn-lt"/>
              </a:rPr>
              <a:t>Health factor (or similar in compound)</a:t>
            </a:r>
          </a:p>
          <a:p>
            <a:r>
              <a:rPr lang="en-US" sz="1600" dirty="0">
                <a:ea typeface="+mn-lt"/>
                <a:cs typeface="+mn-lt"/>
              </a:rPr>
              <a:t>Liquidated if : Health Factor &lt; 1</a:t>
            </a:r>
          </a:p>
          <a:p>
            <a:r>
              <a:rPr lang="en-US" sz="1600" dirty="0">
                <a:ea typeface="+mn-lt"/>
                <a:cs typeface="+mn-lt"/>
              </a:rPr>
              <a:t>Protects lenders and the protocol</a:t>
            </a:r>
            <a:endParaRPr lang="en-US" sz="1600" dirty="0"/>
          </a:p>
          <a:p>
            <a:r>
              <a:rPr lang="en-US" sz="1600" dirty="0">
                <a:ea typeface="+mn-lt"/>
                <a:cs typeface="+mn-lt"/>
              </a:rPr>
              <a:t>When an account's borrow balance exceeds liquidation collateral factors, it becomes eligible for liquidation</a:t>
            </a:r>
            <a:endParaRPr lang="en-US" sz="1600" dirty="0"/>
          </a:p>
          <a:p>
            <a:r>
              <a:rPr lang="en-US" sz="1600" dirty="0">
                <a:ea typeface="+mn-lt"/>
                <a:cs typeface="+mn-lt"/>
              </a:rPr>
              <a:t>A liquidator can call the “Absorb” function to initiate the liquidation process</a:t>
            </a:r>
            <a:endParaRPr lang="en-US" sz="1600" dirty="0"/>
          </a:p>
          <a:p>
            <a:r>
              <a:rPr lang="en-US" sz="1600" dirty="0">
                <a:ea typeface="+mn-lt"/>
                <a:cs typeface="+mn-lt"/>
              </a:rPr>
              <a:t>The Liquidation function transfers the account's collateral to the liquidity pool.</a:t>
            </a:r>
            <a:endParaRPr lang="en-US" sz="1600" dirty="0"/>
          </a:p>
          <a:p>
            <a:r>
              <a:rPr lang="en-US" sz="1600" dirty="0">
                <a:ea typeface="+mn-lt"/>
                <a:cs typeface="+mn-lt"/>
              </a:rPr>
              <a:t>Protocol receives the collateral assets in return</a:t>
            </a:r>
            <a:endParaRPr lang="en-US" sz="1600" dirty="0"/>
          </a:p>
        </p:txBody>
      </p:sp>
    </p:spTree>
    <p:extLst>
      <p:ext uri="{BB962C8B-B14F-4D97-AF65-F5344CB8AC3E}">
        <p14:creationId xmlns:p14="http://schemas.microsoft.com/office/powerpoint/2010/main" val="91393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F641EF-D5E8-A3BF-6212-B95C59792B9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Our Project</a:t>
            </a:r>
            <a:endParaRPr lang="en-US" sz="4800">
              <a:solidFill>
                <a:srgbClr val="FFFFFF"/>
              </a:solidFill>
            </a:endParaRPr>
          </a:p>
        </p:txBody>
      </p:sp>
    </p:spTree>
    <p:extLst>
      <p:ext uri="{BB962C8B-B14F-4D97-AF65-F5344CB8AC3E}">
        <p14:creationId xmlns:p14="http://schemas.microsoft.com/office/powerpoint/2010/main" val="114106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6C580D-B374-627A-7C24-1CA4A2D90ED7}"/>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Understanding DeFi Lending Challenges</a:t>
            </a:r>
            <a:endParaRPr lang="en-US" sz="4000">
              <a:solidFill>
                <a:srgbClr val="FFFFFF"/>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CD605C38-7562-F666-34C6-A3EF88DBC04A}"/>
              </a:ext>
            </a:extLst>
          </p:cNvPr>
          <p:cNvSpPr>
            <a:spLocks noGrp="1"/>
          </p:cNvSpPr>
          <p:nvPr>
            <p:ph idx="1"/>
          </p:nvPr>
        </p:nvSpPr>
        <p:spPr>
          <a:xfrm>
            <a:off x="1235528" y="1801126"/>
            <a:ext cx="9724031" cy="3683358"/>
          </a:xfrm>
        </p:spPr>
        <p:txBody>
          <a:bodyPr vert="horz" lIns="91440" tIns="45720" rIns="91440" bIns="45720" rtlCol="0" anchor="ctr">
            <a:normAutofit/>
          </a:bodyPr>
          <a:lstStyle/>
          <a:p>
            <a:r>
              <a:rPr lang="en-US" sz="2000" dirty="0">
                <a:ea typeface="+mn-lt"/>
                <a:cs typeface="+mn-lt"/>
              </a:rPr>
              <a:t>Current DeFi </a:t>
            </a:r>
            <a:r>
              <a:rPr lang="en-US" sz="2000" dirty="0" err="1">
                <a:ea typeface="+mn-lt"/>
                <a:cs typeface="+mn-lt"/>
              </a:rPr>
              <a:t>plateforms</a:t>
            </a:r>
            <a:r>
              <a:rPr lang="en-US" sz="2000" dirty="0">
                <a:ea typeface="+mn-lt"/>
                <a:cs typeface="+mn-lt"/>
              </a:rPr>
              <a:t> require high collateral, often 135% of the loan value.</a:t>
            </a:r>
            <a:endParaRPr lang="en-US" sz="2000" dirty="0">
              <a:ea typeface="Calibri" panose="020F0502020204030204"/>
              <a:cs typeface="Calibri" panose="020F0502020204030204"/>
            </a:endParaRPr>
          </a:p>
          <a:p>
            <a:pPr lvl="1">
              <a:buFont typeface="Courier New" panose="020B0604020202020204" pitchFamily="34" charset="0"/>
              <a:buChar char="o"/>
            </a:pPr>
            <a:r>
              <a:rPr lang="en-US" sz="2000" dirty="0">
                <a:ea typeface="+mn-lt"/>
                <a:cs typeface="+mn-lt"/>
              </a:rPr>
              <a:t>Anonymity of blockchain transactions necessitates these high collateral requirements.</a:t>
            </a:r>
            <a:endParaRPr lang="en-US" sz="2000" dirty="0">
              <a:ea typeface="Calibri"/>
              <a:cs typeface="Calibri"/>
            </a:endParaRPr>
          </a:p>
          <a:p>
            <a:pPr lvl="1">
              <a:buFont typeface="Courier New" panose="020B0604020202020204" pitchFamily="34" charset="0"/>
              <a:buChar char="o"/>
            </a:pPr>
            <a:r>
              <a:rPr lang="en-US" sz="2000" dirty="0">
                <a:ea typeface="+mn-lt"/>
                <a:cs typeface="+mn-lt"/>
              </a:rPr>
              <a:t>High volatility of cryptocurrency adds risk, further inflating collateral demands.</a:t>
            </a:r>
            <a:endParaRPr lang="en-US" sz="2000" dirty="0">
              <a:ea typeface="Calibri"/>
              <a:cs typeface="Calibri"/>
            </a:endParaRPr>
          </a:p>
          <a:p>
            <a:r>
              <a:rPr lang="en-US" sz="2000" dirty="0">
                <a:ea typeface="+mn-lt"/>
                <a:cs typeface="+mn-lt"/>
              </a:rPr>
              <a:t>This high </a:t>
            </a:r>
            <a:r>
              <a:rPr lang="en-US" sz="2000" dirty="0" err="1">
                <a:ea typeface="+mn-lt"/>
                <a:cs typeface="+mn-lt"/>
              </a:rPr>
              <a:t>collaterall</a:t>
            </a:r>
            <a:r>
              <a:rPr lang="en-US" sz="2000" dirty="0">
                <a:ea typeface="+mn-lt"/>
                <a:cs typeface="+mn-lt"/>
              </a:rPr>
              <a:t> threshold limits accessibility for potential borrowers.</a:t>
            </a:r>
            <a:endParaRPr lang="en-US" sz="2000" dirty="0">
              <a:cs typeface="Calibri" panose="020F0502020204030204"/>
            </a:endParaRPr>
          </a:p>
        </p:txBody>
      </p:sp>
    </p:spTree>
    <p:extLst>
      <p:ext uri="{BB962C8B-B14F-4D97-AF65-F5344CB8AC3E}">
        <p14:creationId xmlns:p14="http://schemas.microsoft.com/office/powerpoint/2010/main" val="377462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7A0A07-9305-AE47-E962-C3812B756E86}"/>
              </a:ext>
            </a:extLst>
          </p:cNvPr>
          <p:cNvSpPr>
            <a:spLocks noGrp="1"/>
          </p:cNvSpPr>
          <p:nvPr>
            <p:ph type="title"/>
          </p:nvPr>
        </p:nvSpPr>
        <p:spPr>
          <a:xfrm>
            <a:off x="1136397" y="502021"/>
            <a:ext cx="9688296" cy="1642969"/>
          </a:xfrm>
        </p:spPr>
        <p:txBody>
          <a:bodyPr anchor="b">
            <a:normAutofit/>
          </a:bodyPr>
          <a:lstStyle/>
          <a:p>
            <a:r>
              <a:rPr lang="en-US" sz="4000">
                <a:ea typeface="+mj-lt"/>
                <a:cs typeface="+mj-lt"/>
              </a:rPr>
              <a:t>Project 'Low Collateral Blockchain': Revolutionizing DeFi Lending</a:t>
            </a:r>
          </a:p>
        </p:txBody>
      </p:sp>
      <p:sp>
        <p:nvSpPr>
          <p:cNvPr id="3" name="Content Placeholder 2">
            <a:extLst>
              <a:ext uri="{FF2B5EF4-FFF2-40B4-BE49-F238E27FC236}">
                <a16:creationId xmlns:a16="http://schemas.microsoft.com/office/drawing/2014/main" id="{C7BF1872-9F35-2E08-F75F-2ACBDD11D8C0}"/>
              </a:ext>
            </a:extLst>
          </p:cNvPr>
          <p:cNvSpPr>
            <a:spLocks noGrp="1"/>
          </p:cNvSpPr>
          <p:nvPr>
            <p:ph idx="1"/>
          </p:nvPr>
        </p:nvSpPr>
        <p:spPr>
          <a:xfrm>
            <a:off x="1136397" y="2418409"/>
            <a:ext cx="9688296" cy="3454358"/>
          </a:xfrm>
        </p:spPr>
        <p:txBody>
          <a:bodyPr vert="horz" lIns="91440" tIns="45720" rIns="91440" bIns="45720" rtlCol="0" anchor="t">
            <a:normAutofit/>
          </a:bodyPr>
          <a:lstStyle/>
          <a:p>
            <a:r>
              <a:rPr lang="en-US" sz="2000" dirty="0">
                <a:ea typeface="+mn-lt"/>
                <a:cs typeface="+mn-lt"/>
              </a:rPr>
              <a:t>Objective: To create a machine learning algorithm designed to evaluate financial reliability</a:t>
            </a:r>
            <a:endParaRPr lang="en-US" sz="2000" dirty="0">
              <a:ea typeface="Calibri" panose="020F0502020204030204"/>
              <a:cs typeface="Calibri" panose="020F0502020204030204"/>
            </a:endParaRPr>
          </a:p>
          <a:p>
            <a:r>
              <a:rPr lang="en-US" sz="2000" dirty="0">
                <a:ea typeface="+mn-lt"/>
                <a:cs typeface="+mn-lt"/>
              </a:rPr>
              <a:t>Innovative Solution: Categorizing users into '</a:t>
            </a:r>
            <a:r>
              <a:rPr lang="en-US" sz="2000" dirty="0">
                <a:solidFill>
                  <a:srgbClr val="00B050"/>
                </a:solidFill>
                <a:ea typeface="+mn-lt"/>
                <a:cs typeface="+mn-lt"/>
              </a:rPr>
              <a:t>Good</a:t>
            </a:r>
            <a:r>
              <a:rPr lang="en-US" sz="2000" dirty="0">
                <a:ea typeface="+mn-lt"/>
                <a:cs typeface="+mn-lt"/>
              </a:rPr>
              <a:t>', </a:t>
            </a:r>
            <a:r>
              <a:rPr lang="en-US" sz="2000" dirty="0">
                <a:solidFill>
                  <a:schemeClr val="accent3">
                    <a:lumMod val="50000"/>
                  </a:schemeClr>
                </a:solidFill>
                <a:ea typeface="+mn-lt"/>
                <a:cs typeface="+mn-lt"/>
              </a:rPr>
              <a:t>'Medium'</a:t>
            </a:r>
            <a:r>
              <a:rPr lang="en-US" sz="2000" dirty="0">
                <a:ea typeface="+mn-lt"/>
                <a:cs typeface="+mn-lt"/>
              </a:rPr>
              <a:t>, or </a:t>
            </a:r>
            <a:r>
              <a:rPr lang="en-US" sz="2000" dirty="0">
                <a:solidFill>
                  <a:srgbClr val="FF0000"/>
                </a:solidFill>
                <a:ea typeface="+mn-lt"/>
                <a:cs typeface="+mn-lt"/>
              </a:rPr>
              <a:t>'Bad' </a:t>
            </a:r>
            <a:r>
              <a:rPr lang="en-US" sz="2000" dirty="0">
                <a:ea typeface="+mn-lt"/>
                <a:cs typeface="+mn-lt"/>
              </a:rPr>
              <a:t>credit classes.</a:t>
            </a:r>
            <a:endParaRPr lang="en-US" sz="2000" dirty="0">
              <a:ea typeface="Calibri"/>
              <a:cs typeface="Calibri"/>
            </a:endParaRPr>
          </a:p>
          <a:p>
            <a:r>
              <a:rPr lang="en-US" sz="2000" dirty="0">
                <a:ea typeface="+mn-lt"/>
                <a:cs typeface="+mn-lt"/>
              </a:rPr>
              <a:t>Approach: Utilize historical transaction data from Compound V3 for model training.</a:t>
            </a:r>
          </a:p>
          <a:p>
            <a:r>
              <a:rPr lang="en-US" sz="2000" dirty="0">
                <a:ea typeface="+mn-lt"/>
                <a:cs typeface="+mn-lt"/>
              </a:rPr>
              <a:t>Anticipated Outcome: Reduction in collateral requirements for trustworthy borrowers.</a:t>
            </a:r>
            <a:endParaRPr lang="en-US" sz="2000" dirty="0">
              <a:ea typeface="Calibri"/>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30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93A14B-443E-62C0-BC4A-8966F38D7C70}"/>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ea typeface="Calibri"/>
                <a:cs typeface="Calibri"/>
              </a:rPr>
              <a:t>Project Overview</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BE67CBF5-C90B-B3FC-E0E8-40F79841811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Innovation: Introducing a dynamic collateral system based on individual credit scores.</a:t>
            </a:r>
            <a:endParaRPr lang="en-US" sz="2000" dirty="0">
              <a:ea typeface="Calibri"/>
              <a:cs typeface="Calibri"/>
            </a:endParaRPr>
          </a:p>
          <a:p>
            <a:r>
              <a:rPr lang="en-US" sz="2000" dirty="0">
                <a:ea typeface="+mn-lt"/>
                <a:cs typeface="+mn-lt"/>
              </a:rPr>
              <a:t>Benefits: Increased financial accessibility and optimized capital efficiency for borrowers and lenders.</a:t>
            </a:r>
          </a:p>
        </p:txBody>
      </p:sp>
    </p:spTree>
    <p:extLst>
      <p:ext uri="{BB962C8B-B14F-4D97-AF65-F5344CB8AC3E}">
        <p14:creationId xmlns:p14="http://schemas.microsoft.com/office/powerpoint/2010/main" val="201473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BDB3A-634D-E26F-6270-2A9CD5DB281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Workflow of our project</a:t>
            </a:r>
          </a:p>
        </p:txBody>
      </p:sp>
      <p:pic>
        <p:nvPicPr>
          <p:cNvPr id="5" name="Content Placeholder 4">
            <a:extLst>
              <a:ext uri="{FF2B5EF4-FFF2-40B4-BE49-F238E27FC236}">
                <a16:creationId xmlns:a16="http://schemas.microsoft.com/office/drawing/2014/main" id="{9A297FA3-EB0D-67CC-0C09-683D097876FA}"/>
              </a:ext>
            </a:extLst>
          </p:cNvPr>
          <p:cNvPicPr>
            <a:picLocks noGrp="1" noChangeAspect="1"/>
          </p:cNvPicPr>
          <p:nvPr>
            <p:ph idx="1"/>
          </p:nvPr>
        </p:nvPicPr>
        <p:blipFill>
          <a:blip r:embed="rId2"/>
          <a:stretch>
            <a:fillRect/>
          </a:stretch>
        </p:blipFill>
        <p:spPr>
          <a:xfrm>
            <a:off x="1643839" y="1966293"/>
            <a:ext cx="8904320" cy="4452160"/>
          </a:xfrm>
          <a:prstGeom prst="rect">
            <a:avLst/>
          </a:prstGeom>
        </p:spPr>
      </p:pic>
    </p:spTree>
    <p:extLst>
      <p:ext uri="{BB962C8B-B14F-4D97-AF65-F5344CB8AC3E}">
        <p14:creationId xmlns:p14="http://schemas.microsoft.com/office/powerpoint/2010/main" val="75471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D6B6C8-3C99-39EF-5279-FAA72BBC8524}"/>
              </a:ext>
            </a:extLst>
          </p:cNvPr>
          <p:cNvSpPr>
            <a:spLocks noGrp="1"/>
          </p:cNvSpPr>
          <p:nvPr>
            <p:ph type="title"/>
          </p:nvPr>
        </p:nvSpPr>
        <p:spPr>
          <a:xfrm>
            <a:off x="559579" y="4834460"/>
            <a:ext cx="4977976" cy="1455996"/>
          </a:xfrm>
        </p:spPr>
        <p:txBody>
          <a:bodyPr vert="horz" lIns="91440" tIns="45720" rIns="91440" bIns="45720" rtlCol="0" anchor="b">
            <a:normAutofit/>
          </a:bodyPr>
          <a:lstStyle/>
          <a:p>
            <a:r>
              <a:rPr lang="en-US" sz="3600" dirty="0"/>
              <a:t>Data Collection and Features</a:t>
            </a:r>
          </a:p>
          <a:p>
            <a:endParaRPr lang="en-US" sz="3600">
              <a:solidFill>
                <a:schemeClr val="tx2"/>
              </a:solidFill>
            </a:endParaRPr>
          </a:p>
        </p:txBody>
      </p:sp>
      <p:pic>
        <p:nvPicPr>
          <p:cNvPr id="8" name="Picture 7" descr="A graph of a number of bars&#10;&#10;Description automatically generated">
            <a:extLst>
              <a:ext uri="{FF2B5EF4-FFF2-40B4-BE49-F238E27FC236}">
                <a16:creationId xmlns:a16="http://schemas.microsoft.com/office/drawing/2014/main" id="{663A6E55-CC67-9042-FBD9-3BBC12CA4BAD}"/>
              </a:ext>
            </a:extLst>
          </p:cNvPr>
          <p:cNvPicPr>
            <a:picLocks noChangeAspect="1"/>
          </p:cNvPicPr>
          <p:nvPr/>
        </p:nvPicPr>
        <p:blipFill>
          <a:blip r:embed="rId2"/>
          <a:stretch>
            <a:fillRect/>
          </a:stretch>
        </p:blipFill>
        <p:spPr>
          <a:xfrm>
            <a:off x="605379" y="1642754"/>
            <a:ext cx="4884519" cy="3081017"/>
          </a:xfrm>
          <a:prstGeom prst="rect">
            <a:avLst/>
          </a:prstGeom>
        </p:spPr>
      </p:pic>
      <p:grpSp>
        <p:nvGrpSpPr>
          <p:cNvPr id="18" name="Group 17">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9" name="Freeform: Shape 18">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6" name="Picture 5" descr="A screenshot of a computer&#10;&#10;Description automatically generated">
            <a:extLst>
              <a:ext uri="{FF2B5EF4-FFF2-40B4-BE49-F238E27FC236}">
                <a16:creationId xmlns:a16="http://schemas.microsoft.com/office/drawing/2014/main" id="{D8ED25C4-AD9B-8238-F318-5B5064966BFF}"/>
              </a:ext>
            </a:extLst>
          </p:cNvPr>
          <p:cNvPicPr>
            <a:picLocks noChangeAspect="1"/>
          </p:cNvPicPr>
          <p:nvPr/>
        </p:nvPicPr>
        <p:blipFill rotWithShape="1">
          <a:blip r:embed="rId3"/>
          <a:srcRect l="220" t="3591" r="40797" b="-5263"/>
          <a:stretch/>
        </p:blipFill>
        <p:spPr>
          <a:xfrm>
            <a:off x="46134" y="45357"/>
            <a:ext cx="12146084" cy="1404432"/>
          </a:xfrm>
          <a:prstGeom prst="rect">
            <a:avLst/>
          </a:prstGeom>
        </p:spPr>
      </p:pic>
      <p:sp>
        <p:nvSpPr>
          <p:cNvPr id="4" name="Text Placeholder 3">
            <a:extLst>
              <a:ext uri="{FF2B5EF4-FFF2-40B4-BE49-F238E27FC236}">
                <a16:creationId xmlns:a16="http://schemas.microsoft.com/office/drawing/2014/main" id="{489EA7A7-777E-188A-40EE-6E1F0CEE523E}"/>
              </a:ext>
            </a:extLst>
          </p:cNvPr>
          <p:cNvSpPr>
            <a:spLocks noGrp="1"/>
          </p:cNvSpPr>
          <p:nvPr>
            <p:ph type="body" sz="half" idx="2"/>
          </p:nvPr>
        </p:nvSpPr>
        <p:spPr>
          <a:xfrm>
            <a:off x="6090574" y="2421682"/>
            <a:ext cx="4977578" cy="3639289"/>
          </a:xfrm>
        </p:spPr>
        <p:txBody>
          <a:bodyPr vert="horz" lIns="91440" tIns="45720" rIns="91440" bIns="45720" rtlCol="0" anchor="ctr">
            <a:noAutofit/>
          </a:bodyPr>
          <a:lstStyle/>
          <a:p>
            <a:pPr marL="285750" indent="-228600">
              <a:buFont typeface="Arial" panose="020B0604020202020204" pitchFamily="34" charset="0"/>
              <a:buChar char="•"/>
            </a:pPr>
            <a:r>
              <a:rPr lang="en-US" sz="2000" err="1"/>
              <a:t>SizeLoansUSD</a:t>
            </a:r>
            <a:endParaRPr lang="en-US" sz="2000">
              <a:cs typeface="Calibri"/>
            </a:endParaRPr>
          </a:p>
          <a:p>
            <a:pPr marL="285750" indent="-228600">
              <a:buFont typeface="Arial" panose="020B0604020202020204" pitchFamily="34" charset="0"/>
              <a:buChar char="•"/>
            </a:pPr>
            <a:r>
              <a:rPr lang="en-US" sz="2000" dirty="0"/>
              <a:t> </a:t>
            </a:r>
            <a:r>
              <a:rPr lang="en-US" sz="2000" err="1"/>
              <a:t>SizeCollateralUSD</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sizeReimbursementsUSD</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numLoansUser</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maximumDebt</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NumReimbursementsUser</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RatioCollateralToLoans</a:t>
            </a:r>
            <a:endParaRPr lang="en-US" sz="2000">
              <a:cs typeface="Calibri"/>
            </a:endParaRPr>
          </a:p>
          <a:p>
            <a:pPr marL="285750" indent="-228600">
              <a:buFont typeface="Arial" panose="020B0604020202020204" pitchFamily="34" charset="0"/>
              <a:buChar char="•"/>
            </a:pPr>
            <a:r>
              <a:rPr lang="en-US" sz="2000" dirty="0"/>
              <a:t> </a:t>
            </a:r>
            <a:r>
              <a:rPr lang="en-US" sz="2000" err="1"/>
              <a:t>AverageOfDailyCollateralToDebt</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NumTransactionsUser</a:t>
            </a:r>
            <a:r>
              <a:rPr lang="en-US" sz="2000" dirty="0"/>
              <a:t> </a:t>
            </a:r>
            <a:endParaRPr lang="en-US" sz="2000">
              <a:cs typeface="Calibri"/>
            </a:endParaRPr>
          </a:p>
          <a:p>
            <a:pPr marL="285750" indent="-228600">
              <a:buFont typeface="Arial" panose="020B0604020202020204" pitchFamily="34" charset="0"/>
              <a:buChar char="•"/>
            </a:pPr>
            <a:r>
              <a:rPr lang="en-US" sz="2000" dirty="0"/>
              <a:t> </a:t>
            </a:r>
            <a:r>
              <a:rPr lang="en-US" sz="2000" err="1"/>
              <a:t>TimeStampFirstAnyTransactionAccount</a:t>
            </a:r>
            <a:endParaRPr lang="en-US" sz="2000" err="1">
              <a:cs typeface="Calibri"/>
            </a:endParaRP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663A56D-250C-50FC-037A-2D57683698B4}"/>
                  </a:ext>
                </a:extLst>
              </p14:cNvPr>
              <p14:cNvContentPartPr/>
              <p14:nvPr/>
            </p14:nvContentPartPr>
            <p14:xfrm>
              <a:off x="10403017" y="1413331"/>
              <a:ext cx="1867113" cy="822278"/>
            </p14:xfrm>
          </p:contentPart>
        </mc:Choice>
        <mc:Fallback xmlns="">
          <p:pic>
            <p:nvPicPr>
              <p:cNvPr id="14" name="Ink 13">
                <a:extLst>
                  <a:ext uri="{FF2B5EF4-FFF2-40B4-BE49-F238E27FC236}">
                    <a16:creationId xmlns:a16="http://schemas.microsoft.com/office/drawing/2014/main" id="{F663A56D-250C-50FC-037A-2D57683698B4}"/>
                  </a:ext>
                </a:extLst>
              </p:cNvPr>
              <p:cNvPicPr/>
              <p:nvPr/>
            </p:nvPicPr>
            <p:blipFill>
              <a:blip r:embed="rId5"/>
              <a:stretch>
                <a:fillRect/>
              </a:stretch>
            </p:blipFill>
            <p:spPr>
              <a:xfrm>
                <a:off x="10340384" y="1350716"/>
                <a:ext cx="1992739" cy="947869"/>
              </a:xfrm>
              <a:prstGeom prst="rect">
                <a:avLst/>
              </a:prstGeom>
            </p:spPr>
          </p:pic>
        </mc:Fallback>
      </mc:AlternateContent>
    </p:spTree>
    <p:extLst>
      <p:ext uri="{BB962C8B-B14F-4D97-AF65-F5344CB8AC3E}">
        <p14:creationId xmlns:p14="http://schemas.microsoft.com/office/powerpoint/2010/main" val="382160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BAD0A-F130-8D00-819D-52153FBACB06}"/>
              </a:ext>
            </a:extLst>
          </p:cNvPr>
          <p:cNvSpPr>
            <a:spLocks noGrp="1"/>
          </p:cNvSpPr>
          <p:nvPr>
            <p:ph type="title"/>
          </p:nvPr>
        </p:nvSpPr>
        <p:spPr>
          <a:xfrm>
            <a:off x="466722" y="586855"/>
            <a:ext cx="3201366" cy="3387497"/>
          </a:xfrm>
        </p:spPr>
        <p:txBody>
          <a:bodyPr anchor="b">
            <a:normAutofit/>
          </a:bodyPr>
          <a:lstStyle/>
          <a:p>
            <a:pPr algn="r">
              <a:spcBef>
                <a:spcPts val="1000"/>
              </a:spcBef>
            </a:pPr>
            <a:r>
              <a:rPr lang="en-US" sz="4000">
                <a:solidFill>
                  <a:srgbClr val="FFFFFF"/>
                </a:solidFill>
                <a:ea typeface="+mj-lt"/>
                <a:cs typeface="+mj-lt"/>
              </a:rPr>
              <a:t>Introduction</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EACC1E8E-8BF4-BF59-D3C6-1B7302FEE224}"/>
              </a:ext>
            </a:extLst>
          </p:cNvPr>
          <p:cNvGraphicFramePr>
            <a:graphicFrameLocks noGrp="1"/>
          </p:cNvGraphicFramePr>
          <p:nvPr>
            <p:ph idx="1"/>
            <p:extLst>
              <p:ext uri="{D42A27DB-BD31-4B8C-83A1-F6EECF244321}">
                <p14:modId xmlns:p14="http://schemas.microsoft.com/office/powerpoint/2010/main" val="2486893244"/>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628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F2B3-3FEC-5801-5B54-0BCEA522631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Algorithm Development - Foundation</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016DF3D4-9313-21A3-A2C0-14F6EB8A4480}"/>
              </a:ext>
            </a:extLst>
          </p:cNvPr>
          <p:cNvSpPr>
            <a:spLocks noGrp="1"/>
          </p:cNvSpPr>
          <p:nvPr>
            <p:ph idx="1"/>
          </p:nvPr>
        </p:nvSpPr>
        <p:spPr>
          <a:xfrm>
            <a:off x="4581727" y="649480"/>
            <a:ext cx="3025303" cy="5546047"/>
          </a:xfrm>
        </p:spPr>
        <p:txBody>
          <a:bodyPr vert="horz" lIns="91440" tIns="45720" rIns="91440" bIns="45720" rtlCol="0" anchor="ctr">
            <a:normAutofit/>
          </a:bodyPr>
          <a:lstStyle/>
          <a:p>
            <a:r>
              <a:rPr lang="en-US" sz="1700" dirty="0">
                <a:ea typeface="+mn-lt"/>
                <a:cs typeface="+mn-lt"/>
              </a:rPr>
              <a:t>Foundation: Algorithm based on user behavior and transactional data.</a:t>
            </a:r>
            <a:endParaRPr lang="en-US" sz="1700" dirty="0">
              <a:cs typeface="Calibri" panose="020F0502020204030204"/>
            </a:endParaRPr>
          </a:p>
          <a:p>
            <a:r>
              <a:rPr lang="en-US" sz="1700" dirty="0">
                <a:ea typeface="+mn-lt"/>
                <a:cs typeface="+mn-lt"/>
              </a:rPr>
              <a:t>Key Features: Duration of account activity, repayment history, and collateral-to-loan ratio.</a:t>
            </a:r>
            <a:endParaRPr lang="en-US" sz="1700" dirty="0">
              <a:cs typeface="Calibri"/>
            </a:endParaRPr>
          </a:p>
          <a:p>
            <a:r>
              <a:rPr lang="en-US" sz="1600" dirty="0">
                <a:ea typeface="+mn-lt"/>
                <a:cs typeface="+mn-lt"/>
              </a:rPr>
              <a:t>Function Design: </a:t>
            </a:r>
            <a:r>
              <a:rPr lang="en-US" sz="1600" b="1" dirty="0" err="1">
                <a:latin typeface="Consolas"/>
              </a:rPr>
              <a:t>evaluate_user_behavior</a:t>
            </a:r>
            <a:r>
              <a:rPr lang="en-US" sz="1600" dirty="0">
                <a:ea typeface="+mn-lt"/>
                <a:cs typeface="+mn-lt"/>
              </a:rPr>
              <a:t> to assign credit categories.</a:t>
            </a:r>
            <a:endParaRPr lang="en-US" sz="1600" dirty="0">
              <a:cs typeface="Calibri"/>
            </a:endParaRPr>
          </a:p>
          <a:p>
            <a:r>
              <a:rPr lang="en-US" sz="1700" dirty="0">
                <a:ea typeface="+mn-lt"/>
                <a:cs typeface="+mn-lt"/>
              </a:rPr>
              <a:t>Scoring Criteria: Points system based on user's transactional patterns and loan management.</a:t>
            </a:r>
            <a:endParaRPr lang="en-US" sz="1700" dirty="0">
              <a:cs typeface="Calibri"/>
            </a:endParaRPr>
          </a:p>
          <a:p>
            <a:r>
              <a:rPr lang="en-US" sz="1700" dirty="0">
                <a:ea typeface="+mn-lt"/>
                <a:cs typeface="+mn-lt"/>
              </a:rPr>
              <a:t>Categories Defined: Users are classified as 'Good', 'Bad', or 'Unknown' based on points accumulated.</a:t>
            </a:r>
            <a:endParaRPr lang="en-US" sz="1700" dirty="0">
              <a:cs typeface="Calibri"/>
            </a:endParaRPr>
          </a:p>
          <a:p>
            <a:endParaRPr lang="en-US" sz="1700" dirty="0">
              <a:cs typeface="Calibri"/>
            </a:endParaRPr>
          </a:p>
        </p:txBody>
      </p:sp>
      <p:pic>
        <p:nvPicPr>
          <p:cNvPr id="4" name="Picture 3" descr="A graph with blue squares and text&#10;&#10;Description automatically generated">
            <a:extLst>
              <a:ext uri="{FF2B5EF4-FFF2-40B4-BE49-F238E27FC236}">
                <a16:creationId xmlns:a16="http://schemas.microsoft.com/office/drawing/2014/main" id="{15EF450C-3BFA-E039-A45E-4AD83CBBA31B}"/>
              </a:ext>
            </a:extLst>
          </p:cNvPr>
          <p:cNvPicPr>
            <a:picLocks noChangeAspect="1"/>
          </p:cNvPicPr>
          <p:nvPr/>
        </p:nvPicPr>
        <p:blipFill>
          <a:blip r:embed="rId2"/>
          <a:stretch>
            <a:fillRect/>
          </a:stretch>
        </p:blipFill>
        <p:spPr>
          <a:xfrm>
            <a:off x="8109502" y="1893715"/>
            <a:ext cx="3615776" cy="3082448"/>
          </a:xfrm>
          <a:prstGeom prst="rect">
            <a:avLst/>
          </a:prstGeom>
        </p:spPr>
      </p:pic>
    </p:spTree>
    <p:extLst>
      <p:ext uri="{BB962C8B-B14F-4D97-AF65-F5344CB8AC3E}">
        <p14:creationId xmlns:p14="http://schemas.microsoft.com/office/powerpoint/2010/main" val="99930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3659-43DD-47C4-22D5-C57BC34DFCB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Maximizing Model Accuracy through Iterative Testing</a:t>
            </a:r>
          </a:p>
        </p:txBody>
      </p:sp>
      <p:pic>
        <p:nvPicPr>
          <p:cNvPr id="8" name="Picture 7" descr="A graph with a line&#10;&#10;Description automatically generated">
            <a:extLst>
              <a:ext uri="{FF2B5EF4-FFF2-40B4-BE49-F238E27FC236}">
                <a16:creationId xmlns:a16="http://schemas.microsoft.com/office/drawing/2014/main" id="{0398A515-D5D8-1928-15AE-A00253EC3220}"/>
              </a:ext>
            </a:extLst>
          </p:cNvPr>
          <p:cNvPicPr>
            <a:picLocks noChangeAspect="1"/>
          </p:cNvPicPr>
          <p:nvPr/>
        </p:nvPicPr>
        <p:blipFill>
          <a:blip r:embed="rId2"/>
          <a:stretch>
            <a:fillRect/>
          </a:stretch>
        </p:blipFill>
        <p:spPr>
          <a:xfrm>
            <a:off x="7542014" y="2055214"/>
            <a:ext cx="4646938" cy="2767847"/>
          </a:xfrm>
          <a:prstGeom prst="rect">
            <a:avLst/>
          </a:prstGeom>
        </p:spPr>
      </p:pic>
      <p:graphicFrame>
        <p:nvGraphicFramePr>
          <p:cNvPr id="10" name="Content Placeholder 2">
            <a:extLst>
              <a:ext uri="{FF2B5EF4-FFF2-40B4-BE49-F238E27FC236}">
                <a16:creationId xmlns:a16="http://schemas.microsoft.com/office/drawing/2014/main" id="{8E84E69E-B2A5-6FBC-905D-3E6CBF0B460B}"/>
              </a:ext>
            </a:extLst>
          </p:cNvPr>
          <p:cNvGraphicFramePr>
            <a:graphicFrameLocks noGrp="1"/>
          </p:cNvGraphicFramePr>
          <p:nvPr>
            <p:ph idx="1"/>
            <p:extLst>
              <p:ext uri="{D42A27DB-BD31-4B8C-83A1-F6EECF244321}">
                <p14:modId xmlns:p14="http://schemas.microsoft.com/office/powerpoint/2010/main" val="3491810557"/>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815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40AF6-8F5E-9EB3-8257-EFD214391B6C}"/>
              </a:ext>
            </a:extLst>
          </p:cNvPr>
          <p:cNvSpPr>
            <a:spLocks noGrp="1"/>
          </p:cNvSpPr>
          <p:nvPr>
            <p:ph type="title"/>
          </p:nvPr>
        </p:nvSpPr>
        <p:spPr>
          <a:xfrm>
            <a:off x="1136398" y="457201"/>
            <a:ext cx="10117810" cy="1150470"/>
          </a:xfrm>
        </p:spPr>
        <p:txBody>
          <a:bodyPr anchor="b">
            <a:normAutofit/>
          </a:bodyPr>
          <a:lstStyle/>
          <a:p>
            <a:r>
              <a:rPr lang="en-US" sz="3700">
                <a:ea typeface="+mj-lt"/>
                <a:cs typeface="+mj-lt"/>
              </a:rPr>
              <a:t>Comparative Analysis of Machine Learning Model Accuracies</a:t>
            </a:r>
            <a:endParaRPr lang="en-US" sz="3700">
              <a:cs typeface="Calibri Light" panose="020F0302020204030204"/>
            </a:endParaRPr>
          </a:p>
        </p:txBody>
      </p:sp>
      <p:sp>
        <p:nvSpPr>
          <p:cNvPr id="13" name="Rectangle 1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72F1A07-04CB-49DA-7324-F89AB28939BC}"/>
              </a:ext>
            </a:extLst>
          </p:cNvPr>
          <p:cNvPicPr>
            <a:picLocks noChangeAspect="1"/>
          </p:cNvPicPr>
          <p:nvPr/>
        </p:nvPicPr>
        <p:blipFill rotWithShape="1">
          <a:blip r:embed="rId2"/>
          <a:srcRect l="976" t="2350" r="1813" b="1923"/>
          <a:stretch/>
        </p:blipFill>
        <p:spPr>
          <a:xfrm>
            <a:off x="2807154" y="2001157"/>
            <a:ext cx="6577652" cy="4225523"/>
          </a:xfrm>
          <a:prstGeom prst="rect">
            <a:avLst/>
          </a:prstGeom>
        </p:spPr>
      </p:pic>
    </p:spTree>
    <p:extLst>
      <p:ext uri="{BB962C8B-B14F-4D97-AF65-F5344CB8AC3E}">
        <p14:creationId xmlns:p14="http://schemas.microsoft.com/office/powerpoint/2010/main" val="3138782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2F7B5-F7F5-5506-A9BC-F556A5B79759}"/>
              </a:ext>
            </a:extLst>
          </p:cNvPr>
          <p:cNvSpPr>
            <a:spLocks noGrp="1"/>
          </p:cNvSpPr>
          <p:nvPr>
            <p:ph type="title"/>
          </p:nvPr>
        </p:nvSpPr>
        <p:spPr>
          <a:xfrm>
            <a:off x="1149716" y="499397"/>
            <a:ext cx="5929422" cy="1640180"/>
          </a:xfrm>
        </p:spPr>
        <p:txBody>
          <a:bodyPr anchor="b">
            <a:normAutofit/>
          </a:bodyPr>
          <a:lstStyle/>
          <a:p>
            <a:r>
              <a:rPr lang="en-US" sz="4000">
                <a:latin typeface="Calibri"/>
                <a:ea typeface="Calibri"/>
                <a:cs typeface="Calibri"/>
              </a:rPr>
              <a:t>Model Evaluation</a:t>
            </a:r>
            <a:endParaRPr lang="en-US" sz="4000">
              <a:cs typeface="Calibri Light"/>
            </a:endParaRPr>
          </a:p>
        </p:txBody>
      </p:sp>
      <p:sp>
        <p:nvSpPr>
          <p:cNvPr id="3" name="Content Placeholder 2">
            <a:extLst>
              <a:ext uri="{FF2B5EF4-FFF2-40B4-BE49-F238E27FC236}">
                <a16:creationId xmlns:a16="http://schemas.microsoft.com/office/drawing/2014/main" id="{1EFC95F8-674B-09C7-6D20-0307B2522947}"/>
              </a:ext>
            </a:extLst>
          </p:cNvPr>
          <p:cNvSpPr>
            <a:spLocks noGrp="1"/>
          </p:cNvSpPr>
          <p:nvPr>
            <p:ph idx="1"/>
          </p:nvPr>
        </p:nvSpPr>
        <p:spPr>
          <a:xfrm>
            <a:off x="1149717" y="2423821"/>
            <a:ext cx="5929422" cy="3519780"/>
          </a:xfrm>
        </p:spPr>
        <p:txBody>
          <a:bodyPr vert="horz" lIns="91440" tIns="45720" rIns="91440" bIns="45720" rtlCol="0" anchor="t">
            <a:normAutofit/>
          </a:bodyPr>
          <a:lstStyle/>
          <a:p>
            <a:endParaRPr lang="en-US" sz="2000" b="1" dirty="0">
              <a:ea typeface="Calibri" panose="020F0502020204030204"/>
              <a:cs typeface="Calibri" panose="020F0502020204030204"/>
            </a:endParaRPr>
          </a:p>
          <a:p>
            <a:r>
              <a:rPr lang="en-US" sz="2000" dirty="0">
                <a:ea typeface="+mn-lt"/>
                <a:cs typeface="+mn-lt"/>
              </a:rPr>
              <a:t>Evaluation Metrics: Used confusion matrix to measure the model's precision and recall.</a:t>
            </a:r>
          </a:p>
          <a:p>
            <a:r>
              <a:rPr lang="en-US" sz="2000" dirty="0">
                <a:ea typeface="+mn-lt"/>
                <a:cs typeface="+mn-lt"/>
              </a:rPr>
              <a:t>Random Forest Results: High accuracy in classifying 'Unknown' users, moderate for 'Good' and 'Bad'.</a:t>
            </a:r>
            <a:endParaRPr lang="en-US" sz="2000" dirty="0">
              <a:cs typeface="Calibri"/>
            </a:endParaRPr>
          </a:p>
          <a:p>
            <a:r>
              <a:rPr lang="en-US" sz="2000" dirty="0">
                <a:ea typeface="+mn-lt"/>
                <a:cs typeface="+mn-lt"/>
              </a:rPr>
              <a:t>Optimal Configuration: Random Forest with fine-tuned hyperparameters outperformed other models.</a:t>
            </a:r>
            <a:endParaRPr lang="en-US" sz="2000" dirty="0">
              <a:cs typeface="Calibri"/>
            </a:endParaRPr>
          </a:p>
          <a:p>
            <a:endParaRPr lang="en-US" sz="2000" dirty="0">
              <a:cs typeface="Calibri"/>
            </a:endParaRPr>
          </a:p>
          <a:p>
            <a:endParaRPr lang="en-US" sz="2000" dirty="0">
              <a:ea typeface="Calibri"/>
              <a:cs typeface="Calibri"/>
            </a:endParaRPr>
          </a:p>
        </p:txBody>
      </p:sp>
      <p:pic>
        <p:nvPicPr>
          <p:cNvPr id="4" name="Picture 3" descr="A diagram of a model&#10;&#10;Description automatically generated">
            <a:extLst>
              <a:ext uri="{FF2B5EF4-FFF2-40B4-BE49-F238E27FC236}">
                <a16:creationId xmlns:a16="http://schemas.microsoft.com/office/drawing/2014/main" id="{70A7EDF8-82A9-3275-8B4A-28D72F88B418}"/>
              </a:ext>
            </a:extLst>
          </p:cNvPr>
          <p:cNvPicPr>
            <a:picLocks noChangeAspect="1"/>
          </p:cNvPicPr>
          <p:nvPr/>
        </p:nvPicPr>
        <p:blipFill>
          <a:blip r:embed="rId2"/>
          <a:stretch>
            <a:fillRect/>
          </a:stretch>
        </p:blipFill>
        <p:spPr>
          <a:xfrm>
            <a:off x="7074221" y="2082906"/>
            <a:ext cx="4536247" cy="329218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50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E80A8C-5271-EC7B-C2A2-E5F4A0465F0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3400" kern="1200">
                <a:solidFill>
                  <a:srgbClr val="FFFFFF"/>
                </a:solidFill>
                <a:latin typeface="+mj-lt"/>
                <a:ea typeface="+mj-ea"/>
                <a:cs typeface="+mj-cs"/>
              </a:rPr>
              <a:t>Comparative Analysis of Loan Classification Examples</a:t>
            </a:r>
          </a:p>
        </p:txBody>
      </p:sp>
      <p:sp>
        <p:nvSpPr>
          <p:cNvPr id="3" name="Text Placeholder 2">
            <a:extLst>
              <a:ext uri="{FF2B5EF4-FFF2-40B4-BE49-F238E27FC236}">
                <a16:creationId xmlns:a16="http://schemas.microsoft.com/office/drawing/2014/main" id="{383FE968-08BC-88A1-C10C-902354246DDF}"/>
              </a:ext>
            </a:extLst>
          </p:cNvPr>
          <p:cNvSpPr>
            <a:spLocks/>
          </p:cNvSpPr>
          <p:nvPr/>
        </p:nvSpPr>
        <p:spPr>
          <a:xfrm>
            <a:off x="1218333" y="2112579"/>
            <a:ext cx="4796628" cy="766220"/>
          </a:xfrm>
          <a:prstGeom prst="rect">
            <a:avLst/>
          </a:prstGeom>
        </p:spPr>
        <p:txBody>
          <a:bodyPr>
            <a:normAutofit/>
          </a:bodyPr>
          <a:lstStyle/>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1656" b="0" i="0" u="none" strike="noStrike" kern="1200" cap="none" spc="0" normalizeH="0" baseline="0" noProof="0" dirty="0">
                <a:ln>
                  <a:noFill/>
                </a:ln>
                <a:solidFill>
                  <a:srgbClr val="00B050"/>
                </a:solidFill>
                <a:effectLst/>
                <a:uLnTx/>
                <a:uFillTx/>
                <a:latin typeface="Calibri" panose="020F0502020204030204"/>
                <a:ea typeface="+mn-ea"/>
                <a:cs typeface="Calibri"/>
              </a:rPr>
              <a:t>Good Classification</a:t>
            </a:r>
            <a:endPar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Calibri"/>
            </a:endParaRPr>
          </a:p>
        </p:txBody>
      </p:sp>
      <p:sp>
        <p:nvSpPr>
          <p:cNvPr id="4" name="Content Placeholder 3">
            <a:extLst>
              <a:ext uri="{FF2B5EF4-FFF2-40B4-BE49-F238E27FC236}">
                <a16:creationId xmlns:a16="http://schemas.microsoft.com/office/drawing/2014/main" id="{9581B0E7-135F-380C-7F18-C2396DC1DD16}"/>
              </a:ext>
            </a:extLst>
          </p:cNvPr>
          <p:cNvSpPr>
            <a:spLocks/>
          </p:cNvSpPr>
          <p:nvPr/>
        </p:nvSpPr>
        <p:spPr>
          <a:xfrm>
            <a:off x="524827" y="2647630"/>
            <a:ext cx="4796628" cy="3426585"/>
          </a:xfrm>
          <a:prstGeom prst="rect">
            <a:avLst/>
          </a:prstGeom>
        </p:spPr>
        <p:txBody>
          <a:bodyPr vert="horz" lIns="91440" tIns="45720" rIns="91440" bIns="45720" rtlCol="0" anchor="t">
            <a:normAutofit/>
          </a:bodyPr>
          <a:lstStyle/>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Real and Predicted Class: </a:t>
            </a:r>
            <a:r>
              <a:rPr kumimoji="0" lang="en-US" sz="2000" b="0" i="0" u="none" strike="noStrike" kern="1200" cap="none" spc="0" normalizeH="0" baseline="0" noProof="0" dirty="0">
                <a:ln>
                  <a:noFill/>
                </a:ln>
                <a:solidFill>
                  <a:schemeClr val="bg2">
                    <a:lumMod val="75000"/>
                  </a:schemeClr>
                </a:solidFill>
                <a:effectLst/>
                <a:uLnTx/>
                <a:uFillTx/>
                <a:latin typeface="Calibri" panose="020F0502020204030204"/>
                <a:ea typeface="Calibri" panose="020F0502020204030204"/>
                <a:cs typeface="Calibri" panose="020F0502020204030204"/>
              </a:rPr>
              <a:t>Unknown</a:t>
            </a:r>
          </a:p>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Key Features:</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Loan Size: 200.0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Collateral Size: 951.86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Repayments: 200.00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Number of Loans: 1</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Collateral/Loans Ratio: 4.76</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Transactions: 7</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Collateral Withdrawal: Yes</a:t>
            </a:r>
            <a:endParaRPr lang="en-US" sz="1400" dirty="0">
              <a:solidFill>
                <a:prstClr val="black"/>
              </a:solidFill>
              <a:latin typeface="Calibri" panose="020F0502020204030204"/>
              <a:ea typeface="Calibri" panose="020F0502020204030204"/>
              <a:cs typeface="Calibri" panose="020F0502020204030204"/>
            </a:endParaRPr>
          </a:p>
          <a:p>
            <a:pPr marL="420370" marR="0" lvl="1" indent="0" algn="l" defTabSz="841248" rtl="0" eaLnBrk="1" fontAlgn="auto" latinLnBrk="0" hangingPunct="1">
              <a:lnSpc>
                <a:spcPct val="100000"/>
              </a:lnSpc>
              <a:spcBef>
                <a:spcPts val="0"/>
              </a:spcBef>
              <a:spcAft>
                <a:spcPts val="600"/>
              </a:spcAft>
              <a:buClrTx/>
              <a:buSzTx/>
              <a:buFontTx/>
              <a:buNone/>
              <a:tabLst/>
              <a:defRPr/>
            </a:pPr>
            <a:r>
              <a:rPr lang="en-US" sz="1400" dirty="0" err="1">
                <a:solidFill>
                  <a:prstClr val="black"/>
                </a:solidFill>
                <a:latin typeface="Calibri" panose="020F0502020204030204"/>
                <a:ea typeface="Calibri" panose="020F0502020204030204"/>
                <a:cs typeface="Calibri" panose="020F0502020204030204"/>
              </a:rPr>
              <a:t>UserMoreThanOneYear</a:t>
            </a:r>
            <a:r>
              <a:rPr lang="en-US" sz="1400" dirty="0">
                <a:solidFill>
                  <a:prstClr val="black"/>
                </a:solidFill>
                <a:latin typeface="Calibri" panose="020F0502020204030204"/>
                <a:ea typeface="Calibri" panose="020F0502020204030204"/>
                <a:cs typeface="Calibri" panose="020F0502020204030204"/>
              </a:rPr>
              <a:t>: No</a:t>
            </a:r>
            <a:endParaRPr kumimoji="0" lang="en-US" sz="1656"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endParaRPr>
          </a:p>
          <a:p>
            <a:pPr marL="420370" marR="0" lvl="1" indent="0" algn="l" defTabSz="841248" rtl="0" eaLnBrk="1" fontAlgn="auto" latinLnBrk="0" hangingPunct="1">
              <a:lnSpc>
                <a:spcPct val="100000"/>
              </a:lnSpc>
              <a:spcBef>
                <a:spcPts val="0"/>
              </a:spcBef>
              <a:spcAft>
                <a:spcPts val="600"/>
              </a:spcAft>
              <a:buClrTx/>
              <a:buSzTx/>
              <a:buFontTx/>
              <a:buNone/>
              <a:tabLst/>
              <a:defRPr/>
            </a:pPr>
            <a:endParaRPr kumimoji="0" lang="en-US" sz="1104"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420370" marR="0" lvl="1" indent="0" algn="l" defTabSz="841248" rtl="0" eaLnBrk="1" fontAlgn="auto" latinLnBrk="0" hangingPunct="1">
              <a:lnSpc>
                <a:spcPct val="100000"/>
              </a:lnSpc>
              <a:spcBef>
                <a:spcPts val="0"/>
              </a:spcBef>
              <a:spcAft>
                <a:spcPts val="600"/>
              </a:spcAft>
              <a:buClrTx/>
              <a:buSzTx/>
              <a:buFontTx/>
              <a:buNone/>
              <a:tabLst/>
              <a:defRPr/>
            </a:pPr>
            <a:endParaRPr kumimoji="0" lang="en-US" sz="1656" b="1"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6" name="Content Placeholder 5">
            <a:extLst>
              <a:ext uri="{FF2B5EF4-FFF2-40B4-BE49-F238E27FC236}">
                <a16:creationId xmlns:a16="http://schemas.microsoft.com/office/drawing/2014/main" id="{1948D645-4183-6C5B-B6A4-78179A829855}"/>
              </a:ext>
            </a:extLst>
          </p:cNvPr>
          <p:cNvSpPr>
            <a:spLocks/>
          </p:cNvSpPr>
          <p:nvPr/>
        </p:nvSpPr>
        <p:spPr>
          <a:xfrm>
            <a:off x="5937627" y="2647630"/>
            <a:ext cx="4820250" cy="3426585"/>
          </a:xfrm>
          <a:prstGeom prst="rect">
            <a:avLst/>
          </a:prstGeom>
        </p:spPr>
        <p:txBody>
          <a:bodyPr vert="horz" lIns="91440" tIns="45720" rIns="91440" bIns="45720" rtlCol="0" anchor="t">
            <a:normAutofit/>
          </a:bodyPr>
          <a:lstStyle/>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Real Class: </a:t>
            </a:r>
            <a:r>
              <a:rPr kumimoji="0" lang="en-US" sz="2000" b="0" i="0" u="none" strike="noStrike" kern="1200" cap="none" spc="0" normalizeH="0" baseline="0" noProof="0" dirty="0">
                <a:ln>
                  <a:noFill/>
                </a:ln>
                <a:solidFill>
                  <a:srgbClr val="00B050"/>
                </a:solidFill>
                <a:effectLst/>
                <a:uLnTx/>
                <a:uFillTx/>
                <a:latin typeface="Calibri" panose="020F0502020204030204"/>
                <a:ea typeface="Calibri" panose="020F0502020204030204"/>
                <a:cs typeface="Calibri" panose="020F0502020204030204"/>
              </a:rPr>
              <a:t>Good</a:t>
            </a:r>
            <a:r>
              <a:rPr kumimoji="0" lang="en-US" sz="2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 Predicted Class: </a:t>
            </a:r>
            <a:r>
              <a:rPr kumimoji="0" lang="en-US" sz="2000" b="0" i="0" u="none" strike="noStrike" kern="1200" cap="none" spc="0" normalizeH="0" baseline="0" noProof="0" dirty="0">
                <a:ln>
                  <a:noFill/>
                </a:ln>
                <a:solidFill>
                  <a:schemeClr val="bg2">
                    <a:lumMod val="75000"/>
                  </a:schemeClr>
                </a:solidFill>
                <a:effectLst/>
                <a:uLnTx/>
                <a:uFillTx/>
                <a:latin typeface="Calibri" panose="020F0502020204030204"/>
                <a:ea typeface="Calibri" panose="020F0502020204030204"/>
                <a:cs typeface="Calibri" panose="020F0502020204030204"/>
              </a:rPr>
              <a:t>Unknown</a:t>
            </a:r>
          </a:p>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Key Features:</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Loan Size: 400.00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Collateral Size: 2060.49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Repayments: 400.13 USD</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Number of Loans: 3</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Collateral/Loans Ratio: 5.15</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Transactions: 18</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Collateral Withdrawal: Yes</a:t>
            </a:r>
          </a:p>
          <a:p>
            <a:pPr marL="420370" marR="0" lvl="1" indent="0" algn="l" defTabSz="841248"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Calibri"/>
              </a:rPr>
              <a:t>UserMoreThanOneYear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rPr>
              <a:t>: Yes</a:t>
            </a:r>
          </a:p>
        </p:txBody>
      </p:sp>
      <p:sp>
        <p:nvSpPr>
          <p:cNvPr id="8" name="Text Placeholder 7">
            <a:extLst>
              <a:ext uri="{FF2B5EF4-FFF2-40B4-BE49-F238E27FC236}">
                <a16:creationId xmlns:a16="http://schemas.microsoft.com/office/drawing/2014/main" id="{48DF6D90-2D5B-1D58-148F-2F8F33417F15}"/>
              </a:ext>
            </a:extLst>
          </p:cNvPr>
          <p:cNvSpPr>
            <a:spLocks/>
          </p:cNvSpPr>
          <p:nvPr/>
        </p:nvSpPr>
        <p:spPr>
          <a:xfrm>
            <a:off x="6177358" y="2112579"/>
            <a:ext cx="4820250" cy="766220"/>
          </a:xfrm>
          <a:prstGeom prst="rect">
            <a:avLst/>
          </a:prstGeom>
        </p:spPr>
        <p:txBody>
          <a:bodyPr lIns="91440" tIns="45720" rIns="91440" bIns="45720" anchor="t"/>
          <a:lstStyle/>
          <a:p>
            <a:pPr marL="420370" marR="0" lvl="1" indent="0" algn="l" defTabSz="841248" rtl="0" eaLnBrk="1" fontAlgn="auto" latinLnBrk="0" hangingPunct="1">
              <a:lnSpc>
                <a:spcPct val="100000"/>
              </a:lnSpc>
              <a:spcBef>
                <a:spcPts val="0"/>
              </a:spcBef>
              <a:spcAft>
                <a:spcPts val="600"/>
              </a:spcAft>
              <a:buClrTx/>
              <a:buSzTx/>
              <a:buFontTx/>
              <a:buNone/>
              <a:tabLst/>
              <a:defRPr/>
            </a:pPr>
            <a:endParaRPr kumimoji="0" lang="en-US" sz="1564" b="0" i="0" u="none" strike="noStrike" kern="1200" cap="none" spc="0" normalizeH="0" baseline="0" noProof="0">
              <a:ln>
                <a:noFill/>
              </a:ln>
              <a:solidFill>
                <a:prstClr val="black"/>
              </a:solidFill>
              <a:effectLst/>
              <a:uLnTx/>
              <a:uFillTx/>
              <a:latin typeface="Calibri" panose="020F0502020204030204"/>
              <a:ea typeface="+mn-ea"/>
              <a:cs typeface="Calibri"/>
            </a:endParaRPr>
          </a:p>
          <a:p>
            <a:pPr marL="0" marR="0" lvl="0" indent="0" algn="l" defTabSz="841248" rtl="0" eaLnBrk="1" fontAlgn="auto" latinLnBrk="0" hangingPunct="1">
              <a:lnSpc>
                <a:spcPct val="100000"/>
              </a:lnSpc>
              <a:spcBef>
                <a:spcPts val="0"/>
              </a:spcBef>
              <a:spcAft>
                <a:spcPts val="600"/>
              </a:spcAft>
              <a:buClrTx/>
              <a:buSzTx/>
              <a:buFontTx/>
              <a:buNone/>
              <a:tabLst/>
              <a:defRPr/>
            </a:pPr>
            <a:endParaRPr kumimoji="0" lang="en-US" sz="165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9" name="Text Placeholder 2">
            <a:extLst>
              <a:ext uri="{FF2B5EF4-FFF2-40B4-BE49-F238E27FC236}">
                <a16:creationId xmlns:a16="http://schemas.microsoft.com/office/drawing/2014/main" id="{E89A38EA-8F46-26D9-C3EF-99035E1875A0}"/>
              </a:ext>
            </a:extLst>
          </p:cNvPr>
          <p:cNvSpPr>
            <a:spLocks/>
          </p:cNvSpPr>
          <p:nvPr/>
        </p:nvSpPr>
        <p:spPr>
          <a:xfrm>
            <a:off x="6663636" y="2112578"/>
            <a:ext cx="4796628" cy="766220"/>
          </a:xfrm>
          <a:prstGeom prst="rect">
            <a:avLst/>
          </a:prstGeom>
        </p:spPr>
        <p:txBody>
          <a:bodyPr lIns="91440" tIns="45720" rIns="91440" bIns="45720" anchor="t">
            <a:normAutofit/>
          </a:bodyPr>
          <a:lstStyle/>
          <a:p>
            <a:pPr marL="0" marR="0" lvl="0" indent="0" algn="l" defTabSz="841248" rtl="0" eaLnBrk="1" fontAlgn="auto" latinLnBrk="0" hangingPunct="1">
              <a:lnSpc>
                <a:spcPct val="100000"/>
              </a:lnSpc>
              <a:spcBef>
                <a:spcPts val="0"/>
              </a:spcBef>
              <a:spcAft>
                <a:spcPts val="600"/>
              </a:spcAft>
              <a:buClrTx/>
              <a:buSzTx/>
              <a:buFontTx/>
              <a:buNone/>
              <a:tabLst/>
              <a:defRPr/>
            </a:pPr>
            <a:r>
              <a:rPr kumimoji="0" lang="en-US" sz="1650" b="0" i="0" u="none" strike="noStrike" kern="1200" cap="none" spc="0" normalizeH="0" baseline="0" noProof="0" dirty="0">
                <a:ln>
                  <a:noFill/>
                </a:ln>
                <a:solidFill>
                  <a:srgbClr val="FF0000"/>
                </a:solidFill>
                <a:effectLst/>
                <a:uLnTx/>
                <a:uFillTx/>
                <a:latin typeface="Calibri" panose="020F0502020204030204"/>
                <a:ea typeface="+mn-ea"/>
                <a:cs typeface="Calibri"/>
              </a:rPr>
              <a:t>Bad Classification</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84587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40CE81-7481-C6AD-8B0F-45867D7B520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a typeface="Calibri Light"/>
                <a:cs typeface="Calibri Light"/>
              </a:rPr>
              <a:t>Limitation and future work</a:t>
            </a:r>
            <a:endParaRPr lang="en-US" sz="4000">
              <a:solidFill>
                <a:srgbClr val="FFFFFF"/>
              </a:solidFill>
            </a:endParaRPr>
          </a:p>
        </p:txBody>
      </p:sp>
      <p:sp>
        <p:nvSpPr>
          <p:cNvPr id="3" name="Content Placeholder 2">
            <a:extLst>
              <a:ext uri="{FF2B5EF4-FFF2-40B4-BE49-F238E27FC236}">
                <a16:creationId xmlns:a16="http://schemas.microsoft.com/office/drawing/2014/main" id="{7D664AC9-2BF5-1A2C-C680-C6CFF26BF892}"/>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ea typeface="+mn-lt"/>
                <a:cs typeface="+mn-lt"/>
              </a:rPr>
              <a:t>Defining 'Good' Users: Criteria for 'Good' require further refinement to capture reliable borrowers accurately.</a:t>
            </a:r>
            <a:endParaRPr lang="en-US" sz="2000" dirty="0">
              <a:cs typeface="Calibri"/>
            </a:endParaRPr>
          </a:p>
          <a:p>
            <a:r>
              <a:rPr lang="en-US" sz="2000" dirty="0">
                <a:ea typeface="+mn-lt"/>
                <a:cs typeface="+mn-lt"/>
              </a:rPr>
              <a:t>Expansion of Data Sources: To enrich the dataset, considering integration of additional DeFi platforms such as Aave and Compound v2</a:t>
            </a:r>
          </a:p>
          <a:p>
            <a:r>
              <a:rPr lang="en-US" sz="2000" dirty="0">
                <a:ea typeface="+mn-lt"/>
                <a:cs typeface="+mn-lt"/>
              </a:rPr>
              <a:t>Algorithm Evolution: Exploration of advanced machine learning techniques, such as neural networks, for improved predictive power.</a:t>
            </a:r>
            <a:endParaRPr lang="en-US" sz="2000" dirty="0">
              <a:cs typeface="Calibri"/>
            </a:endParaRPr>
          </a:p>
          <a:p>
            <a:r>
              <a:rPr lang="en-US" sz="2000" dirty="0">
                <a:ea typeface="+mn-lt"/>
                <a:cs typeface="+mn-lt"/>
              </a:rPr>
              <a:t>Regulatory Compliance: Continuous alignment with evolving DeFi regulations and privacy standards.</a:t>
            </a:r>
          </a:p>
          <a:p>
            <a:r>
              <a:rPr lang="en-US" sz="2000" dirty="0">
                <a:ea typeface="+mn-lt"/>
                <a:cs typeface="+mn-lt"/>
              </a:rPr>
              <a:t>Time-windowing solution</a:t>
            </a:r>
          </a:p>
        </p:txBody>
      </p:sp>
    </p:spTree>
    <p:extLst>
      <p:ext uri="{BB962C8B-B14F-4D97-AF65-F5344CB8AC3E}">
        <p14:creationId xmlns:p14="http://schemas.microsoft.com/office/powerpoint/2010/main" val="219206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4DE384-0C83-CD6B-7743-58B8E86C5B86}"/>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F4819915-2746-8E98-4EAF-8FCCA051F4EB}"/>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r>
              <a:rPr lang="en-US" sz="2000" dirty="0">
                <a:ea typeface="+mn-lt"/>
                <a:cs typeface="+mn-lt"/>
              </a:rPr>
              <a:t>Pioneering Approach: Developed a ML algorithm to reduce collateral requirements in DeFi.</a:t>
            </a:r>
          </a:p>
          <a:p>
            <a:r>
              <a:rPr lang="en-US" sz="2000" dirty="0">
                <a:ea typeface="+mn-lt"/>
                <a:cs typeface="+mn-lt"/>
              </a:rPr>
              <a:t>Significant Impact: Potential to democratize access to finance by lowering entry barriers.</a:t>
            </a:r>
            <a:endParaRPr lang="en-US" sz="2000" dirty="0">
              <a:cs typeface="Calibri"/>
            </a:endParaRPr>
          </a:p>
          <a:p>
            <a:r>
              <a:rPr lang="en-US" sz="2000" dirty="0">
                <a:ea typeface="+mn-lt"/>
                <a:cs typeface="+mn-lt"/>
              </a:rPr>
              <a:t>Proven Methodology: Validated the model with Compound V3 data, with promising initial results.</a:t>
            </a:r>
            <a:endParaRPr lang="en-US" sz="2000" dirty="0">
              <a:cs typeface="Calibri"/>
            </a:endParaRPr>
          </a:p>
          <a:p>
            <a:r>
              <a:rPr lang="en-US" sz="2000" dirty="0">
                <a:ea typeface="+mn-lt"/>
                <a:cs typeface="+mn-lt"/>
              </a:rPr>
              <a:t>Commitment to Excellence: Ongoing efforts to refine the model and expand its capabilities.</a:t>
            </a:r>
          </a:p>
          <a:p>
            <a:r>
              <a:rPr lang="en-US" sz="2000" dirty="0">
                <a:ea typeface="+mn-lt"/>
                <a:cs typeface="+mn-lt"/>
              </a:rPr>
              <a:t>Our project has successfully tackled the problem of anonymity, which was a key factor in driving up collateral requirements. </a:t>
            </a:r>
          </a:p>
          <a:p>
            <a:r>
              <a:rPr lang="en-US" sz="2000" dirty="0">
                <a:ea typeface="+mn-lt"/>
                <a:cs typeface="+mn-lt"/>
              </a:rPr>
              <a:t>However, it's important to acknowledge that the issue of volatility remains unresolved within the scope of our current solution.</a:t>
            </a:r>
            <a:endParaRPr lang="en-US"/>
          </a:p>
        </p:txBody>
      </p:sp>
    </p:spTree>
    <p:extLst>
      <p:ext uri="{BB962C8B-B14F-4D97-AF65-F5344CB8AC3E}">
        <p14:creationId xmlns:p14="http://schemas.microsoft.com/office/powerpoint/2010/main" val="1109549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3F8DE-0214-3115-C3F1-C6974C77DFF9}"/>
              </a:ext>
            </a:extLst>
          </p:cNvPr>
          <p:cNvSpPr>
            <a:spLocks noGrp="1"/>
          </p:cNvSpPr>
          <p:nvPr>
            <p:ph type="title"/>
          </p:nvPr>
        </p:nvSpPr>
        <p:spPr>
          <a:xfrm>
            <a:off x="1136397" y="502021"/>
            <a:ext cx="9688296" cy="1642969"/>
          </a:xfrm>
        </p:spPr>
        <p:txBody>
          <a:bodyPr anchor="b">
            <a:normAutofit/>
          </a:bodyPr>
          <a:lstStyle/>
          <a:p>
            <a:r>
              <a:rPr lang="en-US" sz="4000">
                <a:cs typeface="Calibri Light"/>
              </a:rPr>
              <a:t>References</a:t>
            </a:r>
            <a:endParaRPr lang="en-US" sz="4000"/>
          </a:p>
        </p:txBody>
      </p:sp>
      <p:sp>
        <p:nvSpPr>
          <p:cNvPr id="3" name="Content Placeholder 2">
            <a:extLst>
              <a:ext uri="{FF2B5EF4-FFF2-40B4-BE49-F238E27FC236}">
                <a16:creationId xmlns:a16="http://schemas.microsoft.com/office/drawing/2014/main" id="{D264F892-34D3-2EBC-C9F2-0145A1C0F932}"/>
              </a:ext>
            </a:extLst>
          </p:cNvPr>
          <p:cNvSpPr>
            <a:spLocks noGrp="1"/>
          </p:cNvSpPr>
          <p:nvPr>
            <p:ph idx="1"/>
          </p:nvPr>
        </p:nvSpPr>
        <p:spPr>
          <a:xfrm>
            <a:off x="1136397" y="2418409"/>
            <a:ext cx="9688296" cy="3454358"/>
          </a:xfrm>
        </p:spPr>
        <p:txBody>
          <a:bodyPr vert="horz" lIns="91440" tIns="45720" rIns="91440" bIns="45720" rtlCol="0" anchor="t">
            <a:normAutofit/>
          </a:bodyPr>
          <a:lstStyle/>
          <a:p>
            <a:r>
              <a:rPr lang="en-US" sz="2000">
                <a:ea typeface="+mn-lt"/>
                <a:cs typeface="+mn-lt"/>
              </a:rPr>
              <a:t>Compound :</a:t>
            </a:r>
            <a:r>
              <a:rPr lang="en-US" sz="2000">
                <a:ea typeface="+mn-lt"/>
                <a:cs typeface="+mn-lt"/>
                <a:hlinkClick r:id="rId2"/>
              </a:rPr>
              <a:t>https://learn.bybit.com/defi/what-is-compound-crypto/</a:t>
            </a:r>
            <a:endParaRPr lang="en-US" sz="2000">
              <a:ea typeface="+mn-lt"/>
              <a:cs typeface="+mn-lt"/>
            </a:endParaRPr>
          </a:p>
          <a:p>
            <a:r>
              <a:rPr lang="en-US" sz="2000">
                <a:ea typeface="+mn-lt"/>
                <a:cs typeface="+mn-lt"/>
              </a:rPr>
              <a:t>Compound : </a:t>
            </a:r>
            <a:r>
              <a:rPr lang="en-US" sz="2000">
                <a:ea typeface="+mn-lt"/>
                <a:cs typeface="+mn-lt"/>
                <a:hlinkClick r:id="rId3"/>
              </a:rPr>
              <a:t>https://www.kraken.com/learn/what-is-compound-comp</a:t>
            </a:r>
            <a:endParaRPr lang="en-US" sz="2000">
              <a:ea typeface="+mn-lt"/>
              <a:cs typeface="+mn-lt"/>
            </a:endParaRPr>
          </a:p>
          <a:p>
            <a:r>
              <a:rPr lang="en-US" sz="2000">
                <a:ea typeface="+mn-lt"/>
                <a:cs typeface="+mn-lt"/>
              </a:rPr>
              <a:t>Aave : </a:t>
            </a:r>
            <a:r>
              <a:rPr lang="en-US" sz="2000">
                <a:ea typeface="+mn-lt"/>
                <a:cs typeface="+mn-lt"/>
                <a:hlinkClick r:id="rId4"/>
              </a:rPr>
              <a:t>https://www.investopedia.com/what-is-aave-6823617</a:t>
            </a:r>
            <a:endParaRPr lang="en-US" sz="2000">
              <a:ea typeface="+mn-lt"/>
              <a:cs typeface="+mn-lt"/>
            </a:endParaRPr>
          </a:p>
          <a:p>
            <a:r>
              <a:rPr lang="en-US" sz="2000" i="0">
                <a:effectLst/>
                <a:latin typeface="Arial" panose="020B0604020202020204" pitchFamily="34" charset="0"/>
              </a:rPr>
              <a:t>Credit Score Model for Loans: </a:t>
            </a:r>
            <a:r>
              <a:rPr lang="en-US" sz="2000">
                <a:cs typeface="Calibri"/>
                <a:hlinkClick r:id="rId5"/>
              </a:rPr>
              <a:t>https://www.mdpi.com/1911-8074/13/8/180</a:t>
            </a:r>
            <a:endParaRPr lang="en-US" sz="2000">
              <a:cs typeface="Calibri"/>
            </a:endParaRPr>
          </a:p>
          <a:p>
            <a:endParaRPr lang="en-US" sz="2000">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40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E03476-D801-25BB-6CF5-E6EC7BFCE9E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Background on DeFi lending protocols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B96F22A-04EC-ECF9-451F-C7DC1278A4BE}"/>
              </a:ext>
            </a:extLst>
          </p:cNvPr>
          <p:cNvGraphicFramePr>
            <a:graphicFrameLocks noGrp="1"/>
          </p:cNvGraphicFramePr>
          <p:nvPr>
            <p:ph idx="1"/>
            <p:extLst>
              <p:ext uri="{D42A27DB-BD31-4B8C-83A1-F6EECF244321}">
                <p14:modId xmlns:p14="http://schemas.microsoft.com/office/powerpoint/2010/main" val="1899835331"/>
              </p:ext>
            </p:extLst>
          </p:nvPr>
        </p:nvGraphicFramePr>
        <p:xfrm>
          <a:off x="632084" y="1143478"/>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3406E19B-248D-B082-39C9-EAE42FD56671}"/>
              </a:ext>
            </a:extLst>
          </p:cNvPr>
          <p:cNvGraphicFramePr/>
          <p:nvPr>
            <p:extLst>
              <p:ext uri="{D42A27DB-BD31-4B8C-83A1-F6EECF244321}">
                <p14:modId xmlns:p14="http://schemas.microsoft.com/office/powerpoint/2010/main" val="1870170322"/>
              </p:ext>
            </p:extLst>
          </p:nvPr>
        </p:nvGraphicFramePr>
        <p:xfrm>
          <a:off x="1" y="3247254"/>
          <a:ext cx="12191999" cy="45783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771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269B55-20E4-A1B7-1399-36B763A43C9E}"/>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Aave and Compound</a:t>
            </a:r>
          </a:p>
        </p:txBody>
      </p:sp>
    </p:spTree>
    <p:extLst>
      <p:ext uri="{BB962C8B-B14F-4D97-AF65-F5344CB8AC3E}">
        <p14:creationId xmlns:p14="http://schemas.microsoft.com/office/powerpoint/2010/main" val="429103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9C1B2-C85C-5147-EC58-F3B674DBAA85}"/>
              </a:ext>
            </a:extLst>
          </p:cNvPr>
          <p:cNvSpPr>
            <a:spLocks noGrp="1"/>
          </p:cNvSpPr>
          <p:nvPr>
            <p:ph type="title"/>
          </p:nvPr>
        </p:nvSpPr>
        <p:spPr>
          <a:xfrm>
            <a:off x="1136398" y="457201"/>
            <a:ext cx="10117810" cy="1150470"/>
          </a:xfrm>
        </p:spPr>
        <p:txBody>
          <a:bodyPr anchor="b">
            <a:normAutofit/>
          </a:bodyPr>
          <a:lstStyle/>
          <a:p>
            <a:r>
              <a:rPr lang="en-US" sz="4000">
                <a:cs typeface="Calibri Light"/>
              </a:rPr>
              <a:t>Liquidity pool </a:t>
            </a:r>
          </a:p>
        </p:txBody>
      </p:sp>
      <p:sp>
        <p:nvSpPr>
          <p:cNvPr id="3" name="Content Placeholder 2">
            <a:extLst>
              <a:ext uri="{FF2B5EF4-FFF2-40B4-BE49-F238E27FC236}">
                <a16:creationId xmlns:a16="http://schemas.microsoft.com/office/drawing/2014/main" id="{6B1742A8-95B0-ECAC-C9B5-372354069045}"/>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US" sz="2000">
                <a:cs typeface="Calibri"/>
              </a:rPr>
              <a:t>No direct relation between borrower and lender</a:t>
            </a:r>
          </a:p>
          <a:p>
            <a:r>
              <a:rPr lang="en-US" sz="2000">
                <a:cs typeface="Calibri"/>
              </a:rPr>
              <a:t>The  plateform checks if the borrower met the borrowing conditions </a:t>
            </a:r>
          </a:p>
          <a:p>
            <a:r>
              <a:rPr lang="en-US" sz="2000">
                <a:ea typeface="+mn-lt"/>
                <a:cs typeface="+mn-lt"/>
              </a:rPr>
              <a:t>Providers of liquidity can withdraw their funds from liquidity pool at any time.</a:t>
            </a:r>
          </a:p>
          <a:p>
            <a:pPr marL="0" indent="0">
              <a:buNone/>
            </a:pPr>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12" name="Rectangle 11">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10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1B807-4D6F-014B-92EC-B9DDC8B58DDA}"/>
              </a:ext>
            </a:extLst>
          </p:cNvPr>
          <p:cNvSpPr>
            <a:spLocks noGrp="1"/>
          </p:cNvSpPr>
          <p:nvPr>
            <p:ph type="title"/>
          </p:nvPr>
        </p:nvSpPr>
        <p:spPr>
          <a:xfrm>
            <a:off x="1136398" y="457201"/>
            <a:ext cx="10117810" cy="1150470"/>
          </a:xfrm>
        </p:spPr>
        <p:txBody>
          <a:bodyPr anchor="b">
            <a:normAutofit/>
          </a:bodyPr>
          <a:lstStyle/>
          <a:p>
            <a:r>
              <a:rPr lang="en-US" sz="4000">
                <a:cs typeface="Calibri Light"/>
              </a:rPr>
              <a:t>Interest rate </a:t>
            </a:r>
            <a:endParaRPr lang="en-US" sz="4000"/>
          </a:p>
        </p:txBody>
      </p:sp>
      <p:sp>
        <p:nvSpPr>
          <p:cNvPr id="3" name="Content Placeholder 2">
            <a:extLst>
              <a:ext uri="{FF2B5EF4-FFF2-40B4-BE49-F238E27FC236}">
                <a16:creationId xmlns:a16="http://schemas.microsoft.com/office/drawing/2014/main" id="{12035256-EF41-77BC-FA1C-001E024B047C}"/>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US" sz="2000" dirty="0">
                <a:cs typeface="Calibri"/>
              </a:rPr>
              <a:t>If the capital is available: low interest rates to encourage borrowing </a:t>
            </a:r>
          </a:p>
          <a:p>
            <a:r>
              <a:rPr lang="en-US" sz="2000" dirty="0">
                <a:cs typeface="Calibri"/>
              </a:rPr>
              <a:t>If the capital is scarce : high</a:t>
            </a:r>
            <a:r>
              <a:rPr lang="en-US" sz="2000" dirty="0">
                <a:ea typeface="+mn-lt"/>
                <a:cs typeface="+mn-lt"/>
              </a:rPr>
              <a:t> interest rates to encourage repayments of debt.</a:t>
            </a:r>
          </a:p>
          <a:p>
            <a:r>
              <a:rPr lang="en-US" sz="2000" dirty="0">
                <a:cs typeface="Calibri"/>
              </a:rPr>
              <a:t>Interest rates are updated in continuously, so they change in real time: </a:t>
            </a:r>
            <a:r>
              <a:rPr lang="en-US" sz="2000" dirty="0" err="1">
                <a:cs typeface="Calibri"/>
              </a:rPr>
              <a:t>everytime</a:t>
            </a:r>
            <a:r>
              <a:rPr lang="en-US" sz="2000" dirty="0">
                <a:cs typeface="Calibri"/>
              </a:rPr>
              <a:t> the market change or a transaction is made.</a:t>
            </a:r>
          </a:p>
          <a:p>
            <a:pPr marL="457200" indent="-457200"/>
            <a:endParaRPr lang="en-US" sz="2000" dirty="0">
              <a:cs typeface="Calibri"/>
            </a:endParaRPr>
          </a:p>
        </p:txBody>
      </p:sp>
      <p:pic>
        <p:nvPicPr>
          <p:cNvPr id="5" name="Picture 4" descr="Codes on papers">
            <a:extLst>
              <a:ext uri="{FF2B5EF4-FFF2-40B4-BE49-F238E27FC236}">
                <a16:creationId xmlns:a16="http://schemas.microsoft.com/office/drawing/2014/main" id="{39C3D4FA-7368-395C-70FB-AEABD065AB0C}"/>
              </a:ext>
            </a:extLst>
          </p:cNvPr>
          <p:cNvPicPr>
            <a:picLocks noChangeAspect="1"/>
          </p:cNvPicPr>
          <p:nvPr/>
        </p:nvPicPr>
        <p:blipFill rotWithShape="1">
          <a:blip r:embed="rId3"/>
          <a:srcRect l="16834" r="14283" b="-1"/>
          <a:stretch/>
        </p:blipFill>
        <p:spPr>
          <a:xfrm>
            <a:off x="7646838" y="1980775"/>
            <a:ext cx="3748858" cy="3632824"/>
          </a:xfrm>
          <a:prstGeom prst="rect">
            <a:avLst/>
          </a:prstGeom>
        </p:spPr>
      </p:pic>
      <p:sp>
        <p:nvSpPr>
          <p:cNvPr id="12" name="Rectangle 11">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54932-3A5B-A416-7872-28E7CA64DC11}"/>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Aave</a:t>
            </a:r>
          </a:p>
        </p:txBody>
      </p:sp>
      <p:sp>
        <p:nvSpPr>
          <p:cNvPr id="3" name="Content Placeholder 2">
            <a:extLst>
              <a:ext uri="{FF2B5EF4-FFF2-40B4-BE49-F238E27FC236}">
                <a16:creationId xmlns:a16="http://schemas.microsoft.com/office/drawing/2014/main" id="{71BF94D8-B518-5896-5FF5-887C8BA0AAFA}"/>
              </a:ext>
            </a:extLst>
          </p:cNvPr>
          <p:cNvSpPr>
            <a:spLocks noGrp="1"/>
          </p:cNvSpPr>
          <p:nvPr>
            <p:ph idx="1"/>
          </p:nvPr>
        </p:nvSpPr>
        <p:spPr>
          <a:xfrm>
            <a:off x="1388210" y="824249"/>
            <a:ext cx="9654076" cy="3837904"/>
          </a:xfrm>
        </p:spPr>
        <p:txBody>
          <a:bodyPr anchor="ctr">
            <a:normAutofit/>
          </a:bodyPr>
          <a:lstStyle/>
          <a:p>
            <a:r>
              <a:rPr lang="en-US" sz="2000" dirty="0"/>
              <a:t>A decentralized crypto lending platform Ethereum Based</a:t>
            </a:r>
          </a:p>
          <a:p>
            <a:r>
              <a:rPr lang="en-US" sz="2000" dirty="0"/>
              <a:t>Specialized in overcollateralized loans</a:t>
            </a:r>
          </a:p>
          <a:p>
            <a:r>
              <a:rPr lang="en-US" sz="2000" dirty="0"/>
              <a:t>Protects lenders from losing money </a:t>
            </a:r>
          </a:p>
          <a:p>
            <a:r>
              <a:rPr lang="en-US" sz="2000" dirty="0"/>
              <a:t>Offers flash loans.</a:t>
            </a:r>
          </a:p>
          <a:p>
            <a:endParaRPr lang="en-US" sz="2000" dirty="0"/>
          </a:p>
          <a:p>
            <a:endParaRPr lang="en-US" sz="2000" dirty="0"/>
          </a:p>
        </p:txBody>
      </p:sp>
    </p:spTree>
    <p:extLst>
      <p:ext uri="{BB962C8B-B14F-4D97-AF65-F5344CB8AC3E}">
        <p14:creationId xmlns:p14="http://schemas.microsoft.com/office/powerpoint/2010/main" val="361667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022E3-7332-710B-5383-F497BCBBEF2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Compound</a:t>
            </a:r>
            <a:endParaRPr lang="en-US" sz="4000">
              <a:solidFill>
                <a:srgbClr val="FFFFFF"/>
              </a:solidFill>
            </a:endParaRPr>
          </a:p>
        </p:txBody>
      </p:sp>
      <p:sp>
        <p:nvSpPr>
          <p:cNvPr id="3" name="Content Placeholder 2">
            <a:extLst>
              <a:ext uri="{FF2B5EF4-FFF2-40B4-BE49-F238E27FC236}">
                <a16:creationId xmlns:a16="http://schemas.microsoft.com/office/drawing/2014/main" id="{91C5B23C-BC67-0181-12A0-B1A87EDDA58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ea typeface="+mn-lt"/>
                <a:cs typeface="+mn-lt"/>
              </a:rPr>
              <a:t>Ethereum based</a:t>
            </a:r>
          </a:p>
          <a:p>
            <a:r>
              <a:rPr lang="en-US" sz="2000" dirty="0">
                <a:ea typeface="+mn-lt"/>
                <a:cs typeface="+mn-lt"/>
              </a:rPr>
              <a:t>A DeFi platform that enables users to deposit and borrow various resources.</a:t>
            </a:r>
          </a:p>
          <a:p>
            <a:r>
              <a:rPr lang="en-US" sz="2000" dirty="0">
                <a:ea typeface="+mn-lt"/>
                <a:cs typeface="+mn-lt"/>
              </a:rPr>
              <a:t>Overcollateralization</a:t>
            </a:r>
          </a:p>
          <a:p>
            <a:r>
              <a:rPr lang="en-US" sz="2000" dirty="0">
                <a:ea typeface="+mn-lt"/>
                <a:cs typeface="+mn-lt"/>
              </a:rPr>
              <a:t>Does not provide flash loans</a:t>
            </a:r>
          </a:p>
          <a:p>
            <a:r>
              <a:rPr lang="en-US" sz="2000" dirty="0">
                <a:ea typeface="+mn-lt"/>
                <a:cs typeface="+mn-lt"/>
              </a:rPr>
              <a:t>COMP Token</a:t>
            </a:r>
          </a:p>
        </p:txBody>
      </p:sp>
    </p:spTree>
    <p:extLst>
      <p:ext uri="{BB962C8B-B14F-4D97-AF65-F5344CB8AC3E}">
        <p14:creationId xmlns:p14="http://schemas.microsoft.com/office/powerpoint/2010/main" val="82198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5E79D4-A955-B402-4923-3EDC343D01B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CToken and COMP</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0D79B73-B5B3-8D46-20C0-4A12B1664682}"/>
              </a:ext>
            </a:extLst>
          </p:cNvPr>
          <p:cNvGraphicFramePr>
            <a:graphicFrameLocks noGrp="1"/>
          </p:cNvGraphicFramePr>
          <p:nvPr>
            <p:ph idx="1"/>
            <p:extLst>
              <p:ext uri="{D42A27DB-BD31-4B8C-83A1-F6EECF244321}">
                <p14:modId xmlns:p14="http://schemas.microsoft.com/office/powerpoint/2010/main" val="1181909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662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14932</TotalTime>
  <Words>2269</Words>
  <Application>Microsoft Office PowerPoint</Application>
  <PresentationFormat>Widescreen</PresentationFormat>
  <Paragraphs>223</Paragraphs>
  <Slides>27</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Consolas</vt:lpstr>
      <vt:lpstr>Courier New</vt:lpstr>
      <vt:lpstr>Söhne</vt:lpstr>
      <vt:lpstr>Office Theme</vt:lpstr>
      <vt:lpstr>1_office theme</vt:lpstr>
      <vt:lpstr>Low Collateral Blockchains loans</vt:lpstr>
      <vt:lpstr>Introduction</vt:lpstr>
      <vt:lpstr>Background on DeFi lending protocols</vt:lpstr>
      <vt:lpstr>Aave and Compound</vt:lpstr>
      <vt:lpstr>Liquidity pool </vt:lpstr>
      <vt:lpstr>Interest rate </vt:lpstr>
      <vt:lpstr>Aave</vt:lpstr>
      <vt:lpstr>Compound</vt:lpstr>
      <vt:lpstr>CToken and COMP</vt:lpstr>
      <vt:lpstr>How Compound v2 Utilizes Money Markets and cTokens</vt:lpstr>
      <vt:lpstr>Liquidations and Collateral Factors in Compound v2</vt:lpstr>
      <vt:lpstr>Collateral &amp; Borrowing</vt:lpstr>
      <vt:lpstr>Liquidation</vt:lpstr>
      <vt:lpstr>Our Project</vt:lpstr>
      <vt:lpstr>Understanding DeFi Lending Challenges</vt:lpstr>
      <vt:lpstr>Project 'Low Collateral Blockchain': Revolutionizing DeFi Lending</vt:lpstr>
      <vt:lpstr>Project Overview</vt:lpstr>
      <vt:lpstr>Workflow of our project</vt:lpstr>
      <vt:lpstr>Data Collection and Features </vt:lpstr>
      <vt:lpstr>Algorithm Development - Foundation</vt:lpstr>
      <vt:lpstr>Maximizing Model Accuracy through Iterative Testing</vt:lpstr>
      <vt:lpstr>Comparative Analysis of Machine Learning Model Accuracies</vt:lpstr>
      <vt:lpstr>Model Evaluation</vt:lpstr>
      <vt:lpstr>Comparative Analysis of Loan Classification Examples</vt:lpstr>
      <vt:lpstr>Limitation and 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33769</dc:creator>
  <cp:lastModifiedBy>sacha slom</cp:lastModifiedBy>
  <cp:revision>480</cp:revision>
  <dcterms:created xsi:type="dcterms:W3CDTF">2023-04-03T15:42:45Z</dcterms:created>
  <dcterms:modified xsi:type="dcterms:W3CDTF">2024-03-18T17:19:48Z</dcterms:modified>
</cp:coreProperties>
</file>