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9" r:id="rId3"/>
    <p:sldId id="262" r:id="rId4"/>
    <p:sldId id="271" r:id="rId5"/>
    <p:sldId id="258" r:id="rId6"/>
    <p:sldId id="259" r:id="rId7"/>
    <p:sldId id="264" r:id="rId8"/>
    <p:sldId id="266" r:id="rId9"/>
    <p:sldId id="263" r:id="rId10"/>
    <p:sldId id="273"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5374" autoAdjust="0"/>
  </p:normalViewPr>
  <p:slideViewPr>
    <p:cSldViewPr snapToGrid="0">
      <p:cViewPr varScale="1">
        <p:scale>
          <a:sx n="70" d="100"/>
          <a:sy n="70" d="100"/>
        </p:scale>
        <p:origin x="75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C05BF-55A2-4373-A9C2-C305E0D20AC2}" type="datetimeFigureOut">
              <a:rPr lang="en-US" smtClean="0"/>
              <a:t>8/26/2015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C5BF8-077E-4F7C-A54B-6A050CA496B1}" type="slidenum">
              <a:rPr lang="en-US" smtClean="0"/>
              <a:t>‹#›</a:t>
            </a:fld>
            <a:endParaRPr lang="en-US"/>
          </a:p>
        </p:txBody>
      </p:sp>
    </p:spTree>
    <p:extLst>
      <p:ext uri="{BB962C8B-B14F-4D97-AF65-F5344CB8AC3E}">
        <p14:creationId xmlns:p14="http://schemas.microsoft.com/office/powerpoint/2010/main" val="410325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2</a:t>
            </a:fld>
            <a:endParaRPr lang="en-US"/>
          </a:p>
        </p:txBody>
      </p:sp>
    </p:spTree>
    <p:extLst>
      <p:ext uri="{BB962C8B-B14F-4D97-AF65-F5344CB8AC3E}">
        <p14:creationId xmlns:p14="http://schemas.microsoft.com/office/powerpoint/2010/main" val="55494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a:t>
            </a:r>
            <a:endParaRPr lang="en-US" dirty="0"/>
          </a:p>
        </p:txBody>
      </p:sp>
      <p:sp>
        <p:nvSpPr>
          <p:cNvPr id="4" name="Slide Number Placeholder 3"/>
          <p:cNvSpPr>
            <a:spLocks noGrp="1"/>
          </p:cNvSpPr>
          <p:nvPr>
            <p:ph type="sldNum" sz="quarter" idx="10"/>
          </p:nvPr>
        </p:nvSpPr>
        <p:spPr/>
        <p:txBody>
          <a:bodyPr/>
          <a:lstStyle/>
          <a:p>
            <a:fld id="{C94C5BF8-077E-4F7C-A54B-6A050CA496B1}" type="slidenum">
              <a:rPr lang="en-US" smtClean="0"/>
              <a:t>11</a:t>
            </a:fld>
            <a:endParaRPr lang="en-US"/>
          </a:p>
        </p:txBody>
      </p:sp>
    </p:spTree>
    <p:extLst>
      <p:ext uri="{BB962C8B-B14F-4D97-AF65-F5344CB8AC3E}">
        <p14:creationId xmlns:p14="http://schemas.microsoft.com/office/powerpoint/2010/main" val="42093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3</a:t>
            </a:fld>
            <a:endParaRPr lang="en-US"/>
          </a:p>
        </p:txBody>
      </p:sp>
    </p:spTree>
    <p:extLst>
      <p:ext uri="{BB962C8B-B14F-4D97-AF65-F5344CB8AC3E}">
        <p14:creationId xmlns:p14="http://schemas.microsoft.com/office/powerpoint/2010/main" val="407242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4</a:t>
            </a:fld>
            <a:endParaRPr lang="en-US"/>
          </a:p>
        </p:txBody>
      </p:sp>
    </p:spTree>
    <p:extLst>
      <p:ext uri="{BB962C8B-B14F-4D97-AF65-F5344CB8AC3E}">
        <p14:creationId xmlns:p14="http://schemas.microsoft.com/office/powerpoint/2010/main" val="200297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5</a:t>
            </a:fld>
            <a:endParaRPr lang="en-US"/>
          </a:p>
        </p:txBody>
      </p:sp>
    </p:spTree>
    <p:extLst>
      <p:ext uri="{BB962C8B-B14F-4D97-AF65-F5344CB8AC3E}">
        <p14:creationId xmlns:p14="http://schemas.microsoft.com/office/powerpoint/2010/main" val="2539249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6</a:t>
            </a:fld>
            <a:endParaRPr lang="en-US"/>
          </a:p>
        </p:txBody>
      </p:sp>
    </p:spTree>
    <p:extLst>
      <p:ext uri="{BB962C8B-B14F-4D97-AF65-F5344CB8AC3E}">
        <p14:creationId xmlns:p14="http://schemas.microsoft.com/office/powerpoint/2010/main" val="170824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7</a:t>
            </a:fld>
            <a:endParaRPr lang="en-US"/>
          </a:p>
        </p:txBody>
      </p:sp>
    </p:spTree>
    <p:extLst>
      <p:ext uri="{BB962C8B-B14F-4D97-AF65-F5344CB8AC3E}">
        <p14:creationId xmlns:p14="http://schemas.microsoft.com/office/powerpoint/2010/main" val="397551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94C5BF8-077E-4F7C-A54B-6A050CA496B1}" type="slidenum">
              <a:rPr lang="en-US" smtClean="0"/>
              <a:t>8</a:t>
            </a:fld>
            <a:endParaRPr lang="en-US"/>
          </a:p>
        </p:txBody>
      </p:sp>
    </p:spTree>
    <p:extLst>
      <p:ext uri="{BB962C8B-B14F-4D97-AF65-F5344CB8AC3E}">
        <p14:creationId xmlns:p14="http://schemas.microsoft.com/office/powerpoint/2010/main" val="3633608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C5BF8-077E-4F7C-A54B-6A050CA496B1}" type="slidenum">
              <a:rPr lang="en-US" smtClean="0"/>
              <a:t>9</a:t>
            </a:fld>
            <a:endParaRPr lang="en-US"/>
          </a:p>
        </p:txBody>
      </p:sp>
    </p:spTree>
    <p:extLst>
      <p:ext uri="{BB962C8B-B14F-4D97-AF65-F5344CB8AC3E}">
        <p14:creationId xmlns:p14="http://schemas.microsoft.com/office/powerpoint/2010/main" val="151725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Since most of you have a little</a:t>
            </a:r>
            <a:r>
              <a:rPr lang="en-US" baseline="0" dirty="0" smtClean="0"/>
              <a:t> bit of experience with coding i</a:t>
            </a:r>
            <a:r>
              <a:rPr lang="en-US" dirty="0" smtClean="0"/>
              <a:t>n</a:t>
            </a:r>
            <a:r>
              <a:rPr lang="en-US" baseline="0" dirty="0" smtClean="0"/>
              <a:t> general, I’ll just quickly go over the basics of programming: all of programming is just writing instructions to tell a computer what to do. There’s an old saying that explains this pretty well: “the computer does what you tell it do, not what you want it to.”  But anyway, you write code, or these instructions, usually in an IDE (integrated development environment)</a:t>
            </a:r>
            <a:r>
              <a:rPr lang="en-US" sz="1200" kern="1200" baseline="0" dirty="0" smtClean="0">
                <a:solidFill>
                  <a:schemeClr val="tx1"/>
                </a:solidFill>
                <a:effectLst/>
                <a:latin typeface="+mn-lt"/>
                <a:ea typeface="+mn-ea"/>
                <a:cs typeface="+mn-cs"/>
              </a:rPr>
              <a:t>, which </a:t>
            </a:r>
            <a:r>
              <a:rPr lang="en-US" sz="1200" kern="1200" dirty="0" smtClean="0">
                <a:solidFill>
                  <a:schemeClr val="tx1"/>
                </a:solidFill>
                <a:effectLst/>
                <a:latin typeface="+mn-lt"/>
                <a:ea typeface="+mn-ea"/>
                <a:cs typeface="+mn-cs"/>
              </a:rPr>
              <a:t>is an</a:t>
            </a:r>
            <a:r>
              <a:rPr lang="en-US" sz="1200" kern="1200" baseline="0" dirty="0" smtClean="0">
                <a:solidFill>
                  <a:schemeClr val="tx1"/>
                </a:solidFill>
                <a:effectLst/>
                <a:latin typeface="+mn-lt"/>
                <a:ea typeface="+mn-ea"/>
                <a:cs typeface="+mn-cs"/>
              </a:rPr>
              <a:t> application </a:t>
            </a:r>
            <a:r>
              <a:rPr lang="en-US" sz="1200" kern="1200" dirty="0" smtClean="0">
                <a:solidFill>
                  <a:schemeClr val="tx1"/>
                </a:solidFill>
                <a:effectLst/>
                <a:latin typeface="+mn-lt"/>
                <a:ea typeface="+mn-ea"/>
                <a:cs typeface="+mn-cs"/>
              </a:rPr>
              <a:t>in which you can write, compile, and debug code</a:t>
            </a:r>
            <a:r>
              <a:rPr lang="en-US" baseline="0" dirty="0" smtClean="0"/>
              <a:t>. Once you want to run your code, it is taken by your chosen language’s compiler and translated into an file that a computer can run, for example a .exe file. I’m not going to go into detail about different languages and compliers—that could be a class in of itself. In this class, we will be learning the language C++, for these reasons:</a:t>
            </a:r>
          </a:p>
          <a:p>
            <a:endParaRPr lang="en-US" dirty="0"/>
          </a:p>
        </p:txBody>
      </p:sp>
      <p:sp>
        <p:nvSpPr>
          <p:cNvPr id="4" name="Slide Number Placeholder 3"/>
          <p:cNvSpPr>
            <a:spLocks noGrp="1"/>
          </p:cNvSpPr>
          <p:nvPr>
            <p:ph type="sldNum" sz="quarter" idx="10"/>
          </p:nvPr>
        </p:nvSpPr>
        <p:spPr/>
        <p:txBody>
          <a:bodyPr/>
          <a:lstStyle/>
          <a:p>
            <a:fld id="{C94C5BF8-077E-4F7C-A54B-6A050CA496B1}" type="slidenum">
              <a:rPr lang="en-US" smtClean="0"/>
              <a:t>10</a:t>
            </a:fld>
            <a:endParaRPr lang="en-US"/>
          </a:p>
        </p:txBody>
      </p:sp>
    </p:spTree>
    <p:extLst>
      <p:ext uri="{BB962C8B-B14F-4D97-AF65-F5344CB8AC3E}">
        <p14:creationId xmlns:p14="http://schemas.microsoft.com/office/powerpoint/2010/main" val="271550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3" y="1447800"/>
            <a:ext cx="7243980" cy="3329581"/>
          </a:xfrm>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To this class</a:t>
            </a:r>
            <a:endParaRPr lang="en-US" dirty="0"/>
          </a:p>
        </p:txBody>
      </p:sp>
    </p:spTree>
    <p:extLst>
      <p:ext uri="{BB962C8B-B14F-4D97-AF65-F5344CB8AC3E}">
        <p14:creationId xmlns:p14="http://schemas.microsoft.com/office/powerpoint/2010/main" val="238186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282" y="482991"/>
            <a:ext cx="9651775" cy="674464"/>
          </a:xfrm>
        </p:spPr>
        <p:txBody>
          <a:bodyPr/>
          <a:lstStyle/>
          <a:p>
            <a:r>
              <a:rPr lang="en-US" sz="3600" dirty="0" smtClean="0"/>
              <a:t>Code in General Part 2</a:t>
            </a:r>
            <a:br>
              <a:rPr lang="en-US" sz="3600" dirty="0" smtClean="0"/>
            </a:br>
            <a:endParaRPr lang="en-US" sz="3600" dirty="0"/>
          </a:p>
        </p:txBody>
      </p:sp>
      <p:grpSp>
        <p:nvGrpSpPr>
          <p:cNvPr id="18" name="Group 17"/>
          <p:cNvGrpSpPr/>
          <p:nvPr/>
        </p:nvGrpSpPr>
        <p:grpSpPr>
          <a:xfrm>
            <a:off x="1277707" y="3324188"/>
            <a:ext cx="9404723" cy="2895664"/>
            <a:chOff x="646111" y="1894788"/>
            <a:chExt cx="9404723" cy="2895664"/>
          </a:xfrm>
        </p:grpSpPr>
        <p:sp>
          <p:nvSpPr>
            <p:cNvPr id="2" name="TextBox 1"/>
            <p:cNvSpPr txBox="1"/>
            <p:nvPr/>
          </p:nvSpPr>
          <p:spPr>
            <a:xfrm>
              <a:off x="646111" y="1894788"/>
              <a:ext cx="2497800"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Source Code</a:t>
              </a:r>
              <a:endParaRPr lang="en-US" sz="2800" dirty="0">
                <a:solidFill>
                  <a:schemeClr val="bg1"/>
                </a:solidFill>
              </a:endParaRPr>
            </a:p>
          </p:txBody>
        </p:sp>
        <p:sp>
          <p:nvSpPr>
            <p:cNvPr id="6" name="TextBox 5"/>
            <p:cNvSpPr txBox="1"/>
            <p:nvPr/>
          </p:nvSpPr>
          <p:spPr>
            <a:xfrm>
              <a:off x="646111" y="4267232"/>
              <a:ext cx="1779654"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Compiler</a:t>
              </a:r>
              <a:endParaRPr lang="en-US" sz="2800" dirty="0">
                <a:solidFill>
                  <a:schemeClr val="bg1"/>
                </a:solidFill>
              </a:endParaRPr>
            </a:p>
          </p:txBody>
        </p:sp>
        <p:sp>
          <p:nvSpPr>
            <p:cNvPr id="7" name="TextBox 6"/>
            <p:cNvSpPr txBox="1"/>
            <p:nvPr/>
          </p:nvSpPr>
          <p:spPr>
            <a:xfrm>
              <a:off x="5613723" y="4267232"/>
              <a:ext cx="1162498"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Linker</a:t>
              </a:r>
              <a:endParaRPr lang="en-US" sz="2800" dirty="0">
                <a:solidFill>
                  <a:schemeClr val="bg1"/>
                </a:solidFill>
              </a:endParaRPr>
            </a:p>
          </p:txBody>
        </p:sp>
        <p:sp>
          <p:nvSpPr>
            <p:cNvPr id="8" name="TextBox 7"/>
            <p:cNvSpPr txBox="1"/>
            <p:nvPr/>
          </p:nvSpPr>
          <p:spPr>
            <a:xfrm>
              <a:off x="7897680" y="2865566"/>
              <a:ext cx="2153154" cy="954107"/>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Executable</a:t>
              </a:r>
            </a:p>
            <a:p>
              <a:r>
                <a:rPr lang="en-US" sz="2800" dirty="0" smtClean="0">
                  <a:solidFill>
                    <a:schemeClr val="bg1"/>
                  </a:solidFill>
                </a:rPr>
                <a:t>Program</a:t>
              </a:r>
              <a:endParaRPr lang="en-US" sz="2800" dirty="0">
                <a:solidFill>
                  <a:schemeClr val="bg1"/>
                </a:solidFill>
              </a:endParaRPr>
            </a:p>
          </p:txBody>
        </p:sp>
        <p:sp>
          <p:nvSpPr>
            <p:cNvPr id="9" name="TextBox 8"/>
            <p:cNvSpPr txBox="1"/>
            <p:nvPr/>
          </p:nvSpPr>
          <p:spPr>
            <a:xfrm>
              <a:off x="3143911" y="3081010"/>
              <a:ext cx="2196435"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Object Files</a:t>
              </a:r>
              <a:endParaRPr lang="en-US" sz="2800" dirty="0">
                <a:solidFill>
                  <a:schemeClr val="bg1"/>
                </a:solidFill>
              </a:endParaRPr>
            </a:p>
          </p:txBody>
        </p:sp>
        <p:grpSp>
          <p:nvGrpSpPr>
            <p:cNvPr id="11" name="Group 10"/>
            <p:cNvGrpSpPr/>
            <p:nvPr/>
          </p:nvGrpSpPr>
          <p:grpSpPr>
            <a:xfrm>
              <a:off x="1368671" y="2562549"/>
              <a:ext cx="1572492" cy="1557021"/>
              <a:chOff x="1368671" y="2562549"/>
              <a:chExt cx="1572492" cy="1557021"/>
            </a:xfrm>
          </p:grpSpPr>
          <p:sp>
            <p:nvSpPr>
              <p:cNvPr id="3" name="Bent Arrow 2"/>
              <p:cNvSpPr/>
              <p:nvPr/>
            </p:nvSpPr>
            <p:spPr>
              <a:xfrm>
                <a:off x="1368671" y="3081010"/>
                <a:ext cx="1572492" cy="1038560"/>
              </a:xfrm>
              <a:prstGeom prst="bentArrow">
                <a:avLst>
                  <a:gd name="adj1" fmla="val 1773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flipV="1">
                <a:off x="1368671" y="2562549"/>
                <a:ext cx="1572492" cy="1038560"/>
              </a:xfrm>
              <a:prstGeom prst="bentArrow">
                <a:avLst>
                  <a:gd name="adj1" fmla="val 1773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p:cNvGrpSpPr/>
            <p:nvPr/>
          </p:nvGrpSpPr>
          <p:grpSpPr>
            <a:xfrm>
              <a:off x="5604296" y="3052007"/>
              <a:ext cx="2070694" cy="1067563"/>
              <a:chOff x="5604296" y="3052007"/>
              <a:chExt cx="2070694" cy="1067563"/>
            </a:xfrm>
          </p:grpSpPr>
          <p:sp>
            <p:nvSpPr>
              <p:cNvPr id="15" name="Bent Arrow 14"/>
              <p:cNvSpPr/>
              <p:nvPr/>
            </p:nvSpPr>
            <p:spPr>
              <a:xfrm>
                <a:off x="6102498" y="3081010"/>
                <a:ext cx="1572492" cy="1038560"/>
              </a:xfrm>
              <a:prstGeom prst="bentArrow">
                <a:avLst>
                  <a:gd name="adj1" fmla="val 1773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Up Arrow 15"/>
              <p:cNvSpPr/>
              <p:nvPr/>
            </p:nvSpPr>
            <p:spPr>
              <a:xfrm rot="5400000">
                <a:off x="6356074" y="2300229"/>
                <a:ext cx="557711" cy="2061267"/>
              </a:xfrm>
              <a:prstGeom prst="upArrow">
                <a:avLst>
                  <a:gd name="adj1" fmla="val 33097"/>
                  <a:gd name="adj2" fmla="val 44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Content Placeholder 2"/>
          <p:cNvSpPr>
            <a:spLocks noGrp="1"/>
          </p:cNvSpPr>
          <p:nvPr>
            <p:ph idx="1"/>
          </p:nvPr>
        </p:nvSpPr>
        <p:spPr>
          <a:xfrm>
            <a:off x="646111" y="1418712"/>
            <a:ext cx="10534079" cy="1587967"/>
          </a:xfrm>
        </p:spPr>
        <p:txBody>
          <a:bodyPr>
            <a:normAutofit/>
          </a:bodyPr>
          <a:lstStyle/>
          <a:p>
            <a:r>
              <a:rPr lang="en-US" sz="2400" dirty="0"/>
              <a:t>Then, when you run your program, your computer will simply go through your program, line by line, and execute the instructions you gave it.</a:t>
            </a:r>
          </a:p>
        </p:txBody>
      </p:sp>
    </p:spTree>
    <p:extLst>
      <p:ext uri="{BB962C8B-B14F-4D97-AF65-F5344CB8AC3E}">
        <p14:creationId xmlns:p14="http://schemas.microsoft.com/office/powerpoint/2010/main" val="46606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928285"/>
          </a:xfrm>
        </p:spPr>
        <p:txBody>
          <a:bodyPr/>
          <a:lstStyle/>
          <a:p>
            <a:r>
              <a:rPr lang="en-US" dirty="0" smtClean="0"/>
              <a:t>Hello World</a:t>
            </a:r>
            <a:endParaRPr lang="en-US" dirty="0"/>
          </a:p>
        </p:txBody>
      </p:sp>
      <p:sp>
        <p:nvSpPr>
          <p:cNvPr id="5" name="Content Placeholder 2"/>
          <p:cNvSpPr>
            <a:spLocks noGrp="1"/>
          </p:cNvSpPr>
          <p:nvPr>
            <p:ph idx="1"/>
          </p:nvPr>
        </p:nvSpPr>
        <p:spPr>
          <a:xfrm>
            <a:off x="646111" y="1275495"/>
            <a:ext cx="10534079" cy="5019797"/>
          </a:xfrm>
        </p:spPr>
        <p:txBody>
          <a:bodyPr>
            <a:normAutofit/>
          </a:bodyPr>
          <a:lstStyle/>
          <a:p>
            <a:r>
              <a:rPr lang="en-US" dirty="0" smtClean="0"/>
              <a:t>“Hello World” is a simple program that one traditionally writes when trying a programming language for the first time. It also serves to make sure the development environment is working properly.</a:t>
            </a:r>
          </a:p>
          <a:p>
            <a:r>
              <a:rPr lang="en-US" dirty="0" smtClean="0"/>
              <a:t>The program simply outputs “Hello World!” to the screen.</a:t>
            </a:r>
          </a:p>
          <a:p>
            <a:pPr marL="457200" lvl="1" indent="0">
              <a:buNone/>
            </a:pPr>
            <a:endParaRPr lang="en-US" dirty="0" smtClean="0"/>
          </a:p>
          <a:p>
            <a:endParaRPr lang="en-US" dirty="0"/>
          </a:p>
        </p:txBody>
      </p:sp>
      <p:pic>
        <p:nvPicPr>
          <p:cNvPr id="2" name="Picture 1"/>
          <p:cNvPicPr>
            <a:picLocks noChangeAspect="1"/>
          </p:cNvPicPr>
          <p:nvPr/>
        </p:nvPicPr>
        <p:blipFill rotWithShape="1">
          <a:blip r:embed="rId3"/>
          <a:srcRect b="52123"/>
          <a:stretch/>
        </p:blipFill>
        <p:spPr>
          <a:xfrm>
            <a:off x="1341150" y="2965095"/>
            <a:ext cx="9143999" cy="3892906"/>
          </a:xfrm>
          <a:prstGeom prst="rect">
            <a:avLst/>
          </a:prstGeom>
        </p:spPr>
      </p:pic>
    </p:spTree>
    <p:extLst>
      <p:ext uri="{BB962C8B-B14F-4D97-AF65-F5344CB8AC3E}">
        <p14:creationId xmlns:p14="http://schemas.microsoft.com/office/powerpoint/2010/main" val="46885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928285"/>
          </a:xfrm>
        </p:spPr>
        <p:txBody>
          <a:bodyPr/>
          <a:lstStyle/>
          <a:p>
            <a:r>
              <a:rPr lang="en-US" dirty="0" smtClean="0"/>
              <a:t>Hello World</a:t>
            </a:r>
            <a:endParaRPr lang="en-US" dirty="0"/>
          </a:p>
        </p:txBody>
      </p:sp>
      <p:sp>
        <p:nvSpPr>
          <p:cNvPr id="5" name="Content Placeholder 2"/>
          <p:cNvSpPr>
            <a:spLocks noGrp="1"/>
          </p:cNvSpPr>
          <p:nvPr>
            <p:ph idx="1"/>
          </p:nvPr>
        </p:nvSpPr>
        <p:spPr>
          <a:xfrm>
            <a:off x="646111" y="1381004"/>
            <a:ext cx="10534079" cy="1405740"/>
          </a:xfrm>
        </p:spPr>
        <p:txBody>
          <a:bodyPr>
            <a:normAutofit fontScale="92500" lnSpcReduction="10000"/>
          </a:bodyPr>
          <a:lstStyle/>
          <a:p>
            <a:r>
              <a:rPr lang="en-US" dirty="0" smtClean="0"/>
              <a:t>Now, you try it! Dev C++ should already be installed on your computers.</a:t>
            </a:r>
          </a:p>
          <a:p>
            <a:r>
              <a:rPr lang="en-US" dirty="0" smtClean="0"/>
              <a:t>If you have questions, ask.</a:t>
            </a:r>
          </a:p>
          <a:p>
            <a:r>
              <a:rPr lang="en-US" dirty="0" smtClean="0"/>
              <a:t>Note: from here on, I won’t be making presentations; I’ll just explain the topics and provide notes.</a:t>
            </a:r>
          </a:p>
          <a:p>
            <a:pPr marL="457200" lvl="1" indent="0">
              <a:buNone/>
            </a:pPr>
            <a:endParaRPr lang="en-US" dirty="0" smtClean="0"/>
          </a:p>
          <a:p>
            <a:endParaRPr lang="en-US" dirty="0"/>
          </a:p>
        </p:txBody>
      </p:sp>
      <p:pic>
        <p:nvPicPr>
          <p:cNvPr id="2" name="Picture 1"/>
          <p:cNvPicPr>
            <a:picLocks noChangeAspect="1"/>
          </p:cNvPicPr>
          <p:nvPr/>
        </p:nvPicPr>
        <p:blipFill rotWithShape="1">
          <a:blip r:embed="rId2"/>
          <a:srcRect b="52123"/>
          <a:stretch/>
        </p:blipFill>
        <p:spPr>
          <a:xfrm>
            <a:off x="1341150" y="2965095"/>
            <a:ext cx="9143999" cy="3892906"/>
          </a:xfrm>
          <a:prstGeom prst="rect">
            <a:avLst/>
          </a:prstGeom>
        </p:spPr>
      </p:pic>
    </p:spTree>
    <p:extLst>
      <p:ext uri="{BB962C8B-B14F-4D97-AF65-F5344CB8AC3E}">
        <p14:creationId xmlns:p14="http://schemas.microsoft.com/office/powerpoint/2010/main" val="212352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928285"/>
          </a:xfrm>
        </p:spPr>
        <p:txBody>
          <a:bodyPr/>
          <a:lstStyle/>
          <a:p>
            <a:r>
              <a:rPr lang="en-US" dirty="0" smtClean="0"/>
              <a:t>Class Info Part 1</a:t>
            </a:r>
            <a:endParaRPr lang="en-US" dirty="0"/>
          </a:p>
        </p:txBody>
      </p:sp>
      <p:sp>
        <p:nvSpPr>
          <p:cNvPr id="5" name="Content Placeholder 2"/>
          <p:cNvSpPr>
            <a:spLocks noGrp="1"/>
          </p:cNvSpPr>
          <p:nvPr>
            <p:ph idx="1"/>
          </p:nvPr>
        </p:nvSpPr>
        <p:spPr>
          <a:xfrm>
            <a:off x="646112" y="1381003"/>
            <a:ext cx="4938260" cy="4965368"/>
          </a:xfrm>
        </p:spPr>
        <p:txBody>
          <a:bodyPr>
            <a:normAutofit/>
          </a:bodyPr>
          <a:lstStyle/>
          <a:p>
            <a:r>
              <a:rPr lang="en-US" dirty="0" smtClean="0"/>
              <a:t>As with all Friday electives, you don’t need to treat this class like a core </a:t>
            </a:r>
            <a:r>
              <a:rPr lang="en-US" dirty="0" smtClean="0"/>
              <a:t>class, </a:t>
            </a:r>
            <a:r>
              <a:rPr lang="en-US" dirty="0" smtClean="0"/>
              <a:t>and you are graded based on participation.</a:t>
            </a:r>
          </a:p>
          <a:p>
            <a:r>
              <a:rPr lang="en-US" dirty="0" smtClean="0"/>
              <a:t>There is a discussion board on blackboard; you can use it to ask questions and share interesting things during the week.</a:t>
            </a:r>
          </a:p>
          <a:p>
            <a:r>
              <a:rPr lang="en-US" dirty="0" smtClean="0"/>
              <a:t>All notes and whatnot will be on blackboard as well.</a:t>
            </a:r>
          </a:p>
          <a:p>
            <a:endParaRPr lang="en-US" dirty="0"/>
          </a:p>
          <a:p>
            <a:endParaRPr lang="en-US" dirty="0" smtClean="0"/>
          </a:p>
          <a:p>
            <a:endParaRPr lang="en-US" dirty="0"/>
          </a:p>
        </p:txBody>
      </p:sp>
      <p:pic>
        <p:nvPicPr>
          <p:cNvPr id="1030" name="Picture 6" descr="http://www.readspeaker.com/wp-content/uploads/bboard_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b="19410"/>
          <a:stretch/>
        </p:blipFill>
        <p:spPr bwMode="auto">
          <a:xfrm>
            <a:off x="6927007" y="2438399"/>
            <a:ext cx="3221798" cy="250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22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928285"/>
          </a:xfrm>
        </p:spPr>
        <p:txBody>
          <a:bodyPr/>
          <a:lstStyle/>
          <a:p>
            <a:r>
              <a:rPr lang="en-US" dirty="0" smtClean="0"/>
              <a:t>Class Info Part 2</a:t>
            </a:r>
            <a:endParaRPr lang="en-US" dirty="0"/>
          </a:p>
        </p:txBody>
      </p:sp>
      <p:sp>
        <p:nvSpPr>
          <p:cNvPr id="5" name="Content Placeholder 2"/>
          <p:cNvSpPr>
            <a:spLocks noGrp="1"/>
          </p:cNvSpPr>
          <p:nvPr>
            <p:ph idx="1"/>
          </p:nvPr>
        </p:nvSpPr>
        <p:spPr>
          <a:xfrm>
            <a:off x="646111" y="1381002"/>
            <a:ext cx="5547859" cy="5063759"/>
          </a:xfrm>
        </p:spPr>
        <p:txBody>
          <a:bodyPr>
            <a:normAutofit fontScale="92500" lnSpcReduction="10000"/>
          </a:bodyPr>
          <a:lstStyle/>
          <a:p>
            <a:r>
              <a:rPr lang="en-US" dirty="0" smtClean="0"/>
              <a:t>During each class, I’ll usually lecture for 10-20 minutes or so, depending on the complexity of the topic.</a:t>
            </a:r>
          </a:p>
          <a:p>
            <a:r>
              <a:rPr lang="en-US" dirty="0" smtClean="0"/>
              <a:t>Notes and information will </a:t>
            </a:r>
            <a:r>
              <a:rPr lang="en-US" dirty="0"/>
              <a:t>be available on </a:t>
            </a:r>
            <a:r>
              <a:rPr lang="en-US" dirty="0" smtClean="0"/>
              <a:t>blackboard, including this intro presentation.</a:t>
            </a:r>
          </a:p>
          <a:p>
            <a:r>
              <a:rPr lang="en-US" dirty="0" smtClean="0"/>
              <a:t>After we learn a new concept</a:t>
            </a:r>
            <a:r>
              <a:rPr lang="en-US" dirty="0"/>
              <a:t>, </a:t>
            </a:r>
            <a:r>
              <a:rPr lang="en-US" dirty="0" smtClean="0"/>
              <a:t>some time </a:t>
            </a:r>
            <a:r>
              <a:rPr lang="en-US" dirty="0"/>
              <a:t>will </a:t>
            </a:r>
            <a:r>
              <a:rPr lang="en-US" dirty="0" smtClean="0"/>
              <a:t>be spent experimenting, and doing </a:t>
            </a:r>
            <a:r>
              <a:rPr lang="en-US" dirty="0"/>
              <a:t>programming </a:t>
            </a:r>
            <a:r>
              <a:rPr lang="en-US" dirty="0" smtClean="0"/>
              <a:t>exercises. During this time, feel free to look over the notes if you missed anything, and of course ask questions.</a:t>
            </a:r>
          </a:p>
          <a:p>
            <a:r>
              <a:rPr lang="en-US" dirty="0" smtClean="0"/>
              <a:t>Based on the amount of time left, we’ll move on to another topic, and I will lecture again. You get the picture.</a:t>
            </a:r>
          </a:p>
          <a:p>
            <a:r>
              <a:rPr lang="en-US" dirty="0" smtClean="0"/>
              <a:t>At the end of the class, we can discuss what everyone has been working on. </a:t>
            </a:r>
            <a:endParaRPr lang="en-US" dirty="0"/>
          </a:p>
          <a:p>
            <a:endParaRPr lang="en-US" dirty="0" smtClean="0"/>
          </a:p>
          <a:p>
            <a:endParaRPr lang="en-US" dirty="0"/>
          </a:p>
        </p:txBody>
      </p:sp>
      <p:pic>
        <p:nvPicPr>
          <p:cNvPr id="2050" name="Picture 2" descr="http://www.philosophy.ox.ac.uk/__data/assets/image/0018/21744/John_Locke_Lecture_TT11_Lecture_1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090" y="2198914"/>
            <a:ext cx="447675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8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928285"/>
          </a:xfrm>
        </p:spPr>
        <p:txBody>
          <a:bodyPr/>
          <a:lstStyle/>
          <a:p>
            <a:r>
              <a:rPr lang="en-US" dirty="0" smtClean="0"/>
              <a:t>Class Info Part 3</a:t>
            </a:r>
            <a:endParaRPr lang="en-US" dirty="0"/>
          </a:p>
        </p:txBody>
      </p:sp>
      <p:sp>
        <p:nvSpPr>
          <p:cNvPr id="5" name="Content Placeholder 2"/>
          <p:cNvSpPr>
            <a:spLocks noGrp="1"/>
          </p:cNvSpPr>
          <p:nvPr>
            <p:ph idx="1"/>
          </p:nvPr>
        </p:nvSpPr>
        <p:spPr>
          <a:xfrm>
            <a:off x="646111" y="1381003"/>
            <a:ext cx="5439003" cy="4965368"/>
          </a:xfrm>
        </p:spPr>
        <p:txBody>
          <a:bodyPr>
            <a:normAutofit/>
          </a:bodyPr>
          <a:lstStyle/>
          <a:p>
            <a:r>
              <a:rPr lang="en-US" dirty="0" smtClean="0"/>
              <a:t>The schedule (and more or less everything) is subject </a:t>
            </a:r>
            <a:r>
              <a:rPr lang="en-US" dirty="0"/>
              <a:t>to change depending on how the semester plays </a:t>
            </a:r>
            <a:r>
              <a:rPr lang="en-US" dirty="0" smtClean="0"/>
              <a:t>out, but…</a:t>
            </a:r>
          </a:p>
          <a:p>
            <a:r>
              <a:rPr lang="en-US" dirty="0" smtClean="0"/>
              <a:t>We’ll cover a wide variety of topics, so we will not be spending a ton of time on any one thing, unless desired.</a:t>
            </a:r>
          </a:p>
          <a:p>
            <a:r>
              <a:rPr lang="en-US" dirty="0" smtClean="0"/>
              <a:t>There will </a:t>
            </a:r>
            <a:r>
              <a:rPr lang="en-US" smtClean="0"/>
              <a:t>be 2-3 </a:t>
            </a:r>
            <a:r>
              <a:rPr lang="en-US" dirty="0" smtClean="0"/>
              <a:t>projects where you can put to use what you’ve learned so far.</a:t>
            </a:r>
          </a:p>
          <a:p>
            <a:r>
              <a:rPr lang="en-US" dirty="0" smtClean="0"/>
              <a:t>Next semester, there are several options of what we can do. We’ll discuss it towards the end of this semester.</a:t>
            </a:r>
          </a:p>
          <a:p>
            <a:r>
              <a:rPr lang="en-US" dirty="0" smtClean="0"/>
              <a:t>Now, let’s jump right in!</a:t>
            </a:r>
            <a:endParaRPr lang="en-US" dirty="0"/>
          </a:p>
          <a:p>
            <a:endParaRPr lang="en-US" dirty="0"/>
          </a:p>
          <a:p>
            <a:endParaRPr lang="en-US" dirty="0" smtClean="0"/>
          </a:p>
          <a:p>
            <a:endParaRPr lang="en-US" dirty="0"/>
          </a:p>
        </p:txBody>
      </p:sp>
      <p:pic>
        <p:nvPicPr>
          <p:cNvPr id="3074" name="Picture 2" descr="http://matadornetwork.com/wp-content/uploads/2011/05/20100731-w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556" y="2090056"/>
            <a:ext cx="4681338" cy="31359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rot="21162543">
            <a:off x="7683049" y="4475486"/>
            <a:ext cx="2570351" cy="400110"/>
          </a:xfrm>
          <a:prstGeom prst="rect">
            <a:avLst/>
          </a:prstGeom>
          <a:noFill/>
        </p:spPr>
        <p:txBody>
          <a:bodyPr wrap="square" lIns="91440" tIns="45720" rIns="91440" bIns="45720">
            <a:spAutoFit/>
          </a:bodyPr>
          <a:lstStyle/>
          <a:p>
            <a:pPr algn="ctr"/>
            <a:r>
              <a:rPr lang="en-US" sz="2000" b="1" cap="none" spc="50" dirty="0" smtClean="0">
                <a:ln w="0"/>
                <a:solidFill>
                  <a:schemeClr val="bg1"/>
                </a:solidFill>
                <a:effectLst>
                  <a:innerShdw blurRad="63500" dist="50800" dir="13500000">
                    <a:srgbClr val="000000">
                      <a:alpha val="50000"/>
                    </a:srgbClr>
                  </a:innerShdw>
                </a:effectLst>
              </a:rPr>
              <a:t>Programming</a:t>
            </a:r>
            <a:endParaRPr lang="en-US" sz="2000" b="1" cap="none" spc="50" dirty="0">
              <a:ln w="0"/>
              <a:solidFill>
                <a:schemeClr val="bg1"/>
              </a:solidFill>
              <a:effectLst>
                <a:innerShdw blurRad="63500" dist="50800" dir="13500000">
                  <a:srgbClr val="000000">
                    <a:alpha val="50000"/>
                  </a:srgbClr>
                </a:innerShdw>
              </a:effectLst>
            </a:endParaRPr>
          </a:p>
        </p:txBody>
      </p:sp>
      <p:sp>
        <p:nvSpPr>
          <p:cNvPr id="7" name="Rectangle 6"/>
          <p:cNvSpPr/>
          <p:nvPr/>
        </p:nvSpPr>
        <p:spPr>
          <a:xfrm rot="233299">
            <a:off x="9214888" y="4361306"/>
            <a:ext cx="2570351" cy="400110"/>
          </a:xfrm>
          <a:prstGeom prst="rect">
            <a:avLst/>
          </a:prstGeom>
          <a:noFill/>
        </p:spPr>
        <p:txBody>
          <a:bodyPr wrap="square" lIns="91440" tIns="45720" rIns="91440" bIns="45720">
            <a:spAutoFit/>
          </a:bodyPr>
          <a:lstStyle/>
          <a:p>
            <a:pPr algn="ctr"/>
            <a:r>
              <a:rPr lang="en-US" sz="2000" b="1" cap="none" spc="50" dirty="0" smtClean="0">
                <a:ln w="0"/>
                <a:solidFill>
                  <a:schemeClr val="bg1"/>
                </a:solidFill>
                <a:effectLst>
                  <a:innerShdw blurRad="63500" dist="50800" dir="13500000">
                    <a:srgbClr val="000000">
                      <a:alpha val="50000"/>
                    </a:srgbClr>
                  </a:innerShdw>
                </a:effectLst>
              </a:rPr>
              <a:t>Land</a:t>
            </a:r>
            <a:endParaRPr lang="en-US" sz="2000" b="1" cap="none" spc="50" dirty="0">
              <a:ln w="0"/>
              <a:solidFill>
                <a:schemeClr val="bg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77707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6461"/>
          </a:xfrm>
        </p:spPr>
        <p:txBody>
          <a:bodyPr/>
          <a:lstStyle/>
          <a:p>
            <a:r>
              <a:rPr lang="en-US" dirty="0" smtClean="0"/>
              <a:t>Why C++?</a:t>
            </a:r>
            <a:endParaRPr lang="en-US" dirty="0"/>
          </a:p>
        </p:txBody>
      </p:sp>
      <p:sp>
        <p:nvSpPr>
          <p:cNvPr id="3" name="Content Placeholder 2"/>
          <p:cNvSpPr>
            <a:spLocks noGrp="1"/>
          </p:cNvSpPr>
          <p:nvPr>
            <p:ph idx="1"/>
          </p:nvPr>
        </p:nvSpPr>
        <p:spPr>
          <a:xfrm>
            <a:off x="646111" y="1329179"/>
            <a:ext cx="6292017" cy="4840686"/>
          </a:xfrm>
        </p:spPr>
        <p:txBody>
          <a:bodyPr>
            <a:normAutofit/>
          </a:bodyPr>
          <a:lstStyle/>
          <a:p>
            <a:r>
              <a:rPr lang="en-US" sz="2400" dirty="0" smtClean="0"/>
              <a:t>One of the most popular languages in the world, and is widely used in the software industry.</a:t>
            </a:r>
          </a:p>
          <a:p>
            <a:r>
              <a:rPr lang="en-US" sz="2400" dirty="0" smtClean="0"/>
              <a:t>Easy to learn.</a:t>
            </a:r>
          </a:p>
          <a:p>
            <a:r>
              <a:rPr lang="en-US" sz="2400" dirty="0" smtClean="0"/>
              <a:t>Powerful.</a:t>
            </a:r>
          </a:p>
          <a:p>
            <a:r>
              <a:rPr lang="en-US" sz="2400" dirty="0" smtClean="0"/>
              <a:t>You wanted it.</a:t>
            </a:r>
          </a:p>
          <a:p>
            <a:endParaRPr lang="en-US" sz="2400" dirty="0" smtClean="0"/>
          </a:p>
          <a:p>
            <a:endParaRPr lang="en-US" sz="2400" dirty="0" smtClean="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185" y="1612659"/>
            <a:ext cx="5698302" cy="4273726"/>
          </a:xfrm>
          <a:prstGeom prst="rect">
            <a:avLst/>
          </a:prstGeom>
        </p:spPr>
      </p:pic>
    </p:spTree>
    <p:extLst>
      <p:ext uri="{BB962C8B-B14F-4D97-AF65-F5344CB8AC3E}">
        <p14:creationId xmlns:p14="http://schemas.microsoft.com/office/powerpoint/2010/main" val="133222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285"/>
          </a:xfrm>
        </p:spPr>
        <p:txBody>
          <a:bodyPr/>
          <a:lstStyle/>
          <a:p>
            <a:r>
              <a:rPr lang="en-US" dirty="0" smtClean="0"/>
              <a:t>Coding in C++</a:t>
            </a:r>
            <a:endParaRPr lang="en-US" dirty="0"/>
          </a:p>
        </p:txBody>
      </p:sp>
      <p:sp>
        <p:nvSpPr>
          <p:cNvPr id="3" name="Content Placeholder 2"/>
          <p:cNvSpPr>
            <a:spLocks noGrp="1"/>
          </p:cNvSpPr>
          <p:nvPr>
            <p:ph idx="1"/>
          </p:nvPr>
        </p:nvSpPr>
        <p:spPr>
          <a:xfrm>
            <a:off x="646111" y="1418710"/>
            <a:ext cx="10834689" cy="3029111"/>
          </a:xfrm>
        </p:spPr>
        <p:txBody>
          <a:bodyPr>
            <a:normAutofit/>
          </a:bodyPr>
          <a:lstStyle/>
          <a:p>
            <a:r>
              <a:rPr lang="en-US" sz="2400" dirty="0" smtClean="0"/>
              <a:t>There are many different compilers for C++, but for this class, we’ll be using Dev C++, which is an easy to use, lightweight IDE, or integrated development environment, that also includes a compiler. There are many other IDE’s, but Dev C++ is the best for now.</a:t>
            </a:r>
          </a:p>
          <a:p>
            <a:r>
              <a:rPr lang="en-US" sz="2400" dirty="0" smtClean="0"/>
              <a:t>If you’d like to use Dev C++ on your own computer, there is a link on blackboard. Unfortunately, it only supports windows.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95" b="-1"/>
          <a:stretch/>
        </p:blipFill>
        <p:spPr>
          <a:xfrm>
            <a:off x="3895411" y="4052712"/>
            <a:ext cx="4554764" cy="2391035"/>
          </a:xfrm>
          <a:prstGeom prst="rect">
            <a:avLst/>
          </a:prstGeom>
        </p:spPr>
      </p:pic>
    </p:spTree>
    <p:extLst>
      <p:ext uri="{BB962C8B-B14F-4D97-AF65-F5344CB8AC3E}">
        <p14:creationId xmlns:p14="http://schemas.microsoft.com/office/powerpoint/2010/main" val="306289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285"/>
          </a:xfrm>
        </p:spPr>
        <p:txBody>
          <a:bodyPr/>
          <a:lstStyle/>
          <a:p>
            <a:r>
              <a:rPr lang="en-US" dirty="0" smtClean="0"/>
              <a:t>Using Dev C++ Part 1</a:t>
            </a:r>
            <a:endParaRPr lang="en-US" dirty="0"/>
          </a:p>
        </p:txBody>
      </p:sp>
      <p:sp>
        <p:nvSpPr>
          <p:cNvPr id="3" name="Content Placeholder 2"/>
          <p:cNvSpPr>
            <a:spLocks noGrp="1"/>
          </p:cNvSpPr>
          <p:nvPr>
            <p:ph idx="1"/>
          </p:nvPr>
        </p:nvSpPr>
        <p:spPr>
          <a:xfrm>
            <a:off x="646111" y="1418711"/>
            <a:ext cx="5424489" cy="5004667"/>
          </a:xfrm>
        </p:spPr>
        <p:txBody>
          <a:bodyPr>
            <a:normAutofit/>
          </a:bodyPr>
          <a:lstStyle/>
          <a:p>
            <a:r>
              <a:rPr lang="en-US" sz="2400" dirty="0" smtClean="0"/>
              <a:t>Dev C++ is quite simple to use:</a:t>
            </a:r>
          </a:p>
          <a:p>
            <a:pPr lvl="1"/>
            <a:r>
              <a:rPr lang="en-US" sz="2200" dirty="0" smtClean="0"/>
              <a:t>To create a new file, click on the new file icon in the top left, or press </a:t>
            </a:r>
            <a:r>
              <a:rPr lang="en-US" sz="2200" dirty="0" err="1" smtClean="0"/>
              <a:t>Ctrl+N</a:t>
            </a:r>
            <a:r>
              <a:rPr lang="en-US" sz="2200" dirty="0" smtClean="0"/>
              <a:t>.</a:t>
            </a:r>
          </a:p>
          <a:p>
            <a:pPr lvl="1"/>
            <a:r>
              <a:rPr lang="en-US" sz="2200" dirty="0" smtClean="0"/>
              <a:t>To open a file, click on the open file icon next to the new file icon, or press </a:t>
            </a:r>
            <a:r>
              <a:rPr lang="en-US" sz="2200" dirty="0" err="1" smtClean="0"/>
              <a:t>Ctrl+O</a:t>
            </a:r>
            <a:r>
              <a:rPr lang="en-US" sz="2200" dirty="0" smtClean="0"/>
              <a:t>.</a:t>
            </a:r>
          </a:p>
          <a:p>
            <a:pPr lvl="1"/>
            <a:r>
              <a:rPr lang="en-US" sz="2200" dirty="0" smtClean="0"/>
              <a:t>Save a file wherever you want with </a:t>
            </a:r>
            <a:r>
              <a:rPr lang="en-US" sz="2200" dirty="0" err="1" smtClean="0"/>
              <a:t>Ctrl+S</a:t>
            </a:r>
            <a:r>
              <a:rPr lang="en-US" sz="2200" dirty="0" smtClean="0"/>
              <a:t>.</a:t>
            </a:r>
          </a:p>
        </p:txBody>
      </p:sp>
      <p:pic>
        <p:nvPicPr>
          <p:cNvPr id="1026" name="Picture 2" descr="http://www.clker.com/cliparts/V/k/G/v/Z/3/new-file-simple-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76" y="1635003"/>
            <a:ext cx="1296924"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lessandrozappa.altervista.org/images/icons/Icon-Disk01-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38" y="2343028"/>
            <a:ext cx="2089150" cy="2089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cons.iconarchive.com/icons/custom-icon-design/pretty-office-9/256/open-file-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1926" y="305117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2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8285"/>
          </a:xfrm>
        </p:spPr>
        <p:txBody>
          <a:bodyPr/>
          <a:lstStyle/>
          <a:p>
            <a:r>
              <a:rPr lang="en-US" dirty="0" smtClean="0"/>
              <a:t>Using Dev C++ Part 2	</a:t>
            </a:r>
            <a:endParaRPr lang="en-US" dirty="0"/>
          </a:p>
        </p:txBody>
      </p:sp>
      <p:sp>
        <p:nvSpPr>
          <p:cNvPr id="3" name="Content Placeholder 2"/>
          <p:cNvSpPr>
            <a:spLocks noGrp="1"/>
          </p:cNvSpPr>
          <p:nvPr>
            <p:ph idx="1"/>
          </p:nvPr>
        </p:nvSpPr>
        <p:spPr>
          <a:xfrm>
            <a:off x="646111" y="1418711"/>
            <a:ext cx="6516689" cy="5004667"/>
          </a:xfrm>
        </p:spPr>
        <p:txBody>
          <a:bodyPr>
            <a:normAutofit/>
          </a:bodyPr>
          <a:lstStyle/>
          <a:p>
            <a:r>
              <a:rPr lang="en-US" sz="2400" dirty="0" smtClean="0"/>
              <a:t>Dev C++ is quite simple to use:</a:t>
            </a:r>
          </a:p>
          <a:p>
            <a:pPr lvl="1"/>
            <a:r>
              <a:rPr lang="en-US" sz="2200" dirty="0" smtClean="0"/>
              <a:t>To compile your code, click on the Compile button, or press F9. This will create the .exe file that you can run.</a:t>
            </a:r>
          </a:p>
          <a:p>
            <a:pPr lvl="1"/>
            <a:r>
              <a:rPr lang="en-US" sz="2200" dirty="0" smtClean="0"/>
              <a:t>To run your code, click on the Run button, or press F10. Note that your code must be compiled to run, and you must recompile the code when you make changes for the changes to take effect.</a:t>
            </a:r>
          </a:p>
          <a:p>
            <a:pPr lvl="1"/>
            <a:r>
              <a:rPr lang="en-US" sz="2200" dirty="0" smtClean="0"/>
              <a:t>To compile and run your code with one action, click on the Compile &amp; Run Button, or press F11. You get the idea.</a:t>
            </a:r>
          </a:p>
        </p:txBody>
      </p:sp>
      <p:pic>
        <p:nvPicPr>
          <p:cNvPr id="2050" name="Picture 2" descr="http://torresbaldi.com/wp-content/uploads/2013/12/MS-DOS-Batch-File-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034" y="1914011"/>
            <a:ext cx="2130303" cy="2130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alecive/flatwoken/512/Apps-Run-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5056" y="3172741"/>
            <a:ext cx="1818561" cy="181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0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282" y="482991"/>
            <a:ext cx="9651775" cy="674464"/>
          </a:xfrm>
        </p:spPr>
        <p:txBody>
          <a:bodyPr/>
          <a:lstStyle/>
          <a:p>
            <a:r>
              <a:rPr lang="en-US" sz="3600" dirty="0" smtClean="0"/>
              <a:t>Code in General Part 1</a:t>
            </a:r>
            <a:br>
              <a:rPr lang="en-US" sz="3600" dirty="0" smtClean="0"/>
            </a:br>
            <a:endParaRPr lang="en-US" sz="3600" dirty="0"/>
          </a:p>
        </p:txBody>
      </p:sp>
      <p:grpSp>
        <p:nvGrpSpPr>
          <p:cNvPr id="18" name="Group 17"/>
          <p:cNvGrpSpPr/>
          <p:nvPr/>
        </p:nvGrpSpPr>
        <p:grpSpPr>
          <a:xfrm>
            <a:off x="1277707" y="3324188"/>
            <a:ext cx="9404723" cy="2895664"/>
            <a:chOff x="646111" y="1894788"/>
            <a:chExt cx="9404723" cy="2895664"/>
          </a:xfrm>
        </p:grpSpPr>
        <p:sp>
          <p:nvSpPr>
            <p:cNvPr id="2" name="TextBox 1"/>
            <p:cNvSpPr txBox="1"/>
            <p:nvPr/>
          </p:nvSpPr>
          <p:spPr>
            <a:xfrm>
              <a:off x="646111" y="1894788"/>
              <a:ext cx="2497800"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Source Code</a:t>
              </a:r>
              <a:endParaRPr lang="en-US" sz="2800" dirty="0">
                <a:solidFill>
                  <a:schemeClr val="bg1"/>
                </a:solidFill>
              </a:endParaRPr>
            </a:p>
          </p:txBody>
        </p:sp>
        <p:sp>
          <p:nvSpPr>
            <p:cNvPr id="6" name="TextBox 5"/>
            <p:cNvSpPr txBox="1"/>
            <p:nvPr/>
          </p:nvSpPr>
          <p:spPr>
            <a:xfrm>
              <a:off x="646111" y="4267232"/>
              <a:ext cx="1779654"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Compiler</a:t>
              </a:r>
              <a:endParaRPr lang="en-US" sz="2800" dirty="0">
                <a:solidFill>
                  <a:schemeClr val="bg1"/>
                </a:solidFill>
              </a:endParaRPr>
            </a:p>
          </p:txBody>
        </p:sp>
        <p:sp>
          <p:nvSpPr>
            <p:cNvPr id="7" name="TextBox 6"/>
            <p:cNvSpPr txBox="1"/>
            <p:nvPr/>
          </p:nvSpPr>
          <p:spPr>
            <a:xfrm>
              <a:off x="5613723" y="4267232"/>
              <a:ext cx="1162498"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Linker</a:t>
              </a:r>
              <a:endParaRPr lang="en-US" sz="2800" dirty="0">
                <a:solidFill>
                  <a:schemeClr val="bg1"/>
                </a:solidFill>
              </a:endParaRPr>
            </a:p>
          </p:txBody>
        </p:sp>
        <p:sp>
          <p:nvSpPr>
            <p:cNvPr id="8" name="TextBox 7"/>
            <p:cNvSpPr txBox="1"/>
            <p:nvPr/>
          </p:nvSpPr>
          <p:spPr>
            <a:xfrm>
              <a:off x="7897680" y="2865566"/>
              <a:ext cx="2153154" cy="954107"/>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Executable</a:t>
              </a:r>
            </a:p>
            <a:p>
              <a:r>
                <a:rPr lang="en-US" sz="2800" dirty="0" smtClean="0">
                  <a:solidFill>
                    <a:schemeClr val="bg1"/>
                  </a:solidFill>
                </a:rPr>
                <a:t>Program</a:t>
              </a:r>
              <a:endParaRPr lang="en-US" sz="2800" dirty="0">
                <a:solidFill>
                  <a:schemeClr val="bg1"/>
                </a:solidFill>
              </a:endParaRPr>
            </a:p>
          </p:txBody>
        </p:sp>
        <p:sp>
          <p:nvSpPr>
            <p:cNvPr id="9" name="TextBox 8"/>
            <p:cNvSpPr txBox="1"/>
            <p:nvPr/>
          </p:nvSpPr>
          <p:spPr>
            <a:xfrm>
              <a:off x="3143911" y="3081010"/>
              <a:ext cx="2196435" cy="523220"/>
            </a:xfrm>
            <a:prstGeom prst="rect">
              <a:avLst/>
            </a:prstGeom>
            <a:solidFill>
              <a:schemeClr val="tx1"/>
            </a:solidFill>
            <a:ln>
              <a:solidFill>
                <a:schemeClr val="bg1"/>
              </a:solidFill>
            </a:ln>
          </p:spPr>
          <p:txBody>
            <a:bodyPr wrap="none" rtlCol="0">
              <a:spAutoFit/>
            </a:bodyPr>
            <a:lstStyle/>
            <a:p>
              <a:r>
                <a:rPr lang="en-US" sz="2800" dirty="0" smtClean="0">
                  <a:solidFill>
                    <a:schemeClr val="bg1"/>
                  </a:solidFill>
                </a:rPr>
                <a:t>Object Files</a:t>
              </a:r>
              <a:endParaRPr lang="en-US" sz="2800" dirty="0">
                <a:solidFill>
                  <a:schemeClr val="bg1"/>
                </a:solidFill>
              </a:endParaRPr>
            </a:p>
          </p:txBody>
        </p:sp>
        <p:grpSp>
          <p:nvGrpSpPr>
            <p:cNvPr id="11" name="Group 10"/>
            <p:cNvGrpSpPr/>
            <p:nvPr/>
          </p:nvGrpSpPr>
          <p:grpSpPr>
            <a:xfrm>
              <a:off x="1368671" y="2562549"/>
              <a:ext cx="1572492" cy="1557021"/>
              <a:chOff x="1368671" y="2562549"/>
              <a:chExt cx="1572492" cy="1557021"/>
            </a:xfrm>
          </p:grpSpPr>
          <p:sp>
            <p:nvSpPr>
              <p:cNvPr id="3" name="Bent Arrow 2"/>
              <p:cNvSpPr/>
              <p:nvPr/>
            </p:nvSpPr>
            <p:spPr>
              <a:xfrm>
                <a:off x="1368671" y="3081010"/>
                <a:ext cx="1572492" cy="1038560"/>
              </a:xfrm>
              <a:prstGeom prst="bentArrow">
                <a:avLst>
                  <a:gd name="adj1" fmla="val 1773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flipV="1">
                <a:off x="1368671" y="2562549"/>
                <a:ext cx="1572492" cy="1038560"/>
              </a:xfrm>
              <a:prstGeom prst="bentArrow">
                <a:avLst>
                  <a:gd name="adj1" fmla="val 1773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p:cNvGrpSpPr/>
            <p:nvPr/>
          </p:nvGrpSpPr>
          <p:grpSpPr>
            <a:xfrm>
              <a:off x="5604296" y="3052007"/>
              <a:ext cx="2070694" cy="1067563"/>
              <a:chOff x="5604296" y="3052007"/>
              <a:chExt cx="2070694" cy="1067563"/>
            </a:xfrm>
          </p:grpSpPr>
          <p:sp>
            <p:nvSpPr>
              <p:cNvPr id="15" name="Bent Arrow 14"/>
              <p:cNvSpPr/>
              <p:nvPr/>
            </p:nvSpPr>
            <p:spPr>
              <a:xfrm>
                <a:off x="6102498" y="3081010"/>
                <a:ext cx="1572492" cy="1038560"/>
              </a:xfrm>
              <a:prstGeom prst="bentArrow">
                <a:avLst>
                  <a:gd name="adj1" fmla="val 1773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Up Arrow 15"/>
              <p:cNvSpPr/>
              <p:nvPr/>
            </p:nvSpPr>
            <p:spPr>
              <a:xfrm rot="5400000">
                <a:off x="6356074" y="2300229"/>
                <a:ext cx="557711" cy="2061267"/>
              </a:xfrm>
              <a:prstGeom prst="upArrow">
                <a:avLst>
                  <a:gd name="adj1" fmla="val 33097"/>
                  <a:gd name="adj2" fmla="val 44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Content Placeholder 2"/>
          <p:cNvSpPr>
            <a:spLocks noGrp="1"/>
          </p:cNvSpPr>
          <p:nvPr>
            <p:ph idx="1"/>
          </p:nvPr>
        </p:nvSpPr>
        <p:spPr>
          <a:xfrm>
            <a:off x="646111" y="1418712"/>
            <a:ext cx="10534079" cy="1587967"/>
          </a:xfrm>
        </p:spPr>
        <p:txBody>
          <a:bodyPr>
            <a:normAutofit lnSpcReduction="10000"/>
          </a:bodyPr>
          <a:lstStyle/>
          <a:p>
            <a:r>
              <a:rPr lang="en-US" sz="2400" dirty="0" smtClean="0"/>
              <a:t>Programming is basically just writing instructions for a computer to make it do what you want. Your code is called the source code.</a:t>
            </a:r>
          </a:p>
          <a:p>
            <a:r>
              <a:rPr lang="en-US" sz="2400" dirty="0" smtClean="0"/>
              <a:t>This code is then translated through the below process into a file that a computer can run.</a:t>
            </a:r>
            <a:endParaRPr lang="en-US" sz="2400" dirty="0"/>
          </a:p>
        </p:txBody>
      </p:sp>
    </p:spTree>
    <p:extLst>
      <p:ext uri="{BB962C8B-B14F-4D97-AF65-F5344CB8AC3E}">
        <p14:creationId xmlns:p14="http://schemas.microsoft.com/office/powerpoint/2010/main" val="403745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1124</TotalTime>
  <Words>968</Words>
  <Application>Microsoft Office PowerPoint</Application>
  <PresentationFormat>Widescreen</PresentationFormat>
  <Paragraphs>78</Paragraphs>
  <Slides>12</Slides>
  <Notes>10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Introduction</vt:lpstr>
      <vt:lpstr>Class Info Part 1</vt:lpstr>
      <vt:lpstr>Class Info Part 2</vt:lpstr>
      <vt:lpstr>Class Info Part 3</vt:lpstr>
      <vt:lpstr>Why C++?</vt:lpstr>
      <vt:lpstr>Coding in C++</vt:lpstr>
      <vt:lpstr>Using Dev C++ Part 1</vt:lpstr>
      <vt:lpstr>Using Dev C++ Part 2 </vt:lpstr>
      <vt:lpstr>Code in General Part 1 </vt:lpstr>
      <vt:lpstr>Code in General Part 2 </vt:lpstr>
      <vt:lpstr>Hello World</vt:lpstr>
      <vt:lpstr>Hello World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Java</dc:title>
  <dc:creator>Max S</dc:creator>
  <cp:lastModifiedBy>Max Slater</cp:lastModifiedBy>
  <cp:revision>64</cp:revision>
  <dcterms:created xsi:type="dcterms:W3CDTF">2015-01-10T05:10:34Z</dcterms:created>
  <dcterms:modified xsi:type="dcterms:W3CDTF">2015-08-26T20:38:01Z</dcterms:modified>
</cp:coreProperties>
</file>