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1161" r:id="rId2"/>
    <p:sldId id="1544" r:id="rId3"/>
    <p:sldId id="1758" r:id="rId4"/>
    <p:sldId id="1759" r:id="rId5"/>
    <p:sldId id="1760" r:id="rId6"/>
    <p:sldId id="1761" r:id="rId7"/>
    <p:sldId id="1762" r:id="rId8"/>
    <p:sldId id="1767" r:id="rId9"/>
    <p:sldId id="1743" r:id="rId10"/>
    <p:sldId id="1755" r:id="rId11"/>
    <p:sldId id="1763" r:id="rId12"/>
    <p:sldId id="1766" r:id="rId13"/>
    <p:sldId id="1765" r:id="rId14"/>
    <p:sldId id="1764" r:id="rId15"/>
  </p:sldIdLst>
  <p:sldSz cx="9144000" cy="6858000" type="screen4x3"/>
  <p:notesSz cx="9866313" cy="14295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  <p15:guide id="3" orient="horz" pos="4502">
          <p15:clr>
            <a:srgbClr val="A4A3A4"/>
          </p15:clr>
        </p15:guide>
        <p15:guide id="4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66"/>
    <a:srgbClr val="008000"/>
    <a:srgbClr val="FF0066"/>
    <a:srgbClr val="FF3300"/>
    <a:srgbClr val="FFFF99"/>
    <a:srgbClr val="FF00FF"/>
    <a:srgbClr val="FFFF00"/>
    <a:srgbClr val="00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548" autoAdjust="0"/>
  </p:normalViewPr>
  <p:slideViewPr>
    <p:cSldViewPr>
      <p:cViewPr varScale="1">
        <p:scale>
          <a:sx n="109" d="100"/>
          <a:sy n="109" d="100"/>
        </p:scale>
        <p:origin x="-22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50" y="-108"/>
      </p:cViewPr>
      <p:guideLst>
        <p:guide orient="horz" pos="3107"/>
        <p:guide orient="horz" pos="4502"/>
        <p:guide pos="2122"/>
        <p:guide pos="31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6255" cy="71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444" tIns="63722" rIns="127444" bIns="63722" numCol="1" anchor="t" anchorCtr="0" compatLnSpc="1">
            <a:prstTxWarp prst="textNoShape">
              <a:avLst/>
            </a:prstTxWarp>
          </a:bodyPr>
          <a:lstStyle>
            <a:lvl1pPr defTabSz="1275279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7733" y="1"/>
            <a:ext cx="4276254" cy="71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444" tIns="63722" rIns="127444" bIns="63722" numCol="1" anchor="t" anchorCtr="0" compatLnSpc="1">
            <a:prstTxWarp prst="textNoShape">
              <a:avLst/>
            </a:prstTxWarp>
          </a:bodyPr>
          <a:lstStyle>
            <a:lvl1pPr algn="r" defTabSz="1275279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580091"/>
            <a:ext cx="4276255" cy="71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444" tIns="63722" rIns="127444" bIns="63722" numCol="1" anchor="b" anchorCtr="0" compatLnSpc="1">
            <a:prstTxWarp prst="textNoShape">
              <a:avLst/>
            </a:prstTxWarp>
          </a:bodyPr>
          <a:lstStyle>
            <a:lvl1pPr defTabSz="1275279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7733" y="13580091"/>
            <a:ext cx="4276254" cy="71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444" tIns="63722" rIns="127444" bIns="63722" numCol="1" anchor="b" anchorCtr="0" compatLnSpc="1">
            <a:prstTxWarp prst="textNoShape">
              <a:avLst/>
            </a:prstTxWarp>
          </a:bodyPr>
          <a:lstStyle>
            <a:lvl1pPr algn="r" defTabSz="1275279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fld id="{A61D345C-E68B-4329-AC0F-C4C3B9CF37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0221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6255" cy="71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t" anchorCtr="0" compatLnSpc="1">
            <a:prstTxWarp prst="textNoShape">
              <a:avLst/>
            </a:prstTxWarp>
          </a:bodyPr>
          <a:lstStyle>
            <a:lvl1pPr defTabSz="1321485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7733" y="1"/>
            <a:ext cx="4276254" cy="71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t" anchorCtr="0" compatLnSpc="1">
            <a:prstTxWarp prst="textNoShape">
              <a:avLst/>
            </a:prstTxWarp>
          </a:bodyPr>
          <a:lstStyle>
            <a:lvl1pPr algn="r" defTabSz="1321485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2075" y="1074738"/>
            <a:ext cx="7145338" cy="535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934" y="6790045"/>
            <a:ext cx="7894446" cy="643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577791"/>
            <a:ext cx="4276255" cy="71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b" anchorCtr="0" compatLnSpc="1">
            <a:prstTxWarp prst="textNoShape">
              <a:avLst/>
            </a:prstTxWarp>
          </a:bodyPr>
          <a:lstStyle>
            <a:lvl1pPr defTabSz="1321485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7733" y="13577791"/>
            <a:ext cx="4276254" cy="71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b" anchorCtr="0" compatLnSpc="1">
            <a:prstTxWarp prst="textNoShape">
              <a:avLst/>
            </a:prstTxWarp>
          </a:bodyPr>
          <a:lstStyle>
            <a:lvl1pPr algn="r" defTabSz="1321485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fld id="{D7998E3E-5623-489C-8648-2C38346DFE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966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8E3E-5623-489C-8648-2C38346DFE17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3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8E3E-5623-489C-8648-2C38346DFE17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03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8E3E-5623-489C-8648-2C38346DFE17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3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8E3E-5623-489C-8648-2C38346DFE17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3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en-US" sz="2400" b="0">
                <a:ea typeface="標楷體" pitchFamily="65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2400" b="0">
                <a:ea typeface="標楷體" pitchFamily="65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</p:grpSp>
      </p:grp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65760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19" name="Object 24"/>
          <p:cNvGraphicFramePr>
            <a:graphicFrameLocks noChangeAspect="1"/>
          </p:cNvGraphicFramePr>
          <p:nvPr/>
        </p:nvGraphicFramePr>
        <p:xfrm>
          <a:off x="152400" y="304800"/>
          <a:ext cx="289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hoto Editor 影像 " r:id="rId3" imgW="11050542" imgH="2095793" progId="MSPhotoEd.3">
                  <p:embed/>
                </p:oleObj>
              </mc:Choice>
              <mc:Fallback>
                <p:oleObj name="Photo Editor 影像 " r:id="rId3" imgW="11050542" imgH="209579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04800"/>
                        <a:ext cx="289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  <a:ea typeface="新細明體" charset="-120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301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ea typeface="新細明體" charset="-120"/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a typeface="+mn-ea"/>
              </a:defRPr>
            </a:lvl1pPr>
          </a:lstStyle>
          <a:p>
            <a:pPr>
              <a:defRPr/>
            </a:pPr>
            <a:fld id="{77A7E8C0-9A0D-4D03-A977-6C665D9EAC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635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689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334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0407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748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3876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148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477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04800" y="5969726"/>
            <a:ext cx="86868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7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383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39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210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en-US" sz="2400" b="0">
                <a:ea typeface="標楷體" pitchFamily="65" charset="-120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2400" b="0">
                <a:ea typeface="標楷體" pitchFamily="65" charset="-120"/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hlink"/>
                </a:solidFill>
                <a:ea typeface="標楷體" pitchFamily="65" charset="-12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hlink"/>
                </a:solidFill>
                <a:ea typeface="標楷體" pitchFamily="65" charset="-12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accent2"/>
                </a:solidFill>
                <a:ea typeface="標楷體" pitchFamily="65" charset="-12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hlink"/>
                </a:solidFill>
                <a:ea typeface="標楷體" pitchFamily="65" charset="-12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2400" b="0">
                <a:ea typeface="標楷體" pitchFamily="65" charset="-120"/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accent2"/>
                </a:solidFill>
                <a:ea typeface="標楷體" pitchFamily="65" charset="-12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accent2"/>
                </a:solidFill>
                <a:ea typeface="標楷體" pitchFamily="65" charset="-120"/>
              </a:endParaRPr>
            </a:p>
          </p:txBody>
        </p:sp>
      </p:grp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Enabling Your Success</a:t>
            </a:r>
            <a:endParaRPr lang="zh-TW" altLang="en-US"/>
          </a:p>
        </p:txBody>
      </p:sp>
      <p:sp>
        <p:nvSpPr>
          <p:cNvPr id="1030" name="Rectangle 17"/>
          <p:cNvSpPr>
            <a:spLocks noChangeArrowheads="1"/>
          </p:cNvSpPr>
          <p:nvPr/>
        </p:nvSpPr>
        <p:spPr bwMode="auto">
          <a:xfrm>
            <a:off x="365760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032" name="Text Box 24"/>
          <p:cNvSpPr txBox="1">
            <a:spLocks noChangeArrowheads="1"/>
          </p:cNvSpPr>
          <p:nvPr/>
        </p:nvSpPr>
        <p:spPr bwMode="auto">
          <a:xfrm>
            <a:off x="6096000" y="1524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400">
                <a:solidFill>
                  <a:schemeClr val="accent2"/>
                </a:solidFill>
                <a:ea typeface="標楷體" pitchFamily="65" charset="-120"/>
              </a:rPr>
              <a:t>CALIN TECHNOLOGY CO.LTD.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14300" y="1499347"/>
            <a:ext cx="8915400" cy="1447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50000"/>
              </a:lnSpc>
            </a:pPr>
            <a:r>
              <a:rPr lang="zh-TW" altLang="en-US" sz="44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設備部</a:t>
            </a:r>
            <a:r>
              <a:rPr lang="en-US" altLang="zh-TW" sz="44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</a:t>
            </a:r>
          </a:p>
          <a:p>
            <a:pPr marL="342900" indent="-342900" algn="ctr">
              <a:lnSpc>
                <a:spcPct val="150000"/>
              </a:lnSpc>
            </a:pPr>
            <a:r>
              <a:rPr lang="zh-TW" altLang="en-US" sz="44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工具</a:t>
            </a:r>
            <a:r>
              <a:rPr lang="en-US" altLang="zh-TW" sz="44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zh-TW" altLang="en-US" sz="44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設計課報告</a:t>
            </a:r>
            <a:endParaRPr lang="en-US" altLang="zh-TW" sz="44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ctr">
              <a:lnSpc>
                <a:spcPct val="150000"/>
              </a:lnSpc>
            </a:pPr>
            <a:endParaRPr lang="en-US" altLang="zh-TW" sz="44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5" name="Text Box 4"/>
          <p:cNvSpPr>
            <a:spLocks noChangeArrowheads="1"/>
          </p:cNvSpPr>
          <p:nvPr/>
        </p:nvSpPr>
        <p:spPr bwMode="auto">
          <a:xfrm>
            <a:off x="3048000" y="441960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50000"/>
              </a:lnSpc>
              <a:buSzPct val="75000"/>
            </a:pPr>
            <a:r>
              <a:rPr lang="zh-TW" altLang="en-US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報告人：吳仁中</a:t>
            </a:r>
            <a:endParaRPr lang="en-US" altLang="zh-TW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SzPct val="75000"/>
            </a:pPr>
            <a:r>
              <a:rPr lang="zh-TW" altLang="en-US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日期：</a:t>
            </a:r>
            <a:r>
              <a:rPr lang="en-US" altLang="zh-TW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2025/08/27</a:t>
            </a:r>
          </a:p>
        </p:txBody>
      </p:sp>
    </p:spTree>
    <p:extLst>
      <p:ext uri="{BB962C8B-B14F-4D97-AF65-F5344CB8AC3E}">
        <p14:creationId xmlns:p14="http://schemas.microsoft.com/office/powerpoint/2010/main" val="3265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扭力計組成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04800" y="1023100"/>
            <a:ext cx="8534400" cy="1133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HBM T22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扭力感測器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研華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USB-4704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資料擷取模組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51" name="Picture 3" descr="D:\報告\週報\20250826_07561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51" y="2438400"/>
            <a:ext cx="6013856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A104FFE-2EA6-F7DA-D7F9-018C24D8A0CB}"/>
              </a:ext>
            </a:extLst>
          </p:cNvPr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電壓量</a:t>
            </a:r>
            <a:r>
              <a:rPr lang="zh-TW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測</a:t>
            </a:r>
            <a:r>
              <a:rPr lang="en-US" altLang="zh-TW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zh-TW" altLang="en-US" dirty="0" smtClean="0">
                <a:latin typeface="+mj-ea"/>
                <a:ea typeface="+mj-ea"/>
              </a:rPr>
              <a:t>單</a:t>
            </a:r>
            <a:r>
              <a:rPr lang="zh-TW" altLang="en-US" dirty="0">
                <a:latin typeface="+mj-ea"/>
                <a:ea typeface="+mj-ea"/>
              </a:rPr>
              <a:t>端通道</a:t>
            </a:r>
            <a:r>
              <a:rPr lang="zh-TW" altLang="en-US" dirty="0" smtClean="0">
                <a:latin typeface="+mj-ea"/>
                <a:ea typeface="+mj-ea"/>
              </a:rPr>
              <a:t>連接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8" name="Picture 4" descr="D:\報告\週報\單端A0-AGND輸入，無修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59669"/>
            <a:ext cx="3377565" cy="199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報告\週報\Single-Ended Input Channel Connection_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9" y="3810000"/>
            <a:ext cx="413385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報告\週報\Single-Ended Input Channel Connection_Ch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9669"/>
            <a:ext cx="4207669" cy="242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報告\週報\差動A0-A1輸入，無修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24" y="1219200"/>
            <a:ext cx="3377565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A104FFE-2EA6-F7DA-D7F9-018C24D8A0CB}"/>
              </a:ext>
            </a:extLst>
          </p:cNvPr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電壓量</a:t>
            </a:r>
            <a:r>
              <a:rPr lang="zh-TW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測</a:t>
            </a:r>
            <a:r>
              <a:rPr lang="en-US" altLang="zh-TW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zh-TW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差</a:t>
            </a:r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分輸入</a:t>
            </a:r>
            <a:r>
              <a:rPr lang="zh-TW" altLang="en-US" dirty="0" smtClean="0">
                <a:latin typeface="+mj-ea"/>
                <a:ea typeface="+mj-ea"/>
              </a:rPr>
              <a:t>連接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098" name="Picture 2" descr="D:\報告\週報\Differential Input Channel Connection_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336256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報告\週報\Differential Input Channel Connection_P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3" y="3953691"/>
            <a:ext cx="4009390" cy="271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2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報告\週報\單端A0-AGND輸入，卡爾曼濾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368993" cy="239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BA104FFE-2EA6-F7DA-D7F9-018C24D8A0CB}"/>
              </a:ext>
            </a:extLst>
          </p:cNvPr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電壓量測</a:t>
            </a:r>
            <a:r>
              <a:rPr lang="en-US" altLang="zh-TW" dirty="0" smtClean="0">
                <a:latin typeface="+mj-ea"/>
                <a:ea typeface="+mj-ea"/>
                <a:cs typeface="Times New Roman" panose="02020603050405020304" pitchFamily="18" charset="0"/>
              </a:rPr>
              <a:t> - </a:t>
            </a:r>
            <a:r>
              <a:rPr lang="zh-TW" altLang="en-US" dirty="0" smtClean="0">
                <a:latin typeface="+mj-ea"/>
                <a:ea typeface="+mj-ea"/>
              </a:rPr>
              <a:t>單端通道連接 </a:t>
            </a:r>
            <a:r>
              <a:rPr lang="en-US" altLang="zh-TW" dirty="0" smtClean="0">
                <a:latin typeface="+mj-ea"/>
                <a:ea typeface="+mj-ea"/>
              </a:rPr>
              <a:t>+ </a:t>
            </a:r>
            <a:r>
              <a:rPr lang="zh-TW" altLang="en-US" dirty="0" smtClean="0">
                <a:latin typeface="+mj-ea"/>
                <a:ea typeface="+mj-ea"/>
              </a:rPr>
              <a:t>卡爾</a:t>
            </a:r>
            <a:r>
              <a:rPr lang="zh-TW" altLang="en-US" dirty="0">
                <a:latin typeface="+mj-ea"/>
                <a:ea typeface="+mj-ea"/>
              </a:rPr>
              <a:t>曼</a:t>
            </a:r>
            <a:r>
              <a:rPr lang="zh-TW" altLang="en-US" dirty="0" smtClean="0">
                <a:latin typeface="+mj-ea"/>
                <a:ea typeface="+mj-ea"/>
              </a:rPr>
              <a:t>濾波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4800" y="1313083"/>
            <a:ext cx="46482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卡爾曼濾波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TW" sz="24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Kalman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filtering) 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疊代演算法能同時以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動態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數學模型及量測誤差兩者為基礎，得出真實狀態的統計上最佳估算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(optimal estimation)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電錶量測電壓約</a:t>
            </a:r>
            <a:r>
              <a:rPr lang="en-US" altLang="zh-TW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11mV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6A6CE6FE-0FBF-3D28-61FB-3DA534ECFD99}"/>
              </a:ext>
            </a:extLst>
          </p:cNvPr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後續工作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59B46577-70AC-526A-89C1-2A175DB5FF5B}"/>
              </a:ext>
            </a:extLst>
          </p:cNvPr>
          <p:cNvSpPr txBox="1"/>
          <p:nvPr/>
        </p:nvSpPr>
        <p:spPr>
          <a:xfrm>
            <a:off x="304800" y="1023100"/>
            <a:ext cx="85344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讀取穩定度研究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接地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測電流方式測試。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122" name="Picture 2" descr="D:\報告\週報\T22 Connector plu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" y="2895600"/>
            <a:ext cx="4389120" cy="29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報告\週報\T22 connection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5600"/>
            <a:ext cx="4346258" cy="28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97894"/>
              </p:ext>
            </p:extLst>
          </p:nvPr>
        </p:nvGraphicFramePr>
        <p:xfrm>
          <a:off x="76200" y="990600"/>
          <a:ext cx="8991602" cy="374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8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1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247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612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46655"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No.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專案名稱</a:t>
                      </a:r>
                    </a:p>
                  </a:txBody>
                  <a:tcPr marT="45723" marB="457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需求單位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開始</a:t>
                      </a:r>
                      <a:endParaRPr lang="en-US" altLang="zh-TW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  <a:p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時間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預計完成時間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本週工作項目</a:t>
                      </a: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下週工作項目</a:t>
                      </a: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效益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負責人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36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雷射測高設備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TW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itchFamily="2" charset="2"/>
                        </a:rPr>
                        <a:t>2025/08/25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2025/09/E</a:t>
                      </a:r>
                      <a:endParaRPr lang="zh-TW" altLang="en-US" sz="1200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Font typeface="Arial" pitchFamily="34" charset="0"/>
                        <a:buChar char="•"/>
                      </a:pPr>
                      <a:endParaRPr lang="en-US" altLang="zh-TW" sz="1200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circleNumWdWhitePlain"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6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366</a:t>
                      </a: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Holder</a:t>
                      </a:r>
                      <a:r>
                        <a:rPr lang="zh-TW" altLang="en-US" sz="12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旋入裝置</a:t>
                      </a:r>
                      <a:endParaRPr lang="en-US" altLang="zh-TW" sz="1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組立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TW" sz="1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itchFamily="2" charset="2"/>
                        </a:rPr>
                        <a:t>2025/8/24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2025/8/E</a:t>
                      </a:r>
                      <a:endParaRPr lang="zh-TW" altLang="en-US" sz="1200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sz="1200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扭力感測器數據讀取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Font typeface="Arial" pitchFamily="34" charset="0"/>
                        <a:buChar char="•"/>
                      </a:pPr>
                      <a:r>
                        <a:rPr lang="zh-TW" altLang="en-US" sz="1200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更新電料設計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circleNumWdWhitePlain"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扭力監控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36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TW" sz="12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circleNumWdWhitePlain"/>
                        <a:tabLst/>
                        <a:defRPr/>
                      </a:pP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11843" y="38099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一、專案列表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940399" y="516626"/>
            <a:ext cx="188925" cy="18892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083399" y="516626"/>
            <a:ext cx="188925" cy="188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61861" y="457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0" dirty="0">
                <a:latin typeface="標楷體" pitchFamily="65" charset="-120"/>
                <a:ea typeface="標楷體" pitchFamily="65" charset="-120"/>
              </a:rPr>
              <a:t>評估中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304861" y="457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0" dirty="0">
                <a:latin typeface="標楷體" pitchFamily="65" charset="-120"/>
                <a:ea typeface="標楷體" pitchFamily="65" charset="-120"/>
              </a:rPr>
              <a:t>執行中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8153400" y="516625"/>
            <a:ext cx="188925" cy="1889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19286" y="4677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0" dirty="0">
                <a:latin typeface="標楷體" pitchFamily="65" charset="-120"/>
                <a:ea typeface="標楷體" pitchFamily="65" charset="-120"/>
              </a:rPr>
              <a:t>暫停</a:t>
            </a:r>
          </a:p>
        </p:txBody>
      </p:sp>
    </p:spTree>
    <p:extLst>
      <p:ext uri="{BB962C8B-B14F-4D97-AF65-F5344CB8AC3E}">
        <p14:creationId xmlns:p14="http://schemas.microsoft.com/office/powerpoint/2010/main" val="35237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02304" y="2819400"/>
            <a:ext cx="8915400" cy="8382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4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TOYO</a:t>
            </a:r>
            <a:r>
              <a:rPr lang="zh-TW" altLang="en-US" sz="4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電動缸驅動控制</a:t>
            </a:r>
          </a:p>
        </p:txBody>
      </p:sp>
    </p:spTree>
    <p:extLst>
      <p:ext uri="{BB962C8B-B14F-4D97-AF65-F5344CB8AC3E}">
        <p14:creationId xmlns:p14="http://schemas.microsoft.com/office/powerpoint/2010/main" val="7610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TOYO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電動缸驅動控制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04800" y="1023100"/>
            <a:ext cx="8534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電動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缸狀態讀取：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伺服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ON/OFF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是否有警報及種類。</a:t>
            </a: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馬達移動中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停止、目前所在位置的座標。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輸入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輸出接腳信號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電動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缸運動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參數設定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絕對位置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相對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位置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+mn-ea"/>
                <a:ea typeface="+mn-ea"/>
                <a:cs typeface="Times New Roman" panose="02020603050405020304" pitchFamily="18" charset="0"/>
              </a:rPr>
              <a:t>看門</a:t>
            </a:r>
            <a:r>
              <a:rPr lang="zh-TW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狗</a:t>
            </a: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(Watchdog)</a:t>
            </a: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群組 75">
            <a:extLst>
              <a:ext uri="{FF2B5EF4-FFF2-40B4-BE49-F238E27FC236}">
                <a16:creationId xmlns:a16="http://schemas.microsoft.com/office/drawing/2014/main" xmlns="" id="{6914A9F3-EA36-2E34-A507-DA5D9FA513D5}"/>
              </a:ext>
            </a:extLst>
          </p:cNvPr>
          <p:cNvGrpSpPr/>
          <p:nvPr/>
        </p:nvGrpSpPr>
        <p:grpSpPr>
          <a:xfrm>
            <a:off x="6003251" y="2217297"/>
            <a:ext cx="2493168" cy="3497703"/>
            <a:chOff x="6003251" y="2217297"/>
            <a:chExt cx="2493168" cy="3497703"/>
          </a:xfrm>
        </p:grpSpPr>
        <p:cxnSp>
          <p:nvCxnSpPr>
            <p:cNvPr id="42" name="直線單箭頭接點 69">
              <a:extLst>
                <a:ext uri="{FF2B5EF4-FFF2-40B4-BE49-F238E27FC236}">
                  <a16:creationId xmlns:a16="http://schemas.microsoft.com/office/drawing/2014/main" xmlns="" id="{472DD971-B7E4-C8E5-4A83-7DAC97DAF896}"/>
                </a:ext>
              </a:extLst>
            </p:cNvPr>
            <p:cNvCxnSpPr>
              <a:cxnSpLocks/>
              <a:stCxn id="8" idx="3"/>
              <a:endCxn id="69" idx="3"/>
            </p:cNvCxnSpPr>
            <p:nvPr/>
          </p:nvCxnSpPr>
          <p:spPr bwMode="auto">
            <a:xfrm flipH="1" flipV="1">
              <a:off x="6418749" y="2401963"/>
              <a:ext cx="936181" cy="1179437"/>
            </a:xfrm>
            <a:prstGeom prst="bentConnector3">
              <a:avLst>
                <a:gd name="adj1" fmla="val -78952"/>
              </a:avLst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單箭頭接點 69">
              <a:extLst>
                <a:ext uri="{FF2B5EF4-FFF2-40B4-BE49-F238E27FC236}">
                  <a16:creationId xmlns:a16="http://schemas.microsoft.com/office/drawing/2014/main" xmlns="" id="{77366416-A4E0-6FD3-B01A-76C29FF8117E}"/>
                </a:ext>
              </a:extLst>
            </p:cNvPr>
            <p:cNvCxnSpPr>
              <a:cxnSpLocks/>
              <a:stCxn id="9" idx="3"/>
              <a:endCxn id="69" idx="3"/>
            </p:cNvCxnSpPr>
            <p:nvPr/>
          </p:nvCxnSpPr>
          <p:spPr bwMode="auto">
            <a:xfrm flipH="1" flipV="1">
              <a:off x="6418749" y="2401963"/>
              <a:ext cx="944648" cy="2246237"/>
            </a:xfrm>
            <a:prstGeom prst="bentConnector3">
              <a:avLst>
                <a:gd name="adj1" fmla="val -77438"/>
              </a:avLst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單箭頭接點 69">
              <a:extLst>
                <a:ext uri="{FF2B5EF4-FFF2-40B4-BE49-F238E27FC236}">
                  <a16:creationId xmlns:a16="http://schemas.microsoft.com/office/drawing/2014/main" xmlns="" id="{FCAA3601-275C-F464-AB9A-DAF00D46557F}"/>
                </a:ext>
              </a:extLst>
            </p:cNvPr>
            <p:cNvCxnSpPr>
              <a:cxnSpLocks/>
              <a:stCxn id="10" idx="3"/>
              <a:endCxn id="69" idx="3"/>
            </p:cNvCxnSpPr>
            <p:nvPr/>
          </p:nvCxnSpPr>
          <p:spPr bwMode="auto">
            <a:xfrm flipH="1" flipV="1">
              <a:off x="6418749" y="2401963"/>
              <a:ext cx="936180" cy="3313037"/>
            </a:xfrm>
            <a:prstGeom prst="bentConnector3">
              <a:avLst>
                <a:gd name="adj1" fmla="val -78952"/>
              </a:avLst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xmlns="" id="{28052E05-2A3E-C594-867E-5E77DBD36E1F}"/>
                </a:ext>
              </a:extLst>
            </p:cNvPr>
            <p:cNvSpPr txBox="1"/>
            <p:nvPr/>
          </p:nvSpPr>
          <p:spPr>
            <a:xfrm>
              <a:off x="7696200" y="2717630"/>
              <a:ext cx="8002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 anchorCtr="1">
              <a:spAutoFit/>
            </a:bodyPr>
            <a:lstStyle/>
            <a:p>
              <a:r>
                <a:rPr lang="zh-TW" altLang="en-US" sz="120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指令錯誤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xmlns="" id="{D2141F0A-59B8-E963-8EC1-CDC51645FB5B}"/>
                </a:ext>
              </a:extLst>
            </p:cNvPr>
            <p:cNvSpPr txBox="1"/>
            <p:nvPr/>
          </p:nvSpPr>
          <p:spPr>
            <a:xfrm>
              <a:off x="6003251" y="221729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zh-TW" altLang="en-US" sz="180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？</a:t>
              </a:r>
              <a:endPara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790BC8C7-2F40-4390-985A-9891EF78A322}"/>
              </a:ext>
            </a:extLst>
          </p:cNvPr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C#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原生串列通訊工作方式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4304600-9C93-FC23-720F-4412CA47E373}"/>
              </a:ext>
            </a:extLst>
          </p:cNvPr>
          <p:cNvSpPr/>
          <p:nvPr/>
        </p:nvSpPr>
        <p:spPr bwMode="auto">
          <a:xfrm>
            <a:off x="720000" y="1676400"/>
            <a:ext cx="1368000" cy="4343400"/>
          </a:xfrm>
          <a:prstGeom prst="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Arial" charset="0"/>
              </a:rPr>
              <a:t>Serial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cs typeface="Arial" charset="0"/>
              </a:rPr>
              <a:t>Port</a:t>
            </a:r>
            <a:endParaRPr kumimoji="1" lang="zh-TW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xmlns="" id="{FB088726-6AF1-0FAA-86B2-92CA65A27BA5}"/>
              </a:ext>
            </a:extLst>
          </p:cNvPr>
          <p:cNvCxnSpPr/>
          <p:nvPr/>
        </p:nvCxnSpPr>
        <p:spPr bwMode="auto">
          <a:xfrm flipH="1">
            <a:off x="2438400" y="2401963"/>
            <a:ext cx="1295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55337FCD-3618-BE4A-5F87-47D390F21A51}"/>
              </a:ext>
            </a:extLst>
          </p:cNvPr>
          <p:cNvSpPr txBox="1"/>
          <p:nvPr/>
        </p:nvSpPr>
        <p:spPr>
          <a:xfrm>
            <a:off x="3810000" y="2140353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ea"/>
                <a:ea typeface="+mn-ea"/>
              </a:rPr>
              <a:t>Modbus</a:t>
            </a:r>
            <a:r>
              <a:rPr lang="zh-TW" altLang="en-US" dirty="0">
                <a:latin typeface="+mn-ea"/>
                <a:ea typeface="+mn-ea"/>
              </a:rPr>
              <a:t>指令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D5BE245-6F56-924A-7FD3-D2C87EBC1346}"/>
              </a:ext>
            </a:extLst>
          </p:cNvPr>
          <p:cNvSpPr/>
          <p:nvPr/>
        </p:nvSpPr>
        <p:spPr bwMode="auto">
          <a:xfrm>
            <a:off x="2106000" y="3276600"/>
            <a:ext cx="1104900" cy="2743200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Arial" charset="0"/>
              </a:rPr>
              <a:t>訊息</a:t>
            </a:r>
            <a:endParaRPr kumimoji="1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Arial" charset="0"/>
              </a:rPr>
              <a:t>接收</a:t>
            </a:r>
            <a:endParaRPr kumimoji="1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Arial" charset="0"/>
              </a:rPr>
              <a:t>事件</a:t>
            </a:r>
            <a:endParaRPr kumimoji="1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Event</a:t>
            </a:r>
            <a:endParaRPr kumimoji="1" lang="zh-TW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3C3223D-68B0-523E-97B3-E493986849E4}"/>
              </a:ext>
            </a:extLst>
          </p:cNvPr>
          <p:cNvSpPr/>
          <p:nvPr/>
        </p:nvSpPr>
        <p:spPr bwMode="auto">
          <a:xfrm>
            <a:off x="4511275" y="3276600"/>
            <a:ext cx="2843655" cy="609600"/>
          </a:xfrm>
          <a:prstGeom prst="rect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狀態讀取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/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儲存</a:t>
            </a: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25C77B5-3CC9-F361-5F23-82C77AA9E0F3}"/>
              </a:ext>
            </a:extLst>
          </p:cNvPr>
          <p:cNvSpPr/>
          <p:nvPr/>
        </p:nvSpPr>
        <p:spPr bwMode="auto">
          <a:xfrm>
            <a:off x="4519742" y="4343400"/>
            <a:ext cx="2843655" cy="609600"/>
          </a:xfrm>
          <a:prstGeom prst="rect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參數設定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8810691-ED3F-60C5-A48E-37378B9962DE}"/>
              </a:ext>
            </a:extLst>
          </p:cNvPr>
          <p:cNvSpPr/>
          <p:nvPr/>
        </p:nvSpPr>
        <p:spPr bwMode="auto">
          <a:xfrm>
            <a:off x="4511274" y="5410200"/>
            <a:ext cx="2843655" cy="609600"/>
          </a:xfrm>
          <a:prstGeom prst="rect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電動缸運動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1EA071DD-277B-92A5-F624-4AC627049231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3210900" y="3581400"/>
            <a:ext cx="1300375" cy="1066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73B90821-6235-DFC0-FF93-B3D813BCAC03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3210900" y="4648200"/>
            <a:ext cx="130884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6AE9B5C3-6068-4A25-638B-9209A285ECAA}"/>
              </a:ext>
            </a:extLst>
          </p:cNvPr>
          <p:cNvCxnSpPr>
            <a:stCxn id="7" idx="3"/>
            <a:endCxn id="10" idx="1"/>
          </p:cNvCxnSpPr>
          <p:nvPr/>
        </p:nvCxnSpPr>
        <p:spPr bwMode="auto">
          <a:xfrm>
            <a:off x="3210900" y="4648200"/>
            <a:ext cx="1300374" cy="1066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xmlns="" id="{2F0851C9-F746-F172-4C75-7AE126C86A88}"/>
              </a:ext>
            </a:extLst>
          </p:cNvPr>
          <p:cNvGrpSpPr/>
          <p:nvPr/>
        </p:nvGrpSpPr>
        <p:grpSpPr>
          <a:xfrm>
            <a:off x="4240996" y="813881"/>
            <a:ext cx="4884613" cy="1015663"/>
            <a:chOff x="4240996" y="813881"/>
            <a:chExt cx="4884613" cy="1015663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06A8DDBA-E88E-5BD2-36AC-28B8DC1F98A9}"/>
                </a:ext>
              </a:extLst>
            </p:cNvPr>
            <p:cNvSpPr txBox="1"/>
            <p:nvPr/>
          </p:nvSpPr>
          <p:spPr>
            <a:xfrm>
              <a:off x="5372659" y="813881"/>
              <a:ext cx="37529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nsolas" panose="020B0609020204030204" pitchFamily="49" charset="0"/>
                </a:rPr>
                <a:t>internal struct 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指令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{</a:t>
              </a:r>
              <a:endParaRPr lang="zh-TW" altLang="en-US" sz="1200" dirty="0"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  internal 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CallerId</a:t>
              </a:r>
              <a:r>
                <a:rPr lang="en-US" altLang="zh-TW" sz="1200" dirty="0"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CallerId</a:t>
              </a:r>
              <a:r>
                <a:rPr lang="en-US" altLang="zh-TW" sz="1200" dirty="0">
                  <a:latin typeface="Consolas" panose="020B0609020204030204" pitchFamily="49" charset="0"/>
                </a:rPr>
                <a:t> { get; set; }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  internal byte[] 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ByteArray</a:t>
              </a:r>
              <a:r>
                <a:rPr lang="en-US" altLang="zh-TW" sz="1200" dirty="0">
                  <a:latin typeface="Consolas" panose="020B0609020204030204" pitchFamily="49" charset="0"/>
                </a:rPr>
                <a:t> { get; set; }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}</a:t>
              </a:r>
              <a:endParaRPr lang="zh-TW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91787D5E-4F10-D513-22F0-FAADA7E6E583}"/>
                </a:ext>
              </a:extLst>
            </p:cNvPr>
            <p:cNvSpPr txBox="1"/>
            <p:nvPr/>
          </p:nvSpPr>
          <p:spPr>
            <a:xfrm>
              <a:off x="4551979" y="1193512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zh-TW" altLang="en-US" sz="1200" dirty="0">
                  <a:solidFill>
                    <a:srgbClr val="FF99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指令用途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D9FE38AA-612F-F67E-84F4-2813846DE735}"/>
                </a:ext>
              </a:extLst>
            </p:cNvPr>
            <p:cNvSpPr txBox="1"/>
            <p:nvPr/>
          </p:nvSpPr>
          <p:spPr>
            <a:xfrm>
              <a:off x="4240996" y="1378697"/>
              <a:ext cx="1111202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zh-TW" sz="1200" dirty="0">
                  <a:solidFill>
                    <a:srgbClr val="FF99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Modbus</a:t>
              </a:r>
              <a:r>
                <a:rPr lang="zh-TW" altLang="en-US" sz="1200" dirty="0">
                  <a:solidFill>
                    <a:srgbClr val="FF99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指令</a:t>
              </a: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xmlns="" id="{8C6D19DD-E28C-E714-D39B-CA4806829D37}"/>
                </a:ext>
              </a:extLst>
            </p:cNvPr>
            <p:cNvCxnSpPr>
              <a:stCxn id="24" idx="3"/>
            </p:cNvCxnSpPr>
            <p:nvPr/>
          </p:nvCxnSpPr>
          <p:spPr bwMode="auto">
            <a:xfrm>
              <a:off x="5352198" y="1332012"/>
              <a:ext cx="1903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xmlns="" id="{4A0A28C3-FFB4-8511-5C48-10091AF2800F}"/>
                </a:ext>
              </a:extLst>
            </p:cNvPr>
            <p:cNvCxnSpPr>
              <a:stCxn id="25" idx="3"/>
            </p:cNvCxnSpPr>
            <p:nvPr/>
          </p:nvCxnSpPr>
          <p:spPr bwMode="auto">
            <a:xfrm flipV="1">
              <a:off x="5352198" y="1517195"/>
              <a:ext cx="190381" cy="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xmlns="" id="{68818326-A2B8-EE2B-7375-7359427F34D5}"/>
              </a:ext>
            </a:extLst>
          </p:cNvPr>
          <p:cNvGrpSpPr/>
          <p:nvPr/>
        </p:nvGrpSpPr>
        <p:grpSpPr>
          <a:xfrm>
            <a:off x="3093681" y="2471410"/>
            <a:ext cx="1847973" cy="535232"/>
            <a:chOff x="3093681" y="2471410"/>
            <a:chExt cx="1847973" cy="535232"/>
          </a:xfrm>
        </p:grpSpPr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xmlns="" id="{5DC6AA3A-B0BE-F497-4319-1E23500560D7}"/>
                </a:ext>
              </a:extLst>
            </p:cNvPr>
            <p:cNvSpPr txBox="1"/>
            <p:nvPr/>
          </p:nvSpPr>
          <p:spPr>
            <a:xfrm>
              <a:off x="3861037" y="2698865"/>
              <a:ext cx="10806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TW" sz="1400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Watchdog</a:t>
              </a:r>
              <a:endParaRPr lang="zh-TW" altLang="en-US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8" name="直線單箭頭接點 69">
              <a:extLst>
                <a:ext uri="{FF2B5EF4-FFF2-40B4-BE49-F238E27FC236}">
                  <a16:creationId xmlns:a16="http://schemas.microsoft.com/office/drawing/2014/main" xmlns="" id="{F3727711-BFEC-89A6-8C7A-3F54BA3B7C4E}"/>
                </a:ext>
              </a:extLst>
            </p:cNvPr>
            <p:cNvCxnSpPr>
              <a:cxnSpLocks/>
              <a:stCxn id="77" idx="1"/>
            </p:cNvCxnSpPr>
            <p:nvPr/>
          </p:nvCxnSpPr>
          <p:spPr bwMode="auto">
            <a:xfrm rot="10800000">
              <a:off x="3093681" y="2471410"/>
              <a:ext cx="767356" cy="381344"/>
            </a:xfrm>
            <a:prstGeom prst="bentConnector3">
              <a:avLst>
                <a:gd name="adj1" fmla="val 99651"/>
              </a:avLst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319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CEACF4A5-3A26-E176-451B-D600A785F30C}"/>
              </a:ext>
            </a:extLst>
          </p:cNvPr>
          <p:cNvSpPr/>
          <p:nvPr/>
        </p:nvSpPr>
        <p:spPr bwMode="auto">
          <a:xfrm>
            <a:off x="2426295" y="1674910"/>
            <a:ext cx="1097871" cy="365908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227BE719-7215-F2E2-EBE1-07DEEF41DE49}"/>
              </a:ext>
            </a:extLst>
          </p:cNvPr>
          <p:cNvSpPr/>
          <p:nvPr/>
        </p:nvSpPr>
        <p:spPr bwMode="auto">
          <a:xfrm>
            <a:off x="2422907" y="2358097"/>
            <a:ext cx="1101260" cy="365908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xmlns="" id="{2B152D60-8011-A1DA-8E63-9B62EDFF70A0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6476998" y="1828800"/>
            <a:ext cx="2667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2A1A0590-54F9-1720-7262-3FB6FFE5FA48}"/>
              </a:ext>
            </a:extLst>
          </p:cNvPr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修改後的工作方式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CC09E5C-30FD-A7D2-D7CE-C67604E3C696}"/>
              </a:ext>
            </a:extLst>
          </p:cNvPr>
          <p:cNvSpPr/>
          <p:nvPr/>
        </p:nvSpPr>
        <p:spPr bwMode="auto">
          <a:xfrm>
            <a:off x="720000" y="1676400"/>
            <a:ext cx="1368000" cy="4343400"/>
          </a:xfrm>
          <a:prstGeom prst="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Arial" charset="0"/>
              </a:rPr>
              <a:t>Serial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cs typeface="Arial" charset="0"/>
              </a:rPr>
              <a:t>Port</a:t>
            </a:r>
            <a:endParaRPr kumimoji="1" lang="zh-TW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F8E5DA6-0287-15F7-7A72-3DAF5F525D54}"/>
              </a:ext>
            </a:extLst>
          </p:cNvPr>
          <p:cNvSpPr/>
          <p:nvPr/>
        </p:nvSpPr>
        <p:spPr bwMode="auto">
          <a:xfrm>
            <a:off x="5257800" y="1676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指令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1DE9E7-E784-6203-250D-6AFC5DF5EC8F}"/>
              </a:ext>
            </a:extLst>
          </p:cNvPr>
          <p:cNvSpPr/>
          <p:nvPr/>
        </p:nvSpPr>
        <p:spPr bwMode="auto">
          <a:xfrm>
            <a:off x="5562600" y="1676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E3FCB02-BBAA-D1A1-2FC1-4A294E1268E4}"/>
              </a:ext>
            </a:extLst>
          </p:cNvPr>
          <p:cNvSpPr/>
          <p:nvPr/>
        </p:nvSpPr>
        <p:spPr bwMode="auto">
          <a:xfrm>
            <a:off x="5867399" y="1676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996D5AE-AE36-6570-44F7-D9E55F48890E}"/>
              </a:ext>
            </a:extLst>
          </p:cNvPr>
          <p:cNvSpPr/>
          <p:nvPr/>
        </p:nvSpPr>
        <p:spPr bwMode="auto">
          <a:xfrm>
            <a:off x="6172198" y="1676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2B883DF-DE3D-3EFB-CB13-B66077365DAA}"/>
              </a:ext>
            </a:extLst>
          </p:cNvPr>
          <p:cNvSpPr/>
          <p:nvPr/>
        </p:nvSpPr>
        <p:spPr bwMode="auto">
          <a:xfrm>
            <a:off x="6743700" y="1676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98068B5-AFFC-43A5-8EAE-1072755DB55E}"/>
              </a:ext>
            </a:extLst>
          </p:cNvPr>
          <p:cNvSpPr/>
          <p:nvPr/>
        </p:nvSpPr>
        <p:spPr bwMode="auto">
          <a:xfrm>
            <a:off x="7048500" y="1676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AA9F655-65B0-53A5-F127-4D721EF784E0}"/>
              </a:ext>
            </a:extLst>
          </p:cNvPr>
          <p:cNvSpPr/>
          <p:nvPr/>
        </p:nvSpPr>
        <p:spPr bwMode="auto">
          <a:xfrm>
            <a:off x="7353300" y="1676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xmlns="" id="{3AFE560F-1CAB-C15E-8AC2-E534B3400243}"/>
              </a:ext>
            </a:extLst>
          </p:cNvPr>
          <p:cNvCxnSpPr/>
          <p:nvPr/>
        </p:nvCxnSpPr>
        <p:spPr bwMode="auto">
          <a:xfrm>
            <a:off x="2081446" y="4191000"/>
            <a:ext cx="342900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0DEA3AD4-87FC-6232-6A3E-0B266C3C3E6E}"/>
              </a:ext>
            </a:extLst>
          </p:cNvPr>
          <p:cNvCxnSpPr/>
          <p:nvPr/>
        </p:nvCxnSpPr>
        <p:spPr bwMode="auto">
          <a:xfrm flipH="1">
            <a:off x="2081446" y="3505200"/>
            <a:ext cx="342900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xmlns="" id="{D5DE0109-7B31-2598-F72E-ABECE5D26F5C}"/>
              </a:ext>
            </a:extLst>
          </p:cNvPr>
          <p:cNvCxnSpPr>
            <a:stCxn id="31" idx="3"/>
            <a:endCxn id="32" idx="1"/>
          </p:cNvCxnSpPr>
          <p:nvPr/>
        </p:nvCxnSpPr>
        <p:spPr bwMode="auto">
          <a:xfrm>
            <a:off x="6479543" y="2288530"/>
            <a:ext cx="26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602E5EF3-88AE-CC48-F202-692A77AB89EA}"/>
              </a:ext>
            </a:extLst>
          </p:cNvPr>
          <p:cNvSpPr/>
          <p:nvPr/>
        </p:nvSpPr>
        <p:spPr bwMode="auto">
          <a:xfrm>
            <a:off x="5260343" y="21361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指令</a:t>
            </a:r>
            <a:endParaRPr kumimoji="1" lang="zh-TW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2C9941AF-F641-38E8-F8B8-E4445554A83C}"/>
              </a:ext>
            </a:extLst>
          </p:cNvPr>
          <p:cNvSpPr/>
          <p:nvPr/>
        </p:nvSpPr>
        <p:spPr bwMode="auto">
          <a:xfrm>
            <a:off x="5565143" y="21361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C282710-CF97-2360-B191-95E9787197CF}"/>
              </a:ext>
            </a:extLst>
          </p:cNvPr>
          <p:cNvSpPr/>
          <p:nvPr/>
        </p:nvSpPr>
        <p:spPr bwMode="auto">
          <a:xfrm>
            <a:off x="5869943" y="21361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F1000B41-DFC6-D581-0805-4B679E1B087A}"/>
              </a:ext>
            </a:extLst>
          </p:cNvPr>
          <p:cNvSpPr/>
          <p:nvPr/>
        </p:nvSpPr>
        <p:spPr bwMode="auto">
          <a:xfrm>
            <a:off x="6174743" y="21361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A0B9C7E8-4ADE-F03B-F35C-25318BF920D4}"/>
              </a:ext>
            </a:extLst>
          </p:cNvPr>
          <p:cNvSpPr/>
          <p:nvPr/>
        </p:nvSpPr>
        <p:spPr bwMode="auto">
          <a:xfrm>
            <a:off x="6746243" y="21361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F2BBE04-94A3-8B4D-9741-7E7031B27DAC}"/>
              </a:ext>
            </a:extLst>
          </p:cNvPr>
          <p:cNvSpPr/>
          <p:nvPr/>
        </p:nvSpPr>
        <p:spPr bwMode="auto">
          <a:xfrm>
            <a:off x="7051043" y="21361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28A7C9F9-5A8A-E357-1B90-505E4E3872A6}"/>
              </a:ext>
            </a:extLst>
          </p:cNvPr>
          <p:cNvSpPr/>
          <p:nvPr/>
        </p:nvSpPr>
        <p:spPr bwMode="auto">
          <a:xfrm>
            <a:off x="7355843" y="21361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10C8C186-36D9-0981-5A0D-23011CBE960B}"/>
              </a:ext>
            </a:extLst>
          </p:cNvPr>
          <p:cNvCxnSpPr>
            <a:stCxn id="41" idx="3"/>
            <a:endCxn id="42" idx="1"/>
          </p:cNvCxnSpPr>
          <p:nvPr/>
        </p:nvCxnSpPr>
        <p:spPr bwMode="auto">
          <a:xfrm>
            <a:off x="6477000" y="2745730"/>
            <a:ext cx="266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CC8D4A03-B824-C810-36F3-7F5B3C1D0A73}"/>
              </a:ext>
            </a:extLst>
          </p:cNvPr>
          <p:cNvSpPr/>
          <p:nvPr/>
        </p:nvSpPr>
        <p:spPr bwMode="auto">
          <a:xfrm>
            <a:off x="5257800" y="25933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指令</a:t>
            </a:r>
            <a:endParaRPr kumimoji="1" lang="zh-TW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46B266A0-2880-4AC6-51ED-0A6C927679EB}"/>
              </a:ext>
            </a:extLst>
          </p:cNvPr>
          <p:cNvSpPr/>
          <p:nvPr/>
        </p:nvSpPr>
        <p:spPr bwMode="auto">
          <a:xfrm>
            <a:off x="5562600" y="25933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09298C31-6B73-9538-9E67-E2B4C26A79D8}"/>
              </a:ext>
            </a:extLst>
          </p:cNvPr>
          <p:cNvSpPr/>
          <p:nvPr/>
        </p:nvSpPr>
        <p:spPr bwMode="auto">
          <a:xfrm>
            <a:off x="5867400" y="25933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175987CB-09F0-58BF-A92E-2D7D924DEAB0}"/>
              </a:ext>
            </a:extLst>
          </p:cNvPr>
          <p:cNvSpPr/>
          <p:nvPr/>
        </p:nvSpPr>
        <p:spPr bwMode="auto">
          <a:xfrm>
            <a:off x="6172200" y="25933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AEF20F72-20D3-3D3A-E80E-55961930FCCE}"/>
              </a:ext>
            </a:extLst>
          </p:cNvPr>
          <p:cNvSpPr/>
          <p:nvPr/>
        </p:nvSpPr>
        <p:spPr bwMode="auto">
          <a:xfrm>
            <a:off x="6743700" y="25933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FBC31EC5-DF11-CD88-5321-94498729D81B}"/>
              </a:ext>
            </a:extLst>
          </p:cNvPr>
          <p:cNvSpPr/>
          <p:nvPr/>
        </p:nvSpPr>
        <p:spPr bwMode="auto">
          <a:xfrm>
            <a:off x="7048500" y="25933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B59ED1DD-7D3C-7D38-3713-B3313B10197E}"/>
              </a:ext>
            </a:extLst>
          </p:cNvPr>
          <p:cNvSpPr/>
          <p:nvPr/>
        </p:nvSpPr>
        <p:spPr bwMode="auto">
          <a:xfrm>
            <a:off x="7353300" y="259333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B5BED844-27F4-5EDD-3AF4-8B85EA70FF73}"/>
              </a:ext>
            </a:extLst>
          </p:cNvPr>
          <p:cNvSpPr txBox="1"/>
          <p:nvPr/>
        </p:nvSpPr>
        <p:spPr>
          <a:xfrm>
            <a:off x="4393523" y="1674911"/>
            <a:ext cx="9144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最高優先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32CAF90-0873-B1F1-E7CF-A6DA4D3B73F7}"/>
              </a:ext>
            </a:extLst>
          </p:cNvPr>
          <p:cNvSpPr txBox="1"/>
          <p:nvPr/>
        </p:nvSpPr>
        <p:spPr>
          <a:xfrm>
            <a:off x="4393523" y="2136130"/>
            <a:ext cx="9144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指令重送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63F91F90-1424-9E45-0135-F97B87CA040A}"/>
              </a:ext>
            </a:extLst>
          </p:cNvPr>
          <p:cNvSpPr txBox="1"/>
          <p:nvPr/>
        </p:nvSpPr>
        <p:spPr>
          <a:xfrm>
            <a:off x="4393523" y="2593330"/>
            <a:ext cx="9144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一般指令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xmlns="" id="{0822ADC7-463C-2D83-76DB-A63CCC9F2647}"/>
              </a:ext>
            </a:extLst>
          </p:cNvPr>
          <p:cNvCxnSpPr>
            <a:cxnSpLocks/>
            <a:stCxn id="47" idx="1"/>
            <a:endCxn id="89" idx="3"/>
          </p:cNvCxnSpPr>
          <p:nvPr/>
        </p:nvCxnSpPr>
        <p:spPr bwMode="auto">
          <a:xfrm rot="10800000" flipV="1">
            <a:off x="3524167" y="1828799"/>
            <a:ext cx="869357" cy="16756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xmlns="" id="{E2C29A50-1963-B6E2-7197-2DBDC6034B24}"/>
              </a:ext>
            </a:extLst>
          </p:cNvPr>
          <p:cNvCxnSpPr>
            <a:cxnSpLocks/>
            <a:stCxn id="48" idx="1"/>
            <a:endCxn id="89" idx="3"/>
          </p:cNvCxnSpPr>
          <p:nvPr/>
        </p:nvCxnSpPr>
        <p:spPr bwMode="auto">
          <a:xfrm rot="10800000" flipV="1">
            <a:off x="3524167" y="2290019"/>
            <a:ext cx="869357" cy="12144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xmlns="" id="{C6BF5CCD-6150-39E5-E6F1-F46DD3451C4E}"/>
              </a:ext>
            </a:extLst>
          </p:cNvPr>
          <p:cNvCxnSpPr>
            <a:cxnSpLocks/>
            <a:stCxn id="49" idx="1"/>
            <a:endCxn id="89" idx="3"/>
          </p:cNvCxnSpPr>
          <p:nvPr/>
        </p:nvCxnSpPr>
        <p:spPr bwMode="auto">
          <a:xfrm rot="10800000" flipV="1">
            <a:off x="3524167" y="2747219"/>
            <a:ext cx="869357" cy="7572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B7287ACE-CDB1-419D-FBC5-E34F18D9230D}"/>
              </a:ext>
            </a:extLst>
          </p:cNvPr>
          <p:cNvSpPr txBox="1"/>
          <p:nvPr/>
        </p:nvSpPr>
        <p:spPr>
          <a:xfrm>
            <a:off x="7658099" y="1674910"/>
            <a:ext cx="117346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Watchdog</a:t>
            </a:r>
            <a:endParaRPr lang="zh-TW" altLang="en-US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7906FB29-71EE-76BE-9CB5-8495D1B77379}"/>
              </a:ext>
            </a:extLst>
          </p:cNvPr>
          <p:cNvSpPr/>
          <p:nvPr/>
        </p:nvSpPr>
        <p:spPr bwMode="auto">
          <a:xfrm>
            <a:off x="4814445" y="3882625"/>
            <a:ext cx="2843655" cy="609600"/>
          </a:xfrm>
          <a:prstGeom prst="rect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狀態讀取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/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儲存</a:t>
            </a: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9374762D-D8CD-7341-16D4-F121AA10F05F}"/>
              </a:ext>
            </a:extLst>
          </p:cNvPr>
          <p:cNvSpPr/>
          <p:nvPr/>
        </p:nvSpPr>
        <p:spPr bwMode="auto">
          <a:xfrm>
            <a:off x="4814445" y="4643535"/>
            <a:ext cx="2843655" cy="609600"/>
          </a:xfrm>
          <a:prstGeom prst="rect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參數設定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F8D97684-C1C8-AF39-A283-95DF6891D393}"/>
              </a:ext>
            </a:extLst>
          </p:cNvPr>
          <p:cNvSpPr/>
          <p:nvPr/>
        </p:nvSpPr>
        <p:spPr bwMode="auto">
          <a:xfrm>
            <a:off x="4814445" y="5410200"/>
            <a:ext cx="2843655" cy="609600"/>
          </a:xfrm>
          <a:prstGeom prst="rect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電動缸運動</a:t>
            </a:r>
          </a:p>
        </p:txBody>
      </p:sp>
      <p:cxnSp>
        <p:nvCxnSpPr>
          <p:cNvPr id="69" name="直線單箭頭接點 10">
            <a:extLst>
              <a:ext uri="{FF2B5EF4-FFF2-40B4-BE49-F238E27FC236}">
                <a16:creationId xmlns:a16="http://schemas.microsoft.com/office/drawing/2014/main" xmlns="" id="{0E49948D-C3ED-3D9A-DD1F-9952501DA150}"/>
              </a:ext>
            </a:extLst>
          </p:cNvPr>
          <p:cNvCxnSpPr>
            <a:cxnSpLocks/>
            <a:stCxn id="93" idx="3"/>
            <a:endCxn id="66" idx="1"/>
          </p:cNvCxnSpPr>
          <p:nvPr/>
        </p:nvCxnSpPr>
        <p:spPr bwMode="auto">
          <a:xfrm flipV="1">
            <a:off x="3524167" y="4187425"/>
            <a:ext cx="1290278" cy="2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xmlns="" id="{85E2D84D-3CAD-81CC-7183-C0193C6D0125}"/>
              </a:ext>
            </a:extLst>
          </p:cNvPr>
          <p:cNvCxnSpPr>
            <a:cxnSpLocks/>
            <a:stCxn id="93" idx="3"/>
            <a:endCxn id="67" idx="1"/>
          </p:cNvCxnSpPr>
          <p:nvPr/>
        </p:nvCxnSpPr>
        <p:spPr bwMode="auto">
          <a:xfrm>
            <a:off x="3524167" y="4187641"/>
            <a:ext cx="1290278" cy="7606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單箭頭接點 69">
            <a:extLst>
              <a:ext uri="{FF2B5EF4-FFF2-40B4-BE49-F238E27FC236}">
                <a16:creationId xmlns:a16="http://schemas.microsoft.com/office/drawing/2014/main" xmlns="" id="{E047A35B-8262-B00C-53CC-503C8CB78FCF}"/>
              </a:ext>
            </a:extLst>
          </p:cNvPr>
          <p:cNvCxnSpPr>
            <a:cxnSpLocks/>
            <a:stCxn id="93" idx="3"/>
            <a:endCxn id="68" idx="1"/>
          </p:cNvCxnSpPr>
          <p:nvPr/>
        </p:nvCxnSpPr>
        <p:spPr bwMode="auto">
          <a:xfrm>
            <a:off x="3524167" y="4187641"/>
            <a:ext cx="1290278" cy="15273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97CD7F5-A76E-F73C-983E-5AE40C29A814}"/>
              </a:ext>
            </a:extLst>
          </p:cNvPr>
          <p:cNvSpPr/>
          <p:nvPr/>
        </p:nvSpPr>
        <p:spPr bwMode="auto">
          <a:xfrm>
            <a:off x="2424346" y="1676400"/>
            <a:ext cx="1104900" cy="4343400"/>
          </a:xfrm>
          <a:prstGeom prst="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Arial" charset="0"/>
              </a:rPr>
              <a:t>傳送</a:t>
            </a:r>
            <a:r>
              <a:rPr kumimoji="1" lang="en-US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Arial" charset="0"/>
              </a:rPr>
              <a:t>/</a:t>
            </a:r>
            <a:r>
              <a:rPr kumimoji="1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Arial" charset="0"/>
              </a:rPr>
              <a:t>接收</a:t>
            </a:r>
            <a:endParaRPr kumimoji="1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Arial" charset="0"/>
              </a:rPr>
              <a:t>處理</a:t>
            </a:r>
          </a:p>
        </p:txBody>
      </p:sp>
      <p:cxnSp>
        <p:nvCxnSpPr>
          <p:cNvPr id="122" name="直線單箭頭接點 69">
            <a:extLst>
              <a:ext uri="{FF2B5EF4-FFF2-40B4-BE49-F238E27FC236}">
                <a16:creationId xmlns:a16="http://schemas.microsoft.com/office/drawing/2014/main" xmlns="" id="{48EEEAA9-3B5F-36C9-60E3-97187C2E9D8E}"/>
              </a:ext>
            </a:extLst>
          </p:cNvPr>
          <p:cNvCxnSpPr>
            <a:cxnSpLocks/>
            <a:stCxn id="66" idx="3"/>
            <a:endCxn id="34" idx="3"/>
          </p:cNvCxnSpPr>
          <p:nvPr/>
        </p:nvCxnSpPr>
        <p:spPr bwMode="auto">
          <a:xfrm flipV="1">
            <a:off x="7658100" y="2288530"/>
            <a:ext cx="2543" cy="1898895"/>
          </a:xfrm>
          <a:prstGeom prst="bentConnector3">
            <a:avLst>
              <a:gd name="adj1" fmla="val 27068148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單箭頭接點 69">
            <a:extLst>
              <a:ext uri="{FF2B5EF4-FFF2-40B4-BE49-F238E27FC236}">
                <a16:creationId xmlns:a16="http://schemas.microsoft.com/office/drawing/2014/main" xmlns="" id="{90D4BE1D-2331-4829-1332-806E15AFA906}"/>
              </a:ext>
            </a:extLst>
          </p:cNvPr>
          <p:cNvCxnSpPr>
            <a:cxnSpLocks/>
            <a:stCxn id="67" idx="3"/>
            <a:endCxn id="34" idx="3"/>
          </p:cNvCxnSpPr>
          <p:nvPr/>
        </p:nvCxnSpPr>
        <p:spPr bwMode="auto">
          <a:xfrm flipV="1">
            <a:off x="7658100" y="2288530"/>
            <a:ext cx="2543" cy="2659805"/>
          </a:xfrm>
          <a:prstGeom prst="bentConnector3">
            <a:avLst>
              <a:gd name="adj1" fmla="val 27068148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單箭頭接點 69">
            <a:extLst>
              <a:ext uri="{FF2B5EF4-FFF2-40B4-BE49-F238E27FC236}">
                <a16:creationId xmlns:a16="http://schemas.microsoft.com/office/drawing/2014/main" xmlns="" id="{C49398F4-41A2-403D-E990-48F232453441}"/>
              </a:ext>
            </a:extLst>
          </p:cNvPr>
          <p:cNvCxnSpPr>
            <a:cxnSpLocks/>
            <a:stCxn id="68" idx="3"/>
            <a:endCxn id="34" idx="3"/>
          </p:cNvCxnSpPr>
          <p:nvPr/>
        </p:nvCxnSpPr>
        <p:spPr bwMode="auto">
          <a:xfrm flipV="1">
            <a:off x="7658100" y="2288530"/>
            <a:ext cx="2543" cy="3426470"/>
          </a:xfrm>
          <a:prstGeom prst="bentConnector3">
            <a:avLst>
              <a:gd name="adj1" fmla="val 27068148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xmlns="" id="{862151F6-4212-D5C0-7C7C-5014AE735C93}"/>
              </a:ext>
            </a:extLst>
          </p:cNvPr>
          <p:cNvSpPr txBox="1"/>
          <p:nvPr/>
        </p:nvSpPr>
        <p:spPr>
          <a:xfrm>
            <a:off x="7931150" y="3087214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1">
            <a:spAutoFit/>
          </a:bodyPr>
          <a:lstStyle/>
          <a:p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指令錯誤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xmlns="" id="{2BEA3482-EA15-A2FA-13E4-CA9E1A109A8D}"/>
              </a:ext>
            </a:extLst>
          </p:cNvPr>
          <p:cNvSpPr txBox="1"/>
          <p:nvPr/>
        </p:nvSpPr>
        <p:spPr>
          <a:xfrm>
            <a:off x="4085126" y="1694912"/>
            <a:ext cx="1800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1">
            <a:noAutofit/>
          </a:bodyPr>
          <a:lstStyle/>
          <a:p>
            <a:r>
              <a:rPr lang="en-US" altLang="zh-TW" sz="1200" dirty="0">
                <a:solidFill>
                  <a:srgbClr val="FF99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solidFill>
                <a:srgbClr val="FF9900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xmlns="" id="{7A9B07CA-96EC-7BC0-09D2-852102F3690C}"/>
              </a:ext>
            </a:extLst>
          </p:cNvPr>
          <p:cNvSpPr txBox="1"/>
          <p:nvPr/>
        </p:nvSpPr>
        <p:spPr>
          <a:xfrm>
            <a:off x="4086183" y="2145010"/>
            <a:ext cx="1800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1">
            <a:noAutofit/>
          </a:bodyPr>
          <a:lstStyle/>
          <a:p>
            <a:r>
              <a:rPr lang="en-US" altLang="zh-TW" sz="1200" dirty="0">
                <a:solidFill>
                  <a:srgbClr val="FF99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2</a:t>
            </a:r>
            <a:endParaRPr lang="zh-TW" altLang="en-US" sz="1200" dirty="0">
              <a:solidFill>
                <a:srgbClr val="FF9900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xmlns="" id="{0BF85AD1-36BD-5D99-CC7F-7E3E734023CF}"/>
              </a:ext>
            </a:extLst>
          </p:cNvPr>
          <p:cNvSpPr txBox="1"/>
          <p:nvPr/>
        </p:nvSpPr>
        <p:spPr>
          <a:xfrm>
            <a:off x="4086183" y="2611142"/>
            <a:ext cx="1800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1">
            <a:noAutofit/>
          </a:bodyPr>
          <a:lstStyle/>
          <a:p>
            <a:r>
              <a:rPr lang="en-US" altLang="zh-TW" sz="1200" dirty="0">
                <a:solidFill>
                  <a:srgbClr val="FF99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3</a:t>
            </a:r>
            <a:endParaRPr lang="zh-TW" altLang="en-US" sz="1200" dirty="0">
              <a:solidFill>
                <a:srgbClr val="FF9900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xmlns="" id="{9AEAEA7E-A5A2-03A4-6C29-98F097A3B01D}"/>
              </a:ext>
            </a:extLst>
          </p:cNvPr>
          <p:cNvSpPr txBox="1"/>
          <p:nvPr/>
        </p:nvSpPr>
        <p:spPr>
          <a:xfrm>
            <a:off x="5917389" y="1336105"/>
            <a:ext cx="1119217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TW" sz="14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sz="14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佇列</a:t>
            </a:r>
            <a:endParaRPr lang="en-US" altLang="zh-TW" sz="14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xmlns="" id="{3D2AC28B-6E72-432A-CB68-A57F2D5EA8D9}"/>
              </a:ext>
            </a:extLst>
          </p:cNvPr>
          <p:cNvSpPr txBox="1"/>
          <p:nvPr/>
        </p:nvSpPr>
        <p:spPr>
          <a:xfrm>
            <a:off x="6459593" y="518909"/>
            <a:ext cx="22717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>
                <a:latin typeface="Consolas" panose="020B0609020204030204" pitchFamily="49" charset="0"/>
              </a:rPr>
              <a:t>internal struct </a:t>
            </a:r>
            <a:r>
              <a:rPr lang="zh-TW" altLang="en-US" sz="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sz="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700" dirty="0">
                <a:latin typeface="Consolas" panose="020B0609020204030204" pitchFamily="49" charset="0"/>
              </a:rPr>
              <a:t>{</a:t>
            </a:r>
            <a:endParaRPr lang="zh-TW" altLang="en-US" sz="700" dirty="0">
              <a:latin typeface="Consolas" panose="020B0609020204030204" pitchFamily="49" charset="0"/>
            </a:endParaRPr>
          </a:p>
          <a:p>
            <a:r>
              <a:rPr lang="en-US" altLang="zh-TW" sz="700" dirty="0">
                <a:latin typeface="Consolas" panose="020B0609020204030204" pitchFamily="49" charset="0"/>
              </a:rPr>
              <a:t>  internal </a:t>
            </a:r>
            <a:r>
              <a:rPr lang="en-US" altLang="zh-TW" sz="700" dirty="0" err="1">
                <a:latin typeface="Consolas" panose="020B0609020204030204" pitchFamily="49" charset="0"/>
              </a:rPr>
              <a:t>CallerId</a:t>
            </a:r>
            <a:r>
              <a:rPr lang="en-US" altLang="zh-TW" sz="700" dirty="0">
                <a:latin typeface="Consolas" panose="020B0609020204030204" pitchFamily="49" charset="0"/>
              </a:rPr>
              <a:t> </a:t>
            </a:r>
            <a:r>
              <a:rPr lang="en-US" altLang="zh-TW" sz="700" dirty="0" err="1">
                <a:latin typeface="Consolas" panose="020B0609020204030204" pitchFamily="49" charset="0"/>
              </a:rPr>
              <a:t>CallerId</a:t>
            </a:r>
            <a:r>
              <a:rPr lang="en-US" altLang="zh-TW" sz="700" dirty="0">
                <a:latin typeface="Consolas" panose="020B0609020204030204" pitchFamily="49" charset="0"/>
              </a:rPr>
              <a:t> { get; set; }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  internal byte[] </a:t>
            </a:r>
            <a:r>
              <a:rPr lang="en-US" altLang="zh-TW" sz="700" dirty="0" err="1">
                <a:latin typeface="Consolas" panose="020B0609020204030204" pitchFamily="49" charset="0"/>
              </a:rPr>
              <a:t>ByteArray</a:t>
            </a:r>
            <a:r>
              <a:rPr lang="en-US" altLang="zh-TW" sz="700" dirty="0">
                <a:latin typeface="Consolas" panose="020B0609020204030204" pitchFamily="49" charset="0"/>
              </a:rPr>
              <a:t> { get; set; }</a:t>
            </a:r>
          </a:p>
          <a:p>
            <a:r>
              <a:rPr lang="en-US" altLang="zh-TW" sz="700" dirty="0">
                <a:latin typeface="Consolas" panose="020B0609020204030204" pitchFamily="49" charset="0"/>
              </a:rPr>
              <a:t>}</a:t>
            </a:r>
            <a:endParaRPr lang="zh-TW" altLang="en-US" sz="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5462A51-36A5-84A2-4BF8-94159377FCEA}"/>
              </a:ext>
            </a:extLst>
          </p:cNvPr>
          <p:cNvSpPr txBox="1"/>
          <p:nvPr/>
        </p:nvSpPr>
        <p:spPr>
          <a:xfrm>
            <a:off x="304800" y="10231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打包成程式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庫。</a:t>
            </a:r>
            <a:r>
              <a:rPr lang="en-US" altLang="zh-TW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雷射測高</a:t>
            </a:r>
            <a:r>
              <a:rPr lang="en-US" altLang="zh-TW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AA92763-26C7-80E4-F9E3-43A530970C65}"/>
              </a:ext>
            </a:extLst>
          </p:cNvPr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後續改良</a:t>
            </a:r>
          </a:p>
        </p:txBody>
      </p:sp>
      <p:pic>
        <p:nvPicPr>
          <p:cNvPr id="4102" name="Picture 6" descr="D:\報告\週報\TC-100打包取得物件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70" y="2057400"/>
            <a:ext cx="462915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報告\週報\TC-100打包資料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057400"/>
            <a:ext cx="1775460" cy="313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報告\週報\TC-100測試畫面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0" y="2667000"/>
            <a:ext cx="6309360" cy="3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3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AA92763-26C7-80E4-F9E3-43A530970C65}"/>
              </a:ext>
            </a:extLst>
          </p:cNvPr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後續改良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5462A51-36A5-84A2-4BF8-94159377FCEA}"/>
              </a:ext>
            </a:extLst>
          </p:cNvPr>
          <p:cNvSpPr txBox="1"/>
          <p:nvPr/>
        </p:nvSpPr>
        <p:spPr>
          <a:xfrm>
            <a:off x="304800" y="1023100"/>
            <a:ext cx="82296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運動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到位的判斷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95375" lvl="2" indent="-180975"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座標已到達。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座標不動保持指定時間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效能強化。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Stream</a:t>
            </a: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多軸連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動。</a:t>
            </a:r>
            <a:endParaRPr lang="en-US" altLang="zh-TW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95375" lvl="2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直線補間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02304" y="2819400"/>
            <a:ext cx="8915400" cy="8382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4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366 Holder </a:t>
            </a:r>
            <a:r>
              <a:rPr lang="zh-TW" altLang="en-US" sz="4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旋入裝置</a:t>
            </a:r>
          </a:p>
        </p:txBody>
      </p:sp>
    </p:spTree>
    <p:extLst>
      <p:ext uri="{BB962C8B-B14F-4D97-AF65-F5344CB8AC3E}">
        <p14:creationId xmlns:p14="http://schemas.microsoft.com/office/powerpoint/2010/main" val="7692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標楷體"/>
        <a:cs typeface="Arial"/>
      </a:majorFont>
      <a:minorFont>
        <a:latin typeface="Arial"/>
        <a:ea typeface="標楷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145925</TotalTime>
  <Words>412</Words>
  <Application>Microsoft Office PowerPoint</Application>
  <PresentationFormat>如螢幕大小 (4:3)</PresentationFormat>
  <Paragraphs>115</Paragraphs>
  <Slides>14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Pixel</vt:lpstr>
      <vt:lpstr>Photo Editor 影像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台和全球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mlee</dc:creator>
  <cp:lastModifiedBy>Raphael.wu(吳仁中)</cp:lastModifiedBy>
  <cp:revision>9848</cp:revision>
  <cp:lastPrinted>2019-02-20T00:08:27Z</cp:lastPrinted>
  <dcterms:created xsi:type="dcterms:W3CDTF">2003-08-13T01:23:13Z</dcterms:created>
  <dcterms:modified xsi:type="dcterms:W3CDTF">2025-08-26T06:19:18Z</dcterms:modified>
</cp:coreProperties>
</file>