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fb5900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fb5900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0a05fb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0a05fb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f427726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f427726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f427726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f427726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f427726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bf427726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f427726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f427726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f427726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bf427726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bf427726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bf427726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f427726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f427726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15a5f55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15a5f55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c15a5f55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c15a5f55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fb5900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fb5900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528343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528343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c5283430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c5283430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c302c6f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c302c6f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c15a5f55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c15a5f55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c5283430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c5283430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c5283430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c5283430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c5283430e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c5283430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c5283430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c5283430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c5283430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c5283430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c594660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c594660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b5900b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b5900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c5946605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c5946605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5946605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5946605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5946605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c5946605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5946605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5946605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c59466054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c5946605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c5946605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c5946605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c5946605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c5946605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c5946605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c5946605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c5946605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c5946605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c5946605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c5946605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b5900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b5900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c5946605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c5946605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c5946605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c5946605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c5946605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c5946605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c5946605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c5946605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c5946605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c5946605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c59466054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c5946605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c6c1119c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c6c1119c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5946605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5946605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5946605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c5946605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5946605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5946605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04acd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04acd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c59466054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c59466054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c59466054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c59466054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c34ab2e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c34ab2e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61ca2d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61ca2d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c61ca2d8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c61ca2d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1ca2d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1ca2d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c62dfa0b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c62dfa0b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c62dfa0b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c62dfa0b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c61ca2d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c61ca2d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c61ca2d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c61ca2d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04acde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04acde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c62dfa0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c62dfa0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c62dfa0b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c62dfa0b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c62dfa0b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c62dfa0b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c62dfa0b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c62dfa0b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c62dfa0b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c62dfa0b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c62dfa0b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c62dfa0b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c62dfa0b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c62dfa0b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c62dfa0b9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c62dfa0b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2dfa0b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2dfa0b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c62dfa0b9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c62dfa0b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6d25c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6d25c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c62dfa0b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c62dfa0b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c62dfa0b9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c62dfa0b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c62dfa0b9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c62dfa0b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c62dfa0b9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c62dfa0b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c62dfa0b9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c62dfa0b9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c62dfa0b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c62dfa0b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c62dfa0b9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c62dfa0b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c62dfa0b9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c62dfa0b9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c8079ff9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c8079ff9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c8079ff9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c8079ff9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6d25c3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c6d25c3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c8079ff9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c8079ff9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c8079ff9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c8079ff9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8079ff9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8079ff9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c8079ff9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c8079ff9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c8079ff9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c8079ff9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c84ab477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c84ab477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c84ab477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c84ab477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c84ab477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c84ab477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c84ab477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c84ab477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6d25c3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6d25c3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6d25c3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6d25c3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d0e2da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d0e2da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c6d25c3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c6d25c3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6d25c3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6d25c3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6d25c3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6d25c3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6727f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6727f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6d25c3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6d25c3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6d25c3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6d25c3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c6d25c3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c6d25c3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c6d25c3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c6d25c3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25c3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25c3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c6d25c3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c6d25c3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fb590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fb590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c6d25c3a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c6d25c3a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c6d25c3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c6d25c3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2b267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e2b267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e2b267c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e2b267c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2b267c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e2b267c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e2b267c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e2b267c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e2b267c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e2b267c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e2b267c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e2b267c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2b267c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2b267c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e2b267c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e2b267c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fb5900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fb5900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e2b267c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e2b267c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e1daf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e1daf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080e27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080e27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e1daf13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e1daf13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d44d3ac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d44d3a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d44d3ac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d44d3ac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d44d3ac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d44d3ac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9a056cd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9a056cd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9a056c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9a056c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9a056cd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9a056cd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fb5900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fb5900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9a056cd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9a056cd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9a056cd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9a056cd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9a056cd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9a056cd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9a056cd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9a056cd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9a056cde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9a056cde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9a056cd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9a056cd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9a056cd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9a056cd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d69943d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d69943d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d69943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d69943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d69943d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bd69943d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fb5900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fb5900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d69943d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d69943d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d69943d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d69943d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d69943d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d69943d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d69943d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d69943d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080e27a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080e27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d69943d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d69943d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69943d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69943d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d69943d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d69943d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d69943d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d69943d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69943d4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69943d4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cfb5900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cfb5900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d69943d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d69943d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d69943d4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d69943d4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bd69943d4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bd69943d4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d69943d4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d69943d4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69943d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69943d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d69943d4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d69943d4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d9967ee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d9967ee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d9967e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d9967e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d9967ee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d9967ee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15a5f55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15a5f55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fb5900b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fb5900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15a5f55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15a5f55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bd9967ee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bd9967ee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be6727f6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be6727f6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e847611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e847611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3ab7fad7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3ab7fad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c3ab7fad7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c3ab7fad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c3ab7fa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c3ab7fa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be847611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be847611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3ab7fad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c3ab7fad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3ab7fad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3ab7fad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69943d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69943d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3ab7fad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3ab7fad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3ab7fad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c3ab7fad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3ab7fad7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3ab7fad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c3ab7fad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c3ab7fad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3ab7fad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3ab7fad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c3ab7fad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c3ab7fad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c3ab7fad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c3ab7fad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3ab7fad7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3ab7fad7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3ab7fad7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c3ab7fad7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3ab7fad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3ab7fad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Relationship Id="rId4" Type="http://schemas.openxmlformats.org/officeDocument/2006/relationships/hyperlink" Target="https://docs.docker.com/compose/install/" TargetMode="External"/><Relationship Id="rId5" Type="http://schemas.openxmlformats.org/officeDocument/2006/relationships/image" Target="../media/image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hub.docker.com" TargetMode="External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hyperlink" Target="https://hub.docker.com" TargetMode="External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hyperlink" Target="https://hub.docker.com" TargetMode="External"/><Relationship Id="rId5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ocs.docker.com/get-docker/" TargetMode="External"/><Relationship Id="rId5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Desenvolvedores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Editor de código do curso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curso vamos utilizar o </a:t>
            </a:r>
            <a:r>
              <a:rPr b="1" lang="pt-BR" sz="1800">
                <a:solidFill>
                  <a:srgbClr val="37B1D9"/>
                </a:solidFill>
              </a:rPr>
              <a:t>VS Code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possui um </a:t>
            </a:r>
            <a:r>
              <a:rPr b="1" lang="pt-BR" sz="1800">
                <a:solidFill>
                  <a:srgbClr val="37B1D9"/>
                </a:solidFill>
              </a:rPr>
              <a:t>terminal integrado</a:t>
            </a:r>
            <a:r>
              <a:rPr lang="pt-BR" sz="1800">
                <a:solidFill>
                  <a:srgbClr val="FFFFFF"/>
                </a:solidFill>
              </a:rPr>
              <a:t>, o que ajuda muito a trabalhar com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de ser, provavelmente, o </a:t>
            </a:r>
            <a:r>
              <a:rPr b="1" lang="pt-BR" sz="1800">
                <a:solidFill>
                  <a:srgbClr val="37B1D9"/>
                </a:solidFill>
              </a:rPr>
              <a:t>mais utilizado</a:t>
            </a:r>
            <a:r>
              <a:rPr lang="pt-BR" sz="1800">
                <a:solidFill>
                  <a:srgbClr val="FFFFFF"/>
                </a:solidFill>
              </a:rPr>
              <a:t> em empresas atualmente;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é opcional;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2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Compose</a:t>
            </a:r>
            <a:endParaRPr/>
          </a:p>
        </p:txBody>
      </p:sp>
      <p:sp>
        <p:nvSpPr>
          <p:cNvPr id="846" name="Google Shape;846;p11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847" name="Google Shape;84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o Docker Compose?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54" name="Google Shape;85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1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Docker Compose</a:t>
            </a:r>
            <a:r>
              <a:rPr lang="pt-BR" sz="1800">
                <a:solidFill>
                  <a:srgbClr val="FFFFFF"/>
                </a:solidFill>
              </a:rPr>
              <a:t> é uma </a:t>
            </a:r>
            <a:r>
              <a:rPr lang="pt-BR" sz="1800">
                <a:solidFill>
                  <a:srgbClr val="FFFFFF"/>
                </a:solidFill>
              </a:rPr>
              <a:t>ferramenta</a:t>
            </a:r>
            <a:r>
              <a:rPr lang="pt-BR" sz="1800">
                <a:solidFill>
                  <a:srgbClr val="FFFFFF"/>
                </a:solidFill>
              </a:rPr>
              <a:t> para rodar múltiplos containers;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apenas um arquivo de configuração, que orquestra totalmente esta situação;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uma forma de rodar </a:t>
            </a:r>
            <a:r>
              <a:rPr b="1" lang="pt-BR" sz="1800">
                <a:solidFill>
                  <a:srgbClr val="37B1D9"/>
                </a:solidFill>
              </a:rPr>
              <a:t>múltiplos</a:t>
            </a:r>
            <a:r>
              <a:rPr b="1" lang="pt-BR" sz="1800">
                <a:solidFill>
                  <a:srgbClr val="37B1D9"/>
                </a:solidFill>
              </a:rPr>
              <a:t> builds e runs</a:t>
            </a:r>
            <a:r>
              <a:rPr lang="pt-BR" sz="1800">
                <a:solidFill>
                  <a:srgbClr val="FFFFFF"/>
                </a:solidFill>
              </a:rPr>
              <a:t> com um comando;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b="1" lang="pt-BR" sz="1800">
                <a:solidFill>
                  <a:srgbClr val="37B1D9"/>
                </a:solidFill>
              </a:rPr>
              <a:t>projetos maiores</a:t>
            </a:r>
            <a:r>
              <a:rPr lang="pt-BR" sz="1800">
                <a:solidFill>
                  <a:srgbClr val="FFFFFF"/>
                </a:solidFill>
              </a:rPr>
              <a:t> é essencial o uso do Compose;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56" name="Google Shape;856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Instalando docker compose no Linux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62" name="Google Shape;86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1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Usuários do Linux</a:t>
            </a:r>
            <a:r>
              <a:rPr lang="pt-BR" sz="1800">
                <a:solidFill>
                  <a:srgbClr val="FFFFFF"/>
                </a:solidFill>
              </a:rPr>
              <a:t> ainda não possuem a ferramenta que utilizaremos nesta seção;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seguir as instruções de: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https://docs.docker.com/compose/install/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docker compose </a:t>
            </a:r>
            <a:r>
              <a:rPr lang="pt-BR" sz="1800">
                <a:solidFill>
                  <a:srgbClr val="FFFFFF"/>
                </a:solidFill>
              </a:rPr>
              <a:t>é essencial para atingirmos os nossos objetos no curso;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64" name="Google Shape;864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nosso primeiro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70" name="Google Shape;87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11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 criar um arquivo chamado</a:t>
            </a:r>
            <a:r>
              <a:rPr b="1" lang="pt-BR" sz="1800">
                <a:solidFill>
                  <a:srgbClr val="37B1D9"/>
                </a:solidFill>
              </a:rPr>
              <a:t> docker-compose.yml</a:t>
            </a:r>
            <a:r>
              <a:rPr lang="pt-BR" sz="1800">
                <a:solidFill>
                  <a:srgbClr val="FFFFFF"/>
                </a:solidFill>
              </a:rPr>
              <a:t> na raiz do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arquivo vai </a:t>
            </a:r>
            <a:r>
              <a:rPr b="1" lang="pt-BR" sz="1800">
                <a:solidFill>
                  <a:srgbClr val="37B1D9"/>
                </a:solidFill>
              </a:rPr>
              <a:t>coordenar os containers e imagens</a:t>
            </a:r>
            <a:r>
              <a:rPr lang="pt-BR" sz="1800">
                <a:solidFill>
                  <a:srgbClr val="FFFFFF"/>
                </a:solidFill>
              </a:rPr>
              <a:t>, e possui algumas chaves muito utilizadas;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version:</a:t>
            </a:r>
            <a:r>
              <a:rPr lang="pt-BR" sz="1800">
                <a:solidFill>
                  <a:srgbClr val="FFFFFF"/>
                </a:solidFill>
              </a:rPr>
              <a:t> versão do Compose;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services:</a:t>
            </a:r>
            <a:r>
              <a:rPr lang="pt-BR" sz="1800">
                <a:solidFill>
                  <a:srgbClr val="FFFFFF"/>
                </a:solidFill>
              </a:rPr>
              <a:t> Containers/serviços que vão rodar nessa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volumes:</a:t>
            </a:r>
            <a:r>
              <a:rPr lang="pt-BR" sz="1800">
                <a:solidFill>
                  <a:srgbClr val="FFFFFF"/>
                </a:solidFill>
              </a:rPr>
              <a:t> Possível adição de volumes;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2" name="Google Shape;872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1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Rodando 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78" name="Google Shape;87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1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rodar nossa estrutura em Compose vamos utilizar o comando: </a:t>
            </a:r>
            <a:r>
              <a:rPr b="1" lang="pt-BR" sz="1800">
                <a:solidFill>
                  <a:srgbClr val="37B1D9"/>
                </a:solidFill>
              </a:rPr>
              <a:t>docker compose up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as </a:t>
            </a:r>
            <a:r>
              <a:rPr b="1" lang="pt-BR" sz="1800">
                <a:solidFill>
                  <a:srgbClr val="37B1D9"/>
                </a:solidFill>
              </a:rPr>
              <a:t>instruções no arquivo sejam executadas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 mesma forma que realizamos os builds e também os runs;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o Compose com </a:t>
            </a:r>
            <a:r>
              <a:rPr b="1" lang="pt-BR" sz="1800">
                <a:solidFill>
                  <a:srgbClr val="37B1D9"/>
                </a:solidFill>
              </a:rPr>
              <a:t>ctrl+c</a:t>
            </a:r>
            <a:r>
              <a:rPr lang="pt-BR" sz="1800">
                <a:solidFill>
                  <a:srgbClr val="FFFFFF"/>
                </a:solidFill>
              </a:rPr>
              <a:t> no terminal;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80" name="Google Shape;8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Compose em background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86" name="Google Shape;88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1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Compose também pode ser executado em modo </a:t>
            </a:r>
            <a:r>
              <a:rPr b="1" lang="pt-BR" sz="1800">
                <a:solidFill>
                  <a:srgbClr val="37B1D9"/>
                </a:solidFill>
              </a:rPr>
              <a:t>detached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a</a:t>
            </a:r>
            <a:r>
              <a:rPr b="1" lang="pt-BR" sz="1800">
                <a:solidFill>
                  <a:srgbClr val="37B1D9"/>
                </a:solidFill>
              </a:rPr>
              <a:t> flag -d </a:t>
            </a:r>
            <a:r>
              <a:rPr lang="pt-BR" sz="1800">
                <a:solidFill>
                  <a:srgbClr val="FFFFFF"/>
                </a:solidFill>
              </a:rPr>
              <a:t>no comando;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os containers estarão </a:t>
            </a:r>
            <a:r>
              <a:rPr b="1" lang="pt-BR" sz="1800">
                <a:solidFill>
                  <a:srgbClr val="37B1D9"/>
                </a:solidFill>
              </a:rPr>
              <a:t>rodando em background;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 sua execução com </a:t>
            </a:r>
            <a:r>
              <a:rPr b="1" lang="pt-BR" sz="1800">
                <a:solidFill>
                  <a:srgbClr val="37B1D9"/>
                </a:solidFill>
              </a:rPr>
              <a:t>docker ps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88" name="Google Shape;888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Parando 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94" name="Google Shape;89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11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o Compose que roda em background com: </a:t>
            </a:r>
            <a:r>
              <a:rPr b="1" lang="pt-BR" sz="1800">
                <a:solidFill>
                  <a:srgbClr val="37B1D9"/>
                </a:solidFill>
              </a:rPr>
              <a:t>docker compose down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serviço para e temos os containers adicionados no </a:t>
            </a:r>
            <a:r>
              <a:rPr b="1" lang="pt-BR" sz="1800">
                <a:solidFill>
                  <a:srgbClr val="37B1D9"/>
                </a:solidFill>
              </a:rPr>
              <a:t>docker ps -a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96" name="Google Shape;896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Variáveis de ambiente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02" name="Google Shape;90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1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definir variáveis de ambiente para o Docker Compose;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definir um arquivo base em </a:t>
            </a:r>
            <a:r>
              <a:rPr b="1" lang="pt-BR" sz="1800">
                <a:solidFill>
                  <a:srgbClr val="37B1D9"/>
                </a:solidFill>
              </a:rPr>
              <a:t>env_file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variáveis podem ser chamadas pela sintaxe: </a:t>
            </a:r>
            <a:r>
              <a:rPr b="1" lang="pt-BR" sz="1800">
                <a:solidFill>
                  <a:srgbClr val="37B1D9"/>
                </a:solidFill>
              </a:rPr>
              <a:t>${VARIAVEL}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técnica é útil quando o dado a ser inserido é </a:t>
            </a:r>
            <a:r>
              <a:rPr b="1" lang="pt-BR" sz="1800">
                <a:solidFill>
                  <a:srgbClr val="37B1D9"/>
                </a:solidFill>
              </a:rPr>
              <a:t>sensível/não pode ser compartilhado</a:t>
            </a:r>
            <a:r>
              <a:rPr lang="pt-BR" sz="1800">
                <a:solidFill>
                  <a:srgbClr val="FFFFFF"/>
                </a:solidFill>
              </a:rPr>
              <a:t>, como uma senha;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04" name="Google Shape;904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Redes no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10" name="Google Shape;910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12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Compose cria uma </a:t>
            </a:r>
            <a:r>
              <a:rPr b="1" lang="pt-BR" sz="1800">
                <a:solidFill>
                  <a:srgbClr val="37B1D9"/>
                </a:solidFill>
              </a:rPr>
              <a:t>rede básica Bridge</a:t>
            </a:r>
            <a:r>
              <a:rPr lang="pt-BR" sz="1800">
                <a:solidFill>
                  <a:srgbClr val="FFFFFF"/>
                </a:solidFill>
              </a:rPr>
              <a:t> entre os containers da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podemos isolar as redes com a chave </a:t>
            </a:r>
            <a:r>
              <a:rPr b="1" lang="pt-BR" sz="1800">
                <a:solidFill>
                  <a:srgbClr val="37B1D9"/>
                </a:solidFill>
              </a:rPr>
              <a:t>networks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conectar apenas os containers que optarmos;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podemos</a:t>
            </a:r>
            <a:r>
              <a:rPr b="1" lang="pt-BR" sz="1800">
                <a:solidFill>
                  <a:srgbClr val="37B1D9"/>
                </a:solidFill>
              </a:rPr>
              <a:t> definir drivers diferentes </a:t>
            </a:r>
            <a:r>
              <a:rPr lang="pt-BR" sz="1800">
                <a:solidFill>
                  <a:srgbClr val="FFFFFF"/>
                </a:solidFill>
              </a:rPr>
              <a:t>também;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12" name="Google Shape;912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Vamos incluir o projeto no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18" name="Google Shape;918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2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vamos inserir o nosso projeto da última seção no Compose;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na prática como fazer uma transferência de </a:t>
            </a:r>
            <a:r>
              <a:rPr b="1" lang="pt-BR" sz="1800">
                <a:solidFill>
                  <a:srgbClr val="37B1D9"/>
                </a:solidFill>
              </a:rPr>
              <a:t>Dockerfiles para Docker Compose!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20" name="Google Shape;920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Extensão Docker do VS Code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</a:t>
            </a:r>
            <a:r>
              <a:rPr b="1" lang="pt-BR" sz="1800">
                <a:solidFill>
                  <a:srgbClr val="37B1D9"/>
                </a:solidFill>
              </a:rPr>
              <a:t>extensão de Docker</a:t>
            </a:r>
            <a:r>
              <a:rPr lang="pt-BR" sz="1800">
                <a:solidFill>
                  <a:srgbClr val="FFFFFF"/>
                </a:solidFill>
              </a:rPr>
              <a:t> no VS Code vai ajudar a criar código para arquivos de Docker no editor;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extensão </a:t>
            </a:r>
            <a:r>
              <a:rPr b="1" lang="pt-BR" sz="1800">
                <a:solidFill>
                  <a:srgbClr val="37B1D9"/>
                </a:solidFill>
              </a:rPr>
              <a:t>sugere código (auto complete)</a:t>
            </a:r>
            <a:r>
              <a:rPr lang="pt-BR" sz="1800">
                <a:solidFill>
                  <a:srgbClr val="FFFFFF"/>
                </a:solidFill>
              </a:rPr>
              <a:t> e também trás um </a:t>
            </a:r>
            <a:r>
              <a:rPr b="1" lang="pt-BR" sz="1800">
                <a:solidFill>
                  <a:srgbClr val="37B1D9"/>
                </a:solidFill>
              </a:rPr>
              <a:t>highlight </a:t>
            </a:r>
            <a:r>
              <a:rPr lang="pt-BR" sz="1800">
                <a:solidFill>
                  <a:srgbClr val="FFFFFF"/>
                </a:solidFill>
              </a:rPr>
              <a:t>que ajuda a programar arquivos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</a:t>
            </a:r>
            <a:r>
              <a:rPr b="1" lang="pt-BR" sz="1800">
                <a:solidFill>
                  <a:srgbClr val="37B1D9"/>
                </a:solidFill>
              </a:rPr>
              <a:t>escrever nossas imagens</a:t>
            </a:r>
            <a:r>
              <a:rPr lang="pt-BR" sz="1800">
                <a:solidFill>
                  <a:srgbClr val="FFFFFF"/>
                </a:solidFill>
              </a:rPr>
              <a:t> com ajuda dela e do VS Code;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2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Build no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26" name="Google Shape;92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12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gerar o </a:t>
            </a:r>
            <a:r>
              <a:rPr b="1" lang="pt-BR" sz="1800">
                <a:solidFill>
                  <a:srgbClr val="37B1D9"/>
                </a:solidFill>
              </a:rPr>
              <a:t>build durante o Compose</a:t>
            </a:r>
            <a:r>
              <a:rPr lang="pt-BR" sz="1800">
                <a:solidFill>
                  <a:srgbClr val="FFFFFF"/>
                </a:solidFill>
              </a:rPr>
              <a:t>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vai </a:t>
            </a:r>
            <a:r>
              <a:rPr b="1" lang="pt-BR" sz="1800">
                <a:solidFill>
                  <a:srgbClr val="37B1D9"/>
                </a:solidFill>
              </a:rPr>
              <a:t>eliminar o processo de gerar o build da imagem</a:t>
            </a:r>
            <a:r>
              <a:rPr lang="pt-BR" sz="1800">
                <a:solidFill>
                  <a:srgbClr val="FFFFFF"/>
                </a:solidFill>
              </a:rPr>
              <a:t> a cada atualização;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28" name="Google Shape;928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Bind mount no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34" name="Google Shape;9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2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volume de </a:t>
            </a:r>
            <a:r>
              <a:rPr b="1" lang="pt-BR" sz="1800">
                <a:solidFill>
                  <a:srgbClr val="37B1D9"/>
                </a:solidFill>
              </a:rPr>
              <a:t>Bind Mount garante atualização em tempo real dos arquivos do 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configurar nosso projeto de Compose para utilizar esta funcionalidade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6" name="Google Shape;936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o que tem no Compose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42" name="Google Shape;94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fazer a verificação do compose com: </a:t>
            </a:r>
            <a:r>
              <a:rPr b="1" lang="pt-BR" sz="1800">
                <a:solidFill>
                  <a:srgbClr val="37B1D9"/>
                </a:solidFill>
              </a:rPr>
              <a:t>docker-compose ps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Receberemos um </a:t>
            </a:r>
            <a:r>
              <a:rPr b="1" lang="pt-BR" sz="1800">
                <a:solidFill>
                  <a:srgbClr val="37B1D9"/>
                </a:solidFill>
              </a:rPr>
              <a:t>resumo dos serviços que sobem</a:t>
            </a:r>
            <a:r>
              <a:rPr lang="pt-BR" sz="1800">
                <a:solidFill>
                  <a:srgbClr val="FFFFFF"/>
                </a:solidFill>
              </a:rPr>
              <a:t> ao rodar o compose;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avaliar rapidamente o projeto;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44" name="Google Shape;944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5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Compose</a:t>
            </a:r>
            <a:endParaRPr/>
          </a:p>
        </p:txBody>
      </p:sp>
      <p:sp>
        <p:nvSpPr>
          <p:cNvPr id="950" name="Google Shape;950;p125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951" name="Google Shape;951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6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Swarm</a:t>
            </a:r>
            <a:endParaRPr/>
          </a:p>
        </p:txBody>
      </p:sp>
      <p:sp>
        <p:nvSpPr>
          <p:cNvPr id="958" name="Google Shape;958;p126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959" name="Google Shape;959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825" y="0"/>
            <a:ext cx="2832349" cy="279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orquestração de containers?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66" name="Google Shape;966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2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Orquestração é o ato de conseguir </a:t>
            </a:r>
            <a:r>
              <a:rPr b="1" lang="pt-BR" sz="1800">
                <a:solidFill>
                  <a:srgbClr val="37B1D9"/>
                </a:solidFill>
              </a:rPr>
              <a:t>gerenciar e escalar</a:t>
            </a:r>
            <a:r>
              <a:rPr lang="pt-BR" sz="1800">
                <a:solidFill>
                  <a:srgbClr val="FFFFFF"/>
                </a:solidFill>
              </a:rPr>
              <a:t> os containers da nossa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</a:t>
            </a:r>
            <a:r>
              <a:rPr b="1" lang="pt-BR" sz="1800">
                <a:solidFill>
                  <a:srgbClr val="37B1D9"/>
                </a:solidFill>
              </a:rPr>
              <a:t>um serviço que rege sobre outros serviços</a:t>
            </a:r>
            <a:r>
              <a:rPr lang="pt-BR" sz="1800">
                <a:solidFill>
                  <a:srgbClr val="FFFFFF"/>
                </a:solidFill>
              </a:rPr>
              <a:t>, verificando se os mesmos estão funcionando como deveriam;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conseguimos garantir uma aplicação saudável e também que esteja sempre disponível;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Alguns serviços: </a:t>
            </a:r>
            <a:r>
              <a:rPr b="1" lang="pt-BR" sz="1800">
                <a:solidFill>
                  <a:srgbClr val="37B1D9"/>
                </a:solidFill>
              </a:rPr>
              <a:t>Docker Swarm, Kubernetes e Apache Mesos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68" name="Google Shape;968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2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Docker Swarm?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74" name="Google Shape;974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2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ferramenta do Docker para </a:t>
            </a:r>
            <a:r>
              <a:rPr b="1" lang="pt-BR" sz="1800">
                <a:solidFill>
                  <a:srgbClr val="37B1D9"/>
                </a:solidFill>
              </a:rPr>
              <a:t>orquestrar containers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Podendo </a:t>
            </a:r>
            <a:r>
              <a:rPr b="1" lang="pt-BR" sz="1800">
                <a:solidFill>
                  <a:srgbClr val="37B1D9"/>
                </a:solidFill>
              </a:rPr>
              <a:t>escalar horizontalmente</a:t>
            </a:r>
            <a:r>
              <a:rPr lang="pt-BR" sz="1800">
                <a:solidFill>
                  <a:srgbClr val="FFFFFF"/>
                </a:solidFill>
              </a:rPr>
              <a:t> nossos projetos de maneira simples;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famoso </a:t>
            </a:r>
            <a:r>
              <a:rPr b="1" lang="pt-BR" sz="1800">
                <a:solidFill>
                  <a:srgbClr val="37B1D9"/>
                </a:solidFill>
              </a:rPr>
              <a:t>cluster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</a:t>
            </a:r>
            <a:r>
              <a:rPr b="1" lang="pt-BR" sz="1800">
                <a:solidFill>
                  <a:srgbClr val="37B1D9"/>
                </a:solidFill>
              </a:rPr>
              <a:t>facilidade do Swarm</a:t>
            </a:r>
            <a:r>
              <a:rPr lang="pt-BR" sz="1800">
                <a:solidFill>
                  <a:srgbClr val="FFFFFF"/>
                </a:solidFill>
              </a:rPr>
              <a:t> para outros orquestradores é que todos os comandos são muito semelhantes ao do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 instalação do Docker já vem com Swarm, </a:t>
            </a:r>
            <a:r>
              <a:rPr b="1" lang="pt-BR" sz="1800">
                <a:solidFill>
                  <a:srgbClr val="37B1D9"/>
                </a:solidFill>
              </a:rPr>
              <a:t>porém desabilitado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76" name="Google Shape;976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2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Conceitos fundamentais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82" name="Google Shape;982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2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Nodes:</a:t>
            </a:r>
            <a:r>
              <a:rPr lang="pt-BR" sz="1800">
                <a:solidFill>
                  <a:srgbClr val="FFFFFF"/>
                </a:solidFill>
              </a:rPr>
              <a:t> é uma instância (máquina) que participa do Swarm;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Manager Node:</a:t>
            </a:r>
            <a:r>
              <a:rPr lang="pt-BR" sz="1800">
                <a:solidFill>
                  <a:srgbClr val="FFFFFF"/>
                </a:solidFill>
              </a:rPr>
              <a:t> Node que gerencia os demais Nodes;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Worker Node:</a:t>
            </a:r>
            <a:r>
              <a:rPr lang="pt-BR" sz="1800">
                <a:solidFill>
                  <a:srgbClr val="FFFFFF"/>
                </a:solidFill>
              </a:rPr>
              <a:t> Nodes que trabalham em função do Manager;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Service:</a:t>
            </a:r>
            <a:r>
              <a:rPr lang="pt-BR" sz="1800">
                <a:solidFill>
                  <a:srgbClr val="FFFFFF"/>
                </a:solidFill>
              </a:rPr>
              <a:t> Um conjunto de Tasks que o Manager Node manda o Work Node executar;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Task: </a:t>
            </a:r>
            <a:r>
              <a:rPr lang="pt-BR" sz="1800">
                <a:solidFill>
                  <a:srgbClr val="FFFFFF"/>
                </a:solidFill>
              </a:rPr>
              <a:t>comandos que são executados nos Nodes;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84" name="Google Shape;984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Maneira de executar o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90" name="Google Shape;990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3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exemplificar corretamente o Swarm vamos precisar de Nodes, ou seja, </a:t>
            </a:r>
            <a:r>
              <a:rPr b="1" lang="pt-BR" sz="1800">
                <a:solidFill>
                  <a:srgbClr val="37B1D9"/>
                </a:solidFill>
              </a:rPr>
              <a:t>mais máquinas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temos duas soluções: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AWS</a:t>
            </a:r>
            <a:r>
              <a:rPr lang="pt-BR" sz="1800">
                <a:solidFill>
                  <a:srgbClr val="FFFFFF"/>
                </a:solidFill>
              </a:rPr>
              <a:t>, criar a conta e rodar alguns servidores (precisa de cartão de crédito, mas é gratuito);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Docker Labs</a:t>
            </a:r>
            <a:r>
              <a:rPr lang="pt-BR" sz="1800">
                <a:solidFill>
                  <a:srgbClr val="FFFFFF"/>
                </a:solidFill>
              </a:rPr>
              <a:t>, gratuito também, roda no navegador, porém expira a cada 4 horas;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92" name="Google Shape;992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Iniciando o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98" name="Google Shape;998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13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iniciar o Swarm com o comando: </a:t>
            </a:r>
            <a:r>
              <a:rPr b="1" lang="pt-BR" sz="1800">
                <a:solidFill>
                  <a:srgbClr val="37B1D9"/>
                </a:solidFill>
              </a:rPr>
              <a:t>docker swarm init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alguns casos precisamos declarar o IP do servidor com a flag: </a:t>
            </a:r>
            <a:r>
              <a:rPr b="1" lang="pt-BR" sz="1800">
                <a:solidFill>
                  <a:srgbClr val="37B1D9"/>
                </a:solidFill>
              </a:rPr>
              <a:t>--advertise-addr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a instância/</a:t>
            </a:r>
            <a:r>
              <a:rPr lang="pt-BR" sz="1800">
                <a:solidFill>
                  <a:srgbClr val="FFFFFF"/>
                </a:solidFill>
              </a:rPr>
              <a:t>máquina</a:t>
            </a:r>
            <a:r>
              <a:rPr lang="pt-BR" sz="1800">
                <a:solidFill>
                  <a:srgbClr val="FFFFFF"/>
                </a:solidFill>
              </a:rPr>
              <a:t> vire um </a:t>
            </a:r>
            <a:r>
              <a:rPr b="1" lang="pt-BR" sz="1800">
                <a:solidFill>
                  <a:srgbClr val="37B1D9"/>
                </a:solidFill>
              </a:rPr>
              <a:t>Node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transforma o Node em um </a:t>
            </a:r>
            <a:r>
              <a:rPr b="1" lang="pt-BR" sz="1800">
                <a:solidFill>
                  <a:srgbClr val="37B1D9"/>
                </a:solidFill>
              </a:rPr>
              <a:t>Manager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00" name="Google Shape;1000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Terminal no Windows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opte </a:t>
            </a:r>
            <a:r>
              <a:rPr b="1" lang="pt-BR" sz="1800">
                <a:solidFill>
                  <a:srgbClr val="37B1D9"/>
                </a:solidFill>
              </a:rPr>
              <a:t>por não utilizar o VS Code</a:t>
            </a:r>
            <a:r>
              <a:rPr lang="pt-BR" sz="1800">
                <a:solidFill>
                  <a:srgbClr val="FFFFFF"/>
                </a:solidFill>
              </a:rPr>
              <a:t>, vai precisar de uma forma de rodar comandos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opção mais interessante é o </a:t>
            </a:r>
            <a:r>
              <a:rPr b="1" lang="pt-BR" sz="1800">
                <a:solidFill>
                  <a:srgbClr val="37B1D9"/>
                </a:solidFill>
              </a:rPr>
              <a:t>Cmder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software simula um terminal de Linux, aceitando todos os comandos compatíveis com o Docker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Listando Nodes ativos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06" name="Google Shape;1006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13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quais Nodes estão ativos com: </a:t>
            </a:r>
            <a:r>
              <a:rPr b="1" lang="pt-BR" sz="1800">
                <a:solidFill>
                  <a:srgbClr val="37B1D9"/>
                </a:solidFill>
              </a:rPr>
              <a:t>docker node ls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os serviços serão exibidos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assim </a:t>
            </a:r>
            <a:r>
              <a:rPr b="1" lang="pt-BR" sz="1800">
                <a:solidFill>
                  <a:srgbClr val="37B1D9"/>
                </a:solidFill>
              </a:rPr>
              <a:t>monitorar o que o Swarm está orquestrando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será de grande utilidade  a medida que formos adicionando serviços no Swarm;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08" name="Google Shape;1008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3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Adicionando novos Nodes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14" name="Google Shape;1014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3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um novo serviço com o comando: </a:t>
            </a:r>
            <a:r>
              <a:rPr b="1" lang="pt-BR" sz="1800">
                <a:solidFill>
                  <a:srgbClr val="37B1D9"/>
                </a:solidFill>
              </a:rPr>
              <a:t>docker swarm join --token &lt;TOKEN&gt; &lt;IP&gt;:&lt;PORTA&gt;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duas máquinas estarão conectadas;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nova máquina entra na hierarquia como </a:t>
            </a:r>
            <a:r>
              <a:rPr b="1" lang="pt-BR" sz="1800">
                <a:solidFill>
                  <a:srgbClr val="37B1D9"/>
                </a:solidFill>
              </a:rPr>
              <a:t>W</a:t>
            </a:r>
            <a:r>
              <a:rPr b="1" lang="pt-BR" sz="1800">
                <a:solidFill>
                  <a:srgbClr val="37B1D9"/>
                </a:solidFill>
              </a:rPr>
              <a:t>orker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ações (</a:t>
            </a:r>
            <a:r>
              <a:rPr b="1" lang="pt-BR" sz="1800">
                <a:solidFill>
                  <a:srgbClr val="37B1D9"/>
                </a:solidFill>
              </a:rPr>
              <a:t>Tasks</a:t>
            </a:r>
            <a:r>
              <a:rPr lang="pt-BR" sz="1800">
                <a:solidFill>
                  <a:srgbClr val="FFFFFF"/>
                </a:solidFill>
              </a:rPr>
              <a:t>) utilizadas na Manager, serão replicadas em Nodes que foram adicionados com join;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16" name="Google Shape;1016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3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Subindo um novo serviço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22" name="Google Shape;1022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3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iniciar um serviço com o comando:</a:t>
            </a:r>
            <a:r>
              <a:rPr b="1" lang="pt-BR" sz="1800">
                <a:solidFill>
                  <a:srgbClr val="37B1D9"/>
                </a:solidFill>
              </a:rPr>
              <a:t> docker service create --name &lt;nome&gt; &lt;imagem&gt;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teremos um container novo sendo adicionado ao nosso Manager;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este serviço estará sendo gerenciado pelo Swarm;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testar com o nginx, </a:t>
            </a:r>
            <a:r>
              <a:rPr b="1" lang="pt-BR" sz="1800">
                <a:solidFill>
                  <a:srgbClr val="37B1D9"/>
                </a:solidFill>
              </a:rPr>
              <a:t>liberando a porta 80</a:t>
            </a:r>
            <a:r>
              <a:rPr lang="pt-BR" sz="1800">
                <a:solidFill>
                  <a:srgbClr val="FFFFFF"/>
                </a:solidFill>
              </a:rPr>
              <a:t> o container já pode ser acessado;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24" name="Google Shape;1024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3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Listando serviços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30" name="Google Shape;1030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3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listar os serviços que estão rodando com: </a:t>
            </a:r>
            <a:r>
              <a:rPr b="1" lang="pt-BR" sz="1800">
                <a:solidFill>
                  <a:srgbClr val="37B1D9"/>
                </a:solidFill>
              </a:rPr>
              <a:t>docker service ls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todos os serviços que iniciamos serão exibidos;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Algumas informações importantes sobre eles estão na tabela: </a:t>
            </a:r>
            <a:r>
              <a:rPr b="1" lang="pt-BR" sz="1800">
                <a:solidFill>
                  <a:srgbClr val="37B1D9"/>
                </a:solidFill>
              </a:rPr>
              <a:t>nome, replicas, imagem, porta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32" name="Google Shape;1032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3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serviços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38" name="Google Shape;1038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3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remover um serviço com: </a:t>
            </a:r>
            <a:r>
              <a:rPr b="1" lang="pt-BR" sz="1800">
                <a:solidFill>
                  <a:srgbClr val="37B1D9"/>
                </a:solidFill>
              </a:rPr>
              <a:t>docker service rm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serviço para de rodar;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pode significar: </a:t>
            </a:r>
            <a:r>
              <a:rPr b="1" lang="pt-BR" sz="1800">
                <a:solidFill>
                  <a:srgbClr val="37B1D9"/>
                </a:solidFill>
              </a:rPr>
              <a:t>parar um container que está rodando</a:t>
            </a:r>
            <a:r>
              <a:rPr lang="pt-BR" sz="1800">
                <a:solidFill>
                  <a:srgbClr val="FFFFFF"/>
                </a:solidFill>
              </a:rPr>
              <a:t> e outras consequências devido a parada do mesmo;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Checamos a remoção com: docker service ls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40" name="Google Shape;1040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3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Aumentando o número de réplicas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46" name="Google Shape;104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3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serviço com um número maior de réplicas: </a:t>
            </a:r>
            <a:r>
              <a:rPr b="1" lang="pt-BR" sz="1800">
                <a:solidFill>
                  <a:srgbClr val="37B1D9"/>
                </a:solidFill>
              </a:rPr>
              <a:t>docker service create --name &lt;NOME&gt; --replicas &lt;NUMERO&gt; &lt;IMAGEM&gt;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uma task será emitida, replicando este serviço nos Workers;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iniciamos de fato a </a:t>
            </a:r>
            <a:r>
              <a:rPr b="1" lang="pt-BR" sz="1800">
                <a:solidFill>
                  <a:srgbClr val="37B1D9"/>
                </a:solidFill>
              </a:rPr>
              <a:t>orquestração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o status com: docker service ls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48" name="Google Shape;1048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3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a orquestração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54" name="Google Shape;1054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3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remover um container de um </a:t>
            </a:r>
            <a:r>
              <a:rPr b="1" lang="pt-BR" sz="1800">
                <a:solidFill>
                  <a:srgbClr val="37B1D9"/>
                </a:solidFill>
              </a:rPr>
              <a:t>Node Worker;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o Swarm reinicie este container novamente;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Pois o serviço ainda está rodando no </a:t>
            </a:r>
            <a:r>
              <a:rPr b="1" lang="pt-BR" sz="1800">
                <a:solidFill>
                  <a:srgbClr val="37B1D9"/>
                </a:solidFill>
              </a:rPr>
              <a:t>Manager</a:t>
            </a:r>
            <a:r>
              <a:rPr lang="pt-BR" sz="1800">
                <a:solidFill>
                  <a:srgbClr val="FFFFFF"/>
                </a:solidFill>
              </a:rPr>
              <a:t>, e isto é uma de suas atribuições: </a:t>
            </a:r>
            <a:r>
              <a:rPr b="1" lang="pt-BR" sz="1800">
                <a:solidFill>
                  <a:srgbClr val="37B1D9"/>
                </a:solidFill>
              </a:rPr>
              <a:t>garantir que os serviços estejam sempre disponíveis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precisamos utilizar o force (-f);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56" name="Google Shape;105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3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Checando token do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62" name="Google Shape;1062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3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vezes vamos precisar checar o token do Swarm, </a:t>
            </a:r>
            <a:r>
              <a:rPr b="1" lang="pt-BR" sz="1800">
                <a:solidFill>
                  <a:srgbClr val="37B1D9"/>
                </a:solidFill>
              </a:rPr>
              <a:t>para dar join em alguma outra instância futuramente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temos o comando: </a:t>
            </a:r>
            <a:r>
              <a:rPr b="1" lang="pt-BR" sz="1800">
                <a:solidFill>
                  <a:srgbClr val="37B1D9"/>
                </a:solidFill>
              </a:rPr>
              <a:t>docker swarm join-token manager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recebemos o token pelo terminal;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64" name="Google Shape;1064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4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Checando o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70" name="Google Shape;1070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4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detalhes do Swarm que o Docker está utilizando;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o comando: </a:t>
            </a:r>
            <a:r>
              <a:rPr b="1" lang="pt-BR" sz="1800">
                <a:solidFill>
                  <a:srgbClr val="37B1D9"/>
                </a:solidFill>
              </a:rPr>
              <a:t>docker info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recebemos informações como: I</a:t>
            </a:r>
            <a:r>
              <a:rPr b="1" lang="pt-BR" sz="1800">
                <a:solidFill>
                  <a:srgbClr val="37B1D9"/>
                </a:solidFill>
              </a:rPr>
              <a:t>D do Node, número de nodes, número de managers e muito mais!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72" name="Google Shape;1072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instância do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78" name="Google Shape;107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14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de executar o Swarm em uma determinada instância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b="1" lang="pt-BR" sz="1800">
                <a:solidFill>
                  <a:srgbClr val="37B1D9"/>
                </a:solidFill>
              </a:rPr>
              <a:t>docker swarm leave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partir deste momento, </a:t>
            </a:r>
            <a:r>
              <a:rPr b="1" lang="pt-BR" sz="1800">
                <a:solidFill>
                  <a:srgbClr val="37B1D9"/>
                </a:solidFill>
              </a:rPr>
              <a:t>a instância não é contada mais como um Node para o Swarm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80" name="Google Shape;1080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Testando o Docker!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testar o Docker utilizando uma</a:t>
            </a:r>
            <a:r>
              <a:rPr b="1" lang="pt-BR" sz="1800">
                <a:solidFill>
                  <a:srgbClr val="37B1D9"/>
                </a:solidFill>
              </a:rPr>
              <a:t> imagem real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rodar containers utilizamos o comando </a:t>
            </a:r>
            <a:r>
              <a:rPr b="1" lang="pt-BR" sz="1800">
                <a:solidFill>
                  <a:srgbClr val="37B1D9"/>
                </a:solidFill>
              </a:rPr>
              <a:t>docker run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comando </a:t>
            </a:r>
            <a:r>
              <a:rPr b="1" lang="pt-BR" sz="1800">
                <a:solidFill>
                  <a:srgbClr val="37B1D9"/>
                </a:solidFill>
              </a:rPr>
              <a:t>podemos passar diversos parâmetros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exemplo vamos passar apenas o nome da imagem que é </a:t>
            </a:r>
            <a:r>
              <a:rPr b="1" lang="pt-BR" sz="1800">
                <a:solidFill>
                  <a:srgbClr val="37B1D9"/>
                </a:solidFill>
              </a:rPr>
              <a:t>docker/whalesay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comando chamado cowsay e uma mensagem;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um Node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86" name="Google Shape;1086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4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remover um Node do nosso ecossistema do Swarm;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b="1" lang="pt-BR" sz="1800">
                <a:solidFill>
                  <a:srgbClr val="37B1D9"/>
                </a:solidFill>
              </a:rPr>
              <a:t>docker node rm &lt;ID&gt;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Desta forma a instância não será considerada mais um Node</a:t>
            </a:r>
            <a:r>
              <a:rPr lang="pt-BR" sz="1800">
                <a:solidFill>
                  <a:srgbClr val="FFFFFF"/>
                </a:solidFill>
              </a:rPr>
              <a:t>, saindo do Swarm;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container continuará rodando na instância;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Precisamos utilizar o -f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88" name="Google Shape;1088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4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Inspecionando serviços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94" name="Google Shape;109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14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 em mais detalhes o que um serviço possui;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docker service inspect &lt;ID&gt;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 Vamos receber informações como: </a:t>
            </a:r>
            <a:r>
              <a:rPr b="1" lang="pt-BR" sz="1800">
                <a:solidFill>
                  <a:srgbClr val="37B1D9"/>
                </a:solidFill>
              </a:rPr>
              <a:t>nome, data de criação, portas e etc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96" name="Google Shape;1096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4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Verificar containers ativados pelo service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02" name="Google Shape;110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4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 quais containers um serviço já rodou: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docker service ps &lt;ID&gt;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 Receberemos uma </a:t>
            </a:r>
            <a:r>
              <a:rPr lang="pt-BR" sz="1800">
                <a:solidFill>
                  <a:srgbClr val="FFFFFF"/>
                </a:solidFill>
              </a:rPr>
              <a:t>lista</a:t>
            </a:r>
            <a:r>
              <a:rPr lang="pt-BR" sz="1800">
                <a:solidFill>
                  <a:srgbClr val="FFFFFF"/>
                </a:solidFill>
              </a:rPr>
              <a:t> de containers que estão rodando e também dos que já receberam baixa;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</a:t>
            </a:r>
            <a:r>
              <a:rPr b="1" lang="pt-BR" sz="1800">
                <a:solidFill>
                  <a:srgbClr val="37B1D9"/>
                </a:solidFill>
              </a:rPr>
              <a:t>semelhante ao docker ps -a</a:t>
            </a:r>
            <a:r>
              <a:rPr lang="pt-BR" sz="1800">
                <a:solidFill>
                  <a:srgbClr val="FFFFFF"/>
                </a:solidFill>
              </a:rPr>
              <a:t>;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04" name="Google Shape;1104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45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Rodando Compose com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10" name="Google Shape;1110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14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rodar Compose com Swarm vamos utilizar os comandos de Stack;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</a:t>
            </a:r>
            <a:r>
              <a:rPr b="1" lang="pt-BR" sz="1800">
                <a:solidFill>
                  <a:srgbClr val="37B1D9"/>
                </a:solidFill>
              </a:rPr>
              <a:t> docker stack deploy -c &lt;ARQUIVO.YAML&gt;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então o </a:t>
            </a:r>
            <a:r>
              <a:rPr b="1" lang="pt-BR" sz="1800">
                <a:solidFill>
                  <a:srgbClr val="37B1D9"/>
                </a:solidFill>
              </a:rPr>
              <a:t>arquivo compose</a:t>
            </a:r>
            <a:r>
              <a:rPr lang="pt-BR" sz="1800">
                <a:solidFill>
                  <a:srgbClr val="FFFFFF"/>
                </a:solidFill>
              </a:rPr>
              <a:t> sendo executado;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agora estamos em modo swarm e podemos utilizar os Nodes como réplicas;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12" name="Google Shape;1112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46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Aumentando réplicas do Stack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18" name="Google Shape;1118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4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novas réplicas nos </a:t>
            </a:r>
            <a:r>
              <a:rPr b="1" lang="pt-BR" sz="1800">
                <a:solidFill>
                  <a:srgbClr val="37B1D9"/>
                </a:solidFill>
              </a:rPr>
              <a:t>Worker Nodes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b="1" lang="pt-BR" sz="1800">
                <a:solidFill>
                  <a:srgbClr val="37B1D9"/>
                </a:solidFill>
              </a:rPr>
              <a:t>docker service scale &lt;NOME&gt;=&lt;REPLICAS&gt;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as outras máquinas receberão as Tasks a serem executadas;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20" name="Google Shape;1120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7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Fazer serviço não receber mais Tasks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26" name="Google Shape;1126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14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fazer com que um serviço </a:t>
            </a:r>
            <a:r>
              <a:rPr b="1" lang="pt-BR" sz="1800">
                <a:solidFill>
                  <a:srgbClr val="37B1D9"/>
                </a:solidFill>
              </a:rPr>
              <a:t>não receba mais ‘ordens’ do Manager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o comando: </a:t>
            </a:r>
            <a:r>
              <a:rPr b="1" lang="pt-BR" sz="1800">
                <a:solidFill>
                  <a:srgbClr val="37B1D9"/>
                </a:solidFill>
              </a:rPr>
              <a:t>docker node update --availability drain &lt;ID&gt;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status de drain, é o que não recebe tasks;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voltar para </a:t>
            </a:r>
            <a:r>
              <a:rPr b="1" lang="pt-BR" sz="1800">
                <a:solidFill>
                  <a:srgbClr val="37B1D9"/>
                </a:solidFill>
              </a:rPr>
              <a:t>active</a:t>
            </a:r>
            <a:r>
              <a:rPr lang="pt-BR" sz="1800">
                <a:solidFill>
                  <a:srgbClr val="FFFFFF"/>
                </a:solidFill>
              </a:rPr>
              <a:t>, e ele volta ao normal;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28" name="Google Shape;1128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48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Atualizar parâmetro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34" name="Google Shape;113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4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atualizar as configurações dos nossos nodes;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b="1" lang="pt-BR" sz="1800">
                <a:solidFill>
                  <a:srgbClr val="37B1D9"/>
                </a:solidFill>
              </a:rPr>
              <a:t>docker service update --image &lt;IMAGEM&gt; &lt;SERVICO&gt;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apenas os nodes que estão com o status </a:t>
            </a:r>
            <a:r>
              <a:rPr b="1" lang="pt-BR" sz="1800">
                <a:solidFill>
                  <a:srgbClr val="37B1D9"/>
                </a:solidFill>
              </a:rPr>
              <a:t>active </a:t>
            </a:r>
            <a:r>
              <a:rPr lang="pt-BR" sz="1800">
                <a:solidFill>
                  <a:srgbClr val="FFFFFF"/>
                </a:solidFill>
              </a:rPr>
              <a:t>receberão atualizações;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36" name="Google Shape;1136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9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rede para Swarm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42" name="Google Shape;114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14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conexão entre instâncias usa um driver diferente, o </a:t>
            </a:r>
            <a:r>
              <a:rPr b="1" lang="pt-BR" sz="1800">
                <a:solidFill>
                  <a:srgbClr val="37B1D9"/>
                </a:solidFill>
              </a:rPr>
              <a:t>overlay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primeiramente a rede com</a:t>
            </a:r>
            <a:r>
              <a:rPr b="1" lang="pt-BR" sz="1800">
                <a:solidFill>
                  <a:srgbClr val="37B1D9"/>
                </a:solidFill>
              </a:rPr>
              <a:t> docker network create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depois ao criar um service adicionar a flag </a:t>
            </a:r>
            <a:r>
              <a:rPr b="1" lang="pt-BR" sz="1800">
                <a:solidFill>
                  <a:srgbClr val="37B1D9"/>
                </a:solidFill>
              </a:rPr>
              <a:t>--network &lt;REDE&gt;</a:t>
            </a:r>
            <a:r>
              <a:rPr lang="pt-BR" sz="1800">
                <a:solidFill>
                  <a:srgbClr val="FFFFFF"/>
                </a:solidFill>
              </a:rPr>
              <a:t> para inserir as instâncias na nossa nova rede;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44" name="Google Shape;1144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50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Conectar serviço a uma rede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50" name="Google Shape;1150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5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conectar serviços que já estão em execução a uma rede;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de update: </a:t>
            </a:r>
            <a:r>
              <a:rPr b="1" lang="pt-BR" sz="1800">
                <a:solidFill>
                  <a:srgbClr val="37B1D9"/>
                </a:solidFill>
              </a:rPr>
              <a:t>docker service update --network &lt;REDE&gt;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checamos o resultado com </a:t>
            </a:r>
            <a:r>
              <a:rPr b="1" lang="pt-BR" sz="1800">
                <a:solidFill>
                  <a:srgbClr val="37B1D9"/>
                </a:solidFill>
              </a:rPr>
              <a:t>inspect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52" name="Google Shape;1152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1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Swarm</a:t>
            </a:r>
            <a:endParaRPr/>
          </a:p>
        </p:txBody>
      </p:sp>
      <p:sp>
        <p:nvSpPr>
          <p:cNvPr id="1158" name="Google Shape;1158;p15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1159" name="Google Shape;1159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825" y="0"/>
            <a:ext cx="2832349" cy="279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Docker</a:t>
            </a:r>
            <a:endParaRPr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52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Kubernetes</a:t>
            </a:r>
            <a:endParaRPr/>
          </a:p>
        </p:txBody>
      </p:sp>
      <p:sp>
        <p:nvSpPr>
          <p:cNvPr id="1166" name="Google Shape;1166;p15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1167" name="Google Shape;1167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187" y="-218950"/>
            <a:ext cx="4773624" cy="31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53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Kubernetes?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74" name="Google Shape;1174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5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ferramenta de </a:t>
            </a:r>
            <a:r>
              <a:rPr b="1" lang="pt-BR" sz="1800">
                <a:solidFill>
                  <a:srgbClr val="37B1D9"/>
                </a:solidFill>
              </a:rPr>
              <a:t>orquestração de containers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Permite a criação de </a:t>
            </a:r>
            <a:r>
              <a:rPr b="1" lang="pt-BR" sz="1800">
                <a:solidFill>
                  <a:srgbClr val="37B1D9"/>
                </a:solidFill>
              </a:rPr>
              <a:t>múltiplos containers em diferentes máquinas (nodes)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Escalando projetos, formando um </a:t>
            </a:r>
            <a:r>
              <a:rPr b="1" lang="pt-BR" sz="1800">
                <a:solidFill>
                  <a:srgbClr val="37B1D9"/>
                </a:solidFill>
              </a:rPr>
              <a:t>cluster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Gerencia serviços, garantindo que as aplicações sejam executadas </a:t>
            </a:r>
            <a:r>
              <a:rPr b="1" lang="pt-BR" sz="1800">
                <a:solidFill>
                  <a:srgbClr val="37B1D9"/>
                </a:solidFill>
              </a:rPr>
              <a:t>sempre da mesma forma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Criada pelo </a:t>
            </a:r>
            <a:r>
              <a:rPr b="1" lang="pt-BR" sz="1800">
                <a:solidFill>
                  <a:srgbClr val="37B1D9"/>
                </a:solidFill>
              </a:rPr>
              <a:t>Google</a:t>
            </a:r>
            <a:r>
              <a:rPr lang="pt-BR" sz="1800">
                <a:solidFill>
                  <a:schemeClr val="dk1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76" name="Google Shape;1176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5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Conceitos fundamentais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82" name="Google Shape;1182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5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Control Plane:</a:t>
            </a:r>
            <a:r>
              <a:rPr lang="pt-BR" sz="1800">
                <a:solidFill>
                  <a:srgbClr val="FFFFFF"/>
                </a:solidFill>
              </a:rPr>
              <a:t> Onde é gerenciado o controle dos processos dos Nodes;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Nodes:</a:t>
            </a:r>
            <a:r>
              <a:rPr lang="pt-BR" sz="1800">
                <a:solidFill>
                  <a:srgbClr val="FFFFFF"/>
                </a:solidFill>
              </a:rPr>
              <a:t> Máquinas que são gerenciadas pelo Control Plane;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Deployment:</a:t>
            </a:r>
            <a:r>
              <a:rPr lang="pt-BR" sz="1800">
                <a:solidFill>
                  <a:srgbClr val="FFFFFF"/>
                </a:solidFill>
              </a:rPr>
              <a:t> A execução de uma imagem/projeto em um Pod;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Pod:</a:t>
            </a:r>
            <a:r>
              <a:rPr lang="pt-BR" sz="1800">
                <a:solidFill>
                  <a:srgbClr val="FFFFFF"/>
                </a:solidFill>
              </a:rPr>
              <a:t> um ou mais containers que estão em um Node;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Services:</a:t>
            </a:r>
            <a:r>
              <a:rPr lang="pt-BR" sz="1800">
                <a:solidFill>
                  <a:srgbClr val="FFFFFF"/>
                </a:solidFill>
              </a:rPr>
              <a:t> Serviços que expõe os Pods ao mundo externo;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kubectl:</a:t>
            </a:r>
            <a:r>
              <a:rPr lang="pt-BR" sz="1800">
                <a:solidFill>
                  <a:srgbClr val="FFFFFF"/>
                </a:solidFill>
              </a:rPr>
              <a:t> Cliente de linha de comando para o Kubernetes;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84" name="Google Shape;1184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55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Dependências necessárias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90" name="Google Shape;1190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5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Kubernetes pode ser executado de uma maneira simples em nossa máquina;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do client, </a:t>
            </a:r>
            <a:r>
              <a:rPr b="1" lang="pt-BR" sz="1800">
                <a:solidFill>
                  <a:srgbClr val="37B1D9"/>
                </a:solidFill>
              </a:rPr>
              <a:t>kubectl</a:t>
            </a:r>
            <a:r>
              <a:rPr lang="pt-BR" sz="1800">
                <a:solidFill>
                  <a:srgbClr val="FFFFFF"/>
                </a:solidFill>
              </a:rPr>
              <a:t>, que é a maneira de executar o Kubernetes;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o </a:t>
            </a:r>
            <a:r>
              <a:rPr b="1" lang="pt-BR" sz="1800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, uma </a:t>
            </a:r>
            <a:r>
              <a:rPr lang="pt-BR" sz="1800">
                <a:solidFill>
                  <a:srgbClr val="FFFFFF"/>
                </a:solidFill>
              </a:rPr>
              <a:t>espécie</a:t>
            </a:r>
            <a:r>
              <a:rPr lang="pt-BR" sz="1800">
                <a:solidFill>
                  <a:srgbClr val="FFFFFF"/>
                </a:solidFill>
              </a:rPr>
              <a:t> de simulador de Kubernetes, para não precisarmos de vários computadores/servidores;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92" name="Google Shape;1192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56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Kubernetes no Windows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98" name="Google Shape;1198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5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 instalar o gerenciador de pacotes </a:t>
            </a:r>
            <a:r>
              <a:rPr b="1" lang="pt-BR" sz="1800">
                <a:solidFill>
                  <a:srgbClr val="37B1D9"/>
                </a:solidFill>
              </a:rPr>
              <a:t>Chocolatey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seguiremos a documentação de instalação do </a:t>
            </a:r>
            <a:r>
              <a:rPr b="1" lang="pt-BR" sz="1800">
                <a:solidFill>
                  <a:srgbClr val="37B1D9"/>
                </a:solidFill>
              </a:rPr>
              <a:t>client de Kubernetes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também instalar o </a:t>
            </a:r>
            <a:r>
              <a:rPr b="1" lang="pt-BR" sz="1800">
                <a:solidFill>
                  <a:srgbClr val="37B1D9"/>
                </a:solidFill>
              </a:rPr>
              <a:t>Virtualbox </a:t>
            </a:r>
            <a:r>
              <a:rPr lang="pt-BR" sz="1800">
                <a:solidFill>
                  <a:srgbClr val="FFFFFF"/>
                </a:solidFill>
              </a:rPr>
              <a:t>(não é necessário se você tem o Hyper-V ou o Docker instalado);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por fim o </a:t>
            </a:r>
            <a:r>
              <a:rPr b="1" lang="pt-BR" sz="1800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próxima aula vamos inicializar o Minikube!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00" name="Google Shape;1200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57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Kubernetes no Linux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06" name="Google Shape;1206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15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Linux vamos instalar primeiramente o </a:t>
            </a:r>
            <a:r>
              <a:rPr b="1" lang="pt-BR" sz="1800">
                <a:solidFill>
                  <a:srgbClr val="37B1D9"/>
                </a:solidFill>
              </a:rPr>
              <a:t>client do Kubernetes</a:t>
            </a:r>
            <a:r>
              <a:rPr b="1" lang="pt-BR" sz="1800">
                <a:solidFill>
                  <a:srgbClr val="FFFFFF"/>
                </a:solidFill>
              </a:rPr>
              <a:t>, </a:t>
            </a:r>
            <a:r>
              <a:rPr lang="pt-BR" sz="1800">
                <a:solidFill>
                  <a:srgbClr val="FFFFFF"/>
                </a:solidFill>
              </a:rPr>
              <a:t>seguindo a documentação;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depois também seguiremos a documentação do </a:t>
            </a:r>
            <a:r>
              <a:rPr b="1" lang="pt-BR" sz="1800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dos requisitos do Minikube é ter um</a:t>
            </a:r>
            <a:r>
              <a:rPr b="1" lang="pt-BR" sz="1800">
                <a:solidFill>
                  <a:srgbClr val="37B1D9"/>
                </a:solidFill>
              </a:rPr>
              <a:t> gerenciador de VMs/containers</a:t>
            </a:r>
            <a:r>
              <a:rPr lang="pt-BR" sz="1800">
                <a:solidFill>
                  <a:srgbClr val="FFFFFF"/>
                </a:solidFill>
              </a:rPr>
              <a:t> como: Docker, Virtual box, Hiper-V;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Na próxima aula vamos inicializar o Minikube!</a:t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08" name="Google Shape;1208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58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Iniciando o Minikube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14" name="Google Shape;1214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15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inicializar o Minikube vamos utilizar o comando: </a:t>
            </a:r>
            <a:r>
              <a:rPr b="1" lang="pt-BR" sz="1800">
                <a:solidFill>
                  <a:srgbClr val="37B1D9"/>
                </a:solidFill>
              </a:rPr>
              <a:t>minikube start --driver=&lt;DRIVER&gt;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Onde o driver vai depender de como foi sua instalação das dependências, e por qualquer um deles atingiremos os mesmos resultados!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Você pode tentar: </a:t>
            </a:r>
            <a:r>
              <a:rPr b="1" lang="pt-BR" sz="1800">
                <a:solidFill>
                  <a:srgbClr val="37B1D9"/>
                </a:solidFill>
              </a:rPr>
              <a:t>virtualbox, hyperv e docker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Podemos testar o Minikube com: </a:t>
            </a:r>
            <a:r>
              <a:rPr b="1" lang="pt-BR" sz="1800">
                <a:solidFill>
                  <a:srgbClr val="37B1D9"/>
                </a:solidFill>
              </a:rPr>
              <a:t>minikube status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16" name="Google Shape;1216;p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59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Parando o Minikube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22" name="Google Shape;1222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15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Obs:</a:t>
            </a:r>
            <a:r>
              <a:rPr lang="pt-BR" sz="1800">
                <a:solidFill>
                  <a:schemeClr val="dk1"/>
                </a:solidFill>
              </a:rPr>
              <a:t> sempre que o computador for reiniciado, deveremos iniciar o Minikube;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 podemos pará-lo também com o comando: </a:t>
            </a:r>
            <a:r>
              <a:rPr b="1" lang="pt-BR" sz="1800">
                <a:solidFill>
                  <a:srgbClr val="37B1D9"/>
                </a:solidFill>
              </a:rPr>
              <a:t>minikube stop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iniciar novamente, digite: </a:t>
            </a:r>
            <a:r>
              <a:rPr b="1" lang="pt-BR" sz="1800">
                <a:solidFill>
                  <a:srgbClr val="37B1D9"/>
                </a:solidFill>
              </a:rPr>
              <a:t>minikube start --driver=&lt;DRIVER&gt;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24" name="Google Shape;1224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60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Acessando a dashboard do Kubernetes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30" name="Google Shape;1230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6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Minikube nos disponibiliza uma </a:t>
            </a:r>
            <a:r>
              <a:rPr b="1" lang="pt-BR" sz="1800">
                <a:solidFill>
                  <a:srgbClr val="37B1D9"/>
                </a:solidFill>
              </a:rPr>
              <a:t>dashboard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Nela podemos ver todo o detalhamento de nosso projeto: </a:t>
            </a:r>
            <a:r>
              <a:rPr b="1" lang="pt-BR" sz="1800">
                <a:solidFill>
                  <a:srgbClr val="37B1D9"/>
                </a:solidFill>
              </a:rPr>
              <a:t>serviços, pods e etc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acessar com o comando: </a:t>
            </a:r>
            <a:r>
              <a:rPr b="1" lang="pt-BR" sz="1800">
                <a:solidFill>
                  <a:srgbClr val="37B1D9"/>
                </a:solidFill>
              </a:rPr>
              <a:t>minikube dashboard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para apenas obter a URL: </a:t>
            </a:r>
            <a:r>
              <a:rPr b="1" lang="pt-BR" sz="1800">
                <a:solidFill>
                  <a:srgbClr val="37B1D9"/>
                </a:solidFill>
              </a:rPr>
              <a:t>minibuke dashboard --url</a:t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32" name="Google Shape;1232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61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Deployment teoria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38" name="Google Shape;1238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16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Deployment </a:t>
            </a:r>
            <a:r>
              <a:rPr lang="pt-BR" sz="1800">
                <a:solidFill>
                  <a:srgbClr val="FFFFFF"/>
                </a:solidFill>
              </a:rPr>
              <a:t>é uma parte fundamental do Kubernetes;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criamos nosso serviço que vai rodar nos </a:t>
            </a:r>
            <a:r>
              <a:rPr b="1" lang="pt-BR" sz="1800">
                <a:solidFill>
                  <a:srgbClr val="37B1D9"/>
                </a:solidFill>
              </a:rPr>
              <a:t>Pods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Definimos uma imagem e um nome</a:t>
            </a:r>
            <a:r>
              <a:rPr lang="pt-BR" sz="1800">
                <a:solidFill>
                  <a:srgbClr val="FFFFFF"/>
                </a:solidFill>
              </a:rPr>
              <a:t>, para posteriormente ser replicado entre os servidores;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partir da criação do deployment teremos containers rodando;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de uma </a:t>
            </a:r>
            <a:r>
              <a:rPr b="1" lang="pt-BR" sz="1800">
                <a:solidFill>
                  <a:srgbClr val="37B1D9"/>
                </a:solidFill>
              </a:rPr>
              <a:t>imagem no Hub do Docker</a:t>
            </a:r>
            <a:r>
              <a:rPr lang="pt-BR" sz="1800">
                <a:solidFill>
                  <a:srgbClr val="FFFFFF"/>
                </a:solidFill>
              </a:rPr>
              <a:t>, para gerar um Deployment;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40" name="Google Shape;1240;p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62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Criar projeto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46" name="Google Shape;1246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6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 criar um pequeno projeto, novamente em </a:t>
            </a:r>
            <a:r>
              <a:rPr b="1" lang="pt-BR" sz="1800">
                <a:solidFill>
                  <a:srgbClr val="37B1D9"/>
                </a:solidFill>
              </a:rPr>
              <a:t>Flask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Buildar a </a:t>
            </a:r>
            <a:r>
              <a:rPr b="1" lang="pt-BR" sz="1800">
                <a:solidFill>
                  <a:srgbClr val="37B1D9"/>
                </a:solidFill>
              </a:rPr>
              <a:t>imagem </a:t>
            </a:r>
            <a:r>
              <a:rPr lang="pt-BR" sz="1800">
                <a:solidFill>
                  <a:srgbClr val="FFFFFF"/>
                </a:solidFill>
              </a:rPr>
              <a:t>do mesmo;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Enviar a imagem para o </a:t>
            </a:r>
            <a:r>
              <a:rPr b="1" lang="pt-BR" sz="1800">
                <a:solidFill>
                  <a:srgbClr val="37B1D9"/>
                </a:solidFill>
              </a:rPr>
              <a:t>Docker 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testar rodar em um </a:t>
            </a:r>
            <a:r>
              <a:rPr b="1" lang="pt-BR" sz="1800">
                <a:solidFill>
                  <a:srgbClr val="37B1D9"/>
                </a:solidFill>
              </a:rPr>
              <a:t>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projeto será utilizado no </a:t>
            </a:r>
            <a:r>
              <a:rPr b="1" lang="pt-BR" sz="1800">
                <a:solidFill>
                  <a:srgbClr val="37B1D9"/>
                </a:solidFill>
              </a:rPr>
              <a:t>Kubernetes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48" name="Google Shape;1248;p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63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nosso Deployment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54" name="Google Shape;1254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16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este mini setup é hora de rodar nosso projeto no </a:t>
            </a:r>
            <a:r>
              <a:rPr b="1" lang="pt-BR" sz="1800">
                <a:solidFill>
                  <a:srgbClr val="37B1D9"/>
                </a:solidFill>
              </a:rPr>
              <a:t>Kubernetes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precisar de um </a:t>
            </a:r>
            <a:r>
              <a:rPr b="1" lang="pt-BR" sz="1800">
                <a:solidFill>
                  <a:srgbClr val="37B1D9"/>
                </a:solidFill>
              </a:rPr>
              <a:t>Deployment</a:t>
            </a:r>
            <a:r>
              <a:rPr lang="pt-BR" sz="1800">
                <a:solidFill>
                  <a:srgbClr val="FFFFFF"/>
                </a:solidFill>
              </a:rPr>
              <a:t>, que é onde rodamos os containers das aplicações nos </a:t>
            </a:r>
            <a:r>
              <a:rPr b="1" lang="pt-BR" sz="1800">
                <a:solidFill>
                  <a:srgbClr val="37B1D9"/>
                </a:solidFill>
              </a:rPr>
              <a:t>Pods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kubectl create deployment &lt;NOME&gt; --image=&lt;IMAGEM&gt;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projeto de Flask estará sendo orquestrado pelo Kubernetes;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56" name="Google Shape;1256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6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Checando Deployments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62" name="Google Shape;1262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6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se tudo foi criado corretamente, tanto o </a:t>
            </a:r>
            <a:r>
              <a:rPr b="1" lang="pt-BR" sz="1800">
                <a:solidFill>
                  <a:srgbClr val="37B1D9"/>
                </a:solidFill>
              </a:rPr>
              <a:t>Deployment </a:t>
            </a:r>
            <a:r>
              <a:rPr lang="pt-BR" sz="1800">
                <a:solidFill>
                  <a:srgbClr val="FFFFFF"/>
                </a:solidFill>
              </a:rPr>
              <a:t>quanto a recepção do projeto pelo </a:t>
            </a:r>
            <a:r>
              <a:rPr b="1" lang="pt-BR" sz="1800">
                <a:solidFill>
                  <a:srgbClr val="37B1D9"/>
                </a:solidFill>
              </a:rPr>
              <a:t>Pod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 Deployment vamos utilizar: </a:t>
            </a:r>
            <a:r>
              <a:rPr b="1" lang="pt-BR" sz="1800">
                <a:solidFill>
                  <a:srgbClr val="37B1D9"/>
                </a:solidFill>
              </a:rPr>
              <a:t>kubectl get deployments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receber mais detalhes deles: </a:t>
            </a:r>
            <a:r>
              <a:rPr b="1" lang="pt-BR" sz="1800">
                <a:solidFill>
                  <a:srgbClr val="37B1D9"/>
                </a:solidFill>
              </a:rPr>
              <a:t>kubectl describe deployments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conseguimos </a:t>
            </a:r>
            <a:r>
              <a:rPr b="1" lang="pt-BR" sz="1800">
                <a:solidFill>
                  <a:srgbClr val="37B1D9"/>
                </a:solidFill>
              </a:rPr>
              <a:t>saber se o projeto está de fato rodando</a:t>
            </a:r>
            <a:r>
              <a:rPr lang="pt-BR" sz="1800">
                <a:solidFill>
                  <a:srgbClr val="FFFFFF"/>
                </a:solidFill>
              </a:rPr>
              <a:t> e também </a:t>
            </a:r>
            <a:r>
              <a:rPr b="1" lang="pt-BR" sz="1800">
                <a:solidFill>
                  <a:srgbClr val="37B1D9"/>
                </a:solidFill>
              </a:rPr>
              <a:t>o que está rodando nele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64" name="Google Shape;1264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65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Checando Pods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70" name="Google Shape;1270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16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b="1" lang="pt-BR" sz="1800">
                <a:solidFill>
                  <a:srgbClr val="37B1D9"/>
                </a:solidFill>
              </a:rPr>
              <a:t>Pods </a:t>
            </a:r>
            <a:r>
              <a:rPr lang="pt-BR" sz="1800">
                <a:solidFill>
                  <a:srgbClr val="FFFFFF"/>
                </a:solidFill>
              </a:rPr>
              <a:t>são componentes muito importantes também, onde os containers realmente são executados;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Pods utilizamos: </a:t>
            </a:r>
            <a:r>
              <a:rPr b="1" lang="pt-BR" sz="1800">
                <a:solidFill>
                  <a:srgbClr val="37B1D9"/>
                </a:solidFill>
              </a:rPr>
              <a:t>kubectl get pods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saber mais detalhes deles: </a:t>
            </a:r>
            <a:r>
              <a:rPr b="1" lang="pt-BR" sz="1800">
                <a:solidFill>
                  <a:srgbClr val="37B1D9"/>
                </a:solidFill>
              </a:rPr>
              <a:t>kubectl describe pods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Recebemos </a:t>
            </a:r>
            <a:r>
              <a:rPr b="1" lang="pt-BR" sz="1800">
                <a:solidFill>
                  <a:srgbClr val="37B1D9"/>
                </a:solidFill>
              </a:rPr>
              <a:t>o status dos Pods</a:t>
            </a:r>
            <a:r>
              <a:rPr lang="pt-BR" sz="1800">
                <a:solidFill>
                  <a:srgbClr val="FFFFFF"/>
                </a:solidFill>
              </a:rPr>
              <a:t> que estão ligados e também </a:t>
            </a:r>
            <a:r>
              <a:rPr b="1" lang="pt-BR" sz="1800">
                <a:solidFill>
                  <a:srgbClr val="37B1D9"/>
                </a:solidFill>
              </a:rPr>
              <a:t>informações importantes sobre 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72" name="Google Shape;1272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66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Configurações</a:t>
            </a:r>
            <a:r>
              <a:rPr b="1" lang="pt-BR" sz="3000">
                <a:solidFill>
                  <a:srgbClr val="FFFFFF"/>
                </a:solidFill>
              </a:rPr>
              <a:t> do Kubernetes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78" name="Google Shape;1278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6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verificar </a:t>
            </a:r>
            <a:r>
              <a:rPr b="1" lang="pt-BR" sz="1800">
                <a:solidFill>
                  <a:srgbClr val="37B1D9"/>
                </a:solidFill>
              </a:rPr>
              <a:t>como o Kubernetes está configurado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kubectl config view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nosso caso: vamos receber informações importantes baseadas no </a:t>
            </a:r>
            <a:r>
              <a:rPr b="1" lang="pt-BR" sz="1800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, que é por onde o Kubernetes está sendo executado;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80" name="Google Shape;1280;p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67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Services teoria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86" name="Google Shape;1286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6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aplicações do Kubernetes </a:t>
            </a:r>
            <a:r>
              <a:rPr b="1" lang="pt-BR" sz="1800">
                <a:solidFill>
                  <a:srgbClr val="37B1D9"/>
                </a:solidFill>
              </a:rPr>
              <a:t>não tem conexão com o mundo externo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 isso precisamos criar um </a:t>
            </a:r>
            <a:r>
              <a:rPr b="1" lang="pt-BR" sz="1800">
                <a:solidFill>
                  <a:srgbClr val="37B1D9"/>
                </a:solidFill>
              </a:rPr>
              <a:t>Service</a:t>
            </a:r>
            <a:r>
              <a:rPr lang="pt-BR" sz="1800">
                <a:solidFill>
                  <a:srgbClr val="FFFFFF"/>
                </a:solidFill>
              </a:rPr>
              <a:t>, que é o que </a:t>
            </a:r>
            <a:r>
              <a:rPr lang="pt-BR" sz="1800">
                <a:solidFill>
                  <a:srgbClr val="FFFFFF"/>
                </a:solidFill>
              </a:rPr>
              <a:t>possibilita</a:t>
            </a:r>
            <a:r>
              <a:rPr lang="pt-BR" sz="1800">
                <a:solidFill>
                  <a:srgbClr val="FFFFFF"/>
                </a:solidFill>
              </a:rPr>
              <a:t> expor os Pods;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acontece pois os </a:t>
            </a:r>
            <a:r>
              <a:rPr b="1" lang="pt-BR" sz="1800">
                <a:solidFill>
                  <a:srgbClr val="37B1D9"/>
                </a:solidFill>
              </a:rPr>
              <a:t>Pods são criados para serem destruídos</a:t>
            </a:r>
            <a:r>
              <a:rPr lang="pt-BR" sz="1800">
                <a:solidFill>
                  <a:srgbClr val="FFFFFF"/>
                </a:solidFill>
              </a:rPr>
              <a:t> e perderem tudo, ou seja, os dados gerados neles também são apagados;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o </a:t>
            </a:r>
            <a:r>
              <a:rPr b="1" lang="pt-BR" sz="1800">
                <a:solidFill>
                  <a:srgbClr val="37B1D9"/>
                </a:solidFill>
              </a:rPr>
              <a:t>Service é uma entidade separada dos Pods</a:t>
            </a:r>
            <a:r>
              <a:rPr lang="pt-BR" sz="1800">
                <a:solidFill>
                  <a:srgbClr val="FFFFFF"/>
                </a:solidFill>
              </a:rPr>
              <a:t>, que expõe eles a uma rede;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88" name="Google Shape;1288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68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nosso Service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294" name="Google Shape;1294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6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serviço e expor nossos Pods devemos utilizar o comando: </a:t>
            </a:r>
            <a:r>
              <a:rPr b="1" lang="pt-BR" sz="1800">
                <a:solidFill>
                  <a:srgbClr val="37B1D9"/>
                </a:solidFill>
              </a:rPr>
              <a:t>kubectl expose deployment &lt;NOME&gt; --type=&lt;TIPO&gt; --port=&lt;PORT&gt;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Colocaremos o nome do </a:t>
            </a:r>
            <a:r>
              <a:rPr b="1" lang="pt-BR" sz="1800">
                <a:solidFill>
                  <a:srgbClr val="37B1D9"/>
                </a:solidFill>
              </a:rPr>
              <a:t>Deployment </a:t>
            </a:r>
            <a:r>
              <a:rPr lang="pt-BR" sz="1800">
                <a:solidFill>
                  <a:srgbClr val="FFFFFF"/>
                </a:solidFill>
              </a:rPr>
              <a:t>já criado;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tipo de Service</a:t>
            </a:r>
            <a:r>
              <a:rPr lang="pt-BR" sz="1800">
                <a:solidFill>
                  <a:srgbClr val="FFFFFF"/>
                </a:solidFill>
              </a:rPr>
              <a:t>, há vários para utilizarmos, porém o </a:t>
            </a:r>
            <a:r>
              <a:rPr b="1" lang="pt-BR" sz="1800">
                <a:solidFill>
                  <a:srgbClr val="37B1D9"/>
                </a:solidFill>
              </a:rPr>
              <a:t>LoadBalancer </a:t>
            </a:r>
            <a:r>
              <a:rPr lang="pt-BR" sz="1800">
                <a:solidFill>
                  <a:srgbClr val="FFFFFF"/>
                </a:solidFill>
              </a:rPr>
              <a:t>é o mais comum, onde todos os Pods são expostos;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uma </a:t>
            </a:r>
            <a:r>
              <a:rPr b="1" lang="pt-BR" sz="1800">
                <a:solidFill>
                  <a:srgbClr val="37B1D9"/>
                </a:solidFill>
              </a:rPr>
              <a:t>porta </a:t>
            </a:r>
            <a:r>
              <a:rPr lang="pt-BR" sz="1800">
                <a:solidFill>
                  <a:srgbClr val="FFFFFF"/>
                </a:solidFill>
              </a:rPr>
              <a:t>para o serviço ser consumido;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96" name="Google Shape;1296;p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69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Gerando Ip de acesso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02" name="Google Shape;1302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6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acessar o nosso serviço com o comando: </a:t>
            </a:r>
            <a:r>
              <a:rPr b="1" lang="pt-BR" sz="1800">
                <a:solidFill>
                  <a:srgbClr val="37B1D9"/>
                </a:solidFill>
              </a:rPr>
              <a:t> minikube service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o </a:t>
            </a:r>
            <a:r>
              <a:rPr b="1" lang="pt-BR" sz="1800">
                <a:solidFill>
                  <a:srgbClr val="37B1D9"/>
                </a:solidFill>
              </a:rPr>
              <a:t>IP aparece no nosso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</a:t>
            </a:r>
            <a:r>
              <a:rPr b="1" lang="pt-BR" sz="1800">
                <a:solidFill>
                  <a:srgbClr val="37B1D9"/>
                </a:solidFill>
              </a:rPr>
              <a:t>uma aba no navegador é aberta</a:t>
            </a:r>
            <a:r>
              <a:rPr lang="pt-BR" sz="1800">
                <a:solidFill>
                  <a:srgbClr val="FFFFFF"/>
                </a:solidFill>
              </a:rPr>
              <a:t> com 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pronto! Temos um projeto rodando pelo </a:t>
            </a:r>
            <a:r>
              <a:rPr b="1" lang="pt-BR" sz="1800">
                <a:solidFill>
                  <a:srgbClr val="37B1D9"/>
                </a:solidFill>
              </a:rPr>
              <a:t>Kubernetes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04" name="Google Shape;1304;p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70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os nosso serviços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10" name="Google Shape;1310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7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obter detalhes dos </a:t>
            </a:r>
            <a:r>
              <a:rPr b="1" lang="pt-BR" sz="1800">
                <a:solidFill>
                  <a:srgbClr val="37B1D9"/>
                </a:solidFill>
              </a:rPr>
              <a:t>Services já criados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verificar todos é: </a:t>
            </a:r>
            <a:r>
              <a:rPr b="1" lang="pt-BR" sz="1800">
                <a:solidFill>
                  <a:srgbClr val="37B1D9"/>
                </a:solidFill>
              </a:rPr>
              <a:t>kubectl get services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podemos obter informações de um serviço em específico com: </a:t>
            </a:r>
            <a:r>
              <a:rPr b="1" lang="pt-BR" sz="1800">
                <a:solidFill>
                  <a:srgbClr val="37B1D9"/>
                </a:solidFill>
              </a:rPr>
              <a:t>kubectl describe services/&lt;NOME&gt;</a:t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12" name="Google Shape;1312;p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71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Replicando nossa aplicação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18" name="Google Shape;1318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7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aprender agora a como utilizar outros Pods, </a:t>
            </a:r>
            <a:r>
              <a:rPr b="1" lang="pt-BR" sz="1800">
                <a:solidFill>
                  <a:srgbClr val="37B1D9"/>
                </a:solidFill>
              </a:rPr>
              <a:t>replicando assim a nossa aplicação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kubectl scale deployment/&lt;NOME&gt; --replicas=&lt;NUMERO&gt;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agora verificar no </a:t>
            </a:r>
            <a:r>
              <a:rPr b="1" lang="pt-BR" sz="1800">
                <a:solidFill>
                  <a:srgbClr val="37B1D9"/>
                </a:solidFill>
              </a:rPr>
              <a:t>Dashboard </a:t>
            </a:r>
            <a:r>
              <a:rPr lang="pt-BR" sz="1800">
                <a:solidFill>
                  <a:srgbClr val="FFFFFF"/>
                </a:solidFill>
              </a:rPr>
              <a:t>o aumento de Pods;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com o comando de: </a:t>
            </a:r>
            <a:r>
              <a:rPr b="1" lang="pt-BR" sz="1800">
                <a:solidFill>
                  <a:srgbClr val="37B1D9"/>
                </a:solidFill>
              </a:rPr>
              <a:t>kubectl get pods</a:t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20" name="Google Shape;1320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são containers?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</a:t>
            </a:r>
            <a:r>
              <a:rPr b="1" lang="pt-BR" sz="1800">
                <a:solidFill>
                  <a:srgbClr val="37B1D9"/>
                </a:solidFill>
              </a:rPr>
              <a:t>pacote de código que pode executar uma ação</a:t>
            </a:r>
            <a:r>
              <a:rPr lang="pt-BR" sz="1800">
                <a:solidFill>
                  <a:srgbClr val="FFFFFF"/>
                </a:solidFill>
              </a:rPr>
              <a:t>, por exemplo: rodar uma aplicação de Node.js, PHP, Python e etc;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os nossos projetos serão executados dentro dos containers que criarmos/utilizarmos;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Containers utilizam imagens</a:t>
            </a:r>
            <a:r>
              <a:rPr lang="pt-BR" sz="1800">
                <a:solidFill>
                  <a:srgbClr val="FFFFFF"/>
                </a:solidFill>
              </a:rPr>
              <a:t> para poderem ser executados;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Múltiplos containers podem rodar juntos</a:t>
            </a:r>
            <a:r>
              <a:rPr lang="pt-BR" sz="1800">
                <a:solidFill>
                  <a:srgbClr val="FFFFFF"/>
                </a:solidFill>
              </a:rPr>
              <a:t>, exemplo: um para PHP e outro para MySQL;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72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Checar número de réplicas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26" name="Google Shape;132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7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do get pods e da Dashboard, temos mais um comando para </a:t>
            </a:r>
            <a:r>
              <a:rPr b="1" lang="pt-BR" sz="1800">
                <a:solidFill>
                  <a:srgbClr val="37B1D9"/>
                </a:solidFill>
              </a:rPr>
              <a:t>checar réplicas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é o: </a:t>
            </a:r>
            <a:r>
              <a:rPr b="1" lang="pt-BR" sz="1800">
                <a:solidFill>
                  <a:srgbClr val="37B1D9"/>
                </a:solidFill>
              </a:rPr>
              <a:t>kubectl get rs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os </a:t>
            </a:r>
            <a:r>
              <a:rPr b="1" lang="pt-BR" sz="1800">
                <a:solidFill>
                  <a:srgbClr val="37B1D9"/>
                </a:solidFill>
              </a:rPr>
              <a:t>status das réplicas</a:t>
            </a:r>
            <a:r>
              <a:rPr lang="pt-BR" sz="1800">
                <a:solidFill>
                  <a:srgbClr val="FFFFFF"/>
                </a:solidFill>
              </a:rPr>
              <a:t> dos projetos;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28" name="Google Shape;1328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73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Diminuindo a escala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34" name="Google Shape;1334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7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facilmente também </a:t>
            </a:r>
            <a:r>
              <a:rPr b="1" lang="pt-BR" sz="1800">
                <a:solidFill>
                  <a:srgbClr val="37B1D9"/>
                </a:solidFill>
              </a:rPr>
              <a:t>reduzir o número de Pods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técnica é chamada de </a:t>
            </a:r>
            <a:r>
              <a:rPr b="1" lang="pt-BR" sz="1800">
                <a:solidFill>
                  <a:srgbClr val="37B1D9"/>
                </a:solidFill>
              </a:rPr>
              <a:t>scale down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o mesmo, porém colocamos menos réplicas e o Kubernetes faz o resto;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Comando: </a:t>
            </a:r>
            <a:r>
              <a:rPr b="1" lang="pt-BR" sz="1800">
                <a:solidFill>
                  <a:srgbClr val="37B1D9"/>
                </a:solidFill>
              </a:rPr>
              <a:t>kubectl scale deployment/&lt;NOME&gt; --replicas=&lt;NUMERO_MENOR&gt;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36" name="Google Shape;1336;p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7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Resgatar o IP do serviço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42" name="Google Shape;1342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7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sempre relembrar o IP/URL do nosso serviço;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minikube service --url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b="1" lang="pt-BR" sz="1800">
                <a:solidFill>
                  <a:srgbClr val="37B1D9"/>
                </a:solidFill>
              </a:rPr>
              <a:t>a URL é exibida no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44" name="Google Shape;1344;p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75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Atualização de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350" name="Google Shape;1350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7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atualizar a imagem vamos precisar do </a:t>
            </a:r>
            <a:r>
              <a:rPr b="1" lang="pt-BR" sz="1800">
                <a:solidFill>
                  <a:srgbClr val="37B1D9"/>
                </a:solidFill>
              </a:rPr>
              <a:t>nome do container</a:t>
            </a:r>
            <a:r>
              <a:rPr lang="pt-BR" sz="1800">
                <a:solidFill>
                  <a:srgbClr val="FFFFFF"/>
                </a:solidFill>
              </a:rPr>
              <a:t>, isso é dado na Dashboard dentro do Pod;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a nova imagem deve ser uma outra versão da atual, </a:t>
            </a:r>
            <a:r>
              <a:rPr b="1" lang="pt-BR" sz="1800">
                <a:solidFill>
                  <a:srgbClr val="37B1D9"/>
                </a:solidFill>
              </a:rPr>
              <a:t>precisamos subir uma nova tag no 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utilizamos o comando: </a:t>
            </a:r>
            <a:r>
              <a:rPr b="1" lang="pt-BR" sz="1800">
                <a:solidFill>
                  <a:srgbClr val="37B1D9"/>
                </a:solidFill>
              </a:rPr>
              <a:t>kubectl set image deployment/&lt;NOME&gt; &lt;NOME_CONTAINER&gt;=&lt;NOVA_IMAGEM&gt;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52" name="Google Shape;1352;p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76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Desfazer alteração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58" name="Google Shape;1358;p17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desfazer uma alteração utilizamos uma ação conhecida como rollback;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verificar uma alteração é: </a:t>
            </a:r>
            <a:r>
              <a:rPr b="1" lang="pt-BR" sz="1800">
                <a:solidFill>
                  <a:srgbClr val="37B1D9"/>
                </a:solidFill>
              </a:rPr>
              <a:t>kubectl rollout status deployment/&lt;NOME&gt;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e com o </a:t>
            </a:r>
            <a:r>
              <a:rPr b="1" lang="pt-BR" sz="1800">
                <a:solidFill>
                  <a:srgbClr val="37B1D9"/>
                </a:solidFill>
              </a:rPr>
              <a:t>kubectl get pods</a:t>
            </a:r>
            <a:r>
              <a:rPr lang="pt-BR" sz="1800">
                <a:solidFill>
                  <a:srgbClr val="FFFFFF"/>
                </a:solidFill>
              </a:rPr>
              <a:t>, podemos identificar problemas;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voltar a alteração utilizamos:</a:t>
            </a:r>
            <a:r>
              <a:rPr b="1" lang="pt-BR" sz="1800">
                <a:solidFill>
                  <a:srgbClr val="37B1D9"/>
                </a:solidFill>
              </a:rPr>
              <a:t> kubectl rollout undo deployment/&lt;NOME&gt;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59" name="Google Shape;1359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77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Desfazer alteração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66" name="Google Shape;1366;p17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desfazer uma alteração utilizamos uma ação conhecida como rollback;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verificar uma alteração é: </a:t>
            </a:r>
            <a:r>
              <a:rPr b="1" lang="pt-BR" sz="1800">
                <a:solidFill>
                  <a:srgbClr val="37B1D9"/>
                </a:solidFill>
              </a:rPr>
              <a:t>kubectl rollout status deployment/&lt;NOME&gt;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e com o </a:t>
            </a:r>
            <a:r>
              <a:rPr b="1" lang="pt-BR" sz="1800">
                <a:solidFill>
                  <a:srgbClr val="37B1D9"/>
                </a:solidFill>
              </a:rPr>
              <a:t>kubectl get pods</a:t>
            </a:r>
            <a:r>
              <a:rPr lang="pt-BR" sz="1800">
                <a:solidFill>
                  <a:srgbClr val="FFFFFF"/>
                </a:solidFill>
              </a:rPr>
              <a:t>, podemos identificar problemas;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voltar a alteração utilizamos:</a:t>
            </a:r>
            <a:r>
              <a:rPr b="1" lang="pt-BR" sz="1800">
                <a:solidFill>
                  <a:srgbClr val="37B1D9"/>
                </a:solidFill>
              </a:rPr>
              <a:t> kubectl rollout undo deployment/&lt;NOME&gt;</a:t>
            </a:r>
            <a:endParaRPr b="1" sz="1800">
              <a:solidFill>
                <a:srgbClr val="37B1D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67" name="Google Shape;1367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78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Deletar um Service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74" name="Google Shape;1374;p17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deletar um serviço do Kubernetes vamos utilizar o comando: </a:t>
            </a:r>
            <a:r>
              <a:rPr b="1" lang="pt-BR" sz="1800">
                <a:solidFill>
                  <a:srgbClr val="37B1D9"/>
                </a:solidFill>
              </a:rPr>
              <a:t>kubectl delete service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nossos Pods </a:t>
            </a:r>
            <a:r>
              <a:rPr b="1" lang="pt-BR" sz="1800">
                <a:solidFill>
                  <a:srgbClr val="37B1D9"/>
                </a:solidFill>
              </a:rPr>
              <a:t>não terão mais a conexão externa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não poderemos mais acessar eles;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75" name="Google Shape;1375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79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Deletar um Deployment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82" name="Google Shape;1382;p17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deletar um Deployment do Kubernetes vamos utilizar o comando: </a:t>
            </a:r>
            <a:r>
              <a:rPr b="1" lang="pt-BR" sz="1800">
                <a:solidFill>
                  <a:srgbClr val="37B1D9"/>
                </a:solidFill>
              </a:rPr>
              <a:t>kubectl delete deploymnet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b="1" lang="pt-BR" sz="1800">
                <a:solidFill>
                  <a:srgbClr val="37B1D9"/>
                </a:solidFill>
              </a:rPr>
              <a:t>o container não estará mais rodando</a:t>
            </a:r>
            <a:r>
              <a:rPr lang="pt-BR" sz="1800">
                <a:solidFill>
                  <a:srgbClr val="FFFFFF"/>
                </a:solidFill>
              </a:rPr>
              <a:t>, pois paramos os Pods;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precisaremos criar um deployment novamente com a mesma ou outra imagem, para acessar algum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83" name="Google Shape;1383;p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80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Modo declarativo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90" name="Google Shape;1390;p18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Até agora utilizamos o </a:t>
            </a:r>
            <a:r>
              <a:rPr b="1" lang="pt-BR" sz="1800">
                <a:solidFill>
                  <a:srgbClr val="37B1D9"/>
                </a:solidFill>
              </a:rPr>
              <a:t>modo imperativo</a:t>
            </a:r>
            <a:r>
              <a:rPr lang="pt-BR" sz="1800">
                <a:solidFill>
                  <a:srgbClr val="FFFFFF"/>
                </a:solidFill>
              </a:rPr>
              <a:t>, que é quando iniciamos a aplicação com comandos;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modo declarativo</a:t>
            </a:r>
            <a:r>
              <a:rPr lang="pt-BR" sz="1800">
                <a:solidFill>
                  <a:srgbClr val="FFFFFF"/>
                </a:solidFill>
              </a:rPr>
              <a:t> é guiado por um arquivo, semelhante ao </a:t>
            </a:r>
            <a:r>
              <a:rPr b="1" lang="pt-BR" sz="1800">
                <a:solidFill>
                  <a:srgbClr val="37B1D9"/>
                </a:solidFill>
              </a:rPr>
              <a:t>Docker Compose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tornamos nossas configurações mais simples e </a:t>
            </a:r>
            <a:r>
              <a:rPr b="1" lang="pt-BR" sz="1800">
                <a:solidFill>
                  <a:srgbClr val="37B1D9"/>
                </a:solidFill>
              </a:rPr>
              <a:t>centralizamos tudo em um comando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Também escrevemos em </a:t>
            </a:r>
            <a:r>
              <a:rPr b="1" lang="pt-BR" sz="1800">
                <a:solidFill>
                  <a:srgbClr val="37B1D9"/>
                </a:solidFill>
              </a:rPr>
              <a:t>YAML </a:t>
            </a:r>
            <a:r>
              <a:rPr lang="pt-BR" sz="1800">
                <a:solidFill>
                  <a:srgbClr val="FFFFFF"/>
                </a:solidFill>
              </a:rPr>
              <a:t>o arquivo de Kubernetes;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91" name="Google Shape;1391;p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81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Chaves mais utilizadas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98" name="Google Shape;1398;p18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apiVersion</a:t>
            </a:r>
            <a:r>
              <a:rPr lang="pt-BR" sz="1800">
                <a:solidFill>
                  <a:srgbClr val="FFFFFF"/>
                </a:solidFill>
              </a:rPr>
              <a:t>: versão utilizada da ferramenta;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kind</a:t>
            </a:r>
            <a:r>
              <a:rPr lang="pt-BR" sz="1800">
                <a:solidFill>
                  <a:srgbClr val="FFFFFF"/>
                </a:solidFill>
              </a:rPr>
              <a:t>: tipo do arquivo (Deployment, Service);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metadata</a:t>
            </a:r>
            <a:r>
              <a:rPr lang="pt-BR" sz="1800">
                <a:solidFill>
                  <a:srgbClr val="FFFFFF"/>
                </a:solidFill>
              </a:rPr>
              <a:t>: descrever algum objeto, inserindo chaves como name;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replicas</a:t>
            </a:r>
            <a:r>
              <a:rPr lang="pt-BR" sz="1800">
                <a:solidFill>
                  <a:srgbClr val="FFFFFF"/>
                </a:solidFill>
              </a:rPr>
              <a:t>: número de réplicas de Nodes/Pods;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containers</a:t>
            </a:r>
            <a:r>
              <a:rPr lang="pt-BR" sz="1800">
                <a:solidFill>
                  <a:srgbClr val="FFFFFF"/>
                </a:solidFill>
              </a:rPr>
              <a:t>: definir as especificações de containers como: nome e imagem;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99" name="Google Shape;1399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Container x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Imagem e Container</a:t>
            </a:r>
            <a:r>
              <a:rPr lang="pt-BR" sz="1800">
                <a:solidFill>
                  <a:srgbClr val="FFFFFF"/>
                </a:solidFill>
              </a:rPr>
              <a:t> são recursos fundamentais do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Imagem é o </a:t>
            </a:r>
            <a:r>
              <a:rPr b="1" lang="pt-BR" sz="1800">
                <a:solidFill>
                  <a:srgbClr val="37B1D9"/>
                </a:solidFill>
              </a:rPr>
              <a:t>“projeto”</a:t>
            </a:r>
            <a:r>
              <a:rPr lang="pt-BR" sz="1800">
                <a:solidFill>
                  <a:srgbClr val="FFFFFF"/>
                </a:solidFill>
              </a:rPr>
              <a:t> que será executado pelo container, todas as instruções estarão declaradas nela;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Container é o </a:t>
            </a:r>
            <a:r>
              <a:rPr b="1" lang="pt-BR" sz="1800">
                <a:solidFill>
                  <a:srgbClr val="37B1D9"/>
                </a:solidFill>
              </a:rPr>
              <a:t>Docker rodando alguma imagem</a:t>
            </a:r>
            <a:r>
              <a:rPr lang="pt-BR" sz="1800">
                <a:solidFill>
                  <a:srgbClr val="FFFFFF"/>
                </a:solidFill>
              </a:rPr>
              <a:t>, consequentemente executando algum código proposto por ela;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fluxo é: programamos uma imagem e a executamos por meio de um container;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82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nosso arquivo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06" name="Google Shape;1406;p18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vamos transformar nosso projeto em </a:t>
            </a:r>
            <a:r>
              <a:rPr b="1" lang="pt-BR" sz="1800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criar um arquivo para realizar o </a:t>
            </a:r>
            <a:r>
              <a:rPr b="1" lang="pt-BR" sz="1800">
                <a:solidFill>
                  <a:srgbClr val="37B1D9"/>
                </a:solidFill>
              </a:rPr>
              <a:t>Deployment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vamos aprender a criar os arquivos declarativos e utilizar as </a:t>
            </a:r>
            <a:r>
              <a:rPr b="1" lang="pt-BR" sz="1800">
                <a:solidFill>
                  <a:srgbClr val="37B1D9"/>
                </a:solidFill>
              </a:rPr>
              <a:t>chaves e valores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Mãos à obra!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07" name="Google Shape;1407;p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83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Executando arquivo de Deployment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14" name="Google Shape;1414;p18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então executar nosso arquivo de </a:t>
            </a:r>
            <a:r>
              <a:rPr b="1" lang="pt-BR" sz="1800">
                <a:solidFill>
                  <a:srgbClr val="37B1D9"/>
                </a:solidFill>
              </a:rPr>
              <a:t>Deployment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kubectl apply -f &lt;ARQUIVO&gt;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Deployment será criado conforme configurado no arquivo .yaml;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15" name="Google Shape;1415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84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Parando o</a:t>
            </a:r>
            <a:r>
              <a:rPr b="1" lang="pt-BR" sz="3000">
                <a:solidFill>
                  <a:srgbClr val="FFFFFF"/>
                </a:solidFill>
              </a:rPr>
              <a:t> Deployment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22" name="Google Shape;1422;p18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parar de executar este deployment baseado em arquivo, o </a:t>
            </a:r>
            <a:r>
              <a:rPr b="1" lang="pt-BR" sz="1800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, utilizamos também o delete;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kubectl delete -f &lt;ARQUIVO&gt;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teremos os Pods sendo excluídos e o serviço finalizado;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23" name="Google Shape;1423;p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85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o serviço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30" name="Google Shape;1430;p18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vamos criar o serviço em </a:t>
            </a:r>
            <a:r>
              <a:rPr b="1" lang="pt-BR" sz="1800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criar um arquivo para realizar o </a:t>
            </a:r>
            <a:r>
              <a:rPr b="1" lang="pt-BR" sz="1800">
                <a:solidFill>
                  <a:srgbClr val="37B1D9"/>
                </a:solidFill>
              </a:rPr>
              <a:t>Service (kind)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será semelhante ao de Deployment, porém tem uma responsabilidade diferente;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31" name="Google Shape;1431;p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86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Executando o serviço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38" name="Google Shape;1438;p18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</a:t>
            </a:r>
            <a:r>
              <a:rPr lang="pt-BR" sz="1800">
                <a:solidFill>
                  <a:srgbClr val="FFFFFF"/>
                </a:solidFill>
              </a:rPr>
              <a:t>amos executar da mesma maneira: </a:t>
            </a:r>
            <a:r>
              <a:rPr b="1" lang="pt-BR" sz="1800">
                <a:solidFill>
                  <a:srgbClr val="37B1D9"/>
                </a:solidFill>
              </a:rPr>
              <a:t>kubectl apply -f &lt;ARQUIVO&gt;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 serviço vai estar disponível;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precisamos gerar o IP de acesso com </a:t>
            </a:r>
            <a:r>
              <a:rPr b="1" lang="pt-BR" sz="1800">
                <a:solidFill>
                  <a:srgbClr val="37B1D9"/>
                </a:solidFill>
              </a:rPr>
              <a:t>minikube service &lt;NOME&gt;</a:t>
            </a:r>
            <a:endParaRPr b="1" sz="1800">
              <a:solidFill>
                <a:srgbClr val="37B1D9"/>
              </a:solidFill>
            </a:endParaRPr>
          </a:p>
        </p:txBody>
      </p:sp>
      <p:pic>
        <p:nvPicPr>
          <p:cNvPr id="1439" name="Google Shape;1439;p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87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Parando o Serviço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46" name="Google Shape;1446;p18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parar de executar um serviço baseado em arquivo, o </a:t>
            </a:r>
            <a:r>
              <a:rPr b="1" lang="pt-BR" sz="1800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, utilizamos também o delete;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kubectl delete -f &lt;ARQUIVO&gt;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serviço não estará mais disponível, então perdemos o acesso ao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47" name="Google Shape;1447;p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88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Atualizando o projeto no declarativo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54" name="Google Shape;1454;p18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</a:t>
            </a:r>
            <a:r>
              <a:rPr b="1" lang="pt-BR" sz="1800">
                <a:solidFill>
                  <a:srgbClr val="37B1D9"/>
                </a:solidFill>
              </a:rPr>
              <a:t> criar uma nova versão da imagem;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fazer o </a:t>
            </a:r>
            <a:r>
              <a:rPr b="1" lang="pt-BR" sz="1800">
                <a:solidFill>
                  <a:srgbClr val="37B1D9"/>
                </a:solidFill>
              </a:rPr>
              <a:t>push para o 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é só alterar no arquivo de Deployment a </a:t>
            </a:r>
            <a:r>
              <a:rPr b="1" lang="pt-BR" sz="1800">
                <a:solidFill>
                  <a:srgbClr val="37B1D9"/>
                </a:solidFill>
              </a:rPr>
              <a:t>tag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reaplicar o comando de </a:t>
            </a:r>
            <a:r>
              <a:rPr b="1" lang="pt-BR" sz="1800">
                <a:solidFill>
                  <a:srgbClr val="37B1D9"/>
                </a:solidFill>
              </a:rPr>
              <a:t>apply</a:t>
            </a:r>
            <a:r>
              <a:rPr lang="pt-BR" sz="1800">
                <a:solidFill>
                  <a:srgbClr val="FFFFFF"/>
                </a:solidFill>
              </a:rPr>
              <a:t>, simples assim! =)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55" name="Google Shape;1455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89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Unindo arquivos do projeto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62" name="Google Shape;1462;p18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unir o deployment e o service em um arquivo;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separação de objetos para o YAML é com: </a:t>
            </a:r>
            <a:r>
              <a:rPr b="1" lang="pt-BR" sz="1800">
                <a:solidFill>
                  <a:srgbClr val="37B1D9"/>
                </a:solidFill>
              </a:rPr>
              <a:t>---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cada um deles será executado;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boa prática é colocar o </a:t>
            </a:r>
            <a:r>
              <a:rPr b="1" lang="pt-BR" sz="1800">
                <a:solidFill>
                  <a:srgbClr val="37B1D9"/>
                </a:solidFill>
              </a:rPr>
              <a:t>service antes do deployment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63" name="Google Shape;1463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90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Kubernetes</a:t>
            </a:r>
            <a:endParaRPr/>
          </a:p>
        </p:txBody>
      </p:sp>
      <p:sp>
        <p:nvSpPr>
          <p:cNvPr id="1470" name="Google Shape;1470;p19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1471" name="Google Shape;1471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187" y="-218950"/>
            <a:ext cx="4773624" cy="31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Onde encontrar imagens?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encontrar imagens no repositório do Docker: </a:t>
            </a:r>
            <a:r>
              <a:rPr b="1" lang="pt-BR" sz="1800" u="sng">
                <a:solidFill>
                  <a:schemeClr val="hlink"/>
                </a:solidFill>
                <a:hlinkClick r:id="rId4"/>
              </a:rPr>
              <a:t>https://hub.docker.com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site podemos </a:t>
            </a:r>
            <a:r>
              <a:rPr b="1" lang="pt-BR" sz="1800">
                <a:solidFill>
                  <a:srgbClr val="37B1D9"/>
                </a:solidFill>
              </a:rPr>
              <a:t>verificar quais as imagens existem</a:t>
            </a:r>
            <a:r>
              <a:rPr lang="pt-BR" sz="1800">
                <a:solidFill>
                  <a:srgbClr val="FFFFFF"/>
                </a:solidFill>
              </a:rPr>
              <a:t> da tecnologia que estamos procurando, por exemplo: Node.js;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</a:t>
            </a:r>
            <a:r>
              <a:rPr b="1" lang="pt-BR" sz="1800">
                <a:solidFill>
                  <a:srgbClr val="37B1D9"/>
                </a:solidFill>
              </a:rPr>
              <a:t>aprender a como utilizá-las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executar uma imagem em um container com o comando: </a:t>
            </a:r>
            <a:r>
              <a:rPr b="1" lang="pt-BR" sz="1800">
                <a:solidFill>
                  <a:srgbClr val="37B1D9"/>
                </a:solidFill>
              </a:rPr>
              <a:t>docker run &lt;imagem&gt;</a:t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Verificar containers executados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b="1" lang="pt-BR" sz="1800">
                <a:solidFill>
                  <a:srgbClr val="37B1D9"/>
                </a:solidFill>
              </a:rPr>
              <a:t>docker ps ou docker container ls</a:t>
            </a:r>
            <a:r>
              <a:rPr lang="pt-BR" sz="1800">
                <a:solidFill>
                  <a:srgbClr val="FFFFFF"/>
                </a:solidFill>
              </a:rPr>
              <a:t> exibe quais containers estão sendo executados no momento;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Utilizando a </a:t>
            </a:r>
            <a:r>
              <a:rPr b="1" lang="pt-BR" sz="1800">
                <a:solidFill>
                  <a:srgbClr val="37B1D9"/>
                </a:solidFill>
              </a:rPr>
              <a:t>flag -a</a:t>
            </a:r>
            <a:r>
              <a:rPr lang="pt-BR" sz="1800">
                <a:solidFill>
                  <a:srgbClr val="FFFFFF"/>
                </a:solidFill>
              </a:rPr>
              <a:t>, temos também todos os containers já executados na máquina;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útil para </a:t>
            </a:r>
            <a:r>
              <a:rPr b="1" lang="pt-BR" sz="1800">
                <a:solidFill>
                  <a:srgbClr val="37B1D9"/>
                </a:solidFill>
              </a:rPr>
              <a:t>entender o que está sendo executado e acontece</a:t>
            </a:r>
            <a:r>
              <a:rPr lang="pt-BR" sz="1800">
                <a:solidFill>
                  <a:srgbClr val="FFFFFF"/>
                </a:solidFill>
              </a:rPr>
              <a:t> no nosso ambiente;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Docker?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Docker</a:t>
            </a:r>
            <a:r>
              <a:rPr b="1" lang="pt-BR" sz="1800">
                <a:solidFill>
                  <a:srgbClr val="CE679A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um software que </a:t>
            </a:r>
            <a:r>
              <a:rPr b="1" lang="pt-BR" sz="1800">
                <a:solidFill>
                  <a:srgbClr val="37B1D9"/>
                </a:solidFill>
              </a:rPr>
              <a:t>reduz a complexidade de setup</a:t>
            </a:r>
            <a:r>
              <a:rPr lang="pt-BR" sz="1800">
                <a:solidFill>
                  <a:srgbClr val="FFFFFF"/>
                </a:solidFill>
              </a:rPr>
              <a:t> de aplicações;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Onde </a:t>
            </a:r>
            <a:r>
              <a:rPr b="1" lang="pt-BR" sz="1800">
                <a:solidFill>
                  <a:srgbClr val="37B1D9"/>
                </a:solidFill>
              </a:rPr>
              <a:t>configuramos containers</a:t>
            </a:r>
            <a:r>
              <a:rPr lang="pt-BR" sz="1800">
                <a:solidFill>
                  <a:srgbClr val="FFFFFF"/>
                </a:solidFill>
              </a:rPr>
              <a:t>, que são como servidores para rodar nossas aplicações;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facilidade, podemos criar </a:t>
            </a:r>
            <a:r>
              <a:rPr b="1" lang="pt-BR" sz="1800">
                <a:solidFill>
                  <a:srgbClr val="37B1D9"/>
                </a:solidFill>
              </a:rPr>
              <a:t>ambientes independentes</a:t>
            </a:r>
            <a:r>
              <a:rPr lang="pt-BR" sz="1800">
                <a:solidFill>
                  <a:srgbClr val="FFFFFF"/>
                </a:solidFill>
              </a:rPr>
              <a:t> e que funcionam em diversos SO’s;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ainda deixa os projetos </a:t>
            </a:r>
            <a:r>
              <a:rPr b="1" lang="pt-BR" sz="1800">
                <a:solidFill>
                  <a:srgbClr val="37B1D9"/>
                </a:solidFill>
              </a:rPr>
              <a:t>performáticos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Executar container com interação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rodar um container e deixá-lo </a:t>
            </a:r>
            <a:r>
              <a:rPr b="1" lang="pt-BR" sz="1800">
                <a:solidFill>
                  <a:srgbClr val="37B1D9"/>
                </a:solidFill>
              </a:rPr>
              <a:t>executando no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a</a:t>
            </a:r>
            <a:r>
              <a:rPr b="1" lang="pt-BR" sz="1800">
                <a:solidFill>
                  <a:srgbClr val="37B1D9"/>
                </a:solidFill>
              </a:rPr>
              <a:t> flag -it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b="1" lang="pt-BR" sz="1800">
                <a:solidFill>
                  <a:srgbClr val="37B1D9"/>
                </a:solidFill>
              </a:rPr>
              <a:t>podemos executar comandos disponíveis no container</a:t>
            </a:r>
            <a:r>
              <a:rPr lang="pt-BR" sz="1800">
                <a:solidFill>
                  <a:srgbClr val="FFFFFF"/>
                </a:solidFill>
              </a:rPr>
              <a:t> que estamos utilizando o comando run;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a imagem do ubuntu para isso!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Container X VM (Virtual Machine)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Container é uma aplicação que serve para um determinado fim</a:t>
            </a:r>
            <a:r>
              <a:rPr lang="pt-BR" sz="1800">
                <a:solidFill>
                  <a:srgbClr val="FFFFFF"/>
                </a:solidFill>
              </a:rPr>
              <a:t>, não possui sistema operacional, seu tamanho é de alguns mbs;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VM possui sistema operacional próprio, tamanho de gbs, </a:t>
            </a:r>
            <a:r>
              <a:rPr b="1" lang="pt-BR" sz="1800">
                <a:solidFill>
                  <a:srgbClr val="37B1D9"/>
                </a:solidFill>
              </a:rPr>
              <a:t>pode executar diversas funções ao mesmo tempo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Containers acabam gastando menos recursos para serem executados, por causa do seu uso específico;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VMs gastam mais recursos, porém podem exercer mais funções;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Executar container em background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iniciamos um container que persiste, </a:t>
            </a:r>
            <a:r>
              <a:rPr b="1" lang="pt-BR" sz="1800">
                <a:solidFill>
                  <a:srgbClr val="37B1D9"/>
                </a:solidFill>
              </a:rPr>
              <a:t>ele fica ocupando 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executar um container em background, para não precisar ficar com diversas abas de terminal aberto, utilizamos a</a:t>
            </a:r>
            <a:r>
              <a:rPr b="1" lang="pt-BR" sz="1800">
                <a:solidFill>
                  <a:srgbClr val="37B1D9"/>
                </a:solidFill>
              </a:rPr>
              <a:t> flag -d</a:t>
            </a:r>
            <a:r>
              <a:rPr lang="pt-BR" sz="1800">
                <a:solidFill>
                  <a:srgbClr val="FFFFFF"/>
                </a:solidFill>
              </a:rPr>
              <a:t> (detached);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Verificamos</a:t>
            </a:r>
            <a:r>
              <a:rPr b="1" lang="pt-BR" sz="1800">
                <a:solidFill>
                  <a:srgbClr val="37B1D9"/>
                </a:solidFill>
              </a:rPr>
              <a:t> containers em background com docker ps </a:t>
            </a:r>
            <a:r>
              <a:rPr lang="pt-BR" sz="1800">
                <a:solidFill>
                  <a:srgbClr val="FFFFFF"/>
                </a:solidFill>
              </a:rPr>
              <a:t>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o nginx para este exemplo!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Expor portas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b="1" lang="pt-BR" sz="1800">
                <a:solidFill>
                  <a:srgbClr val="37B1D9"/>
                </a:solidFill>
              </a:rPr>
              <a:t>containers de docker não tem conexão com nada de fora deles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 isso precisamos expor portas, a </a:t>
            </a:r>
            <a:r>
              <a:rPr b="1" lang="pt-BR" sz="1800">
                <a:solidFill>
                  <a:srgbClr val="37B1D9"/>
                </a:solidFill>
              </a:rPr>
              <a:t>flag é a -p</a:t>
            </a:r>
            <a:r>
              <a:rPr lang="pt-BR" sz="1800">
                <a:solidFill>
                  <a:srgbClr val="FFFFFF"/>
                </a:solidFill>
              </a:rPr>
              <a:t> e podemos fazer assim: -p 80:80;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b="1" lang="pt-BR" sz="1800">
                <a:solidFill>
                  <a:srgbClr val="37B1D9"/>
                </a:solidFill>
              </a:rPr>
              <a:t>o container estará acessível na porta 80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testar este exemplo com o nginx!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Parando containers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um container com o comando </a:t>
            </a:r>
            <a:r>
              <a:rPr b="1" lang="pt-BR" sz="1800">
                <a:solidFill>
                  <a:srgbClr val="37B1D9"/>
                </a:solidFill>
              </a:rPr>
              <a:t>docker stop &lt;id ou 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estaremos liberando recursos que estão sendo gastos pelo mesmo;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os containers rodando com o comando </a:t>
            </a:r>
            <a:r>
              <a:rPr b="1" lang="pt-BR" sz="1800">
                <a:solidFill>
                  <a:srgbClr val="37B1D9"/>
                </a:solidFill>
              </a:rPr>
              <a:t>docker ps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Hack para execução de comandos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qualquer comando que necessite um id de um container ou imagem com </a:t>
            </a:r>
            <a:r>
              <a:rPr b="1" lang="pt-BR" sz="1800">
                <a:solidFill>
                  <a:srgbClr val="37B1D9"/>
                </a:solidFill>
              </a:rPr>
              <a:t>apenas seus 3 primeiros dígitos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docker stop a2b;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O Docker é inteligente o suficiente</a:t>
            </a:r>
            <a:r>
              <a:rPr lang="pt-BR" sz="1800">
                <a:solidFill>
                  <a:srgbClr val="FFFFFF"/>
                </a:solidFill>
              </a:rPr>
              <a:t> para entender essa abreviação;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ele tenta ao máximo </a:t>
            </a:r>
            <a:r>
              <a:rPr b="1" lang="pt-BR" sz="1800">
                <a:solidFill>
                  <a:srgbClr val="37B1D9"/>
                </a:solidFill>
              </a:rPr>
              <a:t>criar ids únicos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Iniciando container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Aprendemos já a parar um container com o stop, para voltar a rodar um container podemos usar o comando </a:t>
            </a:r>
            <a:r>
              <a:rPr b="1" lang="pt-BR" sz="1800">
                <a:solidFill>
                  <a:srgbClr val="37B1D9"/>
                </a:solidFill>
              </a:rPr>
              <a:t>docker start &lt;id&gt;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Lembre-se que </a:t>
            </a:r>
            <a:r>
              <a:rPr b="1" lang="pt-BR" sz="1800">
                <a:solidFill>
                  <a:srgbClr val="37B1D9"/>
                </a:solidFill>
              </a:rPr>
              <a:t>o run sempre cria um novo 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caso seja necessário aproveitar um antigo, opte pelo start;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Definindo nome do container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definir um nome do container com a flag </a:t>
            </a:r>
            <a:r>
              <a:rPr b="1" lang="pt-BR" sz="1800">
                <a:solidFill>
                  <a:srgbClr val="37B1D9"/>
                </a:solidFill>
              </a:rPr>
              <a:t>--name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não colocamos,</a:t>
            </a:r>
            <a:r>
              <a:rPr b="1" lang="pt-BR" sz="1800">
                <a:solidFill>
                  <a:srgbClr val="37B1D9"/>
                </a:solidFill>
              </a:rPr>
              <a:t> recebemos um nome aleatório</a:t>
            </a:r>
            <a:r>
              <a:rPr lang="pt-BR" sz="1800">
                <a:solidFill>
                  <a:srgbClr val="FFFFFF"/>
                </a:solidFill>
              </a:rPr>
              <a:t>, o que pode ser um problema para uma aplicação profissional;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flag run é inserida junto do </a:t>
            </a:r>
            <a:r>
              <a:rPr b="1" lang="pt-BR" sz="1800">
                <a:solidFill>
                  <a:srgbClr val="37B1D9"/>
                </a:solidFill>
              </a:rPr>
              <a:t>comando run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Verificando os logs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</a:t>
            </a:r>
            <a:r>
              <a:rPr b="1" lang="pt-BR" sz="1800">
                <a:solidFill>
                  <a:srgbClr val="37B1D9"/>
                </a:solidFill>
              </a:rPr>
              <a:t> verificar o que aconteceu em um container </a:t>
            </a:r>
            <a:r>
              <a:rPr lang="pt-BR" sz="1800">
                <a:solidFill>
                  <a:srgbClr val="FFFFFF"/>
                </a:solidFill>
              </a:rPr>
              <a:t>com o comando logs;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da seguinte maneira:</a:t>
            </a:r>
            <a:r>
              <a:rPr b="1" lang="pt-BR" sz="1800">
                <a:solidFill>
                  <a:srgbClr val="37B1D9"/>
                </a:solidFill>
              </a:rPr>
              <a:t> docker logs &lt;id&gt;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últimas ações realizadas no container, serão </a:t>
            </a:r>
            <a:r>
              <a:rPr b="1" lang="pt-BR" sz="1800">
                <a:solidFill>
                  <a:srgbClr val="37B1D9"/>
                </a:solidFill>
              </a:rPr>
              <a:t>exibidas no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containers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37B1D9"/>
                </a:solidFill>
              </a:rPr>
              <a:t>remover um container da máquina</a:t>
            </a:r>
            <a:r>
              <a:rPr lang="pt-BR" sz="1800">
                <a:solidFill>
                  <a:srgbClr val="FFFFFF"/>
                </a:solidFill>
              </a:rPr>
              <a:t> que estamos executando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37B1D9"/>
                </a:solidFill>
              </a:rPr>
              <a:t>docker -rm &lt;id&gt;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o container estiver rodando ainda, podemos utilizar a </a:t>
            </a:r>
            <a:r>
              <a:rPr b="1" lang="pt-BR" sz="1800">
                <a:solidFill>
                  <a:srgbClr val="37B1D9"/>
                </a:solidFill>
              </a:rPr>
              <a:t>flag -f</a:t>
            </a:r>
            <a:r>
              <a:rPr lang="pt-BR" sz="1800">
                <a:solidFill>
                  <a:srgbClr val="FFFFFF"/>
                </a:solidFill>
              </a:rPr>
              <a:t> (force);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container removido não é mais listado em docker ps -a;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Por quê Docker?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Docker</a:t>
            </a:r>
            <a:r>
              <a:rPr b="1" lang="pt-BR" sz="1800">
                <a:solidFill>
                  <a:srgbClr val="CE679A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proporciona mais velocidade na configuração do ambiente de um dev;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Pouco tempo gasto em manutenção</a:t>
            </a:r>
            <a:r>
              <a:rPr lang="pt-BR" sz="1800">
                <a:solidFill>
                  <a:srgbClr val="FFFFFF"/>
                </a:solidFill>
              </a:rPr>
              <a:t>, containers são executados como configurados;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Performance </a:t>
            </a:r>
            <a:r>
              <a:rPr lang="pt-BR" sz="1800">
                <a:solidFill>
                  <a:srgbClr val="FFFFFF"/>
                </a:solidFill>
              </a:rPr>
              <a:t>para executar aplicação, mais performático que uma VM;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Nos livra da </a:t>
            </a:r>
            <a:r>
              <a:rPr b="1" lang="pt-BR" sz="1800">
                <a:solidFill>
                  <a:srgbClr val="37B1D9"/>
                </a:solidFill>
              </a:rPr>
              <a:t>Matrix from Hell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 e imagens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são imagens?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Imagens </a:t>
            </a:r>
            <a:r>
              <a:rPr b="1" lang="pt-BR" sz="1800">
                <a:solidFill>
                  <a:srgbClr val="37B1D9"/>
                </a:solidFill>
              </a:rPr>
              <a:t>são originadas de arquivos que programamos</a:t>
            </a:r>
            <a:r>
              <a:rPr lang="pt-BR" sz="1800">
                <a:solidFill>
                  <a:srgbClr val="FFFFFF"/>
                </a:solidFill>
              </a:rPr>
              <a:t> para que o Docker crie uma estrutura que execute determinadas ações em containers;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Elas contém informações como: imagens base, diretório base, comandos a serem executados, porta da aplicação e etc;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Ao rodar um container baseado na imagem, </a:t>
            </a:r>
            <a:r>
              <a:rPr b="1" lang="pt-BR" sz="1800">
                <a:solidFill>
                  <a:srgbClr val="37B1D9"/>
                </a:solidFill>
              </a:rPr>
              <a:t>as instruções serão executadas em camadas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Como escolher uma boa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fazer download das imagens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https://hub.docker.com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</a:t>
            </a:r>
            <a:r>
              <a:rPr b="1" lang="pt-BR" sz="1800">
                <a:solidFill>
                  <a:srgbClr val="37B1D9"/>
                </a:solidFill>
              </a:rPr>
              <a:t>qualquer um pode fazer upload de uma imagem</a:t>
            </a:r>
            <a:r>
              <a:rPr lang="pt-BR" sz="1800">
                <a:solidFill>
                  <a:srgbClr val="FFFFFF"/>
                </a:solidFill>
              </a:rPr>
              <a:t>, isso é um problema;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então nos atentar as </a:t>
            </a:r>
            <a:r>
              <a:rPr b="1" lang="pt-BR" sz="1800">
                <a:solidFill>
                  <a:srgbClr val="37B1D9"/>
                </a:solidFill>
              </a:rPr>
              <a:t>imagens oficiais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parâmetro interessante é a </a:t>
            </a:r>
            <a:r>
              <a:rPr b="1" lang="pt-BR" sz="1800">
                <a:solidFill>
                  <a:srgbClr val="37B1D9"/>
                </a:solidFill>
              </a:rPr>
              <a:t>quantidade de downloads</a:t>
            </a:r>
            <a:r>
              <a:rPr lang="pt-BR" sz="1800">
                <a:solidFill>
                  <a:srgbClr val="FFFFFF"/>
                </a:solidFill>
              </a:rPr>
              <a:t> e a </a:t>
            </a:r>
            <a:r>
              <a:rPr b="1" lang="pt-BR" sz="1800">
                <a:solidFill>
                  <a:srgbClr val="37B1D9"/>
                </a:solidFill>
              </a:rPr>
              <a:t>quantidade de stars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uma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uma imagem vamos precisar de um arquivo </a:t>
            </a:r>
            <a:r>
              <a:rPr b="1" lang="pt-BR" sz="1800">
                <a:solidFill>
                  <a:srgbClr val="37B1D9"/>
                </a:solidFill>
              </a:rPr>
              <a:t>Dockerfile </a:t>
            </a:r>
            <a:r>
              <a:rPr lang="pt-BR" sz="1800">
                <a:solidFill>
                  <a:srgbClr val="FFFFFF"/>
                </a:solidFill>
              </a:rPr>
              <a:t>em uma pasta que ficará o projeto;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arquivo vai precisar de algumas instruções para poder ser executado;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FROM</a:t>
            </a:r>
            <a:r>
              <a:rPr lang="pt-BR" sz="1800">
                <a:solidFill>
                  <a:srgbClr val="FFFFFF"/>
                </a:solidFill>
              </a:rPr>
              <a:t>: imagem base;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WORKDIR</a:t>
            </a:r>
            <a:r>
              <a:rPr lang="pt-BR" sz="1800">
                <a:solidFill>
                  <a:srgbClr val="FFFFFF"/>
                </a:solidFill>
              </a:rPr>
              <a:t>: diretório da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EXPOSE</a:t>
            </a:r>
            <a:r>
              <a:rPr lang="pt-BR" sz="1800">
                <a:solidFill>
                  <a:srgbClr val="FFFFFF"/>
                </a:solidFill>
              </a:rPr>
              <a:t>: porta da aplicação;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COPY</a:t>
            </a:r>
            <a:r>
              <a:rPr lang="pt-BR" sz="1800">
                <a:solidFill>
                  <a:srgbClr val="FFFFFF"/>
                </a:solidFill>
              </a:rPr>
              <a:t>: quais arquivos precisam ser copiados;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Executando uma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executar a imagem primeiramente </a:t>
            </a:r>
            <a:r>
              <a:rPr b="1" lang="pt-BR" sz="1800">
                <a:solidFill>
                  <a:srgbClr val="37B1D9"/>
                </a:solidFill>
              </a:rPr>
              <a:t>vamos precisar fazer o build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b="1" lang="pt-BR" sz="1800">
                <a:solidFill>
                  <a:srgbClr val="37B1D9"/>
                </a:solidFill>
              </a:rPr>
              <a:t>docker build &lt;diretório da imagem&gt;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vamos utilizar o </a:t>
            </a:r>
            <a:r>
              <a:rPr b="1" lang="pt-BR" sz="1800">
                <a:solidFill>
                  <a:srgbClr val="37B1D9"/>
                </a:solidFill>
              </a:rPr>
              <a:t>docker run &lt;imagem&gt;</a:t>
            </a:r>
            <a:r>
              <a:rPr lang="pt-BR" sz="1800">
                <a:solidFill>
                  <a:srgbClr val="FFFFFF"/>
                </a:solidFill>
              </a:rPr>
              <a:t> para executá-la;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Alterando uma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Sempre que alterarmos o código de uma imagem </a:t>
            </a:r>
            <a:r>
              <a:rPr b="1" lang="pt-BR" sz="1800">
                <a:solidFill>
                  <a:srgbClr val="37B1D9"/>
                </a:solidFill>
              </a:rPr>
              <a:t>vamos precisar fazer o build novamente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o Docker é como se fosse </a:t>
            </a:r>
            <a:r>
              <a:rPr b="1" lang="pt-BR" sz="1800">
                <a:solidFill>
                  <a:srgbClr val="37B1D9"/>
                </a:solidFill>
              </a:rPr>
              <a:t>uma imagem completamente nova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fazer o build vamos executá-la por o outro id único criada com o docker run;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Camadas das imagens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imagens do Docker são </a:t>
            </a:r>
            <a:r>
              <a:rPr lang="pt-BR" sz="1800">
                <a:solidFill>
                  <a:srgbClr val="FFFFFF"/>
                </a:solidFill>
              </a:rPr>
              <a:t>divididas</a:t>
            </a:r>
            <a:r>
              <a:rPr lang="pt-BR" sz="1800">
                <a:solidFill>
                  <a:srgbClr val="FFFFFF"/>
                </a:solidFill>
              </a:rPr>
              <a:t> em </a:t>
            </a:r>
            <a:r>
              <a:rPr b="1" lang="pt-BR" sz="1800">
                <a:solidFill>
                  <a:srgbClr val="37B1D9"/>
                </a:solidFill>
              </a:rPr>
              <a:t>camadas </a:t>
            </a:r>
            <a:r>
              <a:rPr lang="pt-BR" sz="1800">
                <a:solidFill>
                  <a:srgbClr val="FFFFFF"/>
                </a:solidFill>
              </a:rPr>
              <a:t>(layers);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instrução no Dockerfile </a:t>
            </a:r>
            <a:r>
              <a:rPr b="1" lang="pt-BR" sz="1800">
                <a:solidFill>
                  <a:srgbClr val="37B1D9"/>
                </a:solidFill>
              </a:rPr>
              <a:t>representa uma layer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algo é atualizado </a:t>
            </a:r>
            <a:r>
              <a:rPr b="1" lang="pt-BR" sz="1800">
                <a:solidFill>
                  <a:srgbClr val="37B1D9"/>
                </a:solidFill>
              </a:rPr>
              <a:t>apenas as layers depois da linha atualizada são refeitas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resto permanece em cache, tornando o </a:t>
            </a:r>
            <a:r>
              <a:rPr b="1" lang="pt-BR" sz="1800">
                <a:solidFill>
                  <a:srgbClr val="37B1D9"/>
                </a:solidFill>
              </a:rPr>
              <a:t>build mais rápido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Download de imagens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37B1D9"/>
                </a:solidFill>
              </a:rPr>
              <a:t>fazer o download de alguma imagem </a:t>
            </a:r>
            <a:r>
              <a:rPr lang="pt-BR" sz="1800">
                <a:solidFill>
                  <a:srgbClr val="FFFFFF"/>
                </a:solidFill>
              </a:rPr>
              <a:t>do hub e deixá-la disponível em nosso ambiente;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b="1" lang="pt-BR" sz="1800">
                <a:solidFill>
                  <a:srgbClr val="37B1D9"/>
                </a:solidFill>
              </a:rPr>
              <a:t>docker pull &lt;imagem&gt;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maneira, caso se use em outro container, </a:t>
            </a:r>
            <a:r>
              <a:rPr b="1" lang="pt-BR" sz="1800">
                <a:solidFill>
                  <a:srgbClr val="37B1D9"/>
                </a:solidFill>
              </a:rPr>
              <a:t>a imagem já estará pronta para ser utilizada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Aprender mais sobre os comandos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Todo comando no docker tem acesso a uma</a:t>
            </a:r>
            <a:r>
              <a:rPr b="1" lang="pt-BR" sz="1800">
                <a:solidFill>
                  <a:srgbClr val="37B1D9"/>
                </a:solidFill>
              </a:rPr>
              <a:t> flag --help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Utilizando desta maneira, </a:t>
            </a:r>
            <a:r>
              <a:rPr b="1" lang="pt-BR" sz="1800">
                <a:solidFill>
                  <a:srgbClr val="37B1D9"/>
                </a:solidFill>
              </a:rPr>
              <a:t>podemos ver todas as opções disponíveis nos comandos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relembrar algo ou executar uma tarefa diferente com o mesmo;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Ex: </a:t>
            </a:r>
            <a:r>
              <a:rPr b="1" lang="pt-BR" sz="1800">
                <a:solidFill>
                  <a:srgbClr val="37B1D9"/>
                </a:solidFill>
              </a:rPr>
              <a:t>docker run --help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Conhecendo a Matrix from Hell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925" y="785850"/>
            <a:ext cx="5398159" cy="40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Múltiplas aplicações, mesmo container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66" name="Google Shape;3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inicializar </a:t>
            </a:r>
            <a:r>
              <a:rPr b="1" lang="pt-BR" sz="1800">
                <a:solidFill>
                  <a:srgbClr val="37B1D9"/>
                </a:solidFill>
              </a:rPr>
              <a:t>vários containers com a mesma imagem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aplicações funcionarão em paralelo;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testar isso, podemos determinar uma </a:t>
            </a:r>
            <a:r>
              <a:rPr b="1" lang="pt-BR" sz="1800">
                <a:solidFill>
                  <a:srgbClr val="37B1D9"/>
                </a:solidFill>
              </a:rPr>
              <a:t>porta diferente</a:t>
            </a:r>
            <a:r>
              <a:rPr lang="pt-BR" sz="1800">
                <a:solidFill>
                  <a:srgbClr val="FFFFFF"/>
                </a:solidFill>
              </a:rPr>
              <a:t> para cada uma, e rodar no </a:t>
            </a:r>
            <a:r>
              <a:rPr b="1" lang="pt-BR" sz="1800">
                <a:solidFill>
                  <a:srgbClr val="37B1D9"/>
                </a:solidFill>
              </a:rPr>
              <a:t>modo detached;</a:t>
            </a:r>
            <a:endParaRPr b="1" sz="1800">
              <a:solidFill>
                <a:srgbClr val="37B1D9"/>
              </a:solidFill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Alterando o nome da imagem e tag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37B1D9"/>
                </a:solidFill>
              </a:rPr>
              <a:t>nomear a imagem </a:t>
            </a:r>
            <a:r>
              <a:rPr lang="pt-BR" sz="1800">
                <a:solidFill>
                  <a:srgbClr val="FFFFFF"/>
                </a:solidFill>
              </a:rPr>
              <a:t>que criamos;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b="1" lang="pt-BR" sz="1800">
                <a:solidFill>
                  <a:srgbClr val="37B1D9"/>
                </a:solidFill>
              </a:rPr>
              <a:t>docker tag &lt;nome&gt;</a:t>
            </a:r>
            <a:r>
              <a:rPr lang="pt-BR" sz="1800">
                <a:solidFill>
                  <a:srgbClr val="FFFFFF"/>
                </a:solidFill>
              </a:rPr>
              <a:t> para isso;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Também podemos </a:t>
            </a:r>
            <a:r>
              <a:rPr b="1" lang="pt-BR" sz="1800">
                <a:solidFill>
                  <a:srgbClr val="37B1D9"/>
                </a:solidFill>
              </a:rPr>
              <a:t>modificar a tag</a:t>
            </a:r>
            <a:r>
              <a:rPr lang="pt-BR" sz="1800">
                <a:solidFill>
                  <a:srgbClr val="FFFFFF"/>
                </a:solidFill>
              </a:rPr>
              <a:t>, que seria como uma versão da imagem, semelhante ao git;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inserir a tag utilizamos: </a:t>
            </a:r>
            <a:r>
              <a:rPr b="1" lang="pt-BR" sz="1800">
                <a:solidFill>
                  <a:srgbClr val="37B1D9"/>
                </a:solidFill>
              </a:rPr>
              <a:t>docker tag &lt;nome&gt;:&lt;tag&gt;</a:t>
            </a:r>
            <a:endParaRPr b="1" sz="1800">
              <a:solidFill>
                <a:srgbClr val="37B1D9"/>
              </a:solidFill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Iniciando imagem com um nome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82" name="Google Shape;3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37B1D9"/>
                </a:solidFill>
              </a:rPr>
              <a:t>nomear a imagem já na sua criação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a </a:t>
            </a:r>
            <a:r>
              <a:rPr b="1" lang="pt-BR" sz="1800">
                <a:solidFill>
                  <a:srgbClr val="37B1D9"/>
                </a:solidFill>
              </a:rPr>
              <a:t>flag -t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possível inserir o nome e a tag, na sintaxe: </a:t>
            </a:r>
            <a:r>
              <a:rPr b="1" lang="pt-BR" sz="1800">
                <a:solidFill>
                  <a:srgbClr val="37B1D9"/>
                </a:solidFill>
              </a:rPr>
              <a:t>nome:tag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torna o processo de nomeação mais simples;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Comando start interativo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0" name="Google Shape;3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</a:t>
            </a:r>
            <a:r>
              <a:rPr b="1" lang="pt-BR" sz="1800">
                <a:solidFill>
                  <a:srgbClr val="37B1D9"/>
                </a:solidFill>
              </a:rPr>
              <a:t> flag -it</a:t>
            </a:r>
            <a:r>
              <a:rPr lang="pt-BR" sz="1800">
                <a:solidFill>
                  <a:srgbClr val="FFFFFF"/>
                </a:solidFill>
              </a:rPr>
              <a:t> pode ser utilizada com o comando start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não precisamos criar um novo container para utilizá-lo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docker start -it &lt;container&gt;</a:t>
            </a:r>
            <a:endParaRPr b="1" sz="1800">
              <a:solidFill>
                <a:srgbClr val="37B1D9"/>
              </a:solidFill>
            </a:endParaRPr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imagens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398" name="Google Shape;3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como nos containers, </a:t>
            </a:r>
            <a:r>
              <a:rPr b="1" lang="pt-BR" sz="1800">
                <a:solidFill>
                  <a:srgbClr val="37B1D9"/>
                </a:solidFill>
              </a:rPr>
              <a:t>podemos remover imagens com um comando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é o: </a:t>
            </a:r>
            <a:r>
              <a:rPr b="1" lang="pt-BR" sz="1800">
                <a:solidFill>
                  <a:srgbClr val="37B1D9"/>
                </a:solidFill>
              </a:rPr>
              <a:t>docker rmi &lt;imagem&gt;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Imagens que estão sendo utilizadas por um container, apresentarão um erro no terminal;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a </a:t>
            </a:r>
            <a:r>
              <a:rPr b="1" lang="pt-BR" sz="1800">
                <a:solidFill>
                  <a:srgbClr val="37B1D9"/>
                </a:solidFill>
              </a:rPr>
              <a:t>flag -f</a:t>
            </a:r>
            <a:r>
              <a:rPr lang="pt-BR" sz="1800">
                <a:solidFill>
                  <a:srgbClr val="FFFFFF"/>
                </a:solidFill>
              </a:rPr>
              <a:t> para forçar a remoção;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0" name="Google Shape;40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imagens e containers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</a:t>
            </a:r>
            <a:r>
              <a:rPr b="1" lang="pt-BR" sz="1800">
                <a:solidFill>
                  <a:srgbClr val="37B1D9"/>
                </a:solidFill>
              </a:rPr>
              <a:t> docker system prune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37B1D9"/>
                </a:solidFill>
              </a:rPr>
              <a:t>remover imagens, containers e networks</a:t>
            </a:r>
            <a:r>
              <a:rPr lang="pt-BR" sz="1800">
                <a:solidFill>
                  <a:srgbClr val="FFFFFF"/>
                </a:solidFill>
              </a:rPr>
              <a:t> não utilizados;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sistema irá exigir uma confirmação para realizar a remoção;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8" name="Google Shape;4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container após utilizar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container pode ser automaticamente deletado após sua utilização;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a </a:t>
            </a:r>
            <a:r>
              <a:rPr b="1" lang="pt-BR" sz="1800">
                <a:solidFill>
                  <a:srgbClr val="37B1D9"/>
                </a:solidFill>
              </a:rPr>
              <a:t>flag --rm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seria: </a:t>
            </a:r>
            <a:r>
              <a:rPr b="1" lang="pt-BR" sz="1800">
                <a:solidFill>
                  <a:srgbClr val="37B1D9"/>
                </a:solidFill>
              </a:rPr>
              <a:t>docker run --rm &lt;container&gt;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b="1" lang="pt-BR" sz="1800">
                <a:solidFill>
                  <a:srgbClr val="37B1D9"/>
                </a:solidFill>
              </a:rPr>
              <a:t>economizamos espaço no computador</a:t>
            </a:r>
            <a:r>
              <a:rPr lang="pt-BR" sz="1800">
                <a:solidFill>
                  <a:srgbClr val="FFFFFF"/>
                </a:solidFill>
              </a:rPr>
              <a:t> e deixamos o ambiente mais organizado;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16" name="Google Shape;41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Copiando arquivos entre containers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</a:t>
            </a:r>
            <a:r>
              <a:rPr lang="pt-BR" sz="1800">
                <a:solidFill>
                  <a:srgbClr val="FFFFFF"/>
                </a:solidFill>
              </a:rPr>
              <a:t>cópia</a:t>
            </a:r>
            <a:r>
              <a:rPr lang="pt-BR" sz="1800">
                <a:solidFill>
                  <a:srgbClr val="FFFFFF"/>
                </a:solidFill>
              </a:rPr>
              <a:t> de arquivos entre containers utilizamos o comando: </a:t>
            </a:r>
            <a:r>
              <a:rPr b="1" lang="pt-BR" sz="1800">
                <a:solidFill>
                  <a:srgbClr val="37B1D9"/>
                </a:solidFill>
              </a:rPr>
              <a:t>docker cp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 ser utilizado para copiar um arquivo de um diretório para um container;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de um container para um diretório determinado;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24" name="Google Shape;4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/>
        </p:nvSpPr>
        <p:spPr>
          <a:xfrm>
            <a:off x="1027850" y="114150"/>
            <a:ext cx="7687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Verificar informações de processamento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dados de execução de um container utilizamos: </a:t>
            </a:r>
            <a:r>
              <a:rPr b="1" lang="pt-BR" sz="1800">
                <a:solidFill>
                  <a:srgbClr val="37B1D9"/>
                </a:solidFill>
              </a:rPr>
              <a:t>docker top &lt;container&gt;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acesso a quando ele foi iniciado, id do processo, </a:t>
            </a:r>
            <a:r>
              <a:rPr lang="pt-BR" sz="1800">
                <a:solidFill>
                  <a:srgbClr val="FFFFFF"/>
                </a:solidFill>
              </a:rPr>
              <a:t>descrição</a:t>
            </a:r>
            <a:r>
              <a:rPr lang="pt-BR" sz="1800">
                <a:solidFill>
                  <a:srgbClr val="FFFFFF"/>
                </a:solidFill>
              </a:rPr>
              <a:t> do comando CMD;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Verificar dados de um container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diversas informações como:</a:t>
            </a:r>
            <a:r>
              <a:rPr b="1" lang="pt-BR" sz="1800">
                <a:solidFill>
                  <a:srgbClr val="37B1D9"/>
                </a:solidFill>
              </a:rPr>
              <a:t> id, data de criação, imagem e muito mais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o comando</a:t>
            </a:r>
            <a:r>
              <a:rPr b="1" lang="pt-BR" sz="1800">
                <a:solidFill>
                  <a:srgbClr val="37B1D9"/>
                </a:solidFill>
              </a:rPr>
              <a:t> docker inspect &lt;container&gt;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conseguimos entender como o container está configurado;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Qual versão utilizar?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Docker</a:t>
            </a:r>
            <a:r>
              <a:rPr b="1" lang="pt-BR" sz="1800">
                <a:solidFill>
                  <a:srgbClr val="CE679A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dividido em duas versões: </a:t>
            </a:r>
            <a:r>
              <a:rPr b="1" lang="pt-BR" sz="1800">
                <a:solidFill>
                  <a:srgbClr val="37B1D9"/>
                </a:solidFill>
              </a:rPr>
              <a:t>CE x EE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CE é a </a:t>
            </a:r>
            <a:r>
              <a:rPr b="1" lang="pt-BR" sz="1800">
                <a:solidFill>
                  <a:srgbClr val="37B1D9"/>
                </a:solidFill>
              </a:rPr>
              <a:t>Community Edition</a:t>
            </a:r>
            <a:r>
              <a:rPr lang="pt-BR" sz="1800">
                <a:solidFill>
                  <a:srgbClr val="FFFFFF"/>
                </a:solidFill>
              </a:rPr>
              <a:t>, edição gratuita, que nos possibilita utilizar o Docker normalmente, é a que vamos optar;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EE é a </a:t>
            </a:r>
            <a:r>
              <a:rPr b="1" lang="pt-BR" sz="1800">
                <a:solidFill>
                  <a:srgbClr val="37B1D9"/>
                </a:solidFill>
              </a:rPr>
              <a:t>Enterprise Edition</a:t>
            </a:r>
            <a:r>
              <a:rPr lang="pt-BR" sz="1800">
                <a:solidFill>
                  <a:srgbClr val="FFFFFF"/>
                </a:solidFill>
              </a:rPr>
              <a:t>, edição paga, há uma garantia maior das versões que são disponibilizadas e você tem suporte do time do Docker;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Verificar processamento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46" name="Google Shape;4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processos que estão sendo executados em um container, utilizamos o comando: </a:t>
            </a:r>
            <a:r>
              <a:rPr b="1" lang="pt-BR" sz="1800">
                <a:solidFill>
                  <a:srgbClr val="37B1D9"/>
                </a:solidFill>
              </a:rPr>
              <a:t>docker stats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acesso ao andamento do processamento e memória gasta pelo mesmo;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8" name="Google Shape;44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Autenticação no Docker 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54" name="Google Shape;4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concluir esta aula vamos precisar criar uma conta no: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https://hub.docker.com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autenticar-se pelo terminal vamos utilizar o comando </a:t>
            </a:r>
            <a:r>
              <a:rPr b="1" lang="pt-BR" sz="1800">
                <a:solidFill>
                  <a:srgbClr val="37B1D9"/>
                </a:solidFill>
              </a:rPr>
              <a:t>docker login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inserir usuário e senha;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podemos</a:t>
            </a:r>
            <a:r>
              <a:rPr b="1" lang="pt-BR" sz="1800">
                <a:solidFill>
                  <a:srgbClr val="37B1D9"/>
                </a:solidFill>
              </a:rPr>
              <a:t> enviar nossas próprias imagens</a:t>
            </a:r>
            <a:r>
              <a:rPr lang="pt-BR" sz="1800">
                <a:solidFill>
                  <a:srgbClr val="FFFFFF"/>
                </a:solidFill>
              </a:rPr>
              <a:t> para o HUB! =)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56" name="Google Shape;45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Logout do Docker 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62" name="Google Shape;4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remover a conexão entre nossa máquina e o Docker Hub, vamos utilizar o comando </a:t>
            </a:r>
            <a:r>
              <a:rPr b="1" lang="pt-BR" sz="1800">
                <a:solidFill>
                  <a:srgbClr val="37B1D9"/>
                </a:solidFill>
              </a:rPr>
              <a:t>docker logout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não podemos mais enviar imagens, pois não estamos autenticados;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imagem para o Docker Hub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70" name="Google Shape;4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enviar uma imagem nossa ao Docker Hub utilizamos o comando </a:t>
            </a:r>
            <a:r>
              <a:rPr b="1" lang="pt-BR" sz="1800">
                <a:solidFill>
                  <a:srgbClr val="37B1D9"/>
                </a:solidFill>
              </a:rPr>
              <a:t>docker push &lt;imagem&gt;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antes vamos precisar </a:t>
            </a:r>
            <a:r>
              <a:rPr b="1" lang="pt-BR" sz="1800">
                <a:solidFill>
                  <a:srgbClr val="37B1D9"/>
                </a:solidFill>
              </a:rPr>
              <a:t>criar o repositório</a:t>
            </a:r>
            <a:r>
              <a:rPr lang="pt-BR" sz="1800">
                <a:solidFill>
                  <a:srgbClr val="FFFFFF"/>
                </a:solidFill>
              </a:rPr>
              <a:t> para a mesma no site do Hub;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Também será necessário </a:t>
            </a:r>
            <a:r>
              <a:rPr b="1" lang="pt-BR" sz="1800">
                <a:solidFill>
                  <a:srgbClr val="37B1D9"/>
                </a:solidFill>
              </a:rPr>
              <a:t>estar autenticado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72" name="Google Shape;47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Enviando atualização de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78" name="Google Shape;4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enviar uma atualização </a:t>
            </a:r>
            <a:r>
              <a:rPr b="1" lang="pt-BR" sz="1800">
                <a:solidFill>
                  <a:srgbClr val="37B1D9"/>
                </a:solidFill>
              </a:rPr>
              <a:t>vamos primeiramente fazer o build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Trocando a tag da imagem</a:t>
            </a:r>
            <a:r>
              <a:rPr lang="pt-BR" sz="1800">
                <a:solidFill>
                  <a:srgbClr val="FFFFFF"/>
                </a:solidFill>
              </a:rPr>
              <a:t> para a versão atualizada;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Depois vamos fazer um push</a:t>
            </a:r>
            <a:r>
              <a:rPr lang="pt-BR" sz="1800">
                <a:solidFill>
                  <a:srgbClr val="FFFFFF"/>
                </a:solidFill>
              </a:rPr>
              <a:t> novamente para o repositório;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todas as versões estarão disponíveis para serem utilizadas;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Baixando e utilizando a imagem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baixar a imagem podemos utilizar o comando </a:t>
            </a:r>
            <a:r>
              <a:rPr b="1" lang="pt-BR" sz="1800">
                <a:solidFill>
                  <a:srgbClr val="37B1D9"/>
                </a:solidFill>
              </a:rPr>
              <a:t>docker pull &lt;imagem&gt;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depois criar um novo container com </a:t>
            </a:r>
            <a:r>
              <a:rPr b="1" lang="pt-BR" sz="1800">
                <a:solidFill>
                  <a:srgbClr val="37B1D9"/>
                </a:solidFill>
              </a:rPr>
              <a:t>docker run &lt;imagem&gt;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pronto! Estaremos utilizando a nossa imagem com um container;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88" name="Google Shape;4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 e imagens</a:t>
            </a:r>
            <a:endParaRPr/>
          </a:p>
        </p:txBody>
      </p:sp>
      <p:sp>
        <p:nvSpPr>
          <p:cNvPr id="494" name="Google Shape;494;p68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Volumes</a:t>
            </a:r>
            <a:endParaRPr/>
          </a:p>
        </p:txBody>
      </p:sp>
      <p:sp>
        <p:nvSpPr>
          <p:cNvPr id="502" name="Google Shape;502;p6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503" name="Google Shape;5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são volumes?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0" name="Google Shape;5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7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</a:t>
            </a:r>
            <a:r>
              <a:rPr b="1" lang="pt-BR" sz="1800">
                <a:solidFill>
                  <a:srgbClr val="37B1D9"/>
                </a:solidFill>
              </a:rPr>
              <a:t>forma prática de persistir dados</a:t>
            </a:r>
            <a:r>
              <a:rPr lang="pt-BR" sz="1800">
                <a:solidFill>
                  <a:srgbClr val="FFFFFF"/>
                </a:solidFill>
              </a:rPr>
              <a:t> em aplicações e não depender de containers para isso;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Todo dado criado por um container é salvo nele</a:t>
            </a:r>
            <a:r>
              <a:rPr lang="pt-BR" sz="1800">
                <a:solidFill>
                  <a:srgbClr val="FFFFFF"/>
                </a:solidFill>
              </a:rPr>
              <a:t>, quando o container é removido perdemos os dados;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precisamos dos volumes para gerenciar os dados e também conseguir </a:t>
            </a:r>
            <a:r>
              <a:rPr b="1" lang="pt-BR" sz="1800">
                <a:solidFill>
                  <a:srgbClr val="37B1D9"/>
                </a:solidFill>
              </a:rPr>
              <a:t>fazer backups </a:t>
            </a:r>
            <a:r>
              <a:rPr lang="pt-BR" sz="1800">
                <a:solidFill>
                  <a:srgbClr val="FFFFFF"/>
                </a:solidFill>
              </a:rPr>
              <a:t>de forma mais simples;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12" name="Google Shape;51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Tipos de volumes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18" name="Google Shape;5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7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Anônimos (anonymous):</a:t>
            </a:r>
            <a:r>
              <a:rPr lang="pt-BR" sz="1800">
                <a:solidFill>
                  <a:srgbClr val="FFFFFF"/>
                </a:solidFill>
              </a:rPr>
              <a:t> Diretórios criados pela flag -v, porém com um nome aleatório;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Nomeados (named):</a:t>
            </a:r>
            <a:r>
              <a:rPr lang="pt-BR" sz="1800">
                <a:solidFill>
                  <a:srgbClr val="FFFFFF"/>
                </a:solidFill>
              </a:rPr>
              <a:t> São volumes com nomes, podemos nos referir a estes facilmente e saber para que são utilizados no nosso ambiente;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Bind mounts:</a:t>
            </a:r>
            <a:r>
              <a:rPr lang="pt-BR" sz="1800">
                <a:solidFill>
                  <a:srgbClr val="FFFFFF"/>
                </a:solidFill>
              </a:rPr>
              <a:t> Uma forma de salvar dados na nossa máquina, sem o gerenciamento do Docker, informamos um diretório para este fim;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0" name="Google Shape;5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Windows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Windows vamos instalar um software chamado</a:t>
            </a:r>
            <a:r>
              <a:rPr b="1" lang="pt-BR" sz="1800">
                <a:solidFill>
                  <a:srgbClr val="37B1D9"/>
                </a:solidFill>
              </a:rPr>
              <a:t> Docker Desktop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virá a possibilidade também de rodar </a:t>
            </a:r>
            <a:r>
              <a:rPr b="1" lang="pt-BR" sz="1800">
                <a:solidFill>
                  <a:srgbClr val="37B1D9"/>
                </a:solidFill>
              </a:rPr>
              <a:t>Docker no terminal</a:t>
            </a:r>
            <a:r>
              <a:rPr lang="pt-BR" sz="1800">
                <a:solidFill>
                  <a:srgbClr val="FFFFFF"/>
                </a:solidFill>
              </a:rPr>
              <a:t>, que é onde aplicaremos a maioria dos comandos durante 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Docker Desktop é uma </a:t>
            </a:r>
            <a:r>
              <a:rPr b="1" lang="pt-BR" sz="1800">
                <a:solidFill>
                  <a:srgbClr val="37B1D9"/>
                </a:solidFill>
              </a:rPr>
              <a:t>interface </a:t>
            </a:r>
            <a:r>
              <a:rPr lang="pt-BR" sz="1800">
                <a:solidFill>
                  <a:srgbClr val="FFFFFF"/>
                </a:solidFill>
              </a:rPr>
              <a:t>para trabalhar com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Há duas versões, a que você vai instalar </a:t>
            </a:r>
            <a:r>
              <a:rPr b="1" lang="pt-BR" sz="1800">
                <a:solidFill>
                  <a:srgbClr val="37B1D9"/>
                </a:solidFill>
              </a:rPr>
              <a:t>depende da versão do seu Windows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problema da persistência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26" name="Google Shape;52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criarmos um container com alguma imagem,</a:t>
            </a:r>
            <a:r>
              <a:rPr b="1" lang="pt-BR" sz="1800">
                <a:solidFill>
                  <a:srgbClr val="37B1D9"/>
                </a:solidFill>
              </a:rPr>
              <a:t> todos os arquivos que geramos dentro dele serão do 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o container for removido, perderemos estes arquivos;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 isso precisamos os </a:t>
            </a:r>
            <a:r>
              <a:rPr b="1" lang="pt-BR" sz="1800">
                <a:solidFill>
                  <a:srgbClr val="37B1D9"/>
                </a:solidFill>
              </a:rPr>
              <a:t>volumes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 exemplo prático!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8" name="Google Shape;5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Volumes anônimos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34" name="Google Shape;5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volume anônimo (</a:t>
            </a:r>
            <a:r>
              <a:rPr b="1" lang="pt-BR" sz="1800">
                <a:solidFill>
                  <a:srgbClr val="37B1D9"/>
                </a:solidFill>
              </a:rPr>
              <a:t>anonymous</a:t>
            </a:r>
            <a:r>
              <a:rPr lang="pt-BR" sz="1800">
                <a:solidFill>
                  <a:srgbClr val="FFFFFF"/>
                </a:solidFill>
              </a:rPr>
              <a:t>) da seguinte maneira: </a:t>
            </a:r>
            <a:r>
              <a:rPr b="1" lang="pt-BR" sz="1800">
                <a:solidFill>
                  <a:srgbClr val="37B1D9"/>
                </a:solidFill>
              </a:rPr>
              <a:t>docker run -v /data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Onde </a:t>
            </a:r>
            <a:r>
              <a:rPr b="1" lang="pt-BR" sz="1800">
                <a:solidFill>
                  <a:srgbClr val="37B1D9"/>
                </a:solidFill>
              </a:rPr>
              <a:t>/data</a:t>
            </a:r>
            <a:r>
              <a:rPr lang="pt-BR" sz="1800">
                <a:solidFill>
                  <a:srgbClr val="FFFFFF"/>
                </a:solidFill>
              </a:rPr>
              <a:t> será o diretório que contém o volume anônimo;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este container estará atrelado ao volume anônimo;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b="1" lang="pt-BR" sz="1800">
                <a:solidFill>
                  <a:srgbClr val="37B1D9"/>
                </a:solidFill>
              </a:rPr>
              <a:t>docker volume ls</a:t>
            </a:r>
            <a:r>
              <a:rPr lang="pt-BR" sz="1800">
                <a:solidFill>
                  <a:srgbClr val="FFFFFF"/>
                </a:solidFill>
              </a:rPr>
              <a:t>, podemos ver todos os volumes do nosso ambiente;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36" name="Google Shape;53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Volumes nomeados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42" name="Google Shape;5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volume nomeado (</a:t>
            </a:r>
            <a:r>
              <a:rPr b="1" lang="pt-BR" sz="1800">
                <a:solidFill>
                  <a:srgbClr val="37B1D9"/>
                </a:solidFill>
              </a:rPr>
              <a:t>named</a:t>
            </a:r>
            <a:r>
              <a:rPr lang="pt-BR" sz="1800">
                <a:solidFill>
                  <a:srgbClr val="FFFFFF"/>
                </a:solidFill>
              </a:rPr>
              <a:t>) da seguinte maneira: </a:t>
            </a:r>
            <a:r>
              <a:rPr b="1" lang="pt-BR" sz="1800">
                <a:solidFill>
                  <a:srgbClr val="37B1D9"/>
                </a:solidFill>
              </a:rPr>
              <a:t>docker run -v nomedovolume:/data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o volume tem um nome  e pode ser facilmente referenciado;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b="1" lang="pt-BR" sz="1800">
                <a:solidFill>
                  <a:srgbClr val="37B1D9"/>
                </a:solidFill>
              </a:rPr>
              <a:t>docker volume ls</a:t>
            </a:r>
            <a:r>
              <a:rPr lang="pt-BR" sz="1800">
                <a:solidFill>
                  <a:srgbClr val="FFFFFF"/>
                </a:solidFill>
              </a:rPr>
              <a:t> podemos verificar o container nomeado criado;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 mesma maneira que o anônimo, este volume tem como função armazenar arquivos;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44" name="Google Shape;5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Bind mounts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50" name="Google Shape;55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Bind mount</a:t>
            </a:r>
            <a:r>
              <a:rPr lang="pt-BR" sz="1800">
                <a:solidFill>
                  <a:srgbClr val="FFFFFF"/>
                </a:solidFill>
              </a:rPr>
              <a:t> também é um volume, porém ele fica em um diretório que nós especificamos;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não criamos um volume em sim, </a:t>
            </a:r>
            <a:r>
              <a:rPr b="1" lang="pt-BR" sz="1800">
                <a:solidFill>
                  <a:srgbClr val="37B1D9"/>
                </a:solidFill>
              </a:rPr>
              <a:t>apontamos um diretório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criar um bind mount é: </a:t>
            </a:r>
            <a:r>
              <a:rPr b="1" lang="pt-BR" sz="1800">
                <a:solidFill>
                  <a:srgbClr val="37B1D9"/>
                </a:solidFill>
              </a:rPr>
              <a:t>docker run /dir/data:/data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diretório </a:t>
            </a:r>
            <a:r>
              <a:rPr b="1" lang="pt-BR" sz="1800">
                <a:solidFill>
                  <a:srgbClr val="37B1D9"/>
                </a:solidFill>
              </a:rPr>
              <a:t>/dir/data</a:t>
            </a:r>
            <a:r>
              <a:rPr lang="pt-BR" sz="1800">
                <a:solidFill>
                  <a:srgbClr val="FFFFFF"/>
                </a:solidFill>
              </a:rPr>
              <a:t> no nosso computador, será o volume deste container;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Atualização do projeto com bind mount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58" name="Google Shape;55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Bind mount</a:t>
            </a:r>
            <a:r>
              <a:rPr lang="pt-BR" sz="1800">
                <a:solidFill>
                  <a:srgbClr val="FFFFFF"/>
                </a:solidFill>
              </a:rPr>
              <a:t> não serve apenas para volumes!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esta técnica para </a:t>
            </a:r>
            <a:r>
              <a:rPr b="1" lang="pt-BR" sz="1800">
                <a:solidFill>
                  <a:srgbClr val="37B1D9"/>
                </a:solidFill>
              </a:rPr>
              <a:t>atualização em tempo real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Sem ter que refazer o build a cada atualização do mesmo;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0" name="Google Shape;56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Criar um volume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66" name="Google Shape;56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volumes manualmente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o comando: </a:t>
            </a:r>
            <a:r>
              <a:rPr b="1" lang="pt-BR" sz="1800">
                <a:solidFill>
                  <a:srgbClr val="37B1D9"/>
                </a:solidFill>
              </a:rPr>
              <a:t>docker volume create &lt;nome&gt;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um </a:t>
            </a:r>
            <a:r>
              <a:rPr b="1" lang="pt-BR" sz="1800">
                <a:solidFill>
                  <a:srgbClr val="37B1D9"/>
                </a:solidFill>
              </a:rPr>
              <a:t>named volume </a:t>
            </a:r>
            <a:r>
              <a:rPr lang="pt-BR" sz="1800">
                <a:solidFill>
                  <a:srgbClr val="FFFFFF"/>
                </a:solidFill>
              </a:rPr>
              <a:t>criado, podemos atrelar a algum container na execução do mesmo;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8" name="Google Shape;56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Listando todos os volumes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74" name="Google Shape;57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comando: </a:t>
            </a:r>
            <a:r>
              <a:rPr b="1" lang="pt-BR" sz="1800">
                <a:solidFill>
                  <a:srgbClr val="37B1D9"/>
                </a:solidFill>
              </a:rPr>
              <a:t>docker volume ls</a:t>
            </a:r>
            <a:r>
              <a:rPr lang="pt-BR" sz="1800">
                <a:solidFill>
                  <a:srgbClr val="FFFFFF"/>
                </a:solidFill>
              </a:rPr>
              <a:t> listamos todos todos os volumes;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acesso aos </a:t>
            </a:r>
            <a:r>
              <a:rPr b="1" lang="pt-BR" sz="1800">
                <a:solidFill>
                  <a:srgbClr val="37B1D9"/>
                </a:solidFill>
              </a:rPr>
              <a:t>anonymous e os named volumes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saber quais volumes estão criados no nosso ambiente;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76" name="Google Shape;57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Checar um volume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82" name="Google Shape;58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os detalhes de um volume em específico com o comando: </a:t>
            </a:r>
            <a:r>
              <a:rPr b="1" lang="pt-BR" sz="1800">
                <a:solidFill>
                  <a:srgbClr val="37B1D9"/>
                </a:solidFill>
              </a:rPr>
              <a:t>docker volume inspect nome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temos acesso ao </a:t>
            </a:r>
            <a:r>
              <a:rPr b="1" lang="pt-BR" sz="1800">
                <a:solidFill>
                  <a:srgbClr val="37B1D9"/>
                </a:solidFill>
              </a:rPr>
              <a:t>local em que o volume guarda dados</a:t>
            </a:r>
            <a:r>
              <a:rPr lang="pt-BR" sz="1800">
                <a:solidFill>
                  <a:srgbClr val="FFFFFF"/>
                </a:solidFill>
              </a:rPr>
              <a:t>, nome, escopo e muito mais;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docker salva os dados dos volumes em algum diretório do nosso computador, desta forma podemos saber qual é;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84" name="Google Shape;58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Remover um volume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0" name="Google Shape;59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remover um volume existente de forma fácil;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b="1" lang="pt-BR" sz="1800">
                <a:solidFill>
                  <a:srgbClr val="37B1D9"/>
                </a:solidFill>
              </a:rPr>
              <a:t>docker volume rm &lt;nome&gt;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Observe que </a:t>
            </a:r>
            <a:r>
              <a:rPr b="1" lang="pt-BR" sz="1800">
                <a:solidFill>
                  <a:srgbClr val="37B1D9"/>
                </a:solidFill>
              </a:rPr>
              <a:t>os dados serão removidos todos também</a:t>
            </a:r>
            <a:r>
              <a:rPr lang="pt-BR" sz="1800">
                <a:solidFill>
                  <a:srgbClr val="FFFFFF"/>
                </a:solidFill>
              </a:rPr>
              <a:t>, tome cuidado com este comando;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92" name="Google Shape;59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volumes não utilizados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598" name="Google Shape;5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8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b="1" lang="pt-BR" sz="1800">
                <a:solidFill>
                  <a:srgbClr val="37B1D9"/>
                </a:solidFill>
              </a:rPr>
              <a:t>remover todos os volumes que não estão sendo utilizados</a:t>
            </a:r>
            <a:r>
              <a:rPr lang="pt-BR" sz="1800">
                <a:solidFill>
                  <a:srgbClr val="FFFFFF"/>
                </a:solidFill>
              </a:rPr>
              <a:t> com apenas um comando;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b="1" lang="pt-BR" sz="1800">
                <a:solidFill>
                  <a:srgbClr val="37B1D9"/>
                </a:solidFill>
              </a:rPr>
              <a:t>docker volume prune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Semelhante ao prune que remove imagens e containers, visto anteriormente;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0" name="Google Shape;6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Mac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Mac vamos instalar um software chamado</a:t>
            </a:r>
            <a:r>
              <a:rPr b="1" lang="pt-BR" sz="1800">
                <a:solidFill>
                  <a:srgbClr val="37B1D9"/>
                </a:solidFill>
              </a:rPr>
              <a:t> Docker Desktop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virá a possibilidade também de rodar </a:t>
            </a:r>
            <a:r>
              <a:rPr b="1" lang="pt-BR" sz="1800">
                <a:solidFill>
                  <a:srgbClr val="37B1D9"/>
                </a:solidFill>
              </a:rPr>
              <a:t>Docker no terminal</a:t>
            </a:r>
            <a:r>
              <a:rPr lang="pt-BR" sz="1800">
                <a:solidFill>
                  <a:srgbClr val="FFFFFF"/>
                </a:solidFill>
              </a:rPr>
              <a:t>, que é onde aplicaremos a maioria dos comandos durante o curso;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Docker Desktop é uma </a:t>
            </a:r>
            <a:r>
              <a:rPr b="1" lang="pt-BR" sz="1800">
                <a:solidFill>
                  <a:srgbClr val="37B1D9"/>
                </a:solidFill>
              </a:rPr>
              <a:t>interface </a:t>
            </a:r>
            <a:r>
              <a:rPr lang="pt-BR" sz="1800">
                <a:solidFill>
                  <a:srgbClr val="FFFFFF"/>
                </a:solidFill>
              </a:rPr>
              <a:t>para trabalhar com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software é o mesmo que utilizamos no Windows;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Volume apenas de leitura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06" name="Google Shape;60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8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volume que tem </a:t>
            </a:r>
            <a:r>
              <a:rPr b="1" lang="pt-BR" sz="1800">
                <a:solidFill>
                  <a:srgbClr val="37B1D9"/>
                </a:solidFill>
              </a:rPr>
              <a:t>apenas permissão de leitura</a:t>
            </a:r>
            <a:r>
              <a:rPr lang="pt-BR" sz="1800">
                <a:solidFill>
                  <a:srgbClr val="FFFFFF"/>
                </a:solidFill>
              </a:rPr>
              <a:t>, isso é útil em algumas aplicações;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realizar esta configuração devemos utilizar o comando: </a:t>
            </a:r>
            <a:r>
              <a:rPr b="1" lang="pt-BR" sz="1800">
                <a:solidFill>
                  <a:srgbClr val="37B1D9"/>
                </a:solidFill>
              </a:rPr>
              <a:t>docker run -v volume:/data:ro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</a:t>
            </a:r>
            <a:r>
              <a:rPr b="1" lang="pt-BR" sz="1800">
                <a:solidFill>
                  <a:srgbClr val="37B1D9"/>
                </a:solidFill>
              </a:rPr>
              <a:t>:ro</a:t>
            </a:r>
            <a:r>
              <a:rPr lang="pt-BR" sz="1800">
                <a:solidFill>
                  <a:srgbClr val="FFFFFF"/>
                </a:solidFill>
              </a:rPr>
              <a:t> é a abreviação de read only;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8" name="Google Shape;60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Volumes</a:t>
            </a:r>
            <a:endParaRPr/>
          </a:p>
        </p:txBody>
      </p:sp>
      <p:sp>
        <p:nvSpPr>
          <p:cNvPr id="614" name="Google Shape;614;p83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4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Networks</a:t>
            </a:r>
            <a:endParaRPr/>
          </a:p>
        </p:txBody>
      </p:sp>
      <p:sp>
        <p:nvSpPr>
          <p:cNvPr id="622" name="Google Shape;622;p84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da seção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são Networks no Docker?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0" name="Google Shape;63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Uma forma de gerenciar a conexão do Docker</a:t>
            </a:r>
            <a:r>
              <a:rPr lang="pt-BR" sz="1800">
                <a:solidFill>
                  <a:srgbClr val="FFFFFF"/>
                </a:solidFill>
              </a:rPr>
              <a:t> com outras plataformas ou até mesmo entre containers;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redes ou networks são </a:t>
            </a:r>
            <a:r>
              <a:rPr b="1" lang="pt-BR" sz="1800">
                <a:solidFill>
                  <a:srgbClr val="37B1D9"/>
                </a:solidFill>
              </a:rPr>
              <a:t>criadas separadas do containers</a:t>
            </a:r>
            <a:r>
              <a:rPr lang="pt-BR" sz="1800">
                <a:solidFill>
                  <a:srgbClr val="FFFFFF"/>
                </a:solidFill>
              </a:rPr>
              <a:t>, como os volumes;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disso existem alguns </a:t>
            </a:r>
            <a:r>
              <a:rPr b="1" lang="pt-BR" sz="1800">
                <a:solidFill>
                  <a:srgbClr val="37B1D9"/>
                </a:solidFill>
              </a:rPr>
              <a:t>drivers de rede</a:t>
            </a:r>
            <a:r>
              <a:rPr lang="pt-BR" sz="1800">
                <a:solidFill>
                  <a:srgbClr val="FFFFFF"/>
                </a:solidFill>
              </a:rPr>
              <a:t>, que veremos em seguida;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rede deixa muito simples a comunicação entre containers;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32" name="Google Shape;63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Tipos de rede (drivers)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38" name="Google Shape;63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8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Bridge: </a:t>
            </a:r>
            <a:r>
              <a:rPr lang="pt-BR" sz="1800">
                <a:solidFill>
                  <a:srgbClr val="FFFFFF"/>
                </a:solidFill>
              </a:rPr>
              <a:t>o mais comum e default do Docker, utilizado quando containers precisam se conectar (na maioria das vezes optamos por este driver);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host:</a:t>
            </a:r>
            <a:r>
              <a:rPr lang="pt-BR" sz="1800">
                <a:solidFill>
                  <a:srgbClr val="FFFFFF"/>
                </a:solidFill>
              </a:rPr>
              <a:t> permite a conexão entre um container a máquina que está hosteando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macvlan:</a:t>
            </a:r>
            <a:r>
              <a:rPr lang="pt-BR" sz="1800">
                <a:solidFill>
                  <a:srgbClr val="FFFFFF"/>
                </a:solidFill>
              </a:rPr>
              <a:t> permite a conexão a um container por um MAC address;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none:</a:t>
            </a:r>
            <a:r>
              <a:rPr lang="pt-BR" sz="1800">
                <a:solidFill>
                  <a:srgbClr val="FFFFFF"/>
                </a:solidFill>
              </a:rPr>
              <a:t> remove todas conexões de rede de um container;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plugins:</a:t>
            </a:r>
            <a:r>
              <a:rPr lang="pt-BR" sz="1800">
                <a:solidFill>
                  <a:srgbClr val="FFFFFF"/>
                </a:solidFill>
              </a:rPr>
              <a:t> permite extensões de terceiros para criar outras redes;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0" name="Google Shape;64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Tipos de conexão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46" name="Google Shape;64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8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containers costumam ter três principais tipos de comunicação: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Externa:</a:t>
            </a:r>
            <a:r>
              <a:rPr lang="pt-BR" sz="1800">
                <a:solidFill>
                  <a:srgbClr val="FFFFFF"/>
                </a:solidFill>
              </a:rPr>
              <a:t> conexão com uma API de um servidor remoto;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Com o host:</a:t>
            </a:r>
            <a:r>
              <a:rPr lang="pt-BR" sz="1800">
                <a:solidFill>
                  <a:srgbClr val="FFFFFF"/>
                </a:solidFill>
              </a:rPr>
              <a:t> comunicação com a máquina que está executando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Entre containers:</a:t>
            </a:r>
            <a:r>
              <a:rPr lang="pt-BR" sz="1800">
                <a:solidFill>
                  <a:srgbClr val="FFFFFF"/>
                </a:solidFill>
              </a:rPr>
              <a:t> comunicação que utiliza o driver bridge e permite a comunicação entre dois ou mais containers;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8" name="Google Shape;64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Listando redes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54" name="Google Shape;65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todas as redes do nosso ambiente com: </a:t>
            </a:r>
            <a:r>
              <a:rPr b="1" lang="pt-BR" sz="1800">
                <a:solidFill>
                  <a:srgbClr val="37B1D9"/>
                </a:solidFill>
              </a:rPr>
              <a:t>docker network ls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Algumas redes já estão criadas</a:t>
            </a:r>
            <a:r>
              <a:rPr lang="pt-BR" sz="1800">
                <a:solidFill>
                  <a:srgbClr val="FFFFFF"/>
                </a:solidFill>
              </a:rPr>
              <a:t>, estas fazem parte da configuração inicial do docker;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6" name="Google Shape;65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Criando rede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62" name="Google Shape;66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uma rede vamos utilizar o comando docker</a:t>
            </a:r>
            <a:r>
              <a:rPr b="1" lang="pt-BR" sz="1800">
                <a:solidFill>
                  <a:srgbClr val="37B1D9"/>
                </a:solidFill>
              </a:rPr>
              <a:t> network create &lt;nome&gt;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rede será do tipo </a:t>
            </a:r>
            <a:r>
              <a:rPr b="1" lang="pt-BR" sz="1800">
                <a:solidFill>
                  <a:srgbClr val="37B1D9"/>
                </a:solidFill>
              </a:rPr>
              <a:t>bridge</a:t>
            </a:r>
            <a:r>
              <a:rPr lang="pt-BR" sz="1800">
                <a:solidFill>
                  <a:srgbClr val="FFFFFF"/>
                </a:solidFill>
              </a:rPr>
              <a:t>, que é o mais utilizado;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diversas redes;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64" name="Google Shape;66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redes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0" name="Google Shape;67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remover redes de forma simples também: </a:t>
            </a:r>
            <a:r>
              <a:rPr b="1" lang="pt-BR" sz="1800">
                <a:solidFill>
                  <a:srgbClr val="37B1D9"/>
                </a:solidFill>
              </a:rPr>
              <a:t>docker network rm &lt;nome&gt;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</a:t>
            </a:r>
            <a:r>
              <a:rPr b="1" lang="pt-BR" sz="1800">
                <a:solidFill>
                  <a:srgbClr val="37B1D9"/>
                </a:solidFill>
              </a:rPr>
              <a:t>a rede não estará mais disponível</a:t>
            </a:r>
            <a:r>
              <a:rPr lang="pt-BR" sz="1800">
                <a:solidFill>
                  <a:srgbClr val="FFFFFF"/>
                </a:solidFill>
              </a:rPr>
              <a:t> para utilizarmos;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tomar cuidado com containers já conectados;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2" name="Google Shape;67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Removendo redes em massa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78" name="Google Shape;67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9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remover redes de forma simples também: </a:t>
            </a:r>
            <a:r>
              <a:rPr b="1" lang="pt-BR" sz="1800">
                <a:solidFill>
                  <a:srgbClr val="37B1D9"/>
                </a:solidFill>
              </a:rPr>
              <a:t>docker network prune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</a:t>
            </a:r>
            <a:r>
              <a:rPr b="1" lang="pt-BR" sz="1800">
                <a:solidFill>
                  <a:srgbClr val="37B1D9"/>
                </a:solidFill>
              </a:rPr>
              <a:t>todas as redes não utilizadas</a:t>
            </a:r>
            <a:r>
              <a:rPr lang="pt-BR" sz="1800">
                <a:solidFill>
                  <a:srgbClr val="FFFFFF"/>
                </a:solidFill>
              </a:rPr>
              <a:t> no momento serão removidas;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Receberemos uma mensagem de confirmação do Docker antes da ação ser executada;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0" name="Google Shape;68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Linux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</a:t>
            </a:r>
            <a:r>
              <a:rPr b="1" lang="pt-BR" sz="1800">
                <a:solidFill>
                  <a:srgbClr val="37B1D9"/>
                </a:solidFill>
              </a:rPr>
              <a:t>Linux </a:t>
            </a:r>
            <a:r>
              <a:rPr lang="pt-BR" sz="1800">
                <a:solidFill>
                  <a:srgbClr val="FFFFFF"/>
                </a:solidFill>
              </a:rPr>
              <a:t>vamos precisar escolher a versão baseada em nossa distribuição;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</a:t>
            </a:r>
            <a:r>
              <a:rPr b="1" lang="pt-BR" sz="1800">
                <a:solidFill>
                  <a:srgbClr val="37B1D9"/>
                </a:solidFill>
              </a:rPr>
              <a:t> executar comandos no terminal</a:t>
            </a:r>
            <a:r>
              <a:rPr lang="pt-BR" sz="1800">
                <a:solidFill>
                  <a:srgbClr val="FFFFFF"/>
                </a:solidFill>
              </a:rPr>
              <a:t>, seguindo a documentação;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teremos o Docker disponível;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Instalação do Postman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86" name="Google Shape;68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9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uma </a:t>
            </a:r>
            <a:r>
              <a:rPr b="1" lang="pt-BR" sz="1800">
                <a:solidFill>
                  <a:srgbClr val="37B1D9"/>
                </a:solidFill>
              </a:rPr>
              <a:t>API </a:t>
            </a:r>
            <a:r>
              <a:rPr lang="pt-BR" sz="1800">
                <a:solidFill>
                  <a:srgbClr val="FFFFFF"/>
                </a:solidFill>
              </a:rPr>
              <a:t>para testar a conexão entre containers;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o software </a:t>
            </a:r>
            <a:r>
              <a:rPr b="1" lang="pt-BR" sz="1800">
                <a:solidFill>
                  <a:srgbClr val="37B1D9"/>
                </a:solidFill>
              </a:rPr>
              <a:t>Postman</a:t>
            </a:r>
            <a:r>
              <a:rPr lang="pt-BR" sz="1800">
                <a:solidFill>
                  <a:srgbClr val="FFFFFF"/>
                </a:solidFill>
              </a:rPr>
              <a:t>, que é o mais utilizado do mercado para desenvolvimento de APIs;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Link: </a:t>
            </a:r>
            <a:r>
              <a:rPr b="1" lang="pt-BR" sz="1800">
                <a:solidFill>
                  <a:srgbClr val="37B1D9"/>
                </a:solidFill>
              </a:rPr>
              <a:t>https://www.postman.com/</a:t>
            </a:r>
            <a:endParaRPr b="1" sz="1800">
              <a:solidFill>
                <a:srgbClr val="37B1D9"/>
              </a:solidFill>
            </a:endParaRPr>
          </a:p>
        </p:txBody>
      </p:sp>
      <p:pic>
        <p:nvPicPr>
          <p:cNvPr id="688" name="Google Shape;68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Conexão externa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694" name="Google Shape;69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containers </a:t>
            </a:r>
            <a:r>
              <a:rPr b="1" lang="pt-BR" sz="1800">
                <a:solidFill>
                  <a:srgbClr val="37B1D9"/>
                </a:solidFill>
              </a:rPr>
              <a:t>podem se conectar livremente ao mundo externo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caso seria: uma API de código aberto;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acessá-la livremente e utilizar seus dados;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testar!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96" name="Google Shape;69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Conexão com o host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02" name="Google Shape;70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9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</a:t>
            </a:r>
            <a:r>
              <a:rPr b="1" lang="pt-BR" sz="1800">
                <a:solidFill>
                  <a:srgbClr val="37B1D9"/>
                </a:solidFill>
              </a:rPr>
              <a:t>conectar um container com o host do Docker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Host</a:t>
            </a:r>
            <a:r>
              <a:rPr lang="pt-BR" sz="1800">
                <a:solidFill>
                  <a:srgbClr val="FFFFFF"/>
                </a:solidFill>
              </a:rPr>
              <a:t> é a máquina que está executando o Docker;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 ip de host utilizamos: </a:t>
            </a:r>
            <a:r>
              <a:rPr b="1" lang="pt-BR" sz="1800">
                <a:solidFill>
                  <a:srgbClr val="37B1D9"/>
                </a:solidFill>
              </a:rPr>
              <a:t>host.docker.internal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caso pode ser a nossa mesmo! =)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04" name="Google Shape;70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Conexão entre containers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0" name="Google Shape;71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9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estabelecer uma </a:t>
            </a:r>
            <a:r>
              <a:rPr b="1" lang="pt-BR" sz="1800">
                <a:solidFill>
                  <a:srgbClr val="37B1D9"/>
                </a:solidFill>
              </a:rPr>
              <a:t>conexão entre containers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Duas imagens distintas rodando em </a:t>
            </a:r>
            <a:r>
              <a:rPr b="1" lang="pt-BR" sz="1800">
                <a:solidFill>
                  <a:srgbClr val="37B1D9"/>
                </a:solidFill>
              </a:rPr>
              <a:t>containers separados que precisam se conectar para inserir um dado no banco</a:t>
            </a:r>
            <a:r>
              <a:rPr lang="pt-BR" sz="1800">
                <a:solidFill>
                  <a:srgbClr val="FFFFFF"/>
                </a:solidFill>
              </a:rPr>
              <a:t>, por exemplo;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de uma rede </a:t>
            </a:r>
            <a:r>
              <a:rPr b="1" lang="pt-BR" sz="1800">
                <a:solidFill>
                  <a:srgbClr val="37B1D9"/>
                </a:solidFill>
              </a:rPr>
              <a:t>bridge</a:t>
            </a:r>
            <a:r>
              <a:rPr lang="pt-BR" sz="1800">
                <a:solidFill>
                  <a:srgbClr val="FFFFFF"/>
                </a:solidFill>
              </a:rPr>
              <a:t>, para fazer esta conexão;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nosso container de flask vai inserir dados em um MySQL que roda pelo Docker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12" name="Google Shape;71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Conectar container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18" name="Google Shape;71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9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conectar um container a uma rede;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b="1" lang="pt-BR" sz="1800">
                <a:solidFill>
                  <a:srgbClr val="37B1D9"/>
                </a:solidFill>
              </a:rPr>
              <a:t>docker network connect &lt;rede&gt; &lt;container&gt;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container estará dentro da rede!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0" name="Google Shape;72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Desc</a:t>
            </a:r>
            <a:r>
              <a:rPr b="1" lang="pt-BR" sz="3000">
                <a:solidFill>
                  <a:srgbClr val="FFFFFF"/>
                </a:solidFill>
              </a:rPr>
              <a:t>onectar container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26" name="Google Shape;72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9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desconectar um container a uma rede também;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b="1" lang="pt-BR" sz="1800">
                <a:solidFill>
                  <a:srgbClr val="37B1D9"/>
                </a:solidFill>
              </a:rPr>
              <a:t>docker network disconnect &lt;rede&gt; &lt;container&gt;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container estará fora da rede!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8" name="Google Shape;72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Inspecionando redes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34" name="Google Shape;73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9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analisar os detalhes de uma rede com o comando: </a:t>
            </a:r>
            <a:r>
              <a:rPr b="1" lang="pt-BR" sz="1800">
                <a:solidFill>
                  <a:srgbClr val="37B1D9"/>
                </a:solidFill>
              </a:rPr>
              <a:t>docker network inspect &lt;none&gt;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receber informações como: data de criação, driver, nome e muito mais!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6" name="Google Shape;73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9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Networks</a:t>
            </a:r>
            <a:endParaRPr/>
          </a:p>
        </p:txBody>
      </p:sp>
      <p:sp>
        <p:nvSpPr>
          <p:cNvPr id="742" name="Google Shape;742;p99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743" name="Google Shape;74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0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YAML</a:t>
            </a:r>
            <a:endParaRPr/>
          </a:p>
        </p:txBody>
      </p:sp>
      <p:sp>
        <p:nvSpPr>
          <p:cNvPr id="750" name="Google Shape;750;p100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O que é YAML?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58" name="Google Shape;75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0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linguagem de serialização, seu nome é </a:t>
            </a:r>
            <a:r>
              <a:rPr b="1" lang="pt-BR" sz="1800">
                <a:solidFill>
                  <a:srgbClr val="37B1D9"/>
                </a:solidFill>
              </a:rPr>
              <a:t>YAML ain’t Markup Language</a:t>
            </a:r>
            <a:r>
              <a:rPr lang="pt-BR" sz="1800">
                <a:solidFill>
                  <a:srgbClr val="FFFFFF"/>
                </a:solidFill>
              </a:rPr>
              <a:t> (YAML não é uma linguagem de marcação);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Usada geralmente para arquivos de configuração, inclusive do Docker, para configurar o </a:t>
            </a:r>
            <a:r>
              <a:rPr b="1" lang="pt-BR" sz="1800">
                <a:solidFill>
                  <a:srgbClr val="37B1D9"/>
                </a:solidFill>
              </a:rPr>
              <a:t>Docker Compose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de fácil leitura para nós humanos;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extensão dos arquivos é </a:t>
            </a:r>
            <a:r>
              <a:rPr b="1" lang="pt-BR" sz="1800">
                <a:solidFill>
                  <a:srgbClr val="37B1D9"/>
                </a:solidFill>
              </a:rPr>
              <a:t>yml </a:t>
            </a:r>
            <a:r>
              <a:rPr lang="pt-BR" sz="1800">
                <a:solidFill>
                  <a:srgbClr val="FFFFFF"/>
                </a:solidFill>
              </a:rPr>
              <a:t>ou </a:t>
            </a:r>
            <a:r>
              <a:rPr b="1" lang="pt-BR" sz="1800">
                <a:solidFill>
                  <a:srgbClr val="37B1D9"/>
                </a:solidFill>
              </a:rPr>
              <a:t>yaml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0" name="Google Shape;76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Problemas de instalação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ainda não conseguiu instalar, por algum erro ou incompatibilidade visite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https://docs.docker.com/get-docker/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Nele há um guia para </a:t>
            </a:r>
            <a:r>
              <a:rPr b="1" lang="pt-BR" sz="1800">
                <a:solidFill>
                  <a:srgbClr val="37B1D9"/>
                </a:solidFill>
              </a:rPr>
              <a:t>cada sistema operacional </a:t>
            </a:r>
            <a:r>
              <a:rPr lang="pt-BR" sz="1800">
                <a:solidFill>
                  <a:srgbClr val="FFFFFF"/>
                </a:solidFill>
              </a:rPr>
              <a:t>e também por distribuição de Linux;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Infelizmente ainda não há uma maneira global e única de instalar o Docker;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0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Vamos criar nosso arquivo YAML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66" name="Google Shape;76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0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b="1" lang="pt-BR" sz="1800">
                <a:solidFill>
                  <a:srgbClr val="37B1D9"/>
                </a:solidFill>
              </a:rPr>
              <a:t>.yaml</a:t>
            </a:r>
            <a:r>
              <a:rPr lang="pt-BR" sz="1800">
                <a:solidFill>
                  <a:srgbClr val="FFFFFF"/>
                </a:solidFill>
              </a:rPr>
              <a:t> geralmente possui chaves e valores;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é de onde vamos retirar as configurações do nosso sistema;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definir uma chave apenas inserimos o nome dela, em seguida colocamos </a:t>
            </a:r>
            <a:r>
              <a:rPr b="1" lang="pt-BR" sz="1800">
                <a:solidFill>
                  <a:srgbClr val="37B1D9"/>
                </a:solidFill>
              </a:rPr>
              <a:t>dois pontos e depois o valor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nosso primeiro arquivo YAML!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Espaçamento e </a:t>
            </a:r>
            <a:r>
              <a:rPr b="1" lang="pt-BR" sz="3000">
                <a:solidFill>
                  <a:srgbClr val="FFFFFF"/>
                </a:solidFill>
              </a:rPr>
              <a:t>indentação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74" name="Google Shape;77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0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fim de uma linha </a:t>
            </a:r>
            <a:r>
              <a:rPr lang="pt-BR" sz="1800">
                <a:solidFill>
                  <a:srgbClr val="FFFFFF"/>
                </a:solidFill>
              </a:rPr>
              <a:t>indica o fim de uma instrução, não há ponto e vírgula;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</a:t>
            </a:r>
            <a:r>
              <a:rPr lang="pt-BR" sz="1800">
                <a:solidFill>
                  <a:srgbClr val="FFFFFF"/>
                </a:solidFill>
              </a:rPr>
              <a:t>indentação</a:t>
            </a:r>
            <a:r>
              <a:rPr lang="pt-BR" sz="1800">
                <a:solidFill>
                  <a:srgbClr val="FFFFFF"/>
                </a:solidFill>
              </a:rPr>
              <a:t> deve conter </a:t>
            </a:r>
            <a:r>
              <a:rPr b="1" lang="pt-BR" sz="1800">
                <a:solidFill>
                  <a:srgbClr val="37B1D9"/>
                </a:solidFill>
              </a:rPr>
              <a:t>um ou mais espaços</a:t>
            </a:r>
            <a:r>
              <a:rPr lang="pt-BR" sz="1800">
                <a:solidFill>
                  <a:srgbClr val="FFFFFF"/>
                </a:solidFill>
              </a:rPr>
              <a:t>, e não devemos utilizar tab;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cada uma define um novo bloco;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b="1" lang="pt-BR" sz="1800">
                <a:solidFill>
                  <a:srgbClr val="37B1D9"/>
                </a:solidFill>
              </a:rPr>
              <a:t>espaço é obrigatório</a:t>
            </a:r>
            <a:r>
              <a:rPr lang="pt-BR" sz="1800">
                <a:solidFill>
                  <a:srgbClr val="FFFFFF"/>
                </a:solidFill>
              </a:rPr>
              <a:t> após a declaração da chave;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Comentários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82" name="Google Shape;78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0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escrever comentários em YAML também, utilizando o símbolo </a:t>
            </a:r>
            <a:r>
              <a:rPr b="1" lang="pt-BR" sz="1800">
                <a:solidFill>
                  <a:srgbClr val="37B1D9"/>
                </a:solidFill>
              </a:rPr>
              <a:t>#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processador de YAML</a:t>
            </a:r>
            <a:r>
              <a:rPr b="1" lang="pt-BR" sz="1800">
                <a:solidFill>
                  <a:srgbClr val="37B1D9"/>
                </a:solidFill>
              </a:rPr>
              <a:t> ignora comentários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Eles são úteis para escrever como o arquivo funciona/foi configurado;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84" name="Google Shape;784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Dados numéricos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90" name="Google Shape;79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0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YAML podemos escrever dados numéricos com: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Inteiros </a:t>
            </a:r>
            <a:r>
              <a:rPr lang="pt-BR" sz="1800">
                <a:solidFill>
                  <a:srgbClr val="FFFFFF"/>
                </a:solidFill>
              </a:rPr>
              <a:t>= 12;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Floats </a:t>
            </a:r>
            <a:r>
              <a:rPr lang="pt-BR" sz="1800">
                <a:solidFill>
                  <a:srgbClr val="FFFFFF"/>
                </a:solidFill>
              </a:rPr>
              <a:t>= 15.8;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92" name="Google Shape;792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Strings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798" name="Google Shape;79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0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YAML podemos escrever textos de duas formas: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Sem aspas</a:t>
            </a:r>
            <a:r>
              <a:rPr lang="pt-BR" sz="1800">
                <a:solidFill>
                  <a:srgbClr val="FFFFFF"/>
                </a:solidFill>
              </a:rPr>
              <a:t>: este é um texto válido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Com aspas</a:t>
            </a:r>
            <a:r>
              <a:rPr lang="pt-BR" sz="1800">
                <a:solidFill>
                  <a:srgbClr val="FFFFFF"/>
                </a:solidFill>
              </a:rPr>
              <a:t>: “e este também”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00" name="Google Shape;80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Dados nulos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06" name="Google Shape;80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YAML podemos definir um dado como nulo de duas formas: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~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b="1" lang="pt-BR" sz="1800">
                <a:solidFill>
                  <a:srgbClr val="37B1D9"/>
                </a:solidFill>
              </a:rPr>
              <a:t>null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dois vão resultar em None, após a interpretação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08" name="Google Shape;80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Booleanos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14" name="Google Shape;81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0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booleanos em YAML da seguinte forma: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True e On</a:t>
            </a:r>
            <a:r>
              <a:rPr lang="pt-BR" sz="1800">
                <a:solidFill>
                  <a:srgbClr val="FFFFFF"/>
                </a:solidFill>
              </a:rPr>
              <a:t> = verdadeiro;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pt-BR" sz="1800">
                <a:solidFill>
                  <a:srgbClr val="37B1D9"/>
                </a:solidFill>
              </a:rPr>
              <a:t>False e Off</a:t>
            </a:r>
            <a:r>
              <a:rPr lang="pt-BR" sz="1800">
                <a:solidFill>
                  <a:srgbClr val="FFFFFF"/>
                </a:solidFill>
              </a:rPr>
              <a:t> = falso;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16" name="Google Shape;816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Arrays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22" name="Google Shape;82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0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arrays, tipos de dados para listas, possuem duas sintaxes: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Primeira: </a:t>
            </a:r>
            <a:r>
              <a:rPr b="1" lang="pt-BR" sz="1800">
                <a:solidFill>
                  <a:srgbClr val="37B1D9"/>
                </a:solidFill>
              </a:rPr>
              <a:t>[1, 2, 3, 4, 5]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Segunda: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7B1D9"/>
                </a:solidFill>
              </a:rPr>
              <a:t>items: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B1D9"/>
              </a:buClr>
              <a:buSzPts val="1800"/>
              <a:buChar char="-"/>
            </a:pPr>
            <a:r>
              <a:rPr b="1" lang="pt-BR" sz="1800">
                <a:solidFill>
                  <a:srgbClr val="37B1D9"/>
                </a:solidFill>
              </a:rPr>
              <a:t>1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B1D9"/>
              </a:buClr>
              <a:buSzPts val="1800"/>
              <a:buChar char="-"/>
            </a:pPr>
            <a:r>
              <a:rPr b="1" lang="pt-BR" sz="1800">
                <a:solidFill>
                  <a:srgbClr val="37B1D9"/>
                </a:solidFill>
              </a:rPr>
              <a:t>2</a:t>
            </a:r>
            <a:endParaRPr b="1" sz="1800">
              <a:solidFill>
                <a:srgbClr val="37B1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B1D9"/>
              </a:buClr>
              <a:buSzPts val="1800"/>
              <a:buChar char="-"/>
            </a:pPr>
            <a:r>
              <a:rPr b="1" lang="pt-BR" sz="1800">
                <a:solidFill>
                  <a:srgbClr val="37B1D9"/>
                </a:solidFill>
              </a:rPr>
              <a:t>3</a:t>
            </a:r>
            <a:endParaRPr b="1" sz="1800">
              <a:solidFill>
                <a:srgbClr val="37B1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24" name="Google Shape;82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</a:rPr>
              <a:t>Dicionários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830" name="Google Shape;83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1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dicionários, tipo de dados para objetos ou listas com chaves e valores, podem ser escritos assim: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obj: {a: 1, b: 2, c: 3}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com o nesting: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objeto: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	chave: 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	chave: 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32" name="Google Shape;832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11"/>
          <p:cNvSpPr txBox="1"/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YAML</a:t>
            </a:r>
            <a:endParaRPr/>
          </a:p>
        </p:txBody>
      </p:sp>
      <p:sp>
        <p:nvSpPr>
          <p:cNvPr id="838" name="Google Shape;838;p111"/>
          <p:cNvSpPr txBox="1"/>
          <p:nvPr>
            <p:ph idx="1" type="subTitle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r>
              <a:rPr lang="pt-BR"/>
              <a:t>da seção</a:t>
            </a:r>
            <a:endParaRPr/>
          </a:p>
        </p:txBody>
      </p:sp>
      <p:pic>
        <p:nvPicPr>
          <p:cNvPr id="839" name="Google Shape;83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