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FFC000"/>
    <a:srgbClr val="4472C4"/>
    <a:srgbClr val="FEFEFE"/>
    <a:srgbClr val="FFA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1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Keller" userId="68799be44f5f59d2" providerId="LiveId" clId="{6AE75047-3B0A-4178-BD4D-1A727BED3CDE}"/>
    <pc:docChg chg="undo custSel addSld delSld modSld modMainMaster">
      <pc:chgData name="Nico Keller" userId="68799be44f5f59d2" providerId="LiveId" clId="{6AE75047-3B0A-4178-BD4D-1A727BED3CDE}" dt="2023-04-25T16:08:59.350" v="29" actId="20577"/>
      <pc:docMkLst>
        <pc:docMk/>
      </pc:docMkLst>
      <pc:sldChg chg="delSp mod">
        <pc:chgData name="Nico Keller" userId="68799be44f5f59d2" providerId="LiveId" clId="{6AE75047-3B0A-4178-BD4D-1A727BED3CDE}" dt="2023-04-25T16:08:00.896" v="0" actId="478"/>
        <pc:sldMkLst>
          <pc:docMk/>
          <pc:sldMk cId="2143181954" sldId="256"/>
        </pc:sldMkLst>
        <pc:picChg chg="del">
          <ac:chgData name="Nico Keller" userId="68799be44f5f59d2" providerId="LiveId" clId="{6AE75047-3B0A-4178-BD4D-1A727BED3CDE}" dt="2023-04-25T16:08:00.896" v="0" actId="478"/>
          <ac:picMkLst>
            <pc:docMk/>
            <pc:sldMk cId="2143181954" sldId="256"/>
            <ac:picMk id="9" creationId="{E577AD69-6780-97C6-09B9-074A61243CF6}"/>
          </ac:picMkLst>
        </pc:picChg>
      </pc:sldChg>
      <pc:sldChg chg="delSp mod">
        <pc:chgData name="Nico Keller" userId="68799be44f5f59d2" providerId="LiveId" clId="{6AE75047-3B0A-4178-BD4D-1A727BED3CDE}" dt="2023-04-25T16:08:02.387" v="1" actId="478"/>
        <pc:sldMkLst>
          <pc:docMk/>
          <pc:sldMk cId="1306029200" sldId="257"/>
        </pc:sldMkLst>
        <pc:picChg chg="del">
          <ac:chgData name="Nico Keller" userId="68799be44f5f59d2" providerId="LiveId" clId="{6AE75047-3B0A-4178-BD4D-1A727BED3CDE}" dt="2023-04-25T16:08:02.387" v="1" actId="478"/>
          <ac:picMkLst>
            <pc:docMk/>
            <pc:sldMk cId="1306029200" sldId="257"/>
            <ac:picMk id="16" creationId="{2AE0BC2F-18DF-03CE-2D63-CA7B81136F48}"/>
          </ac:picMkLst>
        </pc:picChg>
      </pc:sldChg>
      <pc:sldChg chg="delSp mod">
        <pc:chgData name="Nico Keller" userId="68799be44f5f59d2" providerId="LiveId" clId="{6AE75047-3B0A-4178-BD4D-1A727BED3CDE}" dt="2023-04-25T16:08:03.797" v="2" actId="478"/>
        <pc:sldMkLst>
          <pc:docMk/>
          <pc:sldMk cId="569807857" sldId="258"/>
        </pc:sldMkLst>
        <pc:picChg chg="del">
          <ac:chgData name="Nico Keller" userId="68799be44f5f59d2" providerId="LiveId" clId="{6AE75047-3B0A-4178-BD4D-1A727BED3CDE}" dt="2023-04-25T16:08:03.797" v="2" actId="478"/>
          <ac:picMkLst>
            <pc:docMk/>
            <pc:sldMk cId="569807857" sldId="258"/>
            <ac:picMk id="16" creationId="{2AE0BC2F-18DF-03CE-2D63-CA7B81136F48}"/>
          </ac:picMkLst>
        </pc:picChg>
      </pc:sldChg>
      <pc:sldChg chg="delSp mod">
        <pc:chgData name="Nico Keller" userId="68799be44f5f59d2" providerId="LiveId" clId="{6AE75047-3B0A-4178-BD4D-1A727BED3CDE}" dt="2023-04-25T16:08:05.125" v="3" actId="478"/>
        <pc:sldMkLst>
          <pc:docMk/>
          <pc:sldMk cId="2882215975" sldId="259"/>
        </pc:sldMkLst>
        <pc:picChg chg="del">
          <ac:chgData name="Nico Keller" userId="68799be44f5f59d2" providerId="LiveId" clId="{6AE75047-3B0A-4178-BD4D-1A727BED3CDE}" dt="2023-04-25T16:08:05.125" v="3" actId="478"/>
          <ac:picMkLst>
            <pc:docMk/>
            <pc:sldMk cId="2882215975" sldId="259"/>
            <ac:picMk id="16" creationId="{2AE0BC2F-18DF-03CE-2D63-CA7B81136F48}"/>
          </ac:picMkLst>
        </pc:picChg>
      </pc:sldChg>
      <pc:sldChg chg="delSp mod">
        <pc:chgData name="Nico Keller" userId="68799be44f5f59d2" providerId="LiveId" clId="{6AE75047-3B0A-4178-BD4D-1A727BED3CDE}" dt="2023-04-25T16:08:06.444" v="4" actId="478"/>
        <pc:sldMkLst>
          <pc:docMk/>
          <pc:sldMk cId="2180531099" sldId="260"/>
        </pc:sldMkLst>
        <pc:picChg chg="del">
          <ac:chgData name="Nico Keller" userId="68799be44f5f59d2" providerId="LiveId" clId="{6AE75047-3B0A-4178-BD4D-1A727BED3CDE}" dt="2023-04-25T16:08:06.444" v="4" actId="478"/>
          <ac:picMkLst>
            <pc:docMk/>
            <pc:sldMk cId="2180531099" sldId="260"/>
            <ac:picMk id="16" creationId="{2AE0BC2F-18DF-03CE-2D63-CA7B81136F48}"/>
          </ac:picMkLst>
        </pc:picChg>
      </pc:sldChg>
      <pc:sldChg chg="delSp mod">
        <pc:chgData name="Nico Keller" userId="68799be44f5f59d2" providerId="LiveId" clId="{6AE75047-3B0A-4178-BD4D-1A727BED3CDE}" dt="2023-04-25T16:08:07.828" v="5" actId="478"/>
        <pc:sldMkLst>
          <pc:docMk/>
          <pc:sldMk cId="927205048" sldId="261"/>
        </pc:sldMkLst>
        <pc:picChg chg="del">
          <ac:chgData name="Nico Keller" userId="68799be44f5f59d2" providerId="LiveId" clId="{6AE75047-3B0A-4178-BD4D-1A727BED3CDE}" dt="2023-04-25T16:08:07.828" v="5" actId="478"/>
          <ac:picMkLst>
            <pc:docMk/>
            <pc:sldMk cId="927205048" sldId="261"/>
            <ac:picMk id="16" creationId="{2AE0BC2F-18DF-03CE-2D63-CA7B81136F48}"/>
          </ac:picMkLst>
        </pc:picChg>
      </pc:sldChg>
      <pc:sldChg chg="delSp mod">
        <pc:chgData name="Nico Keller" userId="68799be44f5f59d2" providerId="LiveId" clId="{6AE75047-3B0A-4178-BD4D-1A727BED3CDE}" dt="2023-04-25T16:08:13.274" v="8" actId="478"/>
        <pc:sldMkLst>
          <pc:docMk/>
          <pc:sldMk cId="3219273174" sldId="262"/>
        </pc:sldMkLst>
        <pc:picChg chg="del">
          <ac:chgData name="Nico Keller" userId="68799be44f5f59d2" providerId="LiveId" clId="{6AE75047-3B0A-4178-BD4D-1A727BED3CDE}" dt="2023-04-25T16:08:13.274" v="8" actId="478"/>
          <ac:picMkLst>
            <pc:docMk/>
            <pc:sldMk cId="3219273174" sldId="262"/>
            <ac:picMk id="16" creationId="{2AE0BC2F-18DF-03CE-2D63-CA7B81136F48}"/>
          </ac:picMkLst>
        </pc:picChg>
      </pc:sldChg>
      <pc:sldChg chg="add del">
        <pc:chgData name="Nico Keller" userId="68799be44f5f59d2" providerId="LiveId" clId="{6AE75047-3B0A-4178-BD4D-1A727BED3CDE}" dt="2023-04-25T16:08:10.964" v="7" actId="47"/>
        <pc:sldMkLst>
          <pc:docMk/>
          <pc:sldMk cId="509378537" sldId="263"/>
        </pc:sldMkLst>
      </pc:sldChg>
      <pc:sldMasterChg chg="modSp mod">
        <pc:chgData name="Nico Keller" userId="68799be44f5f59d2" providerId="LiveId" clId="{6AE75047-3B0A-4178-BD4D-1A727BED3CDE}" dt="2023-04-25T16:08:59.350" v="29" actId="20577"/>
        <pc:sldMasterMkLst>
          <pc:docMk/>
          <pc:sldMasterMk cId="926213275" sldId="2147483660"/>
        </pc:sldMasterMkLst>
        <pc:spChg chg="mod">
          <ac:chgData name="Nico Keller" userId="68799be44f5f59d2" providerId="LiveId" clId="{6AE75047-3B0A-4178-BD4D-1A727BED3CDE}" dt="2023-04-25T16:08:59.350" v="29" actId="20577"/>
          <ac:spMkLst>
            <pc:docMk/>
            <pc:sldMasterMk cId="926213275" sldId="2147483660"/>
            <ac:spMk id="11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96121-64FD-45AD-B8FB-D54BCEA90A92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1405D-489D-46FE-90E6-9CD17BF73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27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>
            <a:lvl1pPr>
              <a:lnSpc>
                <a:spcPct val="112000"/>
              </a:lnSpc>
              <a:defRPr sz="1800">
                <a:latin typeface="Arial" pitchFamily="34" charset="0"/>
                <a:cs typeface="Arial" pitchFamily="34" charset="0"/>
              </a:defRPr>
            </a:lvl1pPr>
            <a:lvl2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3pPr>
            <a:lvl4pPr>
              <a:lnSpc>
                <a:spcPct val="112000"/>
              </a:lnSpc>
              <a:spcBef>
                <a:spcPts val="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5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165A3-ACD9-4AA5-B95A-82DA06B8D41A}" type="datetime1"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26.04.2023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Seite </a:t>
            </a:r>
            <a:fld id="{43310F81-32EE-4F95-9E9C-0BDC6AD52EEC}" type="slidenum"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3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draußen, Himmel, Wolken, Turmspitze enthält.&#10;&#10;Automatisch generierte Beschreibung">
            <a:extLst>
              <a:ext uri="{FF2B5EF4-FFF2-40B4-BE49-F238E27FC236}">
                <a16:creationId xmlns:a16="http://schemas.microsoft.com/office/drawing/2014/main" id="{F6C4E021-59E2-EF0C-33F1-D7D584652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8700" b="-2"/>
          <a:stretch/>
        </p:blipFill>
        <p:spPr>
          <a:xfrm>
            <a:off x="3523488" y="56538"/>
            <a:ext cx="8668512" cy="5884445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395BADB-1C98-0DC3-5D59-9846339EB9FB}"/>
              </a:ext>
            </a:extLst>
          </p:cNvPr>
          <p:cNvSpPr/>
          <p:nvPr userDrawn="1"/>
        </p:nvSpPr>
        <p:spPr>
          <a:xfrm rot="5400000">
            <a:off x="2186248" y="-1440839"/>
            <a:ext cx="5898496" cy="8865148"/>
          </a:xfrm>
          <a:prstGeom prst="rect">
            <a:avLst/>
          </a:prstGeom>
          <a:gradFill>
            <a:gsLst>
              <a:gs pos="1000">
                <a:schemeClr val="bg1">
                  <a:alpha val="0"/>
                </a:schemeClr>
              </a:gs>
              <a:gs pos="63000">
                <a:schemeClr val="bg1"/>
              </a:gs>
            </a:gsLst>
            <a:lin ang="5400000" scaled="1"/>
          </a:gradFill>
          <a:ln w="63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1F10D-F257-C561-02AA-1055901F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313-FF02-4EDD-A852-530834570D51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E9DFEF-0DB9-E1A8-0C1B-5B56B7F7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B5EF9-1E1A-FEA4-7457-084031DE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3157-6868-4F58-B0E0-A845D27EB6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8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1BA0D-7F26-2B2C-48D6-01F9E5FE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98F0F-C4F6-A504-62EA-467EE50D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62717-01F6-F505-6B48-068401E5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6313-FF02-4EDD-A852-530834570D51}" type="datetimeFigureOut">
              <a:rPr lang="de-DE" smtClean="0"/>
              <a:t>26.04.2023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ED2AD-2096-ACF3-51AD-5E75A5C7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3F9998-BA73-0CF0-39C5-3ADCB571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3157-6868-4F58-B0E0-A845D27EB6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90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206500" y="1547813"/>
            <a:ext cx="107997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</p:txBody>
      </p:sp>
      <p:pic>
        <p:nvPicPr>
          <p:cNvPr id="1028" name="Bild 7" descr="Logo_17pt.wmf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0" y="6000750"/>
            <a:ext cx="1223467" cy="71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/>
          <p:cNvSpPr txBox="1">
            <a:spLocks/>
          </p:cNvSpPr>
          <p:nvPr/>
        </p:nvSpPr>
        <p:spPr>
          <a:xfrm>
            <a:off x="2590800" y="6011863"/>
            <a:ext cx="5254625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Fault </a:t>
            </a:r>
            <a:r>
              <a:rPr kumimoji="1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Tolerance</a:t>
            </a: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</a:t>
            </a:r>
            <a:r>
              <a:rPr kumimoji="1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Approches</a:t>
            </a: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</a:t>
            </a:r>
            <a:r>
              <a:rPr kumimoji="1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for</a:t>
            </a: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Large-</a:t>
            </a:r>
            <a:r>
              <a:rPr kumimoji="1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Scale</a:t>
            </a: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Cloud-</a:t>
            </a:r>
            <a:r>
              <a:rPr kumimoji="1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Based</a:t>
            </a: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Systems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Raphael Pennekamp, Christian Schmitz, Adel Ahmadi, Nico Keller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Large and Cloud-</a:t>
            </a:r>
            <a:r>
              <a:rPr kumimoji="1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based</a:t>
            </a: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Software </a:t>
            </a:r>
            <a:r>
              <a:rPr kumimoji="1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Systems SS2023</a:t>
            </a:r>
            <a:r>
              <a:rPr kumimoji="1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, Prof. </a:t>
            </a:r>
            <a:r>
              <a:rPr kumimoji="1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Wörzberger</a:t>
            </a:r>
            <a:endParaRPr kumimoji="1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grpSp>
        <p:nvGrpSpPr>
          <p:cNvPr id="1030" name="Gruppierung 11"/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1206500" y="5951538"/>
            <a:ext cx="10987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170B00-7008-4535-A03C-5ED584CA80EB}" type="datetime1"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26.04.2023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Seite </a:t>
            </a:r>
            <a:fld id="{297CD77D-B4CD-4177-B2B6-FFDA7A317B1C}" type="slidenum"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algn="l" defTabSz="457200" rtl="0" eaLnBrk="1" fontAlgn="base" hangingPunct="1">
        <a:lnSpc>
          <a:spcPct val="112000"/>
        </a:lnSpc>
        <a:spcBef>
          <a:spcPct val="0"/>
        </a:spcBef>
        <a:spcAft>
          <a:spcPts val="600"/>
        </a:spcAft>
        <a:defRPr sz="1800" kern="1200">
          <a:solidFill>
            <a:schemeClr val="tx1"/>
          </a:solidFill>
          <a:latin typeface="Arial"/>
          <a:ea typeface="+mn-ea"/>
          <a:cs typeface="+mn-cs"/>
        </a:defRPr>
      </a:lvl1pPr>
      <a:lvl2pPr marL="357188" indent="-171450" algn="l" defTabSz="457200" rtl="0" eaLnBrk="1" fontAlgn="base" hangingPunct="1">
        <a:lnSpc>
          <a:spcPct val="112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fontAlgn="base" hangingPunct="1">
        <a:lnSpc>
          <a:spcPct val="112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714375" indent="-171450" algn="l" defTabSz="457200" rtl="0" eaLnBrk="1" fontAlgn="base" hangingPunct="1">
        <a:lnSpc>
          <a:spcPct val="112000"/>
        </a:lnSpc>
        <a:spcBef>
          <a:spcPts val="500"/>
        </a:spcBef>
        <a:spcAft>
          <a:spcPct val="0"/>
        </a:spcAft>
        <a:buClr>
          <a:srgbClr val="9D167A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nca.2015.10.004" TargetMode="External"/><Relationship Id="rId2" Type="http://schemas.openxmlformats.org/officeDocument/2006/relationships/hyperlink" Target="https://doi.org/10.1109/ACCESS.2022.318221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E34F4288-98C5-6998-829E-51153EA67D6C}"/>
              </a:ext>
            </a:extLst>
          </p:cNvPr>
          <p:cNvSpPr txBox="1">
            <a:spLocks/>
          </p:cNvSpPr>
          <p:nvPr/>
        </p:nvSpPr>
        <p:spPr>
          <a:xfrm>
            <a:off x="536742" y="45794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Fault Tolerance Approaches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for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Large-Scale Cloud-Based Systems</a:t>
            </a:r>
            <a:endParaRPr kumimoji="0" lang="de-DE" sz="8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318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olke 10">
            <a:extLst>
              <a:ext uri="{FF2B5EF4-FFF2-40B4-BE49-F238E27FC236}">
                <a16:creationId xmlns:a16="http://schemas.microsoft.com/office/drawing/2014/main" id="{360799FF-3BD2-EE4C-F967-7A90688C6D05}"/>
              </a:ext>
            </a:extLst>
          </p:cNvPr>
          <p:cNvSpPr/>
          <p:nvPr/>
        </p:nvSpPr>
        <p:spPr>
          <a:xfrm>
            <a:off x="780284" y="1690688"/>
            <a:ext cx="2069592" cy="1325562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</a:t>
            </a:r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D20EEB9C-AA49-FFF5-03ED-78F135C93B0A}"/>
              </a:ext>
            </a:extLst>
          </p:cNvPr>
          <p:cNvSpPr/>
          <p:nvPr/>
        </p:nvSpPr>
        <p:spPr>
          <a:xfrm>
            <a:off x="2849876" y="2353469"/>
            <a:ext cx="2069592" cy="1325562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Fault 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Tolerance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Wolke 12">
            <a:extLst>
              <a:ext uri="{FF2B5EF4-FFF2-40B4-BE49-F238E27FC236}">
                <a16:creationId xmlns:a16="http://schemas.microsoft.com/office/drawing/2014/main" id="{657838EA-F59B-C47E-570B-C3D5080BDBF6}"/>
              </a:ext>
            </a:extLst>
          </p:cNvPr>
          <p:cNvSpPr/>
          <p:nvPr/>
        </p:nvSpPr>
        <p:spPr>
          <a:xfrm>
            <a:off x="4919468" y="3016250"/>
            <a:ext cx="2178018" cy="1325562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Approaches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Wolke 13">
            <a:extLst>
              <a:ext uri="{FF2B5EF4-FFF2-40B4-BE49-F238E27FC236}">
                <a16:creationId xmlns:a16="http://schemas.microsoft.com/office/drawing/2014/main" id="{4ED317AE-7473-F1D6-2776-FB21F575A0A5}"/>
              </a:ext>
            </a:extLst>
          </p:cNvPr>
          <p:cNvSpPr/>
          <p:nvPr/>
        </p:nvSpPr>
        <p:spPr>
          <a:xfrm>
            <a:off x="6989060" y="3679031"/>
            <a:ext cx="2069592" cy="1325562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Prototype</a:t>
            </a:r>
          </a:p>
        </p:txBody>
      </p:sp>
      <p:sp>
        <p:nvSpPr>
          <p:cNvPr id="15" name="Wolke 14">
            <a:extLst>
              <a:ext uri="{FF2B5EF4-FFF2-40B4-BE49-F238E27FC236}">
                <a16:creationId xmlns:a16="http://schemas.microsoft.com/office/drawing/2014/main" id="{ED7AC89C-1AF1-BD1D-00F4-05BC495545F2}"/>
              </a:ext>
            </a:extLst>
          </p:cNvPr>
          <p:cNvSpPr/>
          <p:nvPr/>
        </p:nvSpPr>
        <p:spPr>
          <a:xfrm>
            <a:off x="9058652" y="4341812"/>
            <a:ext cx="2069592" cy="1325562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E9A8A94-1D95-E45E-92F9-B40A5C72E2B2}"/>
              </a:ext>
            </a:extLst>
          </p:cNvPr>
          <p:cNvSpPr/>
          <p:nvPr/>
        </p:nvSpPr>
        <p:spPr>
          <a:xfrm>
            <a:off x="7173281" y="251706"/>
            <a:ext cx="2546792" cy="226448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0602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5CC165-AC27-4615-1AF0-FAC6A898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453" y="1477282"/>
            <a:ext cx="10194262" cy="4211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are </a:t>
            </a:r>
            <a:r>
              <a:rPr lang="en-US" sz="32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different approaches </a:t>
            </a:r>
          </a:p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z="32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fault tolerance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large-scale cloud-based systems, </a:t>
            </a:r>
          </a:p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how do they </a:t>
            </a:r>
            <a:r>
              <a:rPr lang="en-US" sz="32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compare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terms of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32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32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cost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sz="32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complexity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lang="de-DE" sz="3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360799FF-3BD2-EE4C-F967-7A90688C6D05}"/>
              </a:ext>
            </a:extLst>
          </p:cNvPr>
          <p:cNvSpPr/>
          <p:nvPr/>
        </p:nvSpPr>
        <p:spPr>
          <a:xfrm>
            <a:off x="1217453" y="261428"/>
            <a:ext cx="2412859" cy="1545423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56980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5CC165-AC27-4615-1AF0-FAC6A898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189" y="1691640"/>
            <a:ext cx="5859622" cy="401421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Distributed system is implemented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Best-</a:t>
            </a:r>
            <a:r>
              <a:rPr lang="en-US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Practise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approaches are investigated</a:t>
            </a:r>
          </a:p>
          <a:p>
            <a:pPr marL="700088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improve fault tolerance</a:t>
            </a:r>
          </a:p>
          <a:p>
            <a:pPr marL="700088" lvl="1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Matching the constraints of the system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 is deployed in Google Cloud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Metrics measured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Comparison of approaches</a:t>
            </a:r>
          </a:p>
          <a:p>
            <a:pPr marL="700088" lvl="1" indent="-342900">
              <a:buFontTx/>
              <a:buChar char="-"/>
            </a:pPr>
            <a:endParaRPr lang="en-US" sz="32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360799FF-3BD2-EE4C-F967-7A90688C6D05}"/>
              </a:ext>
            </a:extLst>
          </p:cNvPr>
          <p:cNvSpPr/>
          <p:nvPr/>
        </p:nvSpPr>
        <p:spPr>
          <a:xfrm>
            <a:off x="1217453" y="261428"/>
            <a:ext cx="2412859" cy="1545423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0975CEF-B764-A88D-8F30-B3DA0583CC35}"/>
              </a:ext>
            </a:extLst>
          </p:cNvPr>
          <p:cNvSpPr/>
          <p:nvPr/>
        </p:nvSpPr>
        <p:spPr>
          <a:xfrm>
            <a:off x="9805654" y="515058"/>
            <a:ext cx="1168893" cy="10381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8749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lke 1">
            <a:extLst>
              <a:ext uri="{FF2B5EF4-FFF2-40B4-BE49-F238E27FC236}">
                <a16:creationId xmlns:a16="http://schemas.microsoft.com/office/drawing/2014/main" id="{ACBF5E27-BD39-F88B-21BA-BBC3F4C7AB4D}"/>
              </a:ext>
            </a:extLst>
          </p:cNvPr>
          <p:cNvSpPr/>
          <p:nvPr/>
        </p:nvSpPr>
        <p:spPr>
          <a:xfrm>
            <a:off x="1217453" y="261428"/>
            <a:ext cx="2412859" cy="1545423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Fault </a:t>
            </a:r>
            <a:r>
              <a:rPr lang="de-D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Tolerance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75BEB2-B249-474B-9506-B962AF0B2C05}"/>
              </a:ext>
            </a:extLst>
          </p:cNvPr>
          <p:cNvSpPr/>
          <p:nvPr/>
        </p:nvSpPr>
        <p:spPr>
          <a:xfrm>
            <a:off x="1709083" y="2167189"/>
            <a:ext cx="1478468" cy="1478467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7D0955-053D-445E-B33A-890F6121D293}"/>
              </a:ext>
            </a:extLst>
          </p:cNvPr>
          <p:cNvGrpSpPr/>
          <p:nvPr/>
        </p:nvGrpSpPr>
        <p:grpSpPr>
          <a:xfrm>
            <a:off x="1817979" y="2097241"/>
            <a:ext cx="1318930" cy="1467549"/>
            <a:chOff x="1817979" y="2321362"/>
            <a:chExt cx="1318930" cy="146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D47443-DCAC-4A3F-8707-17B8B9BE6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979" y="2513012"/>
              <a:ext cx="1275900" cy="12758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694B3D-D182-4F79-9617-C2B760D2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609" y="2321362"/>
              <a:ext cx="397300" cy="39729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16AD52-6211-400D-AB5C-9444289D46E2}"/>
              </a:ext>
            </a:extLst>
          </p:cNvPr>
          <p:cNvGrpSpPr/>
          <p:nvPr/>
        </p:nvGrpSpPr>
        <p:grpSpPr>
          <a:xfrm>
            <a:off x="1774950" y="2132079"/>
            <a:ext cx="397299" cy="397298"/>
            <a:chOff x="7664407" y="894513"/>
            <a:chExt cx="450139" cy="45013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BF74AB-77AB-4E49-8DFE-7F035DE51F6E}"/>
                </a:ext>
              </a:extLst>
            </p:cNvPr>
            <p:cNvSpPr/>
            <p:nvPr/>
          </p:nvSpPr>
          <p:spPr>
            <a:xfrm>
              <a:off x="7672630" y="902735"/>
              <a:ext cx="433694" cy="4336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94F211-1D45-4E1E-985D-277701BCC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07" y="894513"/>
              <a:ext cx="450139" cy="45013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EACBBD-BC34-4073-AB57-AF31FE13ED73}"/>
              </a:ext>
            </a:extLst>
          </p:cNvPr>
          <p:cNvGrpSpPr/>
          <p:nvPr/>
        </p:nvGrpSpPr>
        <p:grpSpPr>
          <a:xfrm>
            <a:off x="2047230" y="3406575"/>
            <a:ext cx="397299" cy="397298"/>
            <a:chOff x="7664407" y="894513"/>
            <a:chExt cx="450139" cy="4501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3BF35C-ABC0-445F-804A-C3DADC5DC838}"/>
                </a:ext>
              </a:extLst>
            </p:cNvPr>
            <p:cNvSpPr/>
            <p:nvPr/>
          </p:nvSpPr>
          <p:spPr>
            <a:xfrm>
              <a:off x="7672630" y="902735"/>
              <a:ext cx="433694" cy="4336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27B124A-C3AD-466B-93F6-898610A18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07" y="894513"/>
              <a:ext cx="450139" cy="45013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0FAF5E-85E1-450C-A16C-0485ED2F42F3}"/>
              </a:ext>
            </a:extLst>
          </p:cNvPr>
          <p:cNvGrpSpPr/>
          <p:nvPr/>
        </p:nvGrpSpPr>
        <p:grpSpPr>
          <a:xfrm>
            <a:off x="1510433" y="2869278"/>
            <a:ext cx="397299" cy="397298"/>
            <a:chOff x="7664407" y="894513"/>
            <a:chExt cx="450139" cy="45013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34B0C2-6823-4DE8-8189-1AADCC1A666C}"/>
                </a:ext>
              </a:extLst>
            </p:cNvPr>
            <p:cNvSpPr/>
            <p:nvPr/>
          </p:nvSpPr>
          <p:spPr>
            <a:xfrm>
              <a:off x="7672630" y="902735"/>
              <a:ext cx="433694" cy="4336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B0AA4D-C8E2-4F76-A678-F035D3DB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07" y="894513"/>
              <a:ext cx="450139" cy="45013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EF263E-064C-48FA-8531-85E87F7300A3}"/>
              </a:ext>
            </a:extLst>
          </p:cNvPr>
          <p:cNvGrpSpPr/>
          <p:nvPr/>
        </p:nvGrpSpPr>
        <p:grpSpPr>
          <a:xfrm>
            <a:off x="2940981" y="2927224"/>
            <a:ext cx="397299" cy="397298"/>
            <a:chOff x="7664407" y="894513"/>
            <a:chExt cx="450139" cy="45013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D7789A-6AF5-46EF-8A31-7047E69D99C0}"/>
                </a:ext>
              </a:extLst>
            </p:cNvPr>
            <p:cNvSpPr/>
            <p:nvPr/>
          </p:nvSpPr>
          <p:spPr>
            <a:xfrm>
              <a:off x="7672630" y="902735"/>
              <a:ext cx="433694" cy="4336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0A5DB00-D16B-4C73-8BDE-42B9C4A82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4407" y="894513"/>
              <a:ext cx="450139" cy="45013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37E5A9-B872-4DB4-AB00-C762188B770D}"/>
              </a:ext>
            </a:extLst>
          </p:cNvPr>
          <p:cNvGrpSpPr/>
          <p:nvPr/>
        </p:nvGrpSpPr>
        <p:grpSpPr>
          <a:xfrm>
            <a:off x="4510614" y="2115993"/>
            <a:ext cx="2974088" cy="1604359"/>
            <a:chOff x="3406804" y="2671123"/>
            <a:chExt cx="6364309" cy="343327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704A066-8458-471D-BDC3-29E52E02D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1" t="20149" r="3750" b="18251"/>
            <a:stretch/>
          </p:blipFill>
          <p:spPr>
            <a:xfrm>
              <a:off x="4844057" y="2671123"/>
              <a:ext cx="3794332" cy="253810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48F37C-57FD-48E3-937C-41C74F26DC9E}"/>
                </a:ext>
              </a:extLst>
            </p:cNvPr>
            <p:cNvSpPr/>
            <p:nvPr/>
          </p:nvSpPr>
          <p:spPr>
            <a:xfrm>
              <a:off x="3406804" y="5489100"/>
              <a:ext cx="615298" cy="61529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57EDDC9-4C8C-423D-B8B7-520872CF9670}"/>
                </a:ext>
              </a:extLst>
            </p:cNvPr>
            <p:cNvSpPr/>
            <p:nvPr/>
          </p:nvSpPr>
          <p:spPr>
            <a:xfrm>
              <a:off x="4844057" y="5489100"/>
              <a:ext cx="615298" cy="61529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0AED33-0F4D-4560-A60F-AAEDECB632F4}"/>
                </a:ext>
              </a:extLst>
            </p:cNvPr>
            <p:cNvSpPr/>
            <p:nvPr/>
          </p:nvSpPr>
          <p:spPr>
            <a:xfrm>
              <a:off x="6281310" y="5489100"/>
              <a:ext cx="615298" cy="61529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741110-A4E4-4F8E-8F51-B2FCFCB0FA4A}"/>
                </a:ext>
              </a:extLst>
            </p:cNvPr>
            <p:cNvSpPr/>
            <p:nvPr/>
          </p:nvSpPr>
          <p:spPr>
            <a:xfrm>
              <a:off x="7718563" y="5489100"/>
              <a:ext cx="615298" cy="61529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24C724-3B00-4B2C-BD82-9982210BF61F}"/>
                </a:ext>
              </a:extLst>
            </p:cNvPr>
            <p:cNvSpPr/>
            <p:nvPr/>
          </p:nvSpPr>
          <p:spPr>
            <a:xfrm>
              <a:off x="9155815" y="5489100"/>
              <a:ext cx="615298" cy="61529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4C8BB8CE-D87E-4A6D-BC72-CB76B387ED64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4022102" y="4875939"/>
              <a:ext cx="1172685" cy="920810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1A63B7AF-73BE-44DE-A146-28185A7D8DF6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5400000" flipH="1" flipV="1">
              <a:off x="5127560" y="5051774"/>
              <a:ext cx="461473" cy="413181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50F28FBB-10C1-4C28-8D05-E736D5062EE8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5400000">
              <a:off x="6357512" y="5257651"/>
              <a:ext cx="462897" cy="1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C0ED2448-CF5C-4840-9071-104294F2B94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6200000" flipH="1">
              <a:off x="7596583" y="5059471"/>
              <a:ext cx="461472" cy="397786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4039BF40-D951-42D7-BED5-A6A696021975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0800000">
              <a:off x="8176447" y="4875939"/>
              <a:ext cx="979368" cy="920810"/>
            </a:xfrm>
            <a:prstGeom prst="curvedConnector3">
              <a:avLst>
                <a:gd name="adj1" fmla="val 5000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E75C206-1E36-41DE-8812-98C4DBF0323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" t="20149" r="3750" b="18251"/>
          <a:stretch/>
        </p:blipFill>
        <p:spPr>
          <a:xfrm>
            <a:off x="8276799" y="2142513"/>
            <a:ext cx="2194447" cy="1468044"/>
          </a:xfrm>
          <a:prstGeom prst="rect">
            <a:avLst/>
          </a:prstGeom>
        </p:spPr>
      </p:pic>
      <p:sp>
        <p:nvSpPr>
          <p:cNvPr id="35" name="TextBox 145">
            <a:extLst>
              <a:ext uri="{FF2B5EF4-FFF2-40B4-BE49-F238E27FC236}">
                <a16:creationId xmlns:a16="http://schemas.microsoft.com/office/drawing/2014/main" id="{3861C21A-5032-4B36-ACE6-DD874ACD1D95}"/>
              </a:ext>
            </a:extLst>
          </p:cNvPr>
          <p:cNvSpPr txBox="1"/>
          <p:nvPr/>
        </p:nvSpPr>
        <p:spPr>
          <a:xfrm>
            <a:off x="8461372" y="3990766"/>
            <a:ext cx="1993417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Reliability</a:t>
            </a:r>
            <a:endParaRPr lang="de-DE" sz="1100" kern="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145">
            <a:extLst>
              <a:ext uri="{FF2B5EF4-FFF2-40B4-BE49-F238E27FC236}">
                <a16:creationId xmlns:a16="http://schemas.microsoft.com/office/drawing/2014/main" id="{DAD7CA3E-9B41-4B05-83ED-0C0C8950B5FD}"/>
              </a:ext>
            </a:extLst>
          </p:cNvPr>
          <p:cNvSpPr txBox="1"/>
          <p:nvPr/>
        </p:nvSpPr>
        <p:spPr>
          <a:xfrm>
            <a:off x="1589193" y="3990766"/>
            <a:ext cx="1669377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Definition</a:t>
            </a:r>
            <a:endParaRPr lang="de-DE" sz="1100" kern="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45">
            <a:extLst>
              <a:ext uri="{FF2B5EF4-FFF2-40B4-BE49-F238E27FC236}">
                <a16:creationId xmlns:a16="http://schemas.microsoft.com/office/drawing/2014/main" id="{AA5DDB33-47F1-4AE6-95DE-9FD61E11AE6C}"/>
              </a:ext>
            </a:extLst>
          </p:cNvPr>
          <p:cNvSpPr txBox="1"/>
          <p:nvPr/>
        </p:nvSpPr>
        <p:spPr>
          <a:xfrm>
            <a:off x="4654381" y="3990766"/>
            <a:ext cx="250283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(High) Availability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59DA06-006A-47BB-8B7E-2E556AA4F8FC}"/>
              </a:ext>
            </a:extLst>
          </p:cNvPr>
          <p:cNvSpPr txBox="1"/>
          <p:nvPr/>
        </p:nvSpPr>
        <p:spPr>
          <a:xfrm>
            <a:off x="2362200" y="5336097"/>
            <a:ext cx="747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i="0" u="none" strike="noStrike" dirty="0" err="1">
                <a:ln w="0"/>
                <a:solidFill>
                  <a:srgbClr val="2F528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Redundancy</a:t>
            </a:r>
            <a:r>
              <a:rPr lang="de-DE" sz="1800" i="0" u="none" strike="noStrike" dirty="0">
                <a:ln w="0"/>
                <a:solidFill>
                  <a:srgbClr val="2F528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, Auto </a:t>
            </a:r>
            <a:r>
              <a:rPr lang="de-DE" sz="1800" i="0" u="none" strike="noStrike" dirty="0" err="1">
                <a:ln w="0"/>
                <a:solidFill>
                  <a:srgbClr val="2F528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Scaling</a:t>
            </a:r>
            <a:r>
              <a:rPr lang="de-DE" sz="1800" i="0" u="none" strike="noStrike" dirty="0">
                <a:ln w="0"/>
                <a:solidFill>
                  <a:srgbClr val="2F528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, Load </a:t>
            </a:r>
            <a:r>
              <a:rPr lang="de-DE" sz="1800" i="0" u="none" strike="noStrike" dirty="0" err="1">
                <a:ln w="0"/>
                <a:solidFill>
                  <a:srgbClr val="2F528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Balancing</a:t>
            </a:r>
            <a:r>
              <a:rPr lang="de-DE" dirty="0">
                <a:ln w="0"/>
                <a:solidFill>
                  <a:srgbClr val="2F528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, Distributed Database</a:t>
            </a:r>
            <a:endParaRPr lang="en-US" dirty="0">
              <a:ln w="0"/>
              <a:solidFill>
                <a:srgbClr val="2F528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98334DF-6240-429A-8680-EE5AB6B083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17" y="2585523"/>
            <a:ext cx="563837" cy="30147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971182-DD56-41AC-A439-A74B9CDD14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15" y="2508201"/>
            <a:ext cx="924414" cy="9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7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5CC165-AC27-4615-1AF0-FAC6A898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748" y="1806851"/>
            <a:ext cx="6072504" cy="3844141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 Can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exclude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usage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other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approaches</a:t>
            </a:r>
            <a:endParaRPr lang="de-DE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 Can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together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another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approaches</a:t>
            </a:r>
            <a:endParaRPr lang="de-DE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Needs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match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constraints</a:t>
            </a:r>
            <a:endParaRPr lang="de-DE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00088" lvl="1" indent="-342900">
              <a:buFontTx/>
              <a:buChar char="-"/>
            </a:pP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Monolith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deployment</a:t>
            </a:r>
            <a:endParaRPr lang="de-DE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00088" lvl="1" indent="-342900">
              <a:buFontTx/>
              <a:buChar char="-"/>
            </a:pP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Distributed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</a:t>
            </a:r>
            <a:endParaRPr lang="de-DE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00088" lvl="1" indent="-342900">
              <a:buFontTx/>
              <a:buChar char="-"/>
            </a:pP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Google Cloud</a:t>
            </a:r>
          </a:p>
          <a:p>
            <a:pPr>
              <a:lnSpc>
                <a:spcPct val="122000"/>
              </a:lnSpc>
            </a:pPr>
            <a:r>
              <a:rPr lang="de-DE" sz="36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Best-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Practises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Fault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Tolerance</a:t>
            </a:r>
            <a:endParaRPr lang="de-DE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Wolke 1">
            <a:extLst>
              <a:ext uri="{FF2B5EF4-FFF2-40B4-BE49-F238E27FC236}">
                <a16:creationId xmlns:a16="http://schemas.microsoft.com/office/drawing/2014/main" id="{527667AD-CA7C-AF95-34F7-2ABE8C3479FF}"/>
              </a:ext>
            </a:extLst>
          </p:cNvPr>
          <p:cNvSpPr/>
          <p:nvPr/>
        </p:nvSpPr>
        <p:spPr>
          <a:xfrm>
            <a:off x="1217453" y="261428"/>
            <a:ext cx="2412859" cy="1545423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Approaches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3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5CC165-AC27-4615-1AF0-FAC6A898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1988457"/>
            <a:ext cx="4479924" cy="387894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Instagram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pets</a:t>
            </a:r>
            <a:endParaRPr lang="de-DE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Users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share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pet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related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de-DE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Client-server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webapplication</a:t>
            </a:r>
            <a:endParaRPr lang="de-DE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Browser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</a:t>
            </a:r>
            <a:r>
              <a:rPr lang="de-DE" sz="2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client</a:t>
            </a:r>
            <a:endParaRPr lang="de-DE" sz="24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Wolke 1">
            <a:extLst>
              <a:ext uri="{FF2B5EF4-FFF2-40B4-BE49-F238E27FC236}">
                <a16:creationId xmlns:a16="http://schemas.microsoft.com/office/drawing/2014/main" id="{C1A89715-18C2-8DCB-B1A6-2FC45B01D661}"/>
              </a:ext>
            </a:extLst>
          </p:cNvPr>
          <p:cNvSpPr/>
          <p:nvPr/>
        </p:nvSpPr>
        <p:spPr>
          <a:xfrm>
            <a:off x="1217453" y="261428"/>
            <a:ext cx="2412859" cy="1545423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Prototype</a:t>
            </a:r>
          </a:p>
        </p:txBody>
      </p:sp>
      <p:pic>
        <p:nvPicPr>
          <p:cNvPr id="7" name="Grafik 6" descr="Ein Bild, das Text, Diagramm, Muster enthält.&#10;&#10;Automatisch generierte Beschreibung">
            <a:extLst>
              <a:ext uri="{FF2B5EF4-FFF2-40B4-BE49-F238E27FC236}">
                <a16:creationId xmlns:a16="http://schemas.microsoft.com/office/drawing/2014/main" id="{3021F43D-CA3C-7D68-89F4-4288FE00B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706"/>
            <a:ext cx="5226742" cy="57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1B0F89E2-773D-BBA7-B91A-5A445B83736E}"/>
              </a:ext>
            </a:extLst>
          </p:cNvPr>
          <p:cNvSpPr/>
          <p:nvPr/>
        </p:nvSpPr>
        <p:spPr>
          <a:xfrm>
            <a:off x="3768867" y="900366"/>
            <a:ext cx="2569464" cy="2331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?</a:t>
            </a:r>
          </a:p>
        </p:txBody>
      </p:sp>
      <p:sp>
        <p:nvSpPr>
          <p:cNvPr id="11" name="Wolke 10">
            <a:extLst>
              <a:ext uri="{FF2B5EF4-FFF2-40B4-BE49-F238E27FC236}">
                <a16:creationId xmlns:a16="http://schemas.microsoft.com/office/drawing/2014/main" id="{360799FF-3BD2-EE4C-F967-7A90688C6D05}"/>
              </a:ext>
            </a:extLst>
          </p:cNvPr>
          <p:cNvSpPr/>
          <p:nvPr/>
        </p:nvSpPr>
        <p:spPr>
          <a:xfrm>
            <a:off x="3639899" y="2066226"/>
            <a:ext cx="4459228" cy="2725548"/>
          </a:xfrm>
          <a:prstGeom prst="cloud">
            <a:avLst/>
          </a:prstGeom>
          <a:solidFill>
            <a:srgbClr val="4472C4"/>
          </a:solidFill>
          <a:ln w="31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0937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5CC165-AC27-4615-1AF0-FAC6A898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017486"/>
            <a:ext cx="10799763" cy="3849914"/>
          </a:xfrm>
        </p:spPr>
        <p:txBody>
          <a:bodyPr>
            <a:normAutofit fontScale="47500" lnSpcReduction="20000"/>
          </a:bodyPr>
          <a:lstStyle/>
          <a:p>
            <a:pPr marL="571500" indent="-571500">
              <a:buFontTx/>
              <a:buChar char="-"/>
            </a:pPr>
            <a:r>
              <a:rPr lang="de-DE" sz="3600" dirty="0"/>
              <a:t>A. U. Rehman, R. L. Aguiar, and J. P. </a:t>
            </a:r>
            <a:r>
              <a:rPr lang="de-DE" sz="3600" dirty="0" err="1"/>
              <a:t>Barraca</a:t>
            </a:r>
            <a:r>
              <a:rPr lang="de-DE" sz="3600" dirty="0"/>
              <a:t>, “Fault-</a:t>
            </a:r>
            <a:r>
              <a:rPr lang="de-DE" sz="3600" dirty="0" err="1"/>
              <a:t>Tolerance</a:t>
            </a:r>
            <a:r>
              <a:rPr lang="de-DE" sz="3600" dirty="0"/>
              <a:t> in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Scope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Cloud Computing,” IEEE Access, vol. 10, 2022, </a:t>
            </a:r>
            <a:r>
              <a:rPr lang="de-DE" sz="3600" dirty="0" err="1"/>
              <a:t>doi</a:t>
            </a:r>
            <a:r>
              <a:rPr lang="de-DE" sz="3600" dirty="0"/>
              <a:t>: </a:t>
            </a:r>
            <a:r>
              <a:rPr lang="de-DE" sz="3600" dirty="0">
                <a:hlinkClick r:id="rId2"/>
              </a:rPr>
              <a:t>https://doi.org/10.1109/ACCESS.2022.3182211</a:t>
            </a:r>
            <a:r>
              <a:rPr lang="de-DE" sz="3600" dirty="0"/>
              <a:t>.</a:t>
            </a:r>
          </a:p>
          <a:p>
            <a:pPr marL="571500" indent="-571500">
              <a:buFontTx/>
              <a:buChar char="-"/>
            </a:pPr>
            <a:r>
              <a:rPr lang="de-DE" sz="3600" dirty="0"/>
              <a:t>M. </a:t>
            </a:r>
            <a:r>
              <a:rPr lang="de-DE" sz="3600" dirty="0" err="1"/>
              <a:t>Nazari</a:t>
            </a:r>
            <a:r>
              <a:rPr lang="de-DE" sz="3600" dirty="0"/>
              <a:t> </a:t>
            </a:r>
            <a:r>
              <a:rPr lang="de-DE" sz="3600" dirty="0" err="1"/>
              <a:t>Cheraghlou</a:t>
            </a:r>
            <a:r>
              <a:rPr lang="de-DE" sz="3600" dirty="0"/>
              <a:t>, A. </a:t>
            </a:r>
            <a:r>
              <a:rPr lang="de-DE" sz="3600" dirty="0" err="1"/>
              <a:t>Khadem</a:t>
            </a:r>
            <a:r>
              <a:rPr lang="de-DE" sz="3600" dirty="0"/>
              <a:t>-Zadeh, and M. </a:t>
            </a:r>
            <a:r>
              <a:rPr lang="de-DE" sz="3600" dirty="0" err="1"/>
              <a:t>Haghparast</a:t>
            </a:r>
            <a:r>
              <a:rPr lang="de-DE" sz="3600" dirty="0"/>
              <a:t>, “A </a:t>
            </a:r>
            <a:r>
              <a:rPr lang="de-DE" sz="3600" dirty="0" err="1"/>
              <a:t>survey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fault </a:t>
            </a:r>
            <a:r>
              <a:rPr lang="de-DE" sz="3600" dirty="0" err="1"/>
              <a:t>tolerance</a:t>
            </a:r>
            <a:r>
              <a:rPr lang="de-DE" sz="3600" dirty="0"/>
              <a:t> </a:t>
            </a:r>
            <a:r>
              <a:rPr lang="de-DE" sz="3600" dirty="0" err="1"/>
              <a:t>architecture</a:t>
            </a:r>
            <a:r>
              <a:rPr lang="de-DE" sz="3600" dirty="0"/>
              <a:t> in </a:t>
            </a:r>
            <a:r>
              <a:rPr lang="de-DE" sz="3600" dirty="0" err="1"/>
              <a:t>cloud</a:t>
            </a:r>
            <a:r>
              <a:rPr lang="de-DE" sz="3600" dirty="0"/>
              <a:t> </a:t>
            </a:r>
            <a:r>
              <a:rPr lang="de-DE" sz="3600" dirty="0" err="1"/>
              <a:t>computing</a:t>
            </a:r>
            <a:r>
              <a:rPr lang="de-DE" sz="3600" dirty="0"/>
              <a:t>,” Journal </a:t>
            </a:r>
            <a:r>
              <a:rPr lang="de-DE" sz="3600" dirty="0" err="1"/>
              <a:t>of</a:t>
            </a:r>
            <a:r>
              <a:rPr lang="de-DE" sz="3600" dirty="0"/>
              <a:t> Network and Computer </a:t>
            </a:r>
            <a:r>
              <a:rPr lang="de-DE" sz="3600" dirty="0" err="1"/>
              <a:t>Applications</a:t>
            </a:r>
            <a:r>
              <a:rPr lang="de-DE" sz="3600" dirty="0"/>
              <a:t>, vol. 61, pp. 81–92, Feb. 2016, </a:t>
            </a:r>
            <a:r>
              <a:rPr lang="de-DE" sz="3600" dirty="0" err="1"/>
              <a:t>doi</a:t>
            </a:r>
            <a:r>
              <a:rPr lang="de-DE" sz="3600" dirty="0"/>
              <a:t>: </a:t>
            </a:r>
            <a:r>
              <a:rPr lang="de-DE" sz="3600" dirty="0">
                <a:hlinkClick r:id="rId3"/>
              </a:rPr>
              <a:t>https://doi.org/10.1016/j.jnca.2015.10.004</a:t>
            </a:r>
            <a:r>
              <a:rPr lang="de-DE" sz="3600" dirty="0"/>
              <a:t>.</a:t>
            </a:r>
          </a:p>
          <a:p>
            <a:pPr marL="571500" indent="-571500">
              <a:buFontTx/>
              <a:buChar char="-"/>
            </a:pPr>
            <a:r>
              <a:rPr lang="de-DE" sz="3600" dirty="0"/>
              <a:t>V. </a:t>
            </a:r>
            <a:r>
              <a:rPr lang="de-DE" sz="3600" dirty="0" err="1"/>
              <a:t>Sivagami</a:t>
            </a:r>
            <a:r>
              <a:rPr lang="de-DE" sz="3600" dirty="0"/>
              <a:t> and K. </a:t>
            </a:r>
            <a:r>
              <a:rPr lang="de-DE" sz="3600" dirty="0" err="1"/>
              <a:t>Easwarakumar</a:t>
            </a:r>
            <a:r>
              <a:rPr lang="de-DE" sz="3600" dirty="0"/>
              <a:t>, “Survey on Fault </a:t>
            </a:r>
            <a:r>
              <a:rPr lang="de-DE" sz="3600" dirty="0" err="1"/>
              <a:t>Tolerance</a:t>
            </a:r>
            <a:r>
              <a:rPr lang="de-DE" sz="3600" dirty="0"/>
              <a:t> </a:t>
            </a:r>
            <a:r>
              <a:rPr lang="de-DE" sz="3600" dirty="0" err="1"/>
              <a:t>Techniques</a:t>
            </a:r>
            <a:r>
              <a:rPr lang="de-DE" sz="3600" dirty="0"/>
              <a:t> in Cloud Computing Environment,” International Journal </a:t>
            </a:r>
            <a:r>
              <a:rPr lang="de-DE" sz="3600" dirty="0" err="1"/>
              <a:t>of</a:t>
            </a:r>
            <a:r>
              <a:rPr lang="de-DE" sz="3600" dirty="0"/>
              <a:t> Scientific Engineering and Applied Science (IJSEAS), </a:t>
            </a:r>
            <a:r>
              <a:rPr lang="de-DE" sz="3600" dirty="0" err="1"/>
              <a:t>no</a:t>
            </a:r>
            <a:r>
              <a:rPr lang="de-DE" sz="3600" dirty="0"/>
              <a:t>. 1, 2015, </a:t>
            </a:r>
            <a:r>
              <a:rPr lang="de-DE" sz="3600" dirty="0" err="1"/>
              <a:t>Accessed</a:t>
            </a:r>
            <a:r>
              <a:rPr lang="de-DE" sz="3600" dirty="0"/>
              <a:t>: Apr. 25, 2023. [Online]. </a:t>
            </a:r>
            <a:r>
              <a:rPr lang="de-DE" sz="3600" dirty="0" err="1"/>
              <a:t>Available</a:t>
            </a:r>
            <a:r>
              <a:rPr lang="de-DE" sz="3600" dirty="0"/>
              <a:t>: https://ijseas.com/volume1/v1i9/ijseas20150952.pdf\bibitem{paper_reviewTechniques} Z. Amin, H. Singh, and N. Sethi, “Review on Fault </a:t>
            </a:r>
            <a:r>
              <a:rPr lang="de-DE" sz="3600" dirty="0" err="1"/>
              <a:t>Tolerance</a:t>
            </a:r>
            <a:r>
              <a:rPr lang="de-DE" sz="3600" dirty="0"/>
              <a:t> </a:t>
            </a:r>
            <a:r>
              <a:rPr lang="de-DE" sz="3600" dirty="0" err="1"/>
              <a:t>Techniques</a:t>
            </a:r>
            <a:r>
              <a:rPr lang="de-DE" sz="3600" dirty="0"/>
              <a:t> in Cloud Computing,” International Journal </a:t>
            </a:r>
            <a:r>
              <a:rPr lang="de-DE" sz="3600" dirty="0" err="1"/>
              <a:t>of</a:t>
            </a:r>
            <a:r>
              <a:rPr lang="de-DE" sz="3600" dirty="0"/>
              <a:t> Computer </a:t>
            </a:r>
            <a:r>
              <a:rPr lang="de-DE" sz="3600" dirty="0" err="1"/>
              <a:t>Applications</a:t>
            </a:r>
            <a:r>
              <a:rPr lang="de-DE" sz="3600" dirty="0"/>
              <a:t>, vol. 116, </a:t>
            </a:r>
            <a:r>
              <a:rPr lang="de-DE" sz="3600" dirty="0" err="1"/>
              <a:t>no</a:t>
            </a:r>
            <a:r>
              <a:rPr lang="de-DE" sz="3600" dirty="0"/>
              <a:t>. 18, pp. 11–17, Apr. 2015, </a:t>
            </a:r>
            <a:r>
              <a:rPr lang="de-DE" sz="3600" dirty="0" err="1"/>
              <a:t>doi</a:t>
            </a:r>
            <a:r>
              <a:rPr lang="de-DE" sz="3600" dirty="0"/>
              <a:t>: https://doi.org/10.5120/20435-2768. </a:t>
            </a:r>
          </a:p>
          <a:p>
            <a:pPr marL="571500" indent="-571500">
              <a:buFontTx/>
              <a:buChar char="-"/>
            </a:pPr>
            <a:r>
              <a:rPr lang="de-DE" sz="3600" dirty="0"/>
              <a:t>“Survey on Fault </a:t>
            </a:r>
            <a:r>
              <a:rPr lang="de-DE" sz="3600" dirty="0" err="1"/>
              <a:t>Tolerance</a:t>
            </a:r>
            <a:r>
              <a:rPr lang="de-DE" sz="3600" dirty="0"/>
              <a:t> </a:t>
            </a:r>
            <a:r>
              <a:rPr lang="de-DE" sz="3600" dirty="0" err="1"/>
              <a:t>Techniques</a:t>
            </a:r>
            <a:r>
              <a:rPr lang="de-DE" sz="3600" dirty="0"/>
              <a:t> in Cloud Computing Environment,” </a:t>
            </a:r>
            <a:r>
              <a:rPr lang="de-DE" sz="3600" dirty="0" err="1"/>
              <a:t>Accessed</a:t>
            </a:r>
            <a:r>
              <a:rPr lang="de-DE" sz="3600" dirty="0"/>
              <a:t>: Apr. 26, 2023. [Online]. </a:t>
            </a:r>
            <a:r>
              <a:rPr lang="de-DE" sz="3600" dirty="0" err="1"/>
              <a:t>Available</a:t>
            </a:r>
            <a:r>
              <a:rPr lang="de-DE" sz="3600" dirty="0"/>
              <a:t>: https://scaleyourapp.com/monolithic-architecture</a:t>
            </a:r>
          </a:p>
        </p:txBody>
      </p:sp>
      <p:sp>
        <p:nvSpPr>
          <p:cNvPr id="2" name="Wolke 1">
            <a:extLst>
              <a:ext uri="{FF2B5EF4-FFF2-40B4-BE49-F238E27FC236}">
                <a16:creationId xmlns:a16="http://schemas.microsoft.com/office/drawing/2014/main" id="{8F772072-9779-6892-8001-201F13A87EA2}"/>
              </a:ext>
            </a:extLst>
          </p:cNvPr>
          <p:cNvSpPr/>
          <p:nvPr/>
        </p:nvSpPr>
        <p:spPr>
          <a:xfrm>
            <a:off x="1217453" y="261428"/>
            <a:ext cx="2412859" cy="1545423"/>
          </a:xfrm>
          <a:prstGeom prst="cloud">
            <a:avLst/>
          </a:prstGeom>
          <a:solidFill>
            <a:srgbClr val="4472C4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1927317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_16_9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PPTX_Masterdatei_16_9.potx" id="{51C2CAB3-880D-482E-A357-2C1BDA9B5DF1}" vid="{696A49A3-BAA5-4D28-BB61-7675E054561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415</Words>
  <Application>Microsoft Office PowerPoint</Application>
  <PresentationFormat>Breitbild</PresentationFormat>
  <Paragraphs>49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Masterfolie_16_9neu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Tolerance Approaches  for  Large-Scale Cloud-Based Systems</dc:title>
  <dc:creator>Raphael Pennekamp (rpenneka)</dc:creator>
  <cp:lastModifiedBy>Raphael Pennekamp (rpenneka)</cp:lastModifiedBy>
  <cp:revision>95</cp:revision>
  <dcterms:created xsi:type="dcterms:W3CDTF">2023-04-25T03:32:30Z</dcterms:created>
  <dcterms:modified xsi:type="dcterms:W3CDTF">2023-04-26T17:20:27Z</dcterms:modified>
</cp:coreProperties>
</file>