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33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A0D3F-EA19-4916-AE14-360E3984FA76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F4B28-D481-4181-AF6B-B85605A5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</a:t>
            </a:r>
            <a:r>
              <a:rPr lang="en-US" baseline="0" dirty="0"/>
              <a:t> web browsers will provide their own </a:t>
            </a:r>
            <a:r>
              <a:rPr lang="en-US" baseline="0" dirty="0" err="1"/>
              <a:t>webdriver</a:t>
            </a:r>
            <a:r>
              <a:rPr lang="en-US" baseline="0" dirty="0"/>
              <a:t> for example there is the </a:t>
            </a:r>
            <a:r>
              <a:rPr lang="en-US" baseline="0" dirty="0" err="1"/>
              <a:t>chromedriver</a:t>
            </a:r>
            <a:r>
              <a:rPr lang="en-US" baseline="0" dirty="0"/>
              <a:t> for chrome, </a:t>
            </a:r>
            <a:r>
              <a:rPr lang="en-US" baseline="0" dirty="0" err="1"/>
              <a:t>iedriverserver</a:t>
            </a:r>
            <a:r>
              <a:rPr lang="en-US" baseline="0" dirty="0"/>
              <a:t> for </a:t>
            </a:r>
            <a:r>
              <a:rPr lang="en-US" baseline="0" dirty="0" err="1"/>
              <a:t>ie</a:t>
            </a:r>
            <a:r>
              <a:rPr lang="en-US" baseline="0" dirty="0"/>
              <a:t>, </a:t>
            </a:r>
            <a:r>
              <a:rPr lang="en-US" baseline="0" dirty="0" err="1"/>
              <a:t>geckodriver</a:t>
            </a:r>
            <a:r>
              <a:rPr lang="en-US" baseline="0" dirty="0"/>
              <a:t> for </a:t>
            </a:r>
            <a:r>
              <a:rPr lang="en-US" baseline="0" dirty="0" err="1"/>
              <a:t>firefox</a:t>
            </a:r>
            <a:endParaRPr lang="en-US" baseline="0" dirty="0"/>
          </a:p>
          <a:p>
            <a:endParaRPr lang="en-US" baseline="0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 Web Driver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tool for writing automated tests of websites. It aims to mimic the behavior of a real user, and as such interacts with the HTML of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39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page object model allows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 to do things like this 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click on “something” on the “some” page.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never have to write any other step which does that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also have a method which will insert a given text into all the fields on the page.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useful if I need to fill out a form but it doesn’t matter what is in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87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 one lets me enter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 text into any field on any page with one line of code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one lets me clear the text out.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last step will allow me to validate  the visibility of any element on any page 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examples of how a Page Object can help simplify your step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definintions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6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 one lets me enter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 text into any field on any page with one line of code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one lets me clear the text out.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last step will allow me to validate  the visibility of any element on any page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6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Page Object simply models these as objects within the test code.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Reduces the amount of duplicated code and means that if the UI changes, the fix need only be applied in one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1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the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pageobject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element locators or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identifers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how the developer identifies the element on the page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should the only place locators are used or defined.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doing this it means if the locator ever changes you only change it in one place instead of multiple places.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3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then reuse the locators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within methods.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two methods here which are unique pieces of functionality which will likely be used in multiple places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each take an string and enter it into the correct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3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building off of that we use those methods as a larger piece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functionality to actually do a whole login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Page Object simply models these as objects within the test code.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Reduces the amount of duplicated code and means that if the UI changes, the fix need only be applied in one place.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one of my steps which I include in every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I lead.  This is a only line step which allows me to navigate to any page within my application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 when you call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createAccountPage.navigate_to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will check to see if it is already on the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and if not it will execute its logic to get there and it knows there is really only one path to create account and that is through sign in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createAccount.navigateToWill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SigninPage.navigateTo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click register.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ultimately if it cant find what page it is on them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createAccountpage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call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createAccount.navigateTo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will call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SigninPage.navigateTo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Homepage.navigateTo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Then click the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singin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link on the homepage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And click the register link on the sign in page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F4B28-D481-4181-AF6B-B85605A57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ebdriv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omain_Specific_Languag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r>
              <a:rPr lang="en-US" dirty="0"/>
              <a:t>: Page Object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Sheffer</a:t>
            </a:r>
          </a:p>
        </p:txBody>
      </p:sp>
    </p:spTree>
    <p:extLst>
      <p:ext uri="{BB962C8B-B14F-4D97-AF65-F5344CB8AC3E}">
        <p14:creationId xmlns:p14="http://schemas.microsoft.com/office/powerpoint/2010/main" val="308855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5583" cy="1320800"/>
          </a:xfrm>
        </p:spPr>
        <p:txBody>
          <a:bodyPr/>
          <a:lstStyle/>
          <a:p>
            <a:r>
              <a:rPr lang="en-US" dirty="0" err="1"/>
              <a:t>PageObject</a:t>
            </a:r>
            <a:r>
              <a:rPr lang="en-US" dirty="0"/>
              <a:t> Common Patterns: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0850"/>
            <a:ext cx="8596668" cy="3880773"/>
          </a:xfrm>
        </p:spPr>
        <p:txBody>
          <a:bodyPr/>
          <a:lstStyle/>
          <a:p>
            <a:r>
              <a:rPr lang="en-US" dirty="0"/>
              <a:t>Each navigation builds off of one another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" y="2024008"/>
            <a:ext cx="10938455" cy="48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0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5583" cy="1320800"/>
          </a:xfrm>
        </p:spPr>
        <p:txBody>
          <a:bodyPr/>
          <a:lstStyle/>
          <a:p>
            <a:r>
              <a:rPr lang="en-US" dirty="0" err="1"/>
              <a:t>PageObject</a:t>
            </a:r>
            <a:r>
              <a:rPr lang="en-US" dirty="0"/>
              <a:t> Common Patterns: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0850"/>
            <a:ext cx="8596668" cy="3880773"/>
          </a:xfrm>
        </p:spPr>
        <p:txBody>
          <a:bodyPr/>
          <a:lstStyle/>
          <a:p>
            <a:r>
              <a:rPr lang="en-US" dirty="0"/>
              <a:t>This means that the following all execute the same code.</a:t>
            </a:r>
          </a:p>
          <a:p>
            <a:r>
              <a:rPr lang="en-US" dirty="0"/>
              <a:t> Given I navigate to the “home” page</a:t>
            </a:r>
          </a:p>
          <a:p>
            <a:r>
              <a:rPr lang="en-US" dirty="0"/>
              <a:t> Given I navigate to the “sign in” page</a:t>
            </a:r>
          </a:p>
          <a:p>
            <a:r>
              <a:rPr lang="en-US" dirty="0"/>
              <a:t>When I navigate to the “create account” page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8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5583" cy="1320800"/>
          </a:xfrm>
        </p:spPr>
        <p:txBody>
          <a:bodyPr/>
          <a:lstStyle/>
          <a:p>
            <a:r>
              <a:rPr lang="en-US" dirty="0" err="1"/>
              <a:t>PageObject</a:t>
            </a:r>
            <a:r>
              <a:rPr lang="en-US" dirty="0"/>
              <a:t> Simple Interactions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1769302"/>
            <a:ext cx="9260906" cy="2730779"/>
          </a:xfrm>
        </p:spPr>
      </p:pic>
    </p:spTree>
    <p:extLst>
      <p:ext uri="{BB962C8B-B14F-4D97-AF65-F5344CB8AC3E}">
        <p14:creationId xmlns:p14="http://schemas.microsoft.com/office/powerpoint/2010/main" val="130695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75583" cy="1320800"/>
          </a:xfrm>
        </p:spPr>
        <p:txBody>
          <a:bodyPr/>
          <a:lstStyle/>
          <a:p>
            <a:r>
              <a:rPr lang="en-US" dirty="0" err="1"/>
              <a:t>PageObject</a:t>
            </a:r>
            <a:r>
              <a:rPr lang="en-US" dirty="0"/>
              <a:t> Simple Interactions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800" y="1643865"/>
            <a:ext cx="10969676" cy="4135083"/>
          </a:xfrm>
        </p:spPr>
      </p:pic>
    </p:spTree>
    <p:extLst>
      <p:ext uri="{BB962C8B-B14F-4D97-AF65-F5344CB8AC3E}">
        <p14:creationId xmlns:p14="http://schemas.microsoft.com/office/powerpoint/2010/main" val="70483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839" y="2222643"/>
            <a:ext cx="4172069" cy="1320800"/>
          </a:xfrm>
        </p:spPr>
        <p:txBody>
          <a:bodyPr>
            <a:norm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863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Webdriver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webdriver</a:t>
            </a:r>
            <a:r>
              <a:rPr lang="en-US" dirty="0"/>
              <a:t> is a piece of software which allows automated control of a browser.</a:t>
            </a:r>
          </a:p>
          <a:p>
            <a:endParaRPr lang="en-US" dirty="0"/>
          </a:p>
          <a:p>
            <a:r>
              <a:rPr lang="en-US" dirty="0"/>
              <a:t>Examples: </a:t>
            </a:r>
            <a:r>
              <a:rPr lang="en-US" dirty="0" err="1"/>
              <a:t>Chromedriver</a:t>
            </a:r>
            <a:r>
              <a:rPr lang="en-US" dirty="0"/>
              <a:t>, </a:t>
            </a:r>
            <a:r>
              <a:rPr lang="en-US" dirty="0" err="1"/>
              <a:t>IEDriverServer</a:t>
            </a:r>
            <a:r>
              <a:rPr lang="en-US" dirty="0"/>
              <a:t>, </a:t>
            </a:r>
            <a:r>
              <a:rPr lang="en-US" dirty="0" err="1"/>
              <a:t>Geckodriver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Selenium</a:t>
            </a:r>
            <a:r>
              <a:rPr lang="en-US" dirty="0"/>
              <a:t>- Uses all of the above drivers and more</a:t>
            </a:r>
          </a:p>
          <a:p>
            <a:pPr lvl="1"/>
            <a:r>
              <a:rPr lang="en-US" dirty="0"/>
              <a:t>It acts as a common </a:t>
            </a:r>
            <a:r>
              <a:rPr lang="en-US" dirty="0" err="1"/>
              <a:t>api</a:t>
            </a:r>
            <a:r>
              <a:rPr lang="en-US" dirty="0"/>
              <a:t> for multiple browsers</a:t>
            </a:r>
          </a:p>
        </p:txBody>
      </p:sp>
    </p:spTree>
    <p:extLst>
      <p:ext uri="{BB962C8B-B14F-4D97-AF65-F5344CB8AC3E}">
        <p14:creationId xmlns:p14="http://schemas.microsoft.com/office/powerpoint/2010/main" val="370794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 WebDriver?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accepts commands and sends them to the browser</a:t>
            </a:r>
          </a:p>
          <a:p>
            <a:r>
              <a:rPr lang="en-US" dirty="0"/>
              <a:t>Selenium has implantations in most modern languages</a:t>
            </a:r>
          </a:p>
          <a:p>
            <a:pPr lvl="1"/>
            <a:r>
              <a:rPr lang="en-US" dirty="0"/>
              <a:t>JavaScript, C#, Python, Ruby, Perl, Java</a:t>
            </a:r>
          </a:p>
          <a:p>
            <a:r>
              <a:rPr lang="en-US" dirty="0"/>
              <a:t>Selenium is helping to develop the </a:t>
            </a:r>
            <a:r>
              <a:rPr lang="en-US" dirty="0" err="1"/>
              <a:t>Webdriver</a:t>
            </a:r>
            <a:r>
              <a:rPr lang="en-US" dirty="0"/>
              <a:t> standard. 	</a:t>
            </a:r>
            <a:r>
              <a:rPr lang="en-US" dirty="0">
                <a:hlinkClick r:id="rId3"/>
              </a:rPr>
              <a:t>https://www.w3.org/TR/webdriver/</a:t>
            </a:r>
            <a:endParaRPr lang="en-US" dirty="0"/>
          </a:p>
          <a:p>
            <a:pPr lvl="1"/>
            <a:r>
              <a:rPr lang="en-US" dirty="0"/>
              <a:t>This allowed for developers to create </a:t>
            </a:r>
            <a:r>
              <a:rPr lang="en-US" u="sng" dirty="0">
                <a:hlinkClick r:id="rId4" tooltip="Domain Specific Language"/>
              </a:rPr>
              <a:t>Domain Specific Language</a:t>
            </a:r>
            <a:endParaRPr lang="en-US" u="sng" dirty="0"/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 err="1"/>
              <a:t>WebdriverIO</a:t>
            </a:r>
            <a:r>
              <a:rPr lang="en-US" dirty="0"/>
              <a:t>-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 err="1"/>
              <a:t>Watir</a:t>
            </a:r>
            <a:r>
              <a:rPr lang="en-US" dirty="0"/>
              <a:t> – Ruby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2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WebDriver drive the web?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webdriver</a:t>
            </a:r>
            <a:r>
              <a:rPr lang="en-US" dirty="0"/>
              <a:t> will provide commands</a:t>
            </a:r>
          </a:p>
          <a:p>
            <a:pPr lvl="1"/>
            <a:r>
              <a:rPr lang="en-US" dirty="0"/>
              <a:t>Click, hover, scroll, </a:t>
            </a:r>
            <a:r>
              <a:rPr lang="en-US" dirty="0" err="1"/>
              <a:t>drag&amp;drop</a:t>
            </a:r>
            <a:r>
              <a:rPr lang="en-US" dirty="0"/>
              <a:t>, highlight, execute commands, verify text</a:t>
            </a:r>
          </a:p>
          <a:p>
            <a:pPr lvl="1"/>
            <a:endParaRPr lang="en-US" dirty="0"/>
          </a:p>
          <a:p>
            <a:r>
              <a:rPr lang="en-US" dirty="0"/>
              <a:t>username = </a:t>
            </a:r>
            <a:r>
              <a:rPr lang="en-US" dirty="0" err="1"/>
              <a:t>browser.findElements</a:t>
            </a:r>
            <a:r>
              <a:rPr lang="en-US" dirty="0"/>
              <a:t>(:id -&gt; “username”) – Find element</a:t>
            </a:r>
          </a:p>
          <a:p>
            <a:r>
              <a:rPr lang="en-US" dirty="0" err="1"/>
              <a:t>username.hover</a:t>
            </a:r>
            <a:r>
              <a:rPr lang="en-US" dirty="0"/>
              <a:t> - hover</a:t>
            </a:r>
          </a:p>
          <a:p>
            <a:r>
              <a:rPr lang="en-US" dirty="0" err="1"/>
              <a:t>username.visible</a:t>
            </a:r>
            <a:r>
              <a:rPr lang="en-US" dirty="0"/>
              <a:t>? – returns true is element is visible</a:t>
            </a:r>
          </a:p>
          <a:p>
            <a:r>
              <a:rPr lang="en-US" dirty="0" err="1"/>
              <a:t>username.click</a:t>
            </a:r>
            <a:r>
              <a:rPr lang="en-US" dirty="0"/>
              <a:t> – clicks on an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PageObject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Reduce duplicate code</a:t>
            </a:r>
          </a:p>
          <a:p>
            <a:pPr lvl="1"/>
            <a:r>
              <a:rPr lang="en-US" dirty="0"/>
              <a:t>Increase </a:t>
            </a:r>
            <a:r>
              <a:rPr lang="en-US" dirty="0" err="1"/>
              <a:t>maintainablity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unique screen on a </a:t>
            </a:r>
            <a:r>
              <a:rPr lang="en-US" dirty="0" err="1"/>
              <a:t>webapp</a:t>
            </a:r>
            <a:r>
              <a:rPr lang="en-US" dirty="0"/>
              <a:t> is a page can be created as a </a:t>
            </a:r>
            <a:r>
              <a:rPr lang="en-US" dirty="0" err="1"/>
              <a:t>PageObject</a:t>
            </a:r>
            <a:endParaRPr lang="en-US" dirty="0"/>
          </a:p>
          <a:p>
            <a:pPr lvl="1"/>
            <a:r>
              <a:rPr lang="en-US" dirty="0"/>
              <a:t>Page objects are collections of</a:t>
            </a:r>
          </a:p>
          <a:p>
            <a:pPr lvl="2"/>
            <a:r>
              <a:rPr lang="en-US" dirty="0"/>
              <a:t>Elements</a:t>
            </a:r>
          </a:p>
          <a:p>
            <a:pPr lvl="2"/>
            <a:r>
              <a:rPr lang="en-US" dirty="0"/>
              <a:t>Functionality (Methods)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PageObject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535" y="1269999"/>
            <a:ext cx="11873326" cy="4724921"/>
          </a:xfrm>
        </p:spPr>
      </p:pic>
    </p:spTree>
    <p:extLst>
      <p:ext uri="{BB962C8B-B14F-4D97-AF65-F5344CB8AC3E}">
        <p14:creationId xmlns:p14="http://schemas.microsoft.com/office/powerpoint/2010/main" val="190473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PageObject</a:t>
            </a:r>
            <a:r>
              <a:rPr lang="en-US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93087"/>
            <a:ext cx="12191999" cy="84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9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PageObject</a:t>
            </a:r>
            <a:r>
              <a:rPr lang="en-US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6174"/>
            <a:ext cx="12191999" cy="84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2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00922" cy="1320800"/>
          </a:xfrm>
        </p:spPr>
        <p:txBody>
          <a:bodyPr/>
          <a:lstStyle/>
          <a:p>
            <a:r>
              <a:rPr lang="en-US" dirty="0" err="1"/>
              <a:t>PageObject</a:t>
            </a:r>
            <a:r>
              <a:rPr lang="en-US" dirty="0"/>
              <a:t> Common Patterns: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can make things much more simple</a:t>
            </a:r>
          </a:p>
          <a:p>
            <a:pPr lvl="1"/>
            <a:r>
              <a:rPr lang="en-US" dirty="0"/>
              <a:t>Best if done at the beginning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Reduces code duplication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Simplifies step </a:t>
            </a:r>
            <a:r>
              <a:rPr lang="en-US" dirty="0" err="1"/>
              <a:t>definintions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80" y="4619145"/>
            <a:ext cx="8870463" cy="18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325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4263</TotalTime>
  <Words>732</Words>
  <Application>Microsoft Office PowerPoint</Application>
  <PresentationFormat>Widescreen</PresentationFormat>
  <Paragraphs>119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Webdriver: Page Object Design Pattern</vt:lpstr>
      <vt:lpstr>What is a Webdriver?</vt:lpstr>
      <vt:lpstr>What is Selenium WebDriver?</vt:lpstr>
      <vt:lpstr>How does a WebDriver drive the web?</vt:lpstr>
      <vt:lpstr>What is a PageObject?</vt:lpstr>
      <vt:lpstr>What is a PageObject?</vt:lpstr>
      <vt:lpstr>What is a PageObject?</vt:lpstr>
      <vt:lpstr>What is a PageObject?</vt:lpstr>
      <vt:lpstr>PageObject Common Patterns: Navigation</vt:lpstr>
      <vt:lpstr>PageObject Common Patterns: Navigation</vt:lpstr>
      <vt:lpstr>PageObject Common Patterns: Navigation</vt:lpstr>
      <vt:lpstr>PageObject Simple Interactions</vt:lpstr>
      <vt:lpstr>PageObject Simple Interactions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Webdriver: Page Object Design Pattern</dc:title>
  <dc:creator>Sheffer, Jared</dc:creator>
  <cp:lastModifiedBy>Sheffer, Jared</cp:lastModifiedBy>
  <cp:revision>15</cp:revision>
  <dcterms:created xsi:type="dcterms:W3CDTF">2017-05-04T11:49:58Z</dcterms:created>
  <dcterms:modified xsi:type="dcterms:W3CDTF">2017-05-18T15:16:47Z</dcterms:modified>
</cp:coreProperties>
</file>