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72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phael Omonzokpia" initials="RO" lastIdx="1" clrIdx="0">
    <p:extLst>
      <p:ext uri="{19B8F6BF-5375-455C-9EA6-DF929625EA0E}">
        <p15:presenceInfo xmlns:p15="http://schemas.microsoft.com/office/powerpoint/2012/main" userId="99ada46ac06181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Rides_per_month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Rides_per_months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Sheet1!$B$3:$B$14</c:f>
              <c:strCache>
                <c:ptCount val="12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  <c:pt idx="11">
                  <c:v>Jan</c:v>
                </c:pt>
              </c:strCache>
            </c:strRef>
          </c:cat>
          <c:val>
            <c:numRef>
              <c:f>Sheet1!$C$3:$C$14</c:f>
              <c:numCache>
                <c:formatCode>#,##0</c:formatCode>
                <c:ptCount val="12"/>
                <c:pt idx="0">
                  <c:v>149560</c:v>
                </c:pt>
                <c:pt idx="1">
                  <c:v>200447</c:v>
                </c:pt>
                <c:pt idx="2">
                  <c:v>324188</c:v>
                </c:pt>
                <c:pt idx="3">
                  <c:v>463196</c:v>
                </c:pt>
                <c:pt idx="4">
                  <c:v>534714</c:v>
                </c:pt>
                <c:pt idx="5">
                  <c:v>569888</c:v>
                </c:pt>
                <c:pt idx="6">
                  <c:v>584869</c:v>
                </c:pt>
                <c:pt idx="7">
                  <c:v>506607</c:v>
                </c:pt>
                <c:pt idx="8">
                  <c:v>403763</c:v>
                </c:pt>
                <c:pt idx="9">
                  <c:v>274798</c:v>
                </c:pt>
                <c:pt idx="10">
                  <c:v>167143</c:v>
                </c:pt>
                <c:pt idx="11">
                  <c:v>113808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49-42D4-9C3D-815648788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7367935"/>
        <c:axId val="374087279"/>
      </c:barChart>
      <c:catAx>
        <c:axId val="247367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87279"/>
        <c:crosses val="autoZero"/>
        <c:auto val="1"/>
        <c:lblAlgn val="ctr"/>
        <c:lblOffset val="100"/>
        <c:noMultiLvlLbl val="0"/>
      </c:catAx>
      <c:valAx>
        <c:axId val="374087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367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Rides_per_month</a:t>
            </a:r>
          </a:p>
        </c:rich>
      </c:tx>
      <c:layout>
        <c:manualLayout>
          <c:xMode val="edge"/>
          <c:yMode val="edge"/>
          <c:x val="0.4094930008748907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Sheet1!$E$3:$E$14</c:f>
              <c:strCache>
                <c:ptCount val="12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  <c:pt idx="11">
                  <c:v>Jan</c:v>
                </c:pt>
              </c:strCache>
            </c:strRef>
          </c:cat>
          <c:val>
            <c:numRef>
              <c:f>Sheet1!$F$3:$F$14</c:f>
              <c:numCache>
                <c:formatCode>#,##0</c:formatCode>
                <c:ptCount val="12"/>
                <c:pt idx="0">
                  <c:v>116784</c:v>
                </c:pt>
                <c:pt idx="1">
                  <c:v>153655</c:v>
                </c:pt>
                <c:pt idx="2">
                  <c:v>213652</c:v>
                </c:pt>
                <c:pt idx="3">
                  <c:v>286168</c:v>
                </c:pt>
                <c:pt idx="4">
                  <c:v>314936</c:v>
                </c:pt>
                <c:pt idx="5">
                  <c:v>326302</c:v>
                </c:pt>
                <c:pt idx="6">
                  <c:v>351036</c:v>
                </c:pt>
                <c:pt idx="7">
                  <c:v>309654</c:v>
                </c:pt>
                <c:pt idx="8">
                  <c:v>273471</c:v>
                </c:pt>
                <c:pt idx="9">
                  <c:v>202701</c:v>
                </c:pt>
                <c:pt idx="10">
                  <c:v>130457</c:v>
                </c:pt>
                <c:pt idx="11">
                  <c:v>96095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E6-4738-8D30-7BB41907681B}"/>
            </c:ext>
          </c:extLst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Sheet1!$E$3:$E$14</c:f>
              <c:strCache>
                <c:ptCount val="12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  <c:pt idx="11">
                  <c:v>Jan</c:v>
                </c:pt>
              </c:strCache>
            </c:strRef>
          </c:cat>
          <c:val>
            <c:numRef>
              <c:f>Sheet1!$G$3:$G$14</c:f>
              <c:numCache>
                <c:formatCode>#,##0</c:formatCode>
                <c:ptCount val="12"/>
                <c:pt idx="0">
                  <c:v>32776</c:v>
                </c:pt>
                <c:pt idx="1">
                  <c:v>46792</c:v>
                </c:pt>
                <c:pt idx="2">
                  <c:v>110536</c:v>
                </c:pt>
                <c:pt idx="3">
                  <c:v>177028</c:v>
                </c:pt>
                <c:pt idx="4">
                  <c:v>219778</c:v>
                </c:pt>
                <c:pt idx="5">
                  <c:v>243586</c:v>
                </c:pt>
                <c:pt idx="6">
                  <c:v>233833</c:v>
                </c:pt>
                <c:pt idx="7">
                  <c:v>196953</c:v>
                </c:pt>
                <c:pt idx="8">
                  <c:v>130292</c:v>
                </c:pt>
                <c:pt idx="9">
                  <c:v>72097</c:v>
                </c:pt>
                <c:pt idx="10">
                  <c:v>36686</c:v>
                </c:pt>
                <c:pt idx="11">
                  <c:v>17713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E6-4738-8D30-7BB419076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603583"/>
        <c:axId val="374083119"/>
      </c:barChart>
      <c:catAx>
        <c:axId val="376603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83119"/>
        <c:crosses val="autoZero"/>
        <c:auto val="1"/>
        <c:lblAlgn val="ctr"/>
        <c:lblOffset val="100"/>
        <c:noMultiLvlLbl val="0"/>
      </c:catAx>
      <c:valAx>
        <c:axId val="374083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03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_weekday_rides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143482064741901E-2"/>
          <c:y val="0.1103453794660032"/>
          <c:w val="0.905222773079291"/>
          <c:h val="0.78119428556772419"/>
        </c:manualLayout>
      </c:layout>
      <c:lineChart>
        <c:grouping val="standard"/>
        <c:varyColors val="0"/>
        <c:ser>
          <c:idx val="0"/>
          <c:order val="0"/>
          <c:tx>
            <c:strRef>
              <c:f>Sheet2!$B$1:$B$2</c:f>
              <c:strCache>
                <c:ptCount val="2"/>
                <c:pt idx="0">
                  <c:v>Avg(Members)</c:v>
                </c:pt>
                <c:pt idx="1">
                  <c:v>Weekday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Sheet2!$A$3:$A$14</c:f>
              <c:strCache>
                <c:ptCount val="12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  <c:pt idx="11">
                  <c:v>Jan</c:v>
                </c:pt>
              </c:strCache>
            </c:strRef>
          </c:cat>
          <c:val>
            <c:numRef>
              <c:f>Sheet2!$B$3:$B$14</c:f>
              <c:numCache>
                <c:formatCode>General</c:formatCode>
                <c:ptCount val="12"/>
                <c:pt idx="0">
                  <c:v>1458.0166666666667</c:v>
                </c:pt>
                <c:pt idx="1">
                  <c:v>2128.5833333333335</c:v>
                </c:pt>
                <c:pt idx="2">
                  <c:v>2689.0333333333333</c:v>
                </c:pt>
                <c:pt idx="3">
                  <c:v>3704.4</c:v>
                </c:pt>
                <c:pt idx="4">
                  <c:v>3983.6166666666668</c:v>
                </c:pt>
                <c:pt idx="5">
                  <c:v>3927.0833333333335</c:v>
                </c:pt>
                <c:pt idx="6">
                  <c:v>4576.833333333333</c:v>
                </c:pt>
                <c:pt idx="7">
                  <c:v>3728.1</c:v>
                </c:pt>
                <c:pt idx="8">
                  <c:v>3537.1</c:v>
                </c:pt>
                <c:pt idx="9">
                  <c:v>2675.7666666666669</c:v>
                </c:pt>
                <c:pt idx="10">
                  <c:v>1664.6666666666667</c:v>
                </c:pt>
                <c:pt idx="11">
                  <c:v>1357.7833333333333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82-4296-9761-44408899A368}"/>
            </c:ext>
          </c:extLst>
        </c:ser>
        <c:ser>
          <c:idx val="1"/>
          <c:order val="1"/>
          <c:tx>
            <c:strRef>
              <c:f>Sheet2!$C$1:$C$2</c:f>
              <c:strCache>
                <c:ptCount val="2"/>
                <c:pt idx="0">
                  <c:v>Avg(Casuals)</c:v>
                </c:pt>
                <c:pt idx="1">
                  <c:v>Weekday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Sheet2!$A$3:$A$14</c:f>
              <c:strCache>
                <c:ptCount val="12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  <c:pt idx="11">
                  <c:v>Jan</c:v>
                </c:pt>
              </c:strCache>
            </c:strRef>
          </c:cat>
          <c:val>
            <c:numRef>
              <c:f>Sheet2!$C$3:$C$14</c:f>
              <c:numCache>
                <c:formatCode>General</c:formatCode>
                <c:ptCount val="12"/>
                <c:pt idx="0">
                  <c:v>323.75</c:v>
                </c:pt>
                <c:pt idx="1">
                  <c:v>586.79999999999995</c:v>
                </c:pt>
                <c:pt idx="2">
                  <c:v>1185.3833333333334</c:v>
                </c:pt>
                <c:pt idx="3">
                  <c:v>1882.1166666666666</c:v>
                </c:pt>
                <c:pt idx="4">
                  <c:v>2302.1999999999998</c:v>
                </c:pt>
                <c:pt idx="5">
                  <c:v>2432.9666666666667</c:v>
                </c:pt>
                <c:pt idx="6">
                  <c:v>2590.9</c:v>
                </c:pt>
                <c:pt idx="7">
                  <c:v>1843.3</c:v>
                </c:pt>
                <c:pt idx="8">
                  <c:v>1393.6166666666666</c:v>
                </c:pt>
                <c:pt idx="9">
                  <c:v>797.4</c:v>
                </c:pt>
                <c:pt idx="10">
                  <c:v>407.36666666666667</c:v>
                </c:pt>
                <c:pt idx="11">
                  <c:v>235.08333333333334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82-4296-9761-44408899A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3003584"/>
        <c:axId val="571396832"/>
      </c:lineChart>
      <c:catAx>
        <c:axId val="57300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396832"/>
        <c:crosses val="autoZero"/>
        <c:auto val="1"/>
        <c:lblAlgn val="ctr"/>
        <c:lblOffset val="100"/>
        <c:noMultiLvlLbl val="0"/>
      </c:catAx>
      <c:valAx>
        <c:axId val="57139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00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_weekend_rides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Sheet2!$F$1:$F$2</c:f>
              <c:strCache>
                <c:ptCount val="2"/>
                <c:pt idx="0">
                  <c:v>Avg(Members)</c:v>
                </c:pt>
                <c:pt idx="1">
                  <c:v>Weekend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Sheet2!$E$3:$E$14</c:f>
              <c:strCache>
                <c:ptCount val="12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  <c:pt idx="11">
                  <c:v>Jan</c:v>
                </c:pt>
              </c:strCache>
            </c:strRef>
          </c:cat>
          <c:val>
            <c:numRef>
              <c:f>Sheet2!$F$3:$F$14</c:f>
              <c:numCache>
                <c:formatCode>General</c:formatCode>
                <c:ptCount val="12"/>
                <c:pt idx="0">
                  <c:v>1220.9583333333333</c:v>
                </c:pt>
                <c:pt idx="1">
                  <c:v>1080.8333333333333</c:v>
                </c:pt>
                <c:pt idx="2">
                  <c:v>2179.5833333333335</c:v>
                </c:pt>
                <c:pt idx="3">
                  <c:v>2662.6666666666665</c:v>
                </c:pt>
                <c:pt idx="4">
                  <c:v>3163.2916666666665</c:v>
                </c:pt>
                <c:pt idx="5">
                  <c:v>3778.2083333333335</c:v>
                </c:pt>
                <c:pt idx="6">
                  <c:v>3184.4166666666665</c:v>
                </c:pt>
                <c:pt idx="7">
                  <c:v>3582</c:v>
                </c:pt>
                <c:pt idx="8">
                  <c:v>2551.875</c:v>
                </c:pt>
                <c:pt idx="9">
                  <c:v>1756.4583333333333</c:v>
                </c:pt>
                <c:pt idx="10">
                  <c:v>1274.0416666666667</c:v>
                </c:pt>
                <c:pt idx="11">
                  <c:v>609.5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66-4D58-A5C8-57E907B0519E}"/>
            </c:ext>
          </c:extLst>
        </c:ser>
        <c:ser>
          <c:idx val="1"/>
          <c:order val="1"/>
          <c:tx>
            <c:strRef>
              <c:f>Sheet2!$G$1:$G$2</c:f>
              <c:strCache>
                <c:ptCount val="2"/>
                <c:pt idx="0">
                  <c:v>Avg(Casuals)</c:v>
                </c:pt>
                <c:pt idx="1">
                  <c:v>Weekend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Sheet2!$E$3:$E$14</c:f>
              <c:strCache>
                <c:ptCount val="12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  <c:pt idx="11">
                  <c:v>Jan</c:v>
                </c:pt>
              </c:strCache>
            </c:strRef>
          </c:cat>
          <c:val>
            <c:numRef>
              <c:f>Sheet2!$G$3:$G$14</c:f>
              <c:numCache>
                <c:formatCode>General</c:formatCode>
                <c:ptCount val="12"/>
                <c:pt idx="0">
                  <c:v>556.29166666666663</c:v>
                </c:pt>
                <c:pt idx="1">
                  <c:v>482.66666666666669</c:v>
                </c:pt>
                <c:pt idx="2">
                  <c:v>1642.2083333333333</c:v>
                </c:pt>
                <c:pt idx="3">
                  <c:v>2670.875</c:v>
                </c:pt>
                <c:pt idx="4">
                  <c:v>3401.9166666666665</c:v>
                </c:pt>
                <c:pt idx="5">
                  <c:v>4067</c:v>
                </c:pt>
                <c:pt idx="6">
                  <c:v>3265.7916666666665</c:v>
                </c:pt>
                <c:pt idx="7">
                  <c:v>3598.125</c:v>
                </c:pt>
                <c:pt idx="8">
                  <c:v>1944.7916666666667</c:v>
                </c:pt>
                <c:pt idx="9">
                  <c:v>1010.5416666666666</c:v>
                </c:pt>
                <c:pt idx="10">
                  <c:v>510.16666666666669</c:v>
                </c:pt>
                <c:pt idx="11">
                  <c:v>150.33333333333334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66-4D58-A5C8-57E907B05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953152"/>
        <c:axId val="570818608"/>
      </c:lineChart>
      <c:catAx>
        <c:axId val="57595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818608"/>
        <c:crosses val="autoZero"/>
        <c:auto val="1"/>
        <c:lblAlgn val="ctr"/>
        <c:lblOffset val="100"/>
        <c:noMultiLvlLbl val="0"/>
      </c:catAx>
      <c:valAx>
        <c:axId val="57081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95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A_year_average_journey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Sheet1!$Y$3:$Y$14</c:f>
              <c:strCache>
                <c:ptCount val="12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  <c:pt idx="11">
                  <c:v>Jan</c:v>
                </c:pt>
              </c:strCache>
            </c:strRef>
          </c:cat>
          <c:val>
            <c:numRef>
              <c:f>Sheet1!$Z$3:$Z$14</c:f>
              <c:numCache>
                <c:formatCode>0.00</c:formatCode>
                <c:ptCount val="12"/>
                <c:pt idx="0">
                  <c:v>12</c:v>
                </c:pt>
                <c:pt idx="1">
                  <c:v>11.42</c:v>
                </c:pt>
                <c:pt idx="2">
                  <c:v>15.19</c:v>
                </c:pt>
                <c:pt idx="3">
                  <c:v>17.12</c:v>
                </c:pt>
                <c:pt idx="4">
                  <c:v>17.309999999999999</c:v>
                </c:pt>
                <c:pt idx="5">
                  <c:v>18.260000000000002</c:v>
                </c:pt>
                <c:pt idx="6">
                  <c:v>17</c:v>
                </c:pt>
                <c:pt idx="7">
                  <c:v>16.53</c:v>
                </c:pt>
                <c:pt idx="8">
                  <c:v>14.47</c:v>
                </c:pt>
                <c:pt idx="9">
                  <c:v>12.5</c:v>
                </c:pt>
                <c:pt idx="10">
                  <c:v>12.3</c:v>
                </c:pt>
                <c:pt idx="11">
                  <c:v>12.1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56-4807-A7EB-D25F37B87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4825567"/>
        <c:axId val="416623663"/>
      </c:lineChart>
      <c:catAx>
        <c:axId val="41482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23663"/>
        <c:crosses val="autoZero"/>
        <c:auto val="1"/>
        <c:lblAlgn val="ctr"/>
        <c:lblOffset val="100"/>
        <c:noMultiLvlLbl val="0"/>
      </c:catAx>
      <c:valAx>
        <c:axId val="41662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825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_journey_per_month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Sheet1!$AE$2</c:f>
              <c:strCache>
                <c:ptCount val="1"/>
                <c:pt idx="0">
                  <c:v>Memebers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Sheet1!$AD$3:$AD$14</c:f>
              <c:strCache>
                <c:ptCount val="12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  <c:pt idx="11">
                  <c:v>Jan</c:v>
                </c:pt>
              </c:strCache>
            </c:strRef>
          </c:cat>
          <c:val>
            <c:numRef>
              <c:f>Sheet1!$AE$3:$AE$14</c:f>
              <c:numCache>
                <c:formatCode>0.00</c:formatCode>
                <c:ptCount val="12"/>
                <c:pt idx="0">
                  <c:v>10.25</c:v>
                </c:pt>
                <c:pt idx="1">
                  <c:v>10.1</c:v>
                </c:pt>
                <c:pt idx="2">
                  <c:v>11.33</c:v>
                </c:pt>
                <c:pt idx="3">
                  <c:v>12.41</c:v>
                </c:pt>
                <c:pt idx="4">
                  <c:v>12.56</c:v>
                </c:pt>
                <c:pt idx="5">
                  <c:v>13.21</c:v>
                </c:pt>
                <c:pt idx="6">
                  <c:v>13</c:v>
                </c:pt>
                <c:pt idx="7">
                  <c:v>12.4</c:v>
                </c:pt>
                <c:pt idx="8">
                  <c:v>11.38</c:v>
                </c:pt>
                <c:pt idx="9">
                  <c:v>11.3</c:v>
                </c:pt>
                <c:pt idx="10">
                  <c:v>10.48</c:v>
                </c:pt>
                <c:pt idx="11">
                  <c:v>11.33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79-4733-A3B4-5AD345DBE4EE}"/>
            </c:ext>
          </c:extLst>
        </c:ser>
        <c:ser>
          <c:idx val="1"/>
          <c:order val="1"/>
          <c:tx>
            <c:strRef>
              <c:f>Sheet1!$AF$2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Sheet1!$AD$3:$AD$14</c:f>
              <c:strCache>
                <c:ptCount val="12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  <c:pt idx="11">
                  <c:v>Jan</c:v>
                </c:pt>
              </c:strCache>
            </c:strRef>
          </c:cat>
          <c:val>
            <c:numRef>
              <c:f>Sheet1!$AF$3:$AF$14</c:f>
              <c:numCache>
                <c:formatCode>0.00</c:formatCode>
                <c:ptCount val="12"/>
                <c:pt idx="0">
                  <c:v>17.399999999999999</c:v>
                </c:pt>
                <c:pt idx="1">
                  <c:v>16.43</c:v>
                </c:pt>
                <c:pt idx="2">
                  <c:v>22.37</c:v>
                </c:pt>
                <c:pt idx="3">
                  <c:v>24.31</c:v>
                </c:pt>
                <c:pt idx="4">
                  <c:v>24.4</c:v>
                </c:pt>
                <c:pt idx="5">
                  <c:v>25.13</c:v>
                </c:pt>
                <c:pt idx="6">
                  <c:v>23</c:v>
                </c:pt>
                <c:pt idx="7">
                  <c:v>23.32</c:v>
                </c:pt>
                <c:pt idx="8">
                  <c:v>21.22</c:v>
                </c:pt>
                <c:pt idx="9">
                  <c:v>17.52</c:v>
                </c:pt>
                <c:pt idx="10">
                  <c:v>16.32</c:v>
                </c:pt>
                <c:pt idx="11">
                  <c:v>15.32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79-4733-A3B4-5AD345DBE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5423744"/>
        <c:axId val="570827760"/>
      </c:lineChart>
      <c:catAx>
        <c:axId val="54542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827760"/>
        <c:crosses val="autoZero"/>
        <c:auto val="1"/>
        <c:lblAlgn val="ctr"/>
        <c:lblOffset val="100"/>
        <c:noMultiLvlLbl val="0"/>
      </c:catAx>
      <c:valAx>
        <c:axId val="57082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42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Longest_journey_per_month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Sheet1!$AJ$2</c:f>
              <c:strCache>
                <c:ptCount val="1"/>
                <c:pt idx="0">
                  <c:v>Members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Sheet1!$AI$3:$AI$14</c:f>
              <c:strCache>
                <c:ptCount val="12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  <c:pt idx="11">
                  <c:v>Jan</c:v>
                </c:pt>
              </c:strCache>
            </c:strRef>
          </c:cat>
          <c:val>
            <c:numRef>
              <c:f>Sheet1!$AJ$3:$AJ$14</c:f>
              <c:numCache>
                <c:formatCode>0.00</c:formatCode>
                <c:ptCount val="12"/>
                <c:pt idx="0">
                  <c:v>24.29</c:v>
                </c:pt>
                <c:pt idx="1">
                  <c:v>24.4</c:v>
                </c:pt>
                <c:pt idx="2">
                  <c:v>23.53</c:v>
                </c:pt>
                <c:pt idx="3">
                  <c:v>22.34</c:v>
                </c:pt>
                <c:pt idx="4">
                  <c:v>24.5</c:v>
                </c:pt>
                <c:pt idx="5">
                  <c:v>40.58</c:v>
                </c:pt>
                <c:pt idx="6">
                  <c:v>15.32</c:v>
                </c:pt>
                <c:pt idx="7">
                  <c:v>24.57</c:v>
                </c:pt>
                <c:pt idx="8">
                  <c:v>24.46</c:v>
                </c:pt>
                <c:pt idx="9">
                  <c:v>24.58</c:v>
                </c:pt>
                <c:pt idx="10">
                  <c:v>24.54</c:v>
                </c:pt>
                <c:pt idx="11">
                  <c:v>24.57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F7-4187-9850-119A40BF79E8}"/>
            </c:ext>
          </c:extLst>
        </c:ser>
        <c:ser>
          <c:idx val="1"/>
          <c:order val="1"/>
          <c:tx>
            <c:strRef>
              <c:f>Sheet1!$AK$2</c:f>
              <c:strCache>
                <c:ptCount val="1"/>
                <c:pt idx="0">
                  <c:v>Casuals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Sheet1!$AI$3:$AI$14</c:f>
              <c:strCache>
                <c:ptCount val="12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  <c:pt idx="11">
                  <c:v>Jan</c:v>
                </c:pt>
              </c:strCache>
            </c:strRef>
          </c:cat>
          <c:val>
            <c:numRef>
              <c:f>Sheet1!$AK$3:$AK$14</c:f>
              <c:numCache>
                <c:formatCode>0.00</c:formatCode>
                <c:ptCount val="12"/>
                <c:pt idx="0">
                  <c:v>24.29</c:v>
                </c:pt>
                <c:pt idx="1">
                  <c:v>24.56</c:v>
                </c:pt>
                <c:pt idx="2">
                  <c:v>39.9</c:v>
                </c:pt>
                <c:pt idx="3">
                  <c:v>202.16</c:v>
                </c:pt>
                <c:pt idx="4">
                  <c:v>185.52</c:v>
                </c:pt>
                <c:pt idx="5">
                  <c:v>24.46</c:v>
                </c:pt>
                <c:pt idx="6">
                  <c:v>18.52</c:v>
                </c:pt>
                <c:pt idx="7">
                  <c:v>24.57</c:v>
                </c:pt>
                <c:pt idx="8">
                  <c:v>24.56</c:v>
                </c:pt>
                <c:pt idx="9">
                  <c:v>24.51</c:v>
                </c:pt>
                <c:pt idx="10">
                  <c:v>23.35</c:v>
                </c:pt>
                <c:pt idx="11">
                  <c:v>24.39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F7-4187-9850-119A40BF79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915488"/>
        <c:axId val="582315136"/>
      </c:areaChart>
      <c:catAx>
        <c:axId val="490915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315136"/>
        <c:crosses val="autoZero"/>
        <c:auto val="1"/>
        <c:lblAlgn val="ctr"/>
        <c:lblOffset val="100"/>
        <c:noMultiLvlLbl val="0"/>
      </c:catAx>
      <c:valAx>
        <c:axId val="58231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9154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latest_time</a:t>
            </a:r>
            <a:r>
              <a:rPr lang="en-US" baseline="0"/>
              <a:t> _of_arrival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Sheet1!$AO$2</c:f>
              <c:strCache>
                <c:ptCount val="1"/>
                <c:pt idx="0">
                  <c:v>Members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Sheet1!$AN$2:$AN$14</c:f>
              <c:strCache>
                <c:ptCount val="13"/>
                <c:pt idx="0">
                  <c:v>Months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</c:strCache>
            </c:strRef>
          </c:cat>
          <c:val>
            <c:numRef>
              <c:f>Sheet1!$AO$2:$AO$14</c:f>
              <c:numCache>
                <c:formatCode>h:mm:ss;@</c:formatCode>
                <c:ptCount val="13"/>
                <c:pt idx="0">
                  <c:v>0</c:v>
                </c:pt>
                <c:pt idx="1">
                  <c:v>2.7083333333333334E-2</c:v>
                </c:pt>
                <c:pt idx="2">
                  <c:v>0.30833333333333335</c:v>
                </c:pt>
                <c:pt idx="3">
                  <c:v>1.4583333333333332E-2</c:v>
                </c:pt>
                <c:pt idx="4">
                  <c:v>0.67013888888888884</c:v>
                </c:pt>
                <c:pt idx="5">
                  <c:v>0.71319444444444446</c:v>
                </c:pt>
                <c:pt idx="6">
                  <c:v>0.81458333333333333</c:v>
                </c:pt>
                <c:pt idx="7">
                  <c:v>0.34513888888888888</c:v>
                </c:pt>
                <c:pt idx="8">
                  <c:v>0.42569444444444443</c:v>
                </c:pt>
                <c:pt idx="9">
                  <c:v>1.0416666666666666E-2</c:v>
                </c:pt>
                <c:pt idx="10">
                  <c:v>0.40763888888888888</c:v>
                </c:pt>
                <c:pt idx="11">
                  <c:v>5.6944444444444443E-2</c:v>
                </c:pt>
                <c:pt idx="12">
                  <c:v>0.90555555555555556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2-4E14-8EF6-12335B715AC3}"/>
            </c:ext>
          </c:extLst>
        </c:ser>
        <c:ser>
          <c:idx val="1"/>
          <c:order val="1"/>
          <c:tx>
            <c:strRef>
              <c:f>Sheet1!$AP$2</c:f>
              <c:strCache>
                <c:ptCount val="1"/>
                <c:pt idx="0">
                  <c:v>Casuals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Sheet1!$AN$2:$AN$14</c:f>
              <c:strCache>
                <c:ptCount val="13"/>
                <c:pt idx="0">
                  <c:v>Months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</c:strCache>
            </c:strRef>
          </c:cat>
          <c:val>
            <c:numRef>
              <c:f>Sheet1!$AP$2:$AP$14</c:f>
              <c:numCache>
                <c:formatCode>h:mm:ss;@</c:formatCode>
                <c:ptCount val="13"/>
                <c:pt idx="0">
                  <c:v>0</c:v>
                </c:pt>
                <c:pt idx="1">
                  <c:v>0.40833333333333338</c:v>
                </c:pt>
                <c:pt idx="2">
                  <c:v>0.625</c:v>
                </c:pt>
                <c:pt idx="3">
                  <c:v>0.33749999999999997</c:v>
                </c:pt>
                <c:pt idx="4">
                  <c:v>0.96111111111111114</c:v>
                </c:pt>
                <c:pt idx="5">
                  <c:v>0.7680555555555556</c:v>
                </c:pt>
                <c:pt idx="6">
                  <c:v>0.86111111111111116</c:v>
                </c:pt>
                <c:pt idx="7">
                  <c:v>0.56527777777777777</c:v>
                </c:pt>
                <c:pt idx="8">
                  <c:v>0.77222222222222225</c:v>
                </c:pt>
                <c:pt idx="9">
                  <c:v>0.65</c:v>
                </c:pt>
                <c:pt idx="10">
                  <c:v>0.37222222222222223</c:v>
                </c:pt>
                <c:pt idx="11">
                  <c:v>0.59722222222222221</c:v>
                </c:pt>
                <c:pt idx="12">
                  <c:v>0.57013888888888886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42-4E14-8EF6-12335B715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50756783"/>
        <c:axId val="586545071"/>
      </c:barChart>
      <c:catAx>
        <c:axId val="450756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545071"/>
        <c:crosses val="autoZero"/>
        <c:auto val="1"/>
        <c:lblAlgn val="ctr"/>
        <c:lblOffset val="100"/>
        <c:noMultiLvlLbl val="0"/>
      </c:catAx>
      <c:valAx>
        <c:axId val="58654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75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F0BB6-177A-4C15-A6CC-0380ABC1614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CAB76-6A09-41BA-A523-35FDDCD47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the story our conclusion is trying to tell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CAB76-6A09-41BA-A523-35FDDCD479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next slide, we will be comparing the trends between each ride type as requested by the business task from February 2023 to January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CAB76-6A09-41BA-A523-35FDDCD479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5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Generally, it is expected that there will be more weekday rides (84%) than weekend rides (16%) throughout the entire year. Let’s see the trends between member and casual riders as it relates to weekday rides and weekend rides.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CAB76-6A09-41BA-A523-35FDDCD479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6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consider the weekend rides in the next slide to see how the average rides vary in both ride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CAB76-6A09-41BA-A523-35FDDCD479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beyond the number of rides taken in each month of the calendar year and look at the journeys of each rides that occurred monthly.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CAB76-6A09-41BA-A523-35FDDCD479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5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take if further and compare both ride types like we did in earlier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CAB76-6A09-41BA-A523-35FDDCD479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1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on the trips taken by both member riders and casual riders. However now we would consider the longest trip taken each month to see which is probably costly effective.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CAB76-6A09-41BA-A523-35FDDCD479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get specific with the time of reaching destinations and not length of trip. This is to verify that casual is really cost effective.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CAB76-6A09-41BA-A523-35FDDCD479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63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CAB76-6A09-41BA-A523-35FDDCD479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3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5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6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7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6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57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4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8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7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94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4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C797733E-098C-4E33-51EE-887B7B0A2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-8858" y="101278"/>
            <a:ext cx="1219198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D0A52F-FE1B-438B-94A2-F8DCF1FF3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49" y="1684123"/>
            <a:ext cx="6347918" cy="3692310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CYCLISTIC BIKE PROJECT</a:t>
            </a:r>
            <a:br>
              <a:rPr lang="en-US" sz="6600" dirty="0">
                <a:solidFill>
                  <a:schemeClr val="bg1"/>
                </a:solidFill>
              </a:rPr>
            </a:br>
            <a:br>
              <a:rPr lang="en-US" sz="6600" dirty="0">
                <a:solidFill>
                  <a:schemeClr val="bg1"/>
                </a:solidFill>
              </a:rPr>
            </a:b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E5AFD-492D-4699-9546-90255AA01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53" y="3530278"/>
            <a:ext cx="4584886" cy="240250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Presented by: Omonzokpia Raphael</a:t>
            </a:r>
          </a:p>
          <a:p>
            <a:r>
              <a:rPr lang="en-US" sz="2000" dirty="0"/>
              <a:t>Last Updated: 16</a:t>
            </a:r>
            <a:r>
              <a:rPr lang="en-US" sz="2000" baseline="30000" dirty="0"/>
              <a:t>th</a:t>
            </a:r>
            <a:r>
              <a:rPr lang="en-US" sz="2000" dirty="0"/>
              <a:t> March 2024</a:t>
            </a:r>
          </a:p>
        </p:txBody>
      </p: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46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08F1-BBFD-499E-90F8-B34C3279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Average trip taken per month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A7390-9DEE-403D-A58C-A58453ADD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5488"/>
            <a:ext cx="3932237" cy="36234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like the number of rides taken there are more trips taken during the middle of the early than the start of end of the year.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687C55-13AC-4C7E-94A5-918FBE6BA6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829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5585-7979-46A9-82B0-F8161959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Average Trips</a:t>
            </a:r>
            <a:br>
              <a:rPr lang="en-US" sz="2000" dirty="0"/>
            </a:br>
            <a:r>
              <a:rPr lang="en-US" sz="2000" dirty="0"/>
              <a:t>(members vs casuals)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6EC39-B09A-46CE-8620-8E1E46CE4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5488"/>
            <a:ext cx="3932237" cy="36234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Considering the average journeys, there was a sudden change to the progressive order of trends shown in the previous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this junction the average trips taken by casual riders were significantly greater than member riders.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664243-0457-464D-B4C7-1AD32AD71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660400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935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75D1-36B7-4FB6-A21F-6795A21C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544"/>
            <a:ext cx="3932237" cy="1371600"/>
          </a:xfrm>
        </p:spPr>
        <p:txBody>
          <a:bodyPr/>
          <a:lstStyle/>
          <a:p>
            <a:r>
              <a:rPr lang="en-US" sz="2000" dirty="0"/>
              <a:t>Longest trip taken </a:t>
            </a:r>
            <a:br>
              <a:rPr lang="en-US" sz="2000" dirty="0"/>
            </a:br>
            <a:r>
              <a:rPr lang="en-US" sz="2000" dirty="0"/>
              <a:t>(members vs casuals)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B6BC6-48D6-49A1-96B8-1FF90BD91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384"/>
            <a:ext cx="3932237" cy="36234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chat it is shown that casual riders spend more time on the road than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within the month of April to July the was a drastic increase in the time spent on the road  by casuals riders.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slight drop was  noticed for the next month before attaining a steady state the rest of the year.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1C8EB0-B7FF-4C34-95B3-EF31A4A38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376242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603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9ED2-B58B-4E1E-B4FC-095997E7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5977"/>
          </a:xfrm>
        </p:spPr>
        <p:txBody>
          <a:bodyPr/>
          <a:lstStyle/>
          <a:p>
            <a:r>
              <a:rPr lang="en-US" dirty="0"/>
              <a:t>         LATEST TIME OF ARRIVAL</a:t>
            </a:r>
          </a:p>
        </p:txBody>
      </p:sp>
    </p:spTree>
    <p:extLst>
      <p:ext uri="{BB962C8B-B14F-4D97-AF65-F5344CB8AC3E}">
        <p14:creationId xmlns:p14="http://schemas.microsoft.com/office/powerpoint/2010/main" val="214426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331-72DF-4C86-AD58-B88D9F53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Latest arrival time</a:t>
            </a:r>
            <a:br>
              <a:rPr lang="en-US" sz="2000" dirty="0"/>
            </a:br>
            <a:r>
              <a:rPr lang="en-US" sz="2000" dirty="0"/>
              <a:t>(members vs casuals)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4BED1-FEB4-47B6-95B7-937CD8D8E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chart, casual riders arrive late at their destination compared to member riders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Perhaps the cost of membership is more than casual rides depending on how long you stay on the road.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it was reversed for the month of November and January.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January was exceedingly very high compared to the November which may be due to probably a reduction in cost of membership.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EA1602-E31D-4E8C-9B55-38CB4D394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534327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874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0C31-B2E7-4555-B4D4-61C36FB6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280928"/>
          </a:xfrm>
        </p:spPr>
        <p:txBody>
          <a:bodyPr/>
          <a:lstStyle/>
          <a:p>
            <a:r>
              <a:rPr lang="en-US" sz="2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84757-341F-4278-AC60-EE7B0A05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sz="1800" dirty="0"/>
              <a:t>There is a large margin between the average number of members and casuals during week days indicating how effective being a member will be for swift transit to work and good service rendered which is a priority than weekends. </a:t>
            </a:r>
          </a:p>
          <a:p>
            <a:pPr marL="285750" indent="-285750"/>
            <a:r>
              <a:rPr lang="en-US" sz="1800" dirty="0"/>
              <a:t>Average time spent on the trips are more common to casual riders because of the low charge to using casual rides than membership.</a:t>
            </a:r>
          </a:p>
          <a:p>
            <a:pPr marL="285750" indent="-285750"/>
            <a:r>
              <a:rPr lang="en-US" sz="1800" dirty="0"/>
              <a:t>However for the start of 2024 there was a drastic increase in the time spent on trips for members than casuals which means a fair and affordable cost has been reached.</a:t>
            </a:r>
          </a:p>
          <a:p>
            <a:pPr marL="285750" indent="-285750"/>
            <a:endParaRPr lang="en-US" sz="1800" dirty="0"/>
          </a:p>
          <a:p>
            <a:pPr marL="285750" indent="-285750"/>
            <a:endParaRPr lang="en-US" sz="1800" dirty="0"/>
          </a:p>
          <a:p>
            <a:pPr marL="285750" indent="-285750"/>
            <a:endParaRPr lang="en-US" sz="1800" dirty="0"/>
          </a:p>
          <a:p>
            <a:pPr marL="285750" indent="-285750"/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Further analysis is required to verify the final conclusion which is an hypothesis yet to be confirmed.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6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FCD4-14A6-48FA-B254-C2A87BFB9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77281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921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FBE-1434-4954-B797-FF9C2972B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748"/>
            <a:ext cx="9144000" cy="451412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66D1F-30CF-4B3B-A2C3-3ADC792D2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10228"/>
            <a:ext cx="9144000" cy="4447572"/>
          </a:xfrm>
        </p:spPr>
        <p:txBody>
          <a:bodyPr/>
          <a:lstStyle/>
          <a:p>
            <a:endParaRPr lang="en-US" dirty="0"/>
          </a:p>
          <a:p>
            <a:r>
              <a:rPr lang="en-US" sz="2000" b="1" dirty="0"/>
              <a:t>Cyclistic Bike Project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Purpose Statement (To give accurate developed trends that shows the clear distinction between the usage of Cyclistic Bikes by </a:t>
            </a:r>
            <a:r>
              <a:rPr lang="en-US" sz="1800" b="1" dirty="0"/>
              <a:t>Member Riders</a:t>
            </a:r>
            <a:r>
              <a:rPr lang="en-US" sz="1800" dirty="0"/>
              <a:t> and </a:t>
            </a:r>
            <a:r>
              <a:rPr lang="en-US" sz="1800" b="1" dirty="0"/>
              <a:t>Casual Riders</a:t>
            </a:r>
            <a:r>
              <a:rPr lang="en-US" sz="18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Deduced analysis (storytelling)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Conclusion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10517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603B-6BE9-4333-8550-ACCA650E2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124"/>
            <a:ext cx="9144000" cy="682906"/>
          </a:xfrm>
        </p:spPr>
        <p:txBody>
          <a:bodyPr/>
          <a:lstStyle/>
          <a:p>
            <a:r>
              <a:rPr lang="en-US" sz="2000" cap="none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5BFBB-C3A1-4176-B55B-C25333A5D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7777"/>
            <a:ext cx="9144000" cy="3987860"/>
          </a:xfrm>
        </p:spPr>
        <p:txBody>
          <a:bodyPr/>
          <a:lstStyle/>
          <a:p>
            <a:r>
              <a:rPr lang="en-US" sz="1800" dirty="0"/>
              <a:t>This presentation aims to get a better overview of the operations of the two segments and make comparisons using three criteria which include; </a:t>
            </a:r>
          </a:p>
          <a:p>
            <a:pPr marL="342900" indent="-342900">
              <a:buAutoNum type="arabicPeriod"/>
            </a:pPr>
            <a:r>
              <a:rPr lang="en-US" sz="1800" dirty="0"/>
              <a:t>The number of rides</a:t>
            </a:r>
          </a:p>
          <a:p>
            <a:pPr marL="342900" indent="-342900">
              <a:buAutoNum type="arabicPeriod"/>
            </a:pPr>
            <a:r>
              <a:rPr lang="en-US" sz="1800" dirty="0"/>
              <a:t>Length of trips taken by each rides</a:t>
            </a:r>
          </a:p>
          <a:p>
            <a:pPr marL="342900" indent="-342900">
              <a:buAutoNum type="arabicPeriod"/>
            </a:pPr>
            <a:r>
              <a:rPr lang="en-US" sz="1800" dirty="0"/>
              <a:t>The time of arrival at the end of each ride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350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B6C3-7FB9-4F5E-9109-A7D12423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4137"/>
          </a:xfrm>
        </p:spPr>
        <p:txBody>
          <a:bodyPr/>
          <a:lstStyle/>
          <a:p>
            <a:r>
              <a:rPr lang="en-US" dirty="0"/>
              <a:t>		     NUMBER OF RIDES</a:t>
            </a:r>
          </a:p>
        </p:txBody>
      </p:sp>
    </p:spTree>
    <p:extLst>
      <p:ext uri="{BB962C8B-B14F-4D97-AF65-F5344CB8AC3E}">
        <p14:creationId xmlns:p14="http://schemas.microsoft.com/office/powerpoint/2010/main" val="29034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890DE9-5B9F-4856-94C2-8A8CEE85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Total number of rides per month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7C852D-62DD-43B2-AF9C-07172873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33914"/>
            <a:ext cx="3932237" cy="36350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steady increase from February and reaches its peak at mid-year and then declines again at a steady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17267B1-3080-4FBF-9076-96407850F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105303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5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51483C-1249-4EA8-9104-17F871A4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Total number of rides</a:t>
            </a:r>
            <a:br>
              <a:rPr lang="en-US" sz="2000" dirty="0"/>
            </a:br>
            <a:r>
              <a:rPr lang="en-US" sz="2000" dirty="0"/>
              <a:t>(members vs casuals)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11CB668-2365-4065-831C-061B2CB08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866685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72006B-80AE-482A-BE45-C74F320A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338"/>
            <a:ext cx="3932237" cy="36466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visual shows that member riders were higher each month than casual riders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 it indicates members had more rides than casuals all through 12 months.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Also, for both ride types, there is a parabolic sequence of data trends just like in the previous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3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5CC127-DFA8-41A5-97CF-1E36A7AA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Average number of weekday rides</a:t>
            </a:r>
            <a:br>
              <a:rPr lang="en-US" sz="2400" dirty="0"/>
            </a:br>
            <a:r>
              <a:rPr lang="en-US" sz="2400" dirty="0"/>
              <a:t>(members vs casuals)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5E0195-56C9-431D-B04F-2AA5A8327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1234"/>
            <a:ext cx="3932237" cy="3507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number of member rides on weekdays is much greater than that of casual rides.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visual shows there was a spike  increment to the average rides in August for both ride types.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624F605-9803-4052-BFC0-C2CE1D46F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618798"/>
              </p:ext>
            </p:extLst>
          </p:nvPr>
        </p:nvGraphicFramePr>
        <p:xfrm>
          <a:off x="5180012" y="992187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774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99458D-FBC0-409D-A3D9-4B8A82CB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24866"/>
          </a:xfrm>
        </p:spPr>
        <p:txBody>
          <a:bodyPr/>
          <a:lstStyle/>
          <a:p>
            <a:r>
              <a:rPr lang="en-US" sz="2000" dirty="0"/>
              <a:t>Average number of weekend rides (member vs casual)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BC0944-A0F2-4609-86ED-B71C0EBD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786"/>
            <a:ext cx="3932237" cy="35772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from the beginning and end of the year the average member rides were slightly greater than that of casual 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there was a distortion at mid-year where casual rides lead member rides with a slight difference.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difference occurred between the May and September</a:t>
            </a:r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0885901-FB12-4679-ABBE-B50F3D62A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351035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711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BBEF-D4BE-44E8-8212-F30447BA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122"/>
          </a:xfrm>
        </p:spPr>
        <p:txBody>
          <a:bodyPr/>
          <a:lstStyle/>
          <a:p>
            <a:r>
              <a:rPr lang="en-US" dirty="0"/>
              <a:t>	    LENGTH OF TRIPS TAKEN</a:t>
            </a:r>
          </a:p>
        </p:txBody>
      </p:sp>
    </p:spTree>
    <p:extLst>
      <p:ext uri="{BB962C8B-B14F-4D97-AF65-F5344CB8AC3E}">
        <p14:creationId xmlns:p14="http://schemas.microsoft.com/office/powerpoint/2010/main" val="131193802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877</Words>
  <Application>Microsoft Office PowerPoint</Application>
  <PresentationFormat>Widescreen</PresentationFormat>
  <Paragraphs>86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Univers</vt:lpstr>
      <vt:lpstr>Wingdings</vt:lpstr>
      <vt:lpstr>GradientVTI</vt:lpstr>
      <vt:lpstr>CYCLISTIC BIKE PROJECT  </vt:lpstr>
      <vt:lpstr>Table of contents</vt:lpstr>
      <vt:lpstr>Objective</vt:lpstr>
      <vt:lpstr>       NUMBER OF RIDES</vt:lpstr>
      <vt:lpstr>Total number of rides per month</vt:lpstr>
      <vt:lpstr>Total number of rides (members vs casuals)</vt:lpstr>
      <vt:lpstr>Average number of weekday rides (members vs casuals)</vt:lpstr>
      <vt:lpstr>Average number of weekend rides (member vs casual)</vt:lpstr>
      <vt:lpstr>     LENGTH OF TRIPS TAKEN</vt:lpstr>
      <vt:lpstr>Average trip taken per month</vt:lpstr>
      <vt:lpstr>Average Trips (members vs casuals)</vt:lpstr>
      <vt:lpstr>Longest trip taken  (members vs casuals)</vt:lpstr>
      <vt:lpstr>         LATEST TIME OF ARRIVAL</vt:lpstr>
      <vt:lpstr>Latest arrival time (members vs casuals)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Omonzokpia</dc:creator>
  <cp:lastModifiedBy>Raphael Omonzokpia</cp:lastModifiedBy>
  <cp:revision>38</cp:revision>
  <dcterms:created xsi:type="dcterms:W3CDTF">2024-03-13T09:00:42Z</dcterms:created>
  <dcterms:modified xsi:type="dcterms:W3CDTF">2024-04-25T15:09:53Z</dcterms:modified>
</cp:coreProperties>
</file>