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5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69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B66E-6EED-4DA9-BAF5-FDEB88720FCA}" type="datetimeFigureOut">
              <a:rPr lang="fr-FR" smtClean="0"/>
              <a:t>25/08/2021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C548-B9EB-4B43-9116-78216DB87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9" y="493308"/>
            <a:ext cx="2867025" cy="5572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0160" y="798458"/>
            <a:ext cx="48592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fig1 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 figure ;</a:t>
            </a:r>
          </a:p>
          <a:p>
            <a:r>
              <a:rPr lang="da-DK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set( fig1 , </a:t>
            </a:r>
            <a:r>
              <a:rPr lang="da-DK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da-DK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[ 100 , 300 , 300 , 500 </a:t>
            </a:r>
            <a:r>
              <a:rPr lang="da-DK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da-DK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71948" y="634874"/>
            <a:ext cx="485925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1948" y="942651"/>
            <a:ext cx="4859252" cy="454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71948" y="1521298"/>
            <a:ext cx="4952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 fig1 , 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 text'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[100 400 100 30] , 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'Number of cathodes 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endParaRPr lang="fr-FR" sz="10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nc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=2:3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nb_cathodes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(nc-1)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fig1,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checkbox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'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position'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70+30*nc,390,50,20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		      'Max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1 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  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'string' ,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num2str(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nc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>
            <a:stCxn id="7" idx="1"/>
          </p:cNvCxnSpPr>
          <p:nvPr/>
        </p:nvCxnSpPr>
        <p:spPr>
          <a:xfrm flipH="1" flipV="1">
            <a:off x="1100667" y="634874"/>
            <a:ext cx="2371281" cy="53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71947" y="3246284"/>
            <a:ext cx="485835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( fig1 ,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 text'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[125 350 60 30] ,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'Elements 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i=1:10</a:t>
            </a:r>
          </a:p>
          <a:p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(i) =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( fig1 , 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edit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endParaRPr lang="fr-FR" sz="9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[125,350-i*20,50,20] , </a:t>
            </a:r>
            <a:endParaRPr lang="fr-FR" sz="9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'Max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1 , </a:t>
            </a:r>
            <a:endParaRPr lang="fr-FR" sz="9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fr-FR" sz="9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fr-FR" sz="9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9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valid_elements_button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( fig1 , 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'push'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[100 100 100 30 ] 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Elements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validation'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         'callback</a:t>
            </a:r>
            <a:r>
              <a:rPr lang="fr-FR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000" dirty="0" err="1" smtClean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name_elements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get_elements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(elements,fig1)'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fr-FR" sz="9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uiwait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(fig1); 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click on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validation  </a:t>
            </a:r>
            <a:endParaRPr lang="fr-FR" sz="9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endParaRPr lang="fr-FR" sz="1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1948" y="1507485"/>
            <a:ext cx="4859252" cy="152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218269" y="2060295"/>
            <a:ext cx="1312052" cy="227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089399" y="2011273"/>
            <a:ext cx="101600" cy="186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757140" y="2180122"/>
            <a:ext cx="101600" cy="186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233334" y="2016619"/>
            <a:ext cx="101600" cy="1863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044700" y="2184399"/>
            <a:ext cx="101600" cy="1863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272147" y="1660232"/>
            <a:ext cx="1258174" cy="40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2053167" y="2577916"/>
            <a:ext cx="1477154" cy="80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7" idx="1"/>
          </p:cNvCxnSpPr>
          <p:nvPr/>
        </p:nvCxnSpPr>
        <p:spPr>
          <a:xfrm flipH="1" flipV="1">
            <a:off x="2146299" y="3693748"/>
            <a:ext cx="1323861" cy="182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70160" y="3205992"/>
            <a:ext cx="4859252" cy="134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372255" y="3509080"/>
            <a:ext cx="195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edited</a:t>
            </a:r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user: enter the </a:t>
            </a:r>
            <a:r>
              <a:rPr lang="fr-FR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3 to 10 </a:t>
            </a:r>
            <a:r>
              <a:rPr lang="fr-FR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71054" y="4761915"/>
            <a:ext cx="4859252" cy="96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 flipH="1">
            <a:off x="2272147" y="4913308"/>
            <a:ext cx="1258174" cy="9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286933" y="5159851"/>
            <a:ext cx="1185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to continue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024"/>
          <a:stretch/>
        </p:blipFill>
        <p:spPr>
          <a:xfrm>
            <a:off x="770467" y="835111"/>
            <a:ext cx="2641600" cy="523161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84054" y="549645"/>
            <a:ext cx="262801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exemple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0333" y="4967641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'callback'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get_elements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(elements,fig1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activates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1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</a:rPr>
              <a:t>get_elements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38400" y="5084631"/>
            <a:ext cx="651933" cy="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9801" y="2644036"/>
            <a:ext cx="5210940" cy="17697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fig1)</a:t>
            </a:r>
          </a:p>
          <a:p>
            <a:r>
              <a:rPr lang="en-US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To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acquire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the system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name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entered</a:t>
            </a:r>
            <a:r>
              <a:rPr lang="fr-FR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by the user</a:t>
            </a:r>
            <a:endParaRPr lang="fr-FR" sz="10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=[]</a:t>
            </a:r>
          </a:p>
          <a:p>
            <a:r>
              <a:rPr lang="fr-F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i=1:size(elements,2)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))==0</a:t>
            </a:r>
          </a:p>
          <a:p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name_elements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name_elements,string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fr-FR" sz="9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))];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uiresume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(fig1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% Command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that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allows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to continue the program</a:t>
            </a:r>
            <a:endParaRPr lang="fr-FR" sz="10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fr-FR" sz="1000" b="0" i="0" u="none" strike="noStrike" baseline="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249333" y="4429140"/>
            <a:ext cx="0" cy="5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665133" y="209126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3600" y="1842762"/>
            <a:ext cx="21307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name_elements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=["b, 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i,"Zr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C", "o]"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93" y="367036"/>
            <a:ext cx="504320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=size(name_elements,2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nb_cath_box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nb_cathodes,</a:t>
            </a:r>
            <a:r>
              <a:rPr lang="fr-FR" sz="1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'Value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nb_cath_box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{1}==[1]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=2;</a:t>
            </a:r>
          </a:p>
          <a:p>
            <a:r>
              <a:rPr lang="fr-FR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nb_cath_box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{2}==[1]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nb_cath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=3;</a:t>
            </a:r>
          </a:p>
          <a:p>
            <a:r>
              <a:rPr lang="fr-FR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fig5 = figure ;</a:t>
            </a:r>
          </a:p>
          <a:p>
            <a:r>
              <a:rPr lang="da-DK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set( fig5 , </a:t>
            </a:r>
            <a:r>
              <a:rPr lang="da-DK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da-DK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, [ 600 , 400 , 500 , 100 ])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 fig5 , 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'style'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fr-FR" sz="1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text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,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[100 30 200 50] ,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000" dirty="0" err="1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fr-FR" sz="1000" dirty="0">
                <a:solidFill>
                  <a:srgbClr val="A02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16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FR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fr-FR" sz="10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No cathode !'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 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% end program</a:t>
            </a: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fr-FR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fr-FR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nb_type_mixture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000" b="0" i="0" u="none" strike="noStrike" baseline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749800" y="331636"/>
            <a:ext cx="2914535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the </a:t>
            </a:r>
            <a:r>
              <a:rPr lang="fr-FR" sz="1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name_elements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"Nb", "Ti", "Zr", "Cr", "Mo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nb_cath_box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{1,0} , 2x1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nb_cath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ccolade fermante 4"/>
          <p:cNvSpPr/>
          <p:nvPr/>
        </p:nvSpPr>
        <p:spPr>
          <a:xfrm>
            <a:off x="2433091" y="732909"/>
            <a:ext cx="45719" cy="67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88237" y="793301"/>
            <a:ext cx="11260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ticked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if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ticked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  <a:endParaRPr lang="fr-F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ccolade fermante 9"/>
          <p:cNvSpPr/>
          <p:nvPr/>
        </p:nvSpPr>
        <p:spPr>
          <a:xfrm>
            <a:off x="4549758" y="1621909"/>
            <a:ext cx="45719" cy="6747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89" y="1509163"/>
            <a:ext cx="2542238" cy="900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93076" y="1836188"/>
            <a:ext cx="11260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none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ticked</a:t>
            </a:r>
            <a:endParaRPr lang="fr-F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4209" y="2801388"/>
            <a:ext cx="5463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 system</a:t>
            </a:r>
          </a:p>
          <a:p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system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unaries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binaries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ternaries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quaternaries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quinaries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types» </a:t>
            </a:r>
            <a:r>
              <a:rPr lang="fr-F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mixture</a:t>
            </a:r>
            <a:endParaRPr lang="fr-F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1" y="-356237"/>
            <a:ext cx="69522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coordinates_name_centroid_points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nb_elements,name_elements</a:t>
            </a:r>
            <a:r>
              <a:rPr lang="fr-F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0229" y="-664014"/>
            <a:ext cx="805121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composition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of mixture design points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en angle 4"/>
          <p:cNvCxnSpPr/>
          <p:nvPr/>
        </p:nvCxnSpPr>
        <p:spPr>
          <a:xfrm rot="16200000" flipV="1">
            <a:off x="409903" y="70285"/>
            <a:ext cx="442722" cy="82119"/>
          </a:xfrm>
          <a:prstGeom prst="bentConnector3">
            <a:avLst>
              <a:gd name="adj1" fmla="val -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5393" y="50158"/>
            <a:ext cx="7031403" cy="1677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mixture,name_mixture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coordinates_name_centroid_points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nb_elements,name_elements</a:t>
            </a:r>
            <a:r>
              <a:rPr lang="fr-FR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From the number and the name of the system elements, the function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calculates the coordinates of the pure elements (standard uniform</a:t>
            </a:r>
          </a:p>
          <a:p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distribution in space) and of the </a:t>
            </a:r>
            <a:r>
              <a:rPr lang="en-US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equimolar</a:t>
            </a:r>
            <a:r>
              <a:rPr lang="en-US" sz="1000" dirty="0" smtClean="0">
                <a:solidFill>
                  <a:srgbClr val="3C763D"/>
                </a:solidFill>
                <a:latin typeface="Courier New" panose="02070309020205020404" pitchFamily="49" charset="0"/>
              </a:rPr>
              <a:t> mixtures </a:t>
            </a:r>
            <a:r>
              <a:rPr lang="en-US" sz="1000" dirty="0">
                <a:solidFill>
                  <a:srgbClr val="3C763D"/>
                </a:solidFill>
                <a:latin typeface="Courier New" panose="02070309020205020404" pitchFamily="49" charset="0"/>
              </a:rPr>
              <a:t>of the </a:t>
            </a:r>
            <a:r>
              <a:rPr lang="en-US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simplexe</a:t>
            </a:r>
            <a:endParaRPr lang="en-US" sz="10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centroide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 (all </a:t>
            </a:r>
            <a:r>
              <a:rPr lang="fr-FR" sz="1000" dirty="0" err="1">
                <a:solidFill>
                  <a:srgbClr val="3C763D"/>
                </a:solidFill>
                <a:latin typeface="Courier New" panose="02070309020205020404" pitchFamily="49" charset="0"/>
              </a:rPr>
              <a:t>binaries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fr-FR" sz="1000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ternaries</a:t>
            </a:r>
            <a:r>
              <a:rPr lang="fr-FR" sz="1000" dirty="0">
                <a:solidFill>
                  <a:srgbClr val="3C763D"/>
                </a:solidFill>
                <a:latin typeface="Courier New" panose="02070309020205020404" pitchFamily="49" charset="0"/>
              </a:rPr>
              <a:t>...). </a:t>
            </a:r>
          </a:p>
          <a:p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% mixture=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cell</a:t>
            </a:r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containing</a:t>
            </a:r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3C763D"/>
                </a:solidFill>
                <a:latin typeface="Courier New" panose="02070309020205020404" pitchFamily="49" charset="0"/>
              </a:rPr>
              <a:t>coordinates</a:t>
            </a:r>
            <a:endParaRPr lang="fr-FR" sz="1000" b="1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000" b="1" dirty="0" err="1" smtClean="0">
                <a:solidFill>
                  <a:srgbClr val="3C763D"/>
                </a:solidFill>
                <a:latin typeface="Courier New" panose="02070309020205020404" pitchFamily="49" charset="0"/>
              </a:rPr>
              <a:t>name_mixture</a:t>
            </a:r>
            <a:r>
              <a:rPr lang="en-US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= cell containing the names of the mixtures.</a:t>
            </a:r>
          </a:p>
          <a:p>
            <a:r>
              <a:rPr lang="fr-FR" sz="1000" b="1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 smtClean="0">
                <a:latin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49808"/>
                  </p:ext>
                </p:extLst>
              </p:nvPr>
            </p:nvGraphicFramePr>
            <p:xfrm>
              <a:off x="689170" y="2047364"/>
              <a:ext cx="6833058" cy="1941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308">
                      <a:extLst>
                        <a:ext uri="{9D8B030D-6E8A-4147-A177-3AD203B41FA5}">
                          <a16:colId xmlns:a16="http://schemas.microsoft.com/office/drawing/2014/main" val="2444231041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3305417195"/>
                        </a:ext>
                      </a:extLst>
                    </a:gridCol>
                    <a:gridCol w="3465826">
                      <a:extLst>
                        <a:ext uri="{9D8B030D-6E8A-4147-A177-3AD203B41FA5}">
                          <a16:colId xmlns:a16="http://schemas.microsoft.com/office/drawing/2014/main" val="408177993"/>
                        </a:ext>
                      </a:extLst>
                    </a:gridCol>
                  </a:tblGrid>
                  <a:tr h="2738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fr-FR" sz="105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A,B,C,D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or more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824"/>
                      </a:ext>
                    </a:extLst>
                  </a:tr>
                  <a:tr h="1342380"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105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fr-F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0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fr-FR" sz="10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3876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49808"/>
                  </p:ext>
                </p:extLst>
              </p:nvPr>
            </p:nvGraphicFramePr>
            <p:xfrm>
              <a:off x="689170" y="2047364"/>
              <a:ext cx="6833058" cy="19413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8308">
                      <a:extLst>
                        <a:ext uri="{9D8B030D-6E8A-4147-A177-3AD203B41FA5}">
                          <a16:colId xmlns:a16="http://schemas.microsoft.com/office/drawing/2014/main" val="2444231041"/>
                        </a:ext>
                      </a:extLst>
                    </a:gridCol>
                    <a:gridCol w="1778924">
                      <a:extLst>
                        <a:ext uri="{9D8B030D-6E8A-4147-A177-3AD203B41FA5}">
                          <a16:colId xmlns:a16="http://schemas.microsoft.com/office/drawing/2014/main" val="3305417195"/>
                        </a:ext>
                      </a:extLst>
                    </a:gridCol>
                    <a:gridCol w="3465826">
                      <a:extLst>
                        <a:ext uri="{9D8B030D-6E8A-4147-A177-3AD203B41FA5}">
                          <a16:colId xmlns:a16="http://schemas.microsoft.com/office/drawing/2014/main" val="408177993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</a:t>
                          </a:r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</a:t>
                          </a:r>
                          <a:r>
                            <a:rPr lang="fr-FR" sz="105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elements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fr-FR" sz="105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105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vertex A,B,C,D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88" t="-1471" r="-527" b="-37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89824"/>
                      </a:ext>
                    </a:extLst>
                  </a:tr>
                  <a:tr h="152984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3" t="-27381" r="-330651" b="-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034" t="-27381" r="-196564" b="-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63876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4122325" y="2489219"/>
            <a:ext cx="33522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1],1);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 gallery(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A020F0"/>
                </a:solidFill>
                <a:latin typeface="Courier New" panose="02070309020205020404" pitchFamily="49" charset="0"/>
              </a:rPr>
              <a:t>uniformdata</a:t>
            </a:r>
            <a:r>
              <a:rPr lang="en-US" sz="9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,[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nb_elements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1],2);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099981" y="2983760"/>
            <a:ext cx="342224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',[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,...],j)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-by-n-by-...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values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ofAare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distribution. j must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in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[0, 2^32-1].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Callinggallery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...)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ofjwill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calls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togallery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uniformdata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',...)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andjinputs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the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fr-FR" altLang="fr-FR" sz="9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9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339350" y="4526426"/>
                <a:ext cx="1185003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1200" b="0" dirty="0" smtClean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50" y="4526426"/>
                <a:ext cx="1185003" cy="345672"/>
              </a:xfrm>
              <a:prstGeom prst="rect">
                <a:avLst/>
              </a:prstGeom>
              <a:blipFill>
                <a:blip r:embed="rId3"/>
                <a:stretch>
                  <a:fillRect l="-1546" t="-3571" r="-1546" b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2356917" y="5008030"/>
                <a:ext cx="1623970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17" y="5008030"/>
                <a:ext cx="1623970" cy="346890"/>
              </a:xfrm>
              <a:prstGeom prst="rect">
                <a:avLst/>
              </a:prstGeom>
              <a:blipFill>
                <a:blip r:embed="rId4"/>
                <a:stretch>
                  <a:fillRect l="-1128" t="-3571" r="-3008" b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689170" y="1767512"/>
            <a:ext cx="68330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unaries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6866" y="4575130"/>
            <a:ext cx="17515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6865" y="5058723"/>
            <a:ext cx="18504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78296" y="5554244"/>
            <a:ext cx="20342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quaternaries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2528760" y="5493259"/>
                <a:ext cx="1991186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60" y="5493259"/>
                <a:ext cx="1991186" cy="345672"/>
              </a:xfrm>
              <a:prstGeom prst="rect">
                <a:avLst/>
              </a:prstGeom>
              <a:blipFill>
                <a:blip r:embed="rId5"/>
                <a:stretch>
                  <a:fillRect l="-920" t="-3509" r="-2454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78296" y="5823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...</a:t>
            </a:r>
            <a:endParaRPr lang="fr-FR" sz="1100" dirty="0">
              <a:latin typeface="Courier New" panose="02070309020205020404" pitchFamily="49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3557662" y="4644379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3999478" y="4589971"/>
                <a:ext cx="9057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78" y="4589971"/>
                <a:ext cx="905761" cy="184666"/>
              </a:xfrm>
              <a:prstGeom prst="rect">
                <a:avLst/>
              </a:prstGeom>
              <a:blipFill>
                <a:blip r:embed="rId6"/>
                <a:stretch>
                  <a:fillRect l="-8054" t="-26667" r="-100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4905239" y="4682304"/>
            <a:ext cx="342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48136" y="4555346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mixture{1,2}[…]</a:t>
            </a:r>
            <a:endParaRPr lang="fr-FR" sz="1050" dirty="0"/>
          </a:p>
        </p:txBody>
      </p:sp>
      <p:sp>
        <p:nvSpPr>
          <p:cNvPr id="30" name="Flèche droite 29"/>
          <p:cNvSpPr/>
          <p:nvPr/>
        </p:nvSpPr>
        <p:spPr>
          <a:xfrm>
            <a:off x="4057559" y="5126568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548263" y="5067655"/>
                <a:ext cx="1113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63" y="5067655"/>
                <a:ext cx="1113510" cy="184666"/>
              </a:xfrm>
              <a:prstGeom prst="rect">
                <a:avLst/>
              </a:prstGeom>
              <a:blipFill>
                <a:blip r:embed="rId7"/>
                <a:stretch>
                  <a:fillRect l="-6557" t="-25806" r="-7650" b="-48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  <a:endCxn id="33" idx="1"/>
          </p:cNvCxnSpPr>
          <p:nvPr/>
        </p:nvCxnSpPr>
        <p:spPr>
          <a:xfrm>
            <a:off x="5661773" y="5159988"/>
            <a:ext cx="251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13301" y="5033030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mixture{1,3}[…]</a:t>
            </a:r>
            <a:endParaRPr lang="fr-FR" sz="1050" dirty="0"/>
          </a:p>
        </p:txBody>
      </p:sp>
      <p:sp>
        <p:nvSpPr>
          <p:cNvPr id="35" name="Flèche droite 34"/>
          <p:cNvSpPr/>
          <p:nvPr/>
        </p:nvSpPr>
        <p:spPr>
          <a:xfrm>
            <a:off x="4556311" y="5614372"/>
            <a:ext cx="367182" cy="138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5047015" y="5555459"/>
                <a:ext cx="13474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𝐴𝐵𝐶𝐷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15" y="5555459"/>
                <a:ext cx="1347420" cy="184666"/>
              </a:xfrm>
              <a:prstGeom prst="rect">
                <a:avLst/>
              </a:prstGeom>
              <a:blipFill>
                <a:blip r:embed="rId8"/>
                <a:stretch>
                  <a:fillRect l="-5882" t="-25806" r="-5882" b="-483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>
            <a:stCxn id="36" idx="3"/>
          </p:cNvCxnSpPr>
          <p:nvPr/>
        </p:nvCxnSpPr>
        <p:spPr>
          <a:xfrm>
            <a:off x="6394435" y="5647792"/>
            <a:ext cx="234096" cy="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92955" y="5520834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mixture{1,4}[…]</a:t>
            </a:r>
            <a:endParaRPr lang="fr-FR" sz="1050" dirty="0"/>
          </a:p>
        </p:txBody>
      </p:sp>
      <p:sp>
        <p:nvSpPr>
          <p:cNvPr id="43" name="Flèche à angle droit 42"/>
          <p:cNvSpPr/>
          <p:nvPr/>
        </p:nvSpPr>
        <p:spPr>
          <a:xfrm rot="5400000">
            <a:off x="3581548" y="3943328"/>
            <a:ext cx="273631" cy="364348"/>
          </a:xfrm>
          <a:prstGeom prst="bentUpArrow">
            <a:avLst>
              <a:gd name="adj1" fmla="val 25000"/>
              <a:gd name="adj2" fmla="val 24541"/>
              <a:gd name="adj3" fmla="val 241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3992955" y="4066219"/>
                <a:ext cx="6691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FR" sz="1200" dirty="0" smtClean="0"/>
                  <a:t>]</a:t>
                </a:r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55" y="4066219"/>
                <a:ext cx="669158" cy="184666"/>
              </a:xfrm>
              <a:prstGeom prst="rect">
                <a:avLst/>
              </a:prstGeom>
              <a:blipFill>
                <a:blip r:embed="rId9"/>
                <a:stretch>
                  <a:fillRect l="-10909" t="-26667" r="-13636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4" idx="3"/>
          </p:cNvCxnSpPr>
          <p:nvPr/>
        </p:nvCxnSpPr>
        <p:spPr>
          <a:xfrm>
            <a:off x="4662113" y="4158552"/>
            <a:ext cx="57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41613" y="4031594"/>
            <a:ext cx="13869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mixture{1,1}[…]</a:t>
            </a:r>
            <a:endParaRPr lang="fr-FR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4430886" y="428551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86" y="428551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4668636" y="4365246"/>
            <a:ext cx="57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51525" y="4229602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{1,1}[…]</a:t>
            </a:r>
            <a:endParaRPr lang="fr-FR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4559725" y="4810721"/>
                <a:ext cx="2381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25" y="4810721"/>
                <a:ext cx="238142" cy="184666"/>
              </a:xfrm>
              <a:prstGeom prst="rect">
                <a:avLst/>
              </a:prstGeom>
              <a:blipFill>
                <a:blip r:embed="rId11"/>
                <a:stretch>
                  <a:fillRect l="-15385" r="-1282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5251524" y="4739172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{1,2}[…]</a:t>
            </a:r>
            <a:endParaRPr lang="fr-FR" sz="1050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4906336" y="4872098"/>
            <a:ext cx="342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5239241" y="5287749"/>
                <a:ext cx="3321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41" y="5287749"/>
                <a:ext cx="332142" cy="184666"/>
              </a:xfrm>
              <a:prstGeom prst="rect">
                <a:avLst/>
              </a:prstGeom>
              <a:blipFill>
                <a:blip r:embed="rId12"/>
                <a:stretch>
                  <a:fillRect l="-10909" r="-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931040" y="5254300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{1,3}[…]</a:t>
            </a:r>
            <a:endParaRPr lang="fr-FR" sz="1050" dirty="0"/>
          </a:p>
        </p:txBody>
      </p:sp>
      <p:cxnSp>
        <p:nvCxnSpPr>
          <p:cNvPr id="57" name="Connecteur droit avec flèche 56"/>
          <p:cNvCxnSpPr>
            <a:stCxn id="55" idx="3"/>
            <a:endCxn id="56" idx="1"/>
          </p:cNvCxnSpPr>
          <p:nvPr/>
        </p:nvCxnSpPr>
        <p:spPr>
          <a:xfrm>
            <a:off x="5571383" y="5380082"/>
            <a:ext cx="359657" cy="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5866049" y="5776917"/>
                <a:ext cx="4356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49" y="5776917"/>
                <a:ext cx="435697" cy="184666"/>
              </a:xfrm>
              <a:prstGeom prst="rect">
                <a:avLst/>
              </a:prstGeom>
              <a:blipFill>
                <a:blip r:embed="rId13"/>
                <a:stretch>
                  <a:fillRect l="-8333" r="-555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635054" y="5742229"/>
            <a:ext cx="17876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{1,4}[…]</a:t>
            </a:r>
            <a:endParaRPr lang="fr-FR" sz="1050" dirty="0"/>
          </a:p>
        </p:txBody>
      </p:sp>
      <p:cxnSp>
        <p:nvCxnSpPr>
          <p:cNvPr id="62" name="Connecteur droit avec flèche 61"/>
          <p:cNvCxnSpPr>
            <a:stCxn id="60" idx="3"/>
            <a:endCxn id="61" idx="1"/>
          </p:cNvCxnSpPr>
          <p:nvPr/>
        </p:nvCxnSpPr>
        <p:spPr>
          <a:xfrm flipV="1">
            <a:off x="6301746" y="5869187"/>
            <a:ext cx="333308" cy="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308038" y="384072"/>
            <a:ext cx="814069" cy="252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77419" y="341887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name_mixture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308038" y="350821"/>
            <a:ext cx="99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74545"/>
              </p:ext>
            </p:extLst>
          </p:nvPr>
        </p:nvGraphicFramePr>
        <p:xfrm>
          <a:off x="2965703" y="324722"/>
          <a:ext cx="525382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64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"Nb"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"Ti"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"Zr"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"Cr"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"Mo"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NbTiZrCrMo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36309" y="280122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mixture =</a:t>
            </a:r>
            <a:endParaRPr lang="fr-FR" sz="1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9226"/>
              </p:ext>
            </p:extLst>
          </p:nvPr>
        </p:nvGraphicFramePr>
        <p:xfrm>
          <a:off x="2887586" y="2614969"/>
          <a:ext cx="5253820" cy="9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55">
                  <a:extLst>
                    <a:ext uri="{9D8B030D-6E8A-4147-A177-3AD203B41FA5}">
                      <a16:colId xmlns:a16="http://schemas.microsoft.com/office/drawing/2014/main" val="1764196698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3158376823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1442151320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4070929140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68067086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87235837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933672920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119548119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26750086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2694471877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1303181963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16923462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802104893"/>
                    </a:ext>
                  </a:extLst>
                </a:gridCol>
                <a:gridCol w="350254">
                  <a:extLst>
                    <a:ext uri="{9D8B030D-6E8A-4147-A177-3AD203B41FA5}">
                      <a16:colId xmlns:a16="http://schemas.microsoft.com/office/drawing/2014/main" val="464583415"/>
                    </a:ext>
                  </a:extLst>
                </a:gridCol>
                <a:gridCol w="350255">
                  <a:extLst>
                    <a:ext uri="{9D8B030D-6E8A-4147-A177-3AD203B41FA5}">
                      <a16:colId xmlns:a16="http://schemas.microsoft.com/office/drawing/2014/main" val="31992260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Quaternaries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05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Quinaries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919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fr-FR" sz="10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842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38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95493"/>
      </p:ext>
    </p:extLst>
  </p:cSld>
  <p:clrMapOvr>
    <a:masterClrMapping/>
  </p:clrMapOvr>
</p:sld>
</file>

<file path=ppt/slides/slide6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4" name="Rectangle 3"/><p:cNvSpPr/><p:nvPr/></p:nvSpPr><p:spPr><a:xfrm><a:off x="890307" y="515600"/><a:ext cx="6798966" cy="1938992"/></a:xfrm><a:prstGeom prst="rect"><a:avLst/></a:prstGeom><a:ln><a:solidFill><a:schemeClr val="tx1"/></a:solidFill></a:ln></p:spPr><p:txBody><a:bodyPr wrap="square"><a:spAutoFit/></a:bodyPr><a:lstStyle/><a:p><a:r><a:rPr lang="fr-FR" sz="1000" dirty="0" err="1"><a:solidFill><a:srgbClr val="0000FF"/></a:solidFill><a:latin typeface="Courier New" panose="02070309020205020404" pitchFamily="49" charset="0"/></a:rPr><a:t>function</a:t></a:r><a:r><a:rPr lang="fr-FR" sz="1000" dirty="0"><a:solidFill><a:srgbClr val="000000"/></a:solidFill><a:latin typeface="Courier New" panose="02070309020205020404" pitchFamily="49" charset="0"/></a:rPr><a:t> [</a:t></a:r><a:r><a:rPr lang="fr-FR" sz="1000" dirty="0" err="1"><a:solidFill><a:srgbClr val="000000"/></a:solidFill><a:latin typeface="Courier New" panose="02070309020205020404" pitchFamily="49" charset="0"/></a:rPr><a:t>alignements,name_alignements</a:t></a:r><a:r><a:rPr lang="fr-FR" sz="1000" dirty="0"><a:solidFill><a:srgbClr val="000000"/></a:solidFill><a:latin typeface="Courier New" panose="02070309020205020404" pitchFamily="49" charset="0"/></a:rPr><a:t>] = </a:t></a:r><a:r><a:rPr lang="fr-FR" sz="1000" dirty="0" err="1"><a:solidFill><a:srgbClr val="000000"/></a:solidFill><a:latin typeface="Courier New" panose="02070309020205020404" pitchFamily="49" charset="0"/></a:rPr><a:t>compute_alignements</a:t></a:r><a:r><a:rPr lang="fr-FR" sz="1000" dirty="0"><a:solidFill><a:srgbClr val="000000"/></a:solidFill><a:latin typeface="Courier New" panose="02070309020205020404" pitchFamily="49" charset="0"/></a:rPr><a:t>(</a:t></a:r><a:r><a:rPr lang="fr-FR" sz="1000" dirty="0" err="1"><a:solidFill><a:srgbClr val="000000"/></a:solidFill><a:latin typeface="Courier New" panose="02070309020205020404" pitchFamily="49" charset="0"/></a:rPr><a:t>mixture,name_mixture</a:t></a:r><a:r><a:rPr lang="fr-FR" sz="1000" dirty="0"><a:solidFill><a:srgbClr val="000000"/></a:solidFill><a:latin typeface="Courier New" panose="02070309020205020404" pitchFamily="49" charset="0"/></a:rPr><a:t>, </a:t></a:r><a:r><a:rPr lang="fr-FR" sz="1000" dirty="0" err="1"><a:solidFill><a:srgbClr val="000000"/></a:solidFill><a:latin typeface="Courier New" panose="02070309020205020404" pitchFamily="49" charset="0"/></a:rPr><a:t>nb_type_mixture</a:t></a:r><a:r><a:rPr lang="fr-FR" sz="1000" dirty="0"><a:solidFill><a:srgbClr val="000000"/></a:solidFill><a:latin typeface="Courier New" panose="02070309020205020404" pitchFamily="49" charset="0"/></a:rPr><a:t>)</a:t></a:r></a:p><a:p><a:r><a:rPr lang="en-US" sz="1000" dirty="0"><a:solidFill><a:srgbClr val="3C763D"/></a:solidFill><a:latin typeface="Courier New" panose="02070309020205020404" pitchFamily="49" charset="0"/></a:rPr><a:t>% For each mixture, the function calculates the </a:t></a:r><a:r><a:rPr lang="en-US" sz="1000" dirty="0" smtClean="0"><a:solidFill><a:srgbClr val="3C763D"/></a:solidFill><a:latin typeface="Courier New" panose="02070309020205020404" pitchFamily="49" charset="0"/></a:rPr><a:t>normalized vector </a:t></a:r><a:r><a:rPr lang="en-US" sz="1000" dirty="0"><a:solidFill><a:srgbClr val="3C763D"/></a:solidFill><a:latin typeface="Courier New" panose="02070309020205020404" pitchFamily="49" charset="0"/></a:rPr><a:t>coefficient between</a:t></a:r></a:p><a:p><a:r><a:rPr lang="en-US" sz="1000" dirty="0"><a:solidFill><a:srgbClr val="3C763D"/></a:solidFill><a:latin typeface="Courier New" panose="02070309020205020404" pitchFamily="49" charset="0"/></a:rPr><a:t>% this mixture and all the other mixtures.</a:t></a:r></a:p><a:p><a:r><a:rPr lang="en-US" sz="1000" dirty="0"><a:solidFill><a:srgbClr val="3C763D"/></a:solidFill><a:latin typeface="Courier New" panose="02070309020205020404" pitchFamily="49" charset="0"/></a:rPr><a:t>% Then it looks for  equals vector coefficients for segments with a common</a:t></a:r></a:p><a:p><a:r><a:rPr lang="fr-FR" sz="1000" dirty="0"><a:solidFill><a:srgbClr val="3C763D"/></a:solidFill><a:latin typeface="Courier New" panose="02070309020205020404" pitchFamily="49" charset="0"/></a:rPr><a:t>% point.</a:t></a:r></a:p><a:p><a:r><a:rPr lang="fr-FR" sz="1000" dirty="0"><a:solidFill><a:srgbClr val="3C763D"/></a:solidFill><a:latin typeface="Courier New" panose="02070309020205020404" pitchFamily="49" charset="0"/></a:rPr><a:t> </a:t></a:r><a:endParaRPr lang="fr-FR" sz="1000" dirty="0" smtClean="0"><a:solidFill><a:srgbClr val="3C763D"/></a:solidFill><a:latin typeface="Courier New" panose="02070309020205020404" pitchFamily="49" charset="0"/></a:endParaRPr></a:p><a:p><a:r><a:rPr lang="fr-FR" sz="1000" dirty="0" smtClean="0"><a:latin typeface="Times New Roman" panose="02020603050405020304" pitchFamily="18" charset="0"/><a:cs typeface="Times New Roman" panose="02020603050405020304" pitchFamily="18" charset="0"/></a:rPr><a:t>Uses </a:t></a:r><a:r><a:rPr lang="fr-FR" sz="1000" dirty="0" err="1" smtClean="0"><a:latin typeface="Courier New" panose="02070309020205020404" pitchFamily="49" charset="0"/><a:cs typeface="Courier New" panose="02070309020205020404" pitchFamily="49" charset="0"/></a:rPr><a:t>vector_coeff</a:t></a:r><a:r><a:rPr lang="fr-FR" sz="1000" dirty="0" smtClean="0"><a:latin typeface="Courier New" panose="02070309020205020404" pitchFamily="49" charset="0"/><a:cs typeface="Courier New" panose="02070309020205020404" pitchFamily="49" charset="0"/></a:rPr><a:t>(</a:t></a:r><a:r><a:rPr lang="fr-FR" sz="1000" dirty="0" err="1" smtClean="0"><a:latin typeface="Courier New" panose="02070309020205020404" pitchFamily="49" charset="0"/><a:cs typeface="Courier New" panose="02070309020205020404" pitchFamily="49" charset="0"/></a:rPr><a:t>u,v</a:t></a:r><a:r><a:rPr lang="fr-FR" sz="1000" dirty="0"><a:latin typeface="Courier New" panose="02070309020205020404" pitchFamily="49" charset="0"/><a:cs typeface="Courier New" panose="02070309020205020404" pitchFamily="49" charset="0"/></a:rPr><a:t>)</a:t></a:r><a:endParaRPr lang="fr-FR" dirty="0"><a:latin typeface="Courier New" panose="02070309020205020404" pitchFamily="49" charset="0"/><a:cs typeface="Courier New" panose="02070309020205020404" pitchFamily="49" charset="0"/></a:endParaRPr></a:p><a:p><a:endParaRPr lang="fr-FR" sz="1000" dirty="0"><a:latin typeface="Courier New" panose="02070309020205020404" pitchFamily="49" charset="0"/><a:cs typeface="Courier New" panose="02070309020205020404" pitchFamily="49" charset="0"/></a:endParaRPr></a:p><a:p><a:endParaRPr lang="fr-FR" sz="1000" dirty="0" smtClean="0"><a:solidFill><a:srgbClr val="3C763D"/></a:solidFill><a:latin typeface="Courier New" panose="02070309020205020404" pitchFamily="49" charset="0"/></a:endParaRPr></a:p><a:p><a:r><a:rPr lang="fr-FR" dirty="0" smtClean="0"><a:latin typeface="Courier New" panose="02070309020205020404" pitchFamily="49" charset="0"/></a:rPr><a:t>...</a:t></a:r><a:endParaRPr lang="fr-FR" dirty="0"><a:latin typeface="Courier New" panose="02070309020205020404" pitchFamily="49" charset="0"/></a:endParaRPr></a:p></p:txBody></p:sp><p:sp><p:nvSpPr><p:cNvPr id="5" name="Rectangle 4"/><p:cNvSpPr/><p:nvPr/></p:nvSpPr><p:spPr><a:xfrm><a:off x="245532" y="86222"/><a:ext cx="7385551" cy="400110"/></a:xfrm><a:prstGeom prst="rect"><a:avLst/></a:prstGeom></p:spPr><p:txBody><a:bodyPr wrap="square"><a:spAutoFit/></a:bodyPr><a:lstStyle/><a:p><a:r><a:rPr lang="fr-FR" sz="1000" dirty="0"><a:solidFill><a:srgbClr val="000000"/></a:solidFill><a:latin typeface="Courier New" panose="02070309020205020404" pitchFamily="49" charset="0"/></a:rPr><a:t>[</a:t></a:r><a:r><a:rPr lang="fr-FR" sz="1000" dirty="0" err="1"><a:solidFill><a:srgbClr val="000000"/></a:solidFill><a:latin typeface="Courier New" panose="02070309020205020404" pitchFamily="49" charset="0"/></a:rPr><a:t>alignements,name_alignement</a:t></a:r><a:r><a:rPr lang="fr-FR" sz="1000" dirty="0"><a:solidFill><a:srgbClr val="000000"/></a:solidFill><a:latin typeface="Courier New" panose="02070309020205020404" pitchFamily="49" charset="0"/></a:rPr><a:t>]=</a:t></a:r><a:r><a:rPr lang="fr-FR" sz="1000" dirty="0" err="1"><a:solidFill><a:srgbClr val="000000"/></a:solidFill><a:latin typeface="Courier New" panose="02070309020205020404" pitchFamily="49" charset="0"/></a:rPr><a:t>compute_alignements</a:t></a:r><a:r><a:rPr lang="fr-FR" sz="1000" dirty="0"><a:solidFill><a:srgbClr val="000000"/></a:solidFill><a:latin typeface="Courier New" panose="02070309020205020404" pitchFamily="49" charset="0"/></a:rPr><a:t>(</a:t></a:r><a:r><a:rPr lang="fr-FR" sz="1000" dirty="0" err="1"><a:solidFill><a:srgbClr val="000000"/></a:solidFill><a:latin typeface="Courier New" panose="02070309020205020404" pitchFamily="49" charset="0"/></a:rPr><a:t>mixture,name_mixture</a:t></a:r><a:r><a:rPr lang="fr-FR" sz="1000" dirty="0"><a:solidFill><a:srgbClr val="000000"/></a:solidFill><a:latin typeface="Courier New" panose="02070309020205020404" pitchFamily="49" charset="0"/></a:rPr><a:t>, </a:t></a:r><a:r><a:rPr lang="fr-FR" sz="1000" dirty="0" err="1"><a:solidFill><a:srgbClr val="000000"/></a:solidFill><a:latin typeface="Courier New" panose="02070309020205020404" pitchFamily="49" charset="0"/></a:rPr><a:t>nb_elements</a:t></a:r><a:r><a:rPr lang="fr-FR" sz="1000" dirty="0"><a:solidFill><a:srgbClr val="000000"/></a:solidFill><a:latin typeface="Courier New" panose="02070309020205020404" pitchFamily="49" charset="0"/></a:rPr><a:t>);</a:t></a:r></a:p><a:p><a:endParaRPr lang="fr-FR" sz="1000" dirty="0"/></a:p></p:txBody></p:sp><p:cxnSp><p:nvCxnSpPr><p:cNvPr id="7" name="Connecteur en angle 6"/><p:cNvCxnSpPr><a:stCxn id="4" idx="1"/></p:cNvCxnSpPr><p:nvPr/></p:nvCxnSpPr><p:spPr><a:xfrm rot="10800000"><a:off x="590227" y="324216"/><a:ext cx="300081" cy="1160880"/></a:xfrm><a:prstGeom prst="bentConnector2"><a:avLst/></a:prstGeom><a:ln><a:solidFill><a:schemeClr val="tx1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graphicFrame><p:nvGraphicFramePr><p:cNvPr id="8" name="Tableau 7"/><p:cNvGraphicFramePr><a:graphicFrameLocks noGrp="1"/></p:cNvGraphicFramePr><p:nvPr><p:extLst><p:ext uri="{D42A27DB-BD31-4B8C-83A1-F6EECF244321}"><p14:modId xmlns:p14="http://schemas.microsoft.com/office/powerpoint/2010/main" val="1352398885"/></p:ext></p:extLst></p:nvPr></p:nvGraphicFramePr><p:xfrm><a:off x="902237" y="2693850"/><a:ext cx="5253820" cy="2062480"/></p:xfrm><a:graphic><a:graphicData uri="http://schemas.openxmlformats.org/drawingml/2006/table"><a:tbl><a:tblPr firstRow="1" bandRow="1"><a:tableStyleId>{5C22544A-7EE6-4342-B048-85BDC9FD1C3A}</a:tableStyleId></a:tblPr><a:tblGrid><a:gridCol w="1050764"><a:extLst><a:ext uri="{9D8B030D-6E8A-4147-A177-3AD203B41FA5}"><a16:colId xmlns:a16="http://schemas.microsoft.com/office/drawing/2014/main" val="1764196698"/></a:ext></a:extLst></a:gridCol><a:gridCol w="1050764"><a:extLst><a:ext uri="{9D8B030D-6E8A-4147-A177-3AD203B41FA5}"><a16:colId xmlns:a16="http://schemas.microsoft.com/office/drawing/2014/main" val="4070929140"/></a:ext></a:extLst></a:gridCol><a:gridCol w="1050764"><a:extLst><a:ext uri="{9D8B030D-6E8A-4147-A177-3AD203B41FA5}"><a16:colId xmlns:a16="http://schemas.microsoft.com/office/drawing/2014/main" val="3933672920"/></a:ext></a:extLst></a:gridCol><a:gridCol w="1050764"><a:extLst><a:ext uri="{9D8B030D-6E8A-4147-A177-3AD203B41FA5}"><a16:colId xmlns:a16="http://schemas.microsoft.com/office/drawing/2014/main" val="2694471877"/></a:ext></a:extLst></a:gridCol><a:gridCol w="1050764"><a:extLst><a:ext uri="{9D8B030D-6E8A-4147-A177-3AD203B41FA5}"><a16:colId xmlns:a16="http://schemas.microsoft.com/office/drawing/2014/main" val="802104893"/></a:ext></a:extLst></a:gridCol></a:tblGrid><a:tr h="370840"><a:tc><a:txBody><a:bodyPr/><a:lstStyle/><a:p><a:pPr algn="ctr"/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Unaries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Binaries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Ternaries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Quaternaries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Quinaries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extLst><a:ext uri="{0D108BD9-81ED-4DB2-BD59-A6C34878D82A}"><a16:rowId xmlns:a16="http://schemas.microsoft.com/office/drawing/2014/main" val="3668291991"/></a:ext></a:extLst></a:tr><a:tr h="370840"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"Nb"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"Ti"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"Zr"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"Cr"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"Mo"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NbZr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TiZr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ZrCr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ZrMo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NbTiZr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NbZrCr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NbZrMo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TiZrCr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TiZrMo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ZrCrMo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NbTiZrCr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NbTiZrMo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NbZrCrMo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/a:p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TiZrCrMo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r><a:rPr lang="fr-FR" sz="1050" b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NbTiZrCrMo</a:t></a:r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"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extLst><a:ext uri="{0D108BD9-81ED-4DB2-BD59-A6C34878D82A}"><a16:rowId xmlns:a16="http://schemas.microsoft.com/office/drawing/2014/main" val="3783484205"/></a:ext></a:extLst></a:tr></a:tbl></a:graphicData></a:graphic></p:graphicFrame><p:sp><p:nvSpPr><p:cNvPr id="11" name="Ellipse 10"/><p:cNvSpPr/><p:nvPr/></p:nvSpPr><p:spPr><a:xfrm><a:off x="1200650" y="3067397"/><a:ext cx="515389" cy="224443"/></a:xfrm><a:prstGeom prst="ellipse"><a:avLst/></a:prstGeom><a:noFill/><a:ln><a:solidFill><a:srgbClr val="FF0000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/></a:p></p:txBody></p:sp><p:sp><p:nvSpPr><p:cNvPr id="12" name="ZoneTexte 11"/><p:cNvSpPr txBox="1"/><p:nvPr/></p:nvSpPr><p:spPr><a:xfrm><a:off x="902237" y="2419003"/><a:ext cx="5253820" cy="276999"/></a:xfrm><a:prstGeom prst="rect"><a:avLst/></a:prstGeom><a:noFill/><a:ln><a:solidFill><a:schemeClr val="tx1"/></a:solidFill></a:ln></p:spPr><p:txBody><a:bodyPr wrap="square" rtlCol="0"><a:spAutoFit/></a:bodyPr><a:lstStyle/><a:p><a:pPr algn="ctr"/><a:r><a:rPr lang="fr-FR" sz="1200" dirty="0" smtClean="0"><a:latin typeface="Times New Roman" panose="02020603050405020304" pitchFamily="18" charset="0"/><a:cs typeface="Times New Roman" panose="02020603050405020304" pitchFamily="18" charset="0"/></a:rPr><a:t>First </a:t></a:r><a:r><a:rPr lang="fr-FR" sz="1200" dirty="0" err="1" smtClean="0"><a:latin typeface="Times New Roman" panose="02020603050405020304" pitchFamily="18" charset="0"/><a:cs typeface="Times New Roman" panose="02020603050405020304" pitchFamily="18" charset="0"/></a:rPr><a:t>iteration</a:t></a:r><a:endParaRPr lang="fr-FR" sz="1200" dirty="0"><a:latin typeface="Times New Roman" panose="02020603050405020304" pitchFamily="18" charset="0"/><a:cs typeface="Times New Roman" panose="02020603050405020304" pitchFamily="18" charset="0"/></a:endParaRPr></a:p></p:txBody></p:sp><p:sp><p:nvSpPr><p:cNvPr id="13" name="ZoneTexte 12"/><p:cNvSpPr txBox="1"/><p:nvPr/></p:nvSpPr><p:spPr><a:xfrm><a:off x="245532" y="2994952"/><a:ext cx="656705" cy="369332"/></a:xfrm><a:prstGeom prst="rect"><a:avLst/></a:prstGeom><a:noFill/></p:spPr><p:txBody><a:bodyPr wrap="square" rtlCol="0"><a:spAutoFit/></a:bodyPr><a:lstStyle/><a:p><a:r><a:rPr lang="fr-FR" sz="900" dirty="0" smtClean="0"><a:solidFill><a:srgbClr val="FF0000"/></a:solidFill><a:latin typeface="Times New Roman" panose="02020603050405020304" pitchFamily="18" charset="0"/><a:cs typeface="Times New Roman" panose="02020603050405020304" pitchFamily="18" charset="0"/></a:rPr><a:t>Reference mixture</a:t></a:r><a:endParaRPr lang="fr-FR" sz="900" dirty="0"><a:solidFill><a:srgbClr val="FF0000"/></a:solidFill><a:latin typeface="Times New Roman" panose="02020603050405020304" pitchFamily="18" charset="0"/><a:cs typeface="Times New Roman" panose="02020603050405020304" pitchFamily="18" charset="0"/></a:endParaRPr></a:p></p:txBody></p:sp><p:cxnSp><p:nvCxnSpPr><p:cNvPr id="15" name="Connecteur droit avec flèche 14"/><p:cNvCxnSpPr><a:stCxn id="13" idx="3"/></p:cNvCxnSpPr><p:nvPr/></p:nvCxnSpPr><p:spPr><a:xfrm flipV="1"><a:off x="902237" y="3156783"/><a:ext cx="298413" cy="22835"/></a:xfrm><a:prstGeom prst="straightConnector1"><a:avLst/></a:prstGeom><a:ln><a:solidFill><a:srgbClr val="FF0000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cxnSp><p:nvCxnSpPr><p:cNvPr id="23" name="Connecteur droit avec flèche 22"/><p:cNvCxnSpPr><a:stCxn id="11" idx="6"/></p:cNvCxnSpPr><p:nvPr/></p:nvCxnSpPr><p:spPr><a:xfrm flipV="1"><a:off x="1716039" y="3179618"/><a:ext cx="532015" cy="1"/></a:xfrm><a:prstGeom prst="straightConnector1"><a:avLst/></a:prstGeom><a:ln><a:solidFill><a:srgbClr val="0070C0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cxnSp><p:nvCxnSpPr><p:cNvPr id="24" name="Connecteur droit avec flèche 23"/><p:cNvCxnSpPr><a:stCxn id="11" idx="6"/></p:cNvCxnSpPr><p:nvPr/></p:nvCxnSpPr><p:spPr><a:xfrm><a:off x="1716039" y="3179619"/><a:ext cx="532015" cy="184665"/></a:xfrm><a:prstGeom prst="straightConnector1"><a:avLst/></a:prstGeom><a:ln><a:solidFill><a:srgbClr val="0070C0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cxnSp><p:nvCxnSpPr><p:cNvPr id="27" name="Connecteur droit avec flèche 26"/><p:cNvCxnSpPr><a:stCxn id="11" idx="6"/></p:cNvCxnSpPr><p:nvPr/></p:nvCxnSpPr><p:spPr><a:xfrm><a:off x="1716039" y="3179619"/><a:ext cx="532015" cy="378014"/></a:xfrm><a:prstGeom prst="straightConnector1"><a:avLst/></a:prstGeom><a:ln><a:solidFill><a:srgbClr val="0070C0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sp><p:nvSpPr><p:cNvPr id="34" name="Forme libre 33"/><p:cNvSpPr/><p:nvPr/></p:nvSpPr><p:spPr><a:xfrm><a:off x="1214461" y="3223563"/><a:ext cx="90488" cy="121444"/></a:xfrm><a:custGeom><a:avLst/><a:gdLst><a:gd name="connsiteX0" fmla="*/ 0 w 90488"/><a:gd name="connsiteY0" fmla="*/ 0 h 121444"/><a:gd name="connsiteX1" fmla="*/ 0 w 90488"/><a:gd name="connsiteY1" fmla="*/ 116682 h 121444"/><a:gd name="connsiteX2" fmla="*/ 90488 w 90488"/><a:gd name="connsiteY2" fmla="*/ 121444 h 121444"/></a:gdLst><a:ahLst/><a:cxnLst><a:cxn ang="0"><a:pos x="connsiteX0" y="connsiteY0"/></a:cxn><a:cxn ang="0"><a:pos x="connsiteX1" y="connsiteY1"/></a:cxn><a:cxn ang="0"><a:pos x="connsiteX2" y="connsiteY2"/></a:cxn></a:cxnLst><a:rect l="l" t="t" r="r" b="b"/><a:pathLst><a:path w="90488" h="121444"><a:moveTo><a:pt x="0" y="0"/></a:moveTo><a:lnTo><a:pt x="0" y="116682"/></a:lnTo><a:lnTo><a:pt x="90488" y="121444"/></a:lnTo></a:path></a:pathLst></a:custGeom><a:noFill/><a:ln><a:solidFill><a:srgbClr val="0070C0"/></a:solidFill><a:headEnd type="none" w="med" len="med"/><a:tailEnd type="triangle" w="med" len="med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/></a:p></p:txBody></p:sp><p:sp><p:nvSpPr><p:cNvPr id="35" name="Forme libre 34"/><p:cNvSpPr/><p:nvPr/></p:nvSpPr><p:spPr><a:xfrm><a:off x="1214461" y="3223563"/><a:ext cx="90488" cy="288132"/></a:xfrm><a:custGeom><a:avLst/><a:gdLst><a:gd name="connsiteX0" fmla="*/ 0 w 90488"/><a:gd name="connsiteY0" fmla="*/ 0 h 121444"/><a:gd name="connsiteX1" fmla="*/ 0 w 90488"/><a:gd name="connsiteY1" fmla="*/ 116682 h 121444"/><a:gd name="connsiteX2" fmla="*/ 90488 w 90488"/><a:gd name="connsiteY2" fmla="*/ 121444 h 121444"/></a:gdLst><a:ahLst/><a:cxnLst><a:cxn ang="0"><a:pos x="connsiteX0" y="connsiteY0"/></a:cxn><a:cxn ang="0"><a:pos x="connsiteX1" y="connsiteY1"/></a:cxn><a:cxn ang="0"><a:pos x="connsiteX2" y="connsiteY2"/></a:cxn></a:cxnLst><a:rect l="l" t="t" r="r" b="b"/><a:pathLst><a:path w="90488" h="121444"><a:moveTo><a:pt x="0" y="0"/></a:moveTo><a:lnTo><a:pt x="0" y="116682"/></a:lnTo><a:lnTo><a:pt x="90488" y="121444"/></a:lnTo></a:path></a:pathLst></a:custGeom><a:noFill/><a:ln><a:solidFill><a:srgbClr val="0070C0"/></a:solidFill><a:headEnd type="none" w="med" len="med"/><a:tailEnd type="triangle" w="med" len="med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/></a:p></p:txBody></p:sp><p:sp><p:nvSpPr><p:cNvPr id="36" name="Forme libre 35"/><p:cNvSpPr/><p:nvPr/></p:nvSpPr><p:spPr><a:xfrm><a:off x="1214461" y="3375103"/><a:ext cx="90488" cy="288132"/></a:xfrm><a:custGeom><a:avLst/><a:gdLst><a:gd name="connsiteX0" fmla="*/ 0 w 90488"/><a:gd name="connsiteY0" fmla="*/ 0 h 121444"/><a:gd name="connsiteX1" fmla="*/ 0 w 90488"/><a:gd name="connsiteY1" fmla="*/ 116682 h 121444"/><a:gd name="connsiteX2" fmla="*/ 90488 w 90488"/><a:gd name="connsiteY2" fmla="*/ 121444 h 121444"/></a:gdLst><a:ahLst/><a:cxnLst><a:cxn ang="0"><a:pos x="connsiteX0" y="connsiteY0"/></a:cxn><a:cxn ang="0"><a:pos x="connsiteX1" y="connsiteY1"/></a:cxn><a:cxn ang="0"><a:pos x="connsiteX2" y="connsiteY2"/></a:cxn></a:cxnLst><a:rect l="l" t="t" r="r" b="b"/><a:pathLst><a:path w="90488" h="121444"><a:moveTo><a:pt x="0" y="0"/></a:moveTo><a:lnTo><a:pt x="0" y="116682"/></a:lnTo><a:lnTo><a:pt x="90488" y="121444"/></a:lnTo></a:path></a:pathLst></a:custGeom><a:noFill/><a:ln><a:solidFill><a:srgbClr val="0070C0"/></a:solidFill><a:headEnd type="none" w="med" len="med"/><a:tailEnd type="triangle" w="med" len="med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/></a:p></p:txBody></p:sp><p:sp><p:nvSpPr><p:cNvPr id="37" name="Forme libre 36"/><p:cNvSpPr/><p:nvPr/></p:nvSpPr><p:spPr><a:xfrm><a:off x="1214461" y="3549265"/><a:ext cx="90488" cy="288132"/></a:xfrm><a:custGeom><a:avLst/><a:gdLst><a:gd name="connsiteX0" fmla="*/ 0 w 90488"/><a:gd name="connsiteY0" fmla="*/ 0 h 121444"/><a:gd name="connsiteX1" fmla="*/ 0 w 90488"/><a:gd name="connsiteY1" fmla="*/ 116682 h 121444"/><a:gd name="connsiteX2" fmla="*/ 90488 w 90488"/><a:gd name="connsiteY2" fmla="*/ 121444 h 121444"/></a:gdLst><a:ahLst/><a:cxnLst><a:cxn ang="0"><a:pos x="connsiteX0" y="connsiteY0"/></a:cxn><a:cxn ang="0"><a:pos x="connsiteX1" y="connsiteY1"/></a:cxn><a:cxn ang="0"><a:pos x="connsiteX2" y="connsiteY2"/></a:cxn></a:cxnLst><a:rect l="l" t="t" r="r" b="b"/><a:pathLst><a:path w="90488" h="121444"><a:moveTo><a:pt x="0" y="0"/></a:moveTo><a:lnTo><a:pt x="0" y="116682"/></a:lnTo><a:lnTo><a:pt x="90488" y="121444"/></a:lnTo></a:path></a:pathLst></a:custGeom><a:noFill/><a:ln><a:solidFill><a:srgbClr val="0070C0"/></a:solidFill><a:headEnd type="none" w="med" len="med"/><a:tailEnd type="triangle" w="med" len="med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/></a:p></p:txBody></p:sp><p:cxnSp><p:nvCxnSpPr><p:cNvPr id="39" name="Connecteur droit 38"/><p:cNvCxnSpPr><a:stCxn id="11" idx="6"/></p:cNvCxnSpPr><p:nvPr/></p:nvCxnSpPr><p:spPr><a:xfrm><a:off x="1716039" y="3179619"/><a:ext cx="404091" cy="483616"/></a:xfrm><a:prstGeom prst="line"><a:avLst/></a:prstGeom><a:ln><a:solidFill><a:srgbClr val="0070C0"/></a:solidFill><a:prstDash val="lgDashDotDot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cxnSp><p:nvCxnSpPr><p:cNvPr id="41" name="Connecteur droit avec flèche 40"/><p:cNvCxnSpPr/><p:nvPr/></p:nvCxnSpPr><p:spPr><a:xfrm><a:off x="6215880" y="2884632"/><a:ext cx="355600" cy="0"/></a:xfrm><a:prstGeom prst="straightConnector1"><a:avLst/></a:prstGeom><a:ln><a:solidFill><a:srgbClr val="0070C0"/></a:solidFill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sp><p:nvSpPr><p:cNvPr id="43" name="ZoneTexte 42"/><p:cNvSpPr txBox="1"/><p:nvPr/></p:nvSpPr><p:spPr><a:xfrm><a:off x="6567147" y="2602537"/><a:ext cx="1454635" cy="784830"/></a:xfrm><a:prstGeom prst="rect"><a:avLst/></a:prstGeom><a:noFill/></p:spPr><p:txBody><a:bodyPr wrap="square" rtlCol="0"><a:spAutoFit/></a:bodyPr><a:lstStyle/><a:p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Calculation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of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normalized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vector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coefficient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between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the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reference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and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following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other</a:t></a:r><a:r><a:rPr lang="fr-FR" sz="900" dirty="0" smtClean="0"><a:solidFill><a:srgbClr val="0070C0"/></a:solidFill><a:latin typeface="Times New Roman" panose="02020603050405020304" pitchFamily="18" charset="0"/><a:cs typeface="Times New Roman" panose="02020603050405020304" pitchFamily="18" charset="0"/></a:rPr><a:t> mixtures </a:t></a:r><a:r><a:rPr lang="fr-FR" sz="900" dirty="0" err="1" smtClean="0"><a:solidFill><a:srgbClr val="0070C0"/></a:solidFill><a:latin typeface="Times New Roman" panose="02020603050405020304" pitchFamily="18" charset="0"/><a:cs typeface="Times New Roman" panose="02020603050405020304" pitchFamily="18" charset="0"/></a:rPr><a:t>with</a:t></a:r><a:r><a:rPr lang="fr-FR" sz="900" dirty="0"><a:solidFill><a:srgbClr val="0070C0"/></a:solidFill><a:latin typeface="Courier New" panose="02070309020205020404" pitchFamily="49" charset="0"/><a:cs typeface="Courier New" panose="02070309020205020404" pitchFamily="49" charset="0"/></a:rPr><a:t> </a:t></a:r><a:r><a:rPr lang="fr-FR" sz="900" dirty="0" err="1" smtClean="0"><a:solidFill><a:srgbClr val="0070C0"/></a:solidFill><a:latin typeface="Courier New" panose="02070309020205020404" pitchFamily="49" charset="0"/><a:cs typeface="Courier New" panose="02070309020205020404" pitchFamily="49" charset="0"/></a:rPr><a:t>vector_coeff</a:t></a:r><a:r><a:rPr lang="fr-FR" sz="900" dirty="0" smtClean="0"><a:solidFill><a:srgbClr val="0070C0"/></a:solidFill><a:latin typeface="Courier New" panose="02070309020205020404" pitchFamily="49" charset="0"/><a:cs typeface="Courier New" panose="02070309020205020404" pitchFamily="49" charset="0"/></a:rPr><a:t>(</a:t></a:r><a:r><a:rPr lang="fr-FR" sz="900" dirty="0" err="1" smtClean="0"><a:solidFill><a:srgbClr val="0070C0"/></a:solidFill><a:latin typeface="Courier New" panose="02070309020205020404" pitchFamily="49" charset="0"/><a:cs typeface="Courier New" panose="02070309020205020404" pitchFamily="49" charset="0"/></a:rPr><a:t>u,v</a:t></a:r><a:r><a:rPr lang="fr-FR" sz="900" dirty="0" smtClean="0"><a:solidFill><a:srgbClr val="0070C0"/></a:solidFill><a:latin typeface="Courier New" panose="02070309020205020404" pitchFamily="49" charset="0"/><a:cs typeface="Courier New" panose="02070309020205020404" pitchFamily="49" charset="0"/></a:rPr><a:t>)</a:t></a:r><a:endParaRPr lang="fr-FR" sz="900" dirty="0"><a:solidFill><a:srgbClr val="0070C0"/></a:solidFill><a:latin typeface="Times New Roman" panose="02020603050405020304" pitchFamily="18" charset="0"/><a:cs typeface="Times New Roman" panose="02020603050405020304" pitchFamily="18" charset="0"/></a:endParaRPr></a:p></p:txBody></p:sp><p:sp><p:nvSpPr><p:cNvPr id="44" name="Flèche courbée vers la droite 43"/><p:cNvSpPr/><p:nvPr/></p:nvSpPr><p:spPr><a:xfrm><a:off x="544362" y="4548244"/><a:ext cx="357875" cy="739833"/></a:xfrm><a:prstGeom prst="curvedRightArrow"><a:avLst/></a:prstGeom><a:solidFill><a:schemeClr val="bg1"/></a:solidFill><a:ln><a:solidFill><a:schemeClr val="tx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lang="fr-FR"><a:solidFill><a:schemeClr val="tx1"/></a:solidFill></a:endParaRPr></a:p></p:txBody></p:sp><mc:AlternateContent xmlns:mc="http://schemas.openxmlformats.org/markup-compatibility/2006"><mc:Choice xmlns:a14="http://schemas.microsoft.com/office/drawing/2010/main" Requires="a14"><p:graphicFrame><p:nvGraphicFramePr><p:cNvPr id="45" name="Tableau 44"/><p:cNvGraphicFramePr><a:graphicFrameLocks noGrp="1"/></p:cNvGraphicFramePr><p:nvPr><p:extLst><p:ext uri="{D42A27DB-BD31-4B8C-83A1-F6EECF244321}"><p14:modId xmlns:p14="http://schemas.microsoft.com/office/powerpoint/2010/main" val="4078446574"/></p:ext></p:extLst></p:nvPr></p:nvGraphicFramePr><p:xfrm><a:off x="902236" y="4868551"/><a:ext cx="7119545" cy="2089150"/></p:xfrm><a:graphic><a:graphicData uri="http://schemas.openxmlformats.org/drawingml/2006/table"><a:tbl><a:tblPr firstRow="1" bandRow="1"><a:tableStyleId>{5C22544A-7EE6-4342-B048-85BDC9FD1C3A}</a:tableStyleId></a:tblPr><a:tblGrid><a:gridCol w="1423909"><a:extLst><a:ext uri="{9D8B030D-6E8A-4147-A177-3AD203B41FA5}"><a16:colId xmlns:a16="http://schemas.microsoft.com/office/drawing/2014/main" val="1764196698"/></a:ext></a:extLst></a:gridCol><a:gridCol w="1423909"><a:extLst><a:ext uri="{9D8B030D-6E8A-4147-A177-3AD203B41FA5}"><a16:colId xmlns:a16="http://schemas.microsoft.com/office/drawing/2014/main" val="4070929140"/></a:ext></a:extLst></a:gridCol><a:gridCol w="1423909"><a:extLst><a:ext uri="{9D8B030D-6E8A-4147-A177-3AD203B41FA5}"><a16:colId xmlns:a16="http://schemas.microsoft.com/office/drawing/2014/main" val="3933672920"/></a:ext></a:extLst></a:gridCol><a:gridCol w="1423909"><a:extLst><a:ext uri="{9D8B030D-6E8A-4147-A177-3AD203B41FA5}"><a16:colId xmlns:a16="http://schemas.microsoft.com/office/drawing/2014/main" val="2694471877"/></a:ext></a:extLst></a:gridCol><a:gridCol w="1423909"><a:extLst><a:ext uri="{9D8B030D-6E8A-4147-A177-3AD203B41FA5}"><a16:colId xmlns:a16="http://schemas.microsoft.com/office/drawing/2014/main" val="802104893"/></a:ext></a:extLst></a:gridCol></a:tblGrid><a:tr h="370840"><a:tc><a:txBody><a:bodyPr/><a:lstStyle/><a:p><a:pPr algn="ctr"/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0</a:t></a:r></a:p><a:p><a:pPr algn="ctr"/><a14:m><m:oMath xmlns:m="http://schemas.openxmlformats.org/officeDocument/2006/math"><m:acc><m:accPr><m:chr m:val="⃗"/><m:ctrl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Ti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Zr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𝐶𝑟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𝑀𝑜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NbTi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NbZr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NbCr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NbMo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Ti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Zr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Ti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Cr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Ti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Mo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𝑍𝑟𝐶𝑟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ZrMo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14:m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Nb</m:t></m:r><m: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0" dirty="0" smtClean="0"><a:solidFill><a:schemeClr val="tx1"/></a:solidFill><a:latin typeface="Cambria Math" panose="02040503050406030204" pitchFamily="18" charset="0"/><a:cs typeface="Times New Roman" panose="02020603050405020304" pitchFamily="18" charset="0"/></a:rPr><m:t>CrMo</m:t></m:r></m:e></m:acc></m:oMath></a14:m><a:r><a:rPr lang="fr-FR" sz="1050" b="0" baseline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 </a:t></a:r><a:r><a:rPr lang="fr-FR" sz="1050" b="0" baseline="0" dirty="0" err="1" smtClean="0"><a:solidFill><a:schemeClr val="tx1"/></a:solidFill><a:latin typeface="Times New Roman" panose="02020603050405020304" pitchFamily="18" charset="0"/><a:cs typeface="Times New Roman" panose="02020603050405020304" pitchFamily="18" charset="0"/></a:rPr><a:t>coeff</a:t></a: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marL="0" marR="0" indent="0" algn="ctr" defTabSz="914400" rtl="0" eaLnBrk="1" fontAlgn="auto" latinLnBrk="0" hangingPunct="1"><a:lnSpc><a:spcPct val="100000"/></a:lnSpc><a:spcBef><a:spcPts val="0"/></a:spcBef><a:spcAft><a:spcPts val="0"/></a:spcAft><a:buClrTx/><a:buSzTx/><a:buFontTx/><a:buNone/><a:tabLst/><a:defRPr/></a:pPr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14:m><m:oMathPara xmlns:m="http://schemas.openxmlformats.org/officeDocument/2006/math"><m:oMathParaPr><m:jc m:val="centerGroup"/></m:oMathParaPr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NbTiZr</m:t></m:r></m:e></m:acc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acc><m:accPr><m:chr m:val="⃗"/><m:ctrlP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/m:ctrlPr></m:accPr><m:e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NbTiCr</m:t></m:r><m:r><m:rPr><m:nor/></m:rP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m:t> </m:t></m:r></m:e></m:acc></m:oMath></m:oMathPara></a14:m><a:endPara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NbTiMo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NbZrCr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NbZrMo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NbCrMo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TiZrCr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TiZrMo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TiCrMo</m:t></m:r></m:oMath></m:oMathPara></a14:m><a:endPara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endParaRPr></a:p><a:p><a:pPr algn="ctr"/><a14:m><m:oMathPara xmlns:m="http://schemas.openxmlformats.org/officeDocument/2006/math"><m:oMathParaPr><m:jc m:val="centerGroup"/></m:oMathParaPr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m:r><m:rPr><m:sty m:val="p"/></m:rPr><a:rPr lang="fr-FR" sz="1050" b="0" i="1" dirty="0" err="1" smtClean="0"><a:solidFill><a:schemeClr val="tx1"/></a:solidFill><a:latin typeface="Cambria Math" panose="02040503050406030204" pitchFamily="18" charset="0"/><a:cs typeface="Times New Roman" panose="02020603050405020304" pitchFamily="18" charset="0"/></a:rPr><m:t>ZrCrMo</m:t></m:r></m:oMath></m:oMathPara></a14:m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/m:oMath>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NbTiZrCr</a:t></a:r></a:p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/m:oMath>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NbTiZrMo</a:t></a:r></a:p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/m:oMath>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NbTiCrMo</a:t></a:r></a:p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/m:oMath>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NbZrCrMo</a:t></a:r></a:p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m:t></m:r></m:oMath>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TiZrCrMo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tc><a:txBody><a:bodyPr/><a:lstStyle/><a:p><a:pPr algn="ctr"/><a14:m>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m:oMath xmlns:m="http://schemas.openxmlformats.org/officeDocument/2006/math"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𝑁𝑏</m:t></m:r><m:r><a:rPr lang="fr-FR" sz="1050" b="0" i="1" dirty="0" smtClean="0"><a:solidFill><a:schemeClr val="tx1"/></a:solidFill><a:latin typeface="Cambria Math" panose="02040503050406030204" pitchFamily="18" charset="0"/><a:cs typeface="Times New Roman" panose="02020603050405020304" pitchFamily="18" charset="0"/></a:rPr><m:t>−</a14:m><a:r><a:rPr lang="fr-FR" sz="1050" b="0" dirty="0" smtClean="0"><a:solidFill><a:schemeClr val="tx1"/></a:solidFill><a:latin typeface="Times New Roman" panose="02020603050405020304" pitchFamily="18" charset="0"/><a:cs typeface="Times New Roman" panose="02020603050405020304" pitchFamily="18" charset="0"/></a:rPr><a:t>NbTiZrCrMo</a:t></a:r><a:endParaRPr lang="fr-FR" sz="1050" b="0" dirty="0"><a:solidFill><a:schemeClr val="tx1"/></a:solidFill><a:latin typeface="Times New Roman" panose="02020603050405020304" pitchFamily="18" charset="0"/><a:cs typeface="Times New Roman" panose="02020603050405020304" pitchFamily="18" charset="0"/></a:endParaRPr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noFill/></a:tcPr></a:tc><a:extLst><a:ext uri="{0D108BD9-81ED-4DB2-BD59-A6C34878D82A}"><a16:rowId xmlns:a16="http://schemas.microsoft.com/office/drawing/2014/main" val="3783484205"/></a:ext></a:extLst></a:tr></a:tbl></a:graphicData></a:graphic></p:graphicFrame></mc:Choice><mc:Fallback><p:graphicFrame><p:nvGraphicFramePr><p:cNvPr id="45" name="Tableau 44"/><p:cNvGraphicFramePr><a:graphicFrameLocks noGrp="1"/></p:cNvGraphicFramePr><p:nvPr><p:extLst><p:ext uri="{D42A27DB-BD31-4B8C-83A1-F6EECF244321}"><p14:modId xmlns:p14="http://schemas.microsoft.com/office/powerpoint/2010/main" val="4078446574"/></p:ext></p:extLst></p:nvPr></p:nvGraphicFramePr><p:xfrm><a:off x="902236" y="4868551"/><a:ext cx="7119545" cy="2089150"/></p:xfrm><a:graphic><a:graphicData uri="http://schemas.openxmlformats.org/drawingml/2006/table"><a:tbl><a:tblPr firstRow="1" bandRow="1"><a:tableStyleId>{5C22544A-7EE6-4342-B048-85BDC9FD1C3A}</a:tableStyleId></a:tblPr><a:tblGrid><a:gridCol w="1423909"><a:extLst><a:ext uri="{9D8B030D-6E8A-4147-A177-3AD203B41FA5}"><a16:colId xmlns:a16="http://schemas.microsoft.com/office/drawing/2014/main" val="1764196698"/></a:ext></a:extLst></a:gridCol><a:gridCol w="1423909"><a:extLst><a:ext uri="{9D8B030D-6E8A-4147-A177-3AD203B41FA5}"><a16:colId xmlns:a16="http://schemas.microsoft.com/office/drawing/2014/main" val="4070929140"/></a:ext></a:extLst></a:gridCol><a:gridCol w="1423909"><a:extLst><a:ext uri="{9D8B030D-6E8A-4147-A177-3AD203B41FA5}"><a16:colId xmlns:a16="http://schemas.microsoft.com/office/drawing/2014/main" val="3933672920"/></a:ext></a:extLst></a:gridCol><a:gridCol w="1423909"><a:extLst><a:ext uri="{9D8B030D-6E8A-4147-A177-3AD203B41FA5}"><a16:colId xmlns:a16="http://schemas.microsoft.com/office/drawing/2014/main" val="2694471877"/></a:ext></a:extLst></a:gridCol><a:gridCol w="1423909"><a:extLst><a:ext uri="{9D8B030D-6E8A-4147-A177-3AD203B41FA5}"><a16:colId xmlns:a16="http://schemas.microsoft.com/office/drawing/2014/main" val="802104893"/></a:ext></a:extLst></a:gridCol></a:tblGrid><a:tr h="2089150"><a:tc><a:txBody><a:bodyPr/><a:lstStyle/><a:p><a:endParaRPr lang="fr-FR"/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blipFill><a:blip r:embed="rId2"/><a:stretch><a:fillRect l="-855" t="-291" r="-400000" b="-581"/></a:stretch></a:blipFill></a:tcPr></a:tc><a:tc><a:txBody><a:bodyPr/><a:lstStyle/><a:p><a:endParaRPr lang="fr-FR"/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blipFill><a:blip r:embed="rId2"/><a:stretch><a:fillRect l="-101288" t="-291" r="-301717" b="-581"/></a:stretch></a:blipFill></a:tcPr></a:tc><a:tc><a:txBody><a:bodyPr/><a:lstStyle/><a:p><a:endParaRPr lang="fr-FR"/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blipFill><a:blip r:embed="rId2"/><a:stretch><a:fillRect l="-200427" t="-291" r="-200427" b="-581"/></a:stretch></a:blipFill></a:tcPr></a:tc><a:tc><a:txBody><a:bodyPr/><a:lstStyle/><a:p><a:endParaRPr lang="fr-FR"/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blipFill><a:blip r:embed="rId2"/><a:stretch><a:fillRect l="-301717" t="-291" r="-101288" b="-581"/></a:stretch></a:blipFill></a:tcPr></a:tc><a:tc><a:txBody><a:bodyPr/><a:lstStyle/><a:p><a:endParaRPr lang="fr-FR"/></a:p></a:txBody><a:tcPr><a:lnL w="12700" cap="flat" cmpd="sng" algn="ctr"><a:solidFill><a:schemeClr val="tx1"/></a:solidFill><a:prstDash val="solid"/><a:round/><a:headEnd type="none" w="med" len="med"/><a:tailEnd type="none" w="med" len="med"/></a:lnL><a:lnR w="12700" cap="flat" cmpd="sng" algn="ctr"><a:solidFill><a:schemeClr val="tx1"/></a:solidFill><a:prstDash val="solid"/><a:round/><a:headEnd type="none" w="med" len="med"/><a:tailEnd type="none" w="med" len="med"/></a:lnR><a:lnT w="12700" cap="flat" cmpd="sng" algn="ctr"><a:solidFill><a:schemeClr val="tx1"/></a:solidFill><a:prstDash val="solid"/><a:round/><a:headEnd type="none" w="med" len="med"/><a:tailEnd type="none" w="med" len="med"/></a:lnT><a:lnB w="12700" cap="flat" cmpd="sng" algn="ctr"><a:solidFill><a:schemeClr val="tx1"/></a:solidFill><a:prstDash val="solid"/><a:round/><a:headEnd type="none" w="med" len="med"/><a:tailEnd type="none" w="med" len="med"/></a:lnB><a:blipFill><a:blip r:embed="rId2"/><a:stretch><a:fillRect l="-400000" t="-291" r="-855" b="-581"/></a:stretch></a:blipFill></a:tcPr></a:tc><a:extLst><a:ext uri="{0D108BD9-81ED-4DB2-BD59-A6C34878D82A}"><a16:rowId xmlns:a16="http://schemas.microsoft.com/office/drawing/2014/main" val="3783484205"/></a:ext></a:extLst></a:tr></a:tbl></a:graphicData></a:graphic></p:graphicFrame></mc:Fallback></mc:AlternateContent></p:spTree><p:extLst><p:ext uri="{BB962C8B-B14F-4D97-AF65-F5344CB8AC3E}"><p14:creationId xmlns:p14="http://schemas.microsoft.com/office/powerpoint/2010/main" val="2098160709"/></p:ext></p:extLst></p:cSld><p:clrMapOvr><a:masterClrMapping/></p:clrMapOvr>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768" y="500149"/>
            <a:ext cx="8051214" cy="564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1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905</Words>
  <Application>Microsoft Office PowerPoint</Application>
  <PresentationFormat>Grand écran</PresentationFormat>
  <Paragraphs>279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18</cp:revision>
  <dcterms:created xsi:type="dcterms:W3CDTF">2021-08-25T09:06:05Z</dcterms:created>
  <dcterms:modified xsi:type="dcterms:W3CDTF">2021-08-25T14:14:55Z</dcterms:modified>
</cp:coreProperties>
</file>