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2" r:id="rId9"/>
    <p:sldId id="265" r:id="rId10"/>
    <p:sldId id="266" r:id="rId11"/>
    <p:sldId id="264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763D"/>
    <a:srgbClr val="729C72"/>
    <a:srgbClr val="A02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B66E-6EED-4DA9-BAF5-FDEB88720FCA}" type="datetimeFigureOut">
              <a:rPr lang="fr-FR" smtClean="0"/>
              <a:t>03/09/2021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C548-B9EB-4B43-9116-78216DB873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5257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B66E-6EED-4DA9-BAF5-FDEB88720FCA}" type="datetimeFigureOut">
              <a:rPr lang="fr-FR" smtClean="0"/>
              <a:t>03/09/2021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C548-B9EB-4B43-9116-78216DB873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5332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B66E-6EED-4DA9-BAF5-FDEB88720FCA}" type="datetimeFigureOut">
              <a:rPr lang="fr-FR" smtClean="0"/>
              <a:t>03/09/2021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C548-B9EB-4B43-9116-78216DB873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644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B66E-6EED-4DA9-BAF5-FDEB88720FCA}" type="datetimeFigureOut">
              <a:rPr lang="fr-FR" smtClean="0"/>
              <a:t>03/09/2021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C548-B9EB-4B43-9116-78216DB873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6570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B66E-6EED-4DA9-BAF5-FDEB88720FCA}" type="datetimeFigureOut">
              <a:rPr lang="fr-FR" smtClean="0"/>
              <a:t>03/09/2021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C548-B9EB-4B43-9116-78216DB873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0876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B66E-6EED-4DA9-BAF5-FDEB88720FCA}" type="datetimeFigureOut">
              <a:rPr lang="fr-FR" smtClean="0"/>
              <a:t>03/09/2021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C548-B9EB-4B43-9116-78216DB873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8364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B66E-6EED-4DA9-BAF5-FDEB88720FCA}" type="datetimeFigureOut">
              <a:rPr lang="fr-FR" smtClean="0"/>
              <a:t>03/09/2021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C548-B9EB-4B43-9116-78216DB873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939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B66E-6EED-4DA9-BAF5-FDEB88720FCA}" type="datetimeFigureOut">
              <a:rPr lang="fr-FR" smtClean="0"/>
              <a:t>03/09/2021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C548-B9EB-4B43-9116-78216DB873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8055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B66E-6EED-4DA9-BAF5-FDEB88720FCA}" type="datetimeFigureOut">
              <a:rPr lang="fr-FR" smtClean="0"/>
              <a:t>03/09/2021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C548-B9EB-4B43-9116-78216DB873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1390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B66E-6EED-4DA9-BAF5-FDEB88720FCA}" type="datetimeFigureOut">
              <a:rPr lang="fr-FR" smtClean="0"/>
              <a:t>03/09/2021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C548-B9EB-4B43-9116-78216DB873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6690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B66E-6EED-4DA9-BAF5-FDEB88720FCA}" type="datetimeFigureOut">
              <a:rPr lang="fr-FR" smtClean="0"/>
              <a:t>03/09/2021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C548-B9EB-4B43-9116-78216DB873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890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BB66E-6EED-4DA9-BAF5-FDEB88720FCA}" type="datetimeFigureOut">
              <a:rPr lang="fr-FR" smtClean="0"/>
              <a:t>03/09/2021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3C548-B9EB-4B43-9116-78216DB873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2761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373119" y="493308"/>
            <a:ext cx="8051214" cy="5572125"/>
            <a:chOff x="373119" y="493308"/>
            <a:chExt cx="8051214" cy="5572125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3119" y="493308"/>
              <a:ext cx="2867025" cy="5572125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470160" y="798458"/>
              <a:ext cx="4859252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fr-FR" sz="1000" dirty="0" smtClean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r>
                <a:rPr lang="fr-FR" sz="1000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fig1 </a:t>
              </a:r>
              <a:r>
                <a:rPr lang="fr-FR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= figure ;</a:t>
              </a:r>
            </a:p>
            <a:p>
              <a:r>
                <a:rPr lang="da-DK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set( fig1 , </a:t>
              </a:r>
              <a:r>
                <a:rPr lang="da-DK" sz="1000" dirty="0">
                  <a:solidFill>
                    <a:srgbClr val="A020F0"/>
                  </a:solidFill>
                  <a:latin typeface="Courier New" panose="02070309020205020404" pitchFamily="49" charset="0"/>
                </a:rPr>
                <a:t>'position'</a:t>
              </a:r>
              <a:r>
                <a:rPr lang="da-DK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, [ 100 , 300 , 300 , 500 </a:t>
              </a:r>
              <a:r>
                <a:rPr lang="da-DK" sz="1000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])</a:t>
              </a:r>
            </a:p>
            <a:p>
              <a:endParaRPr lang="da-DK" sz="1000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endParaRPr lang="da-DK" sz="1000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3471948" y="634874"/>
              <a:ext cx="4859252" cy="30777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First </a:t>
              </a:r>
              <a:r>
                <a:rPr lang="fr-FR" sz="1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window</a:t>
              </a:r>
              <a:r>
                <a:rPr lang="fr-F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fr-FR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471948" y="1521298"/>
              <a:ext cx="4952385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uicontrol</a:t>
              </a:r>
              <a:r>
                <a:rPr lang="en-US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( fig1 , </a:t>
              </a:r>
              <a:r>
                <a:rPr lang="en-US" sz="1000" dirty="0">
                  <a:solidFill>
                    <a:srgbClr val="A020F0"/>
                  </a:solidFill>
                  <a:latin typeface="Courier New" panose="02070309020205020404" pitchFamily="49" charset="0"/>
                </a:rPr>
                <a:t>'style'</a:t>
              </a:r>
              <a:r>
                <a:rPr lang="en-US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, </a:t>
              </a:r>
              <a:r>
                <a:rPr lang="en-US" sz="1000" dirty="0">
                  <a:solidFill>
                    <a:srgbClr val="A020F0"/>
                  </a:solidFill>
                  <a:latin typeface="Courier New" panose="02070309020205020404" pitchFamily="49" charset="0"/>
                </a:rPr>
                <a:t>' text'</a:t>
              </a:r>
              <a:r>
                <a:rPr lang="en-US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, </a:t>
              </a:r>
              <a:r>
                <a:rPr lang="en-US" sz="1000" dirty="0">
                  <a:solidFill>
                    <a:srgbClr val="A020F0"/>
                  </a:solidFill>
                  <a:latin typeface="Courier New" panose="02070309020205020404" pitchFamily="49" charset="0"/>
                </a:rPr>
                <a:t>'position'</a:t>
              </a:r>
              <a:r>
                <a:rPr lang="en-US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, [100 400 100 30] , </a:t>
              </a:r>
              <a:r>
                <a:rPr lang="en-US" sz="1000" dirty="0">
                  <a:solidFill>
                    <a:srgbClr val="A020F0"/>
                  </a:solidFill>
                  <a:latin typeface="Courier New" panose="02070309020205020404" pitchFamily="49" charset="0"/>
                </a:rPr>
                <a:t>'string'</a:t>
              </a:r>
              <a:r>
                <a:rPr lang="en-US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, </a:t>
              </a:r>
              <a:r>
                <a:rPr lang="en-US" sz="1000" dirty="0">
                  <a:solidFill>
                    <a:srgbClr val="A020F0"/>
                  </a:solidFill>
                  <a:latin typeface="Courier New" panose="02070309020205020404" pitchFamily="49" charset="0"/>
                </a:rPr>
                <a:t>'Number of cathodes '</a:t>
              </a:r>
              <a:r>
                <a:rPr lang="en-US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)</a:t>
              </a:r>
            </a:p>
            <a:p>
              <a:endParaRPr lang="fr-FR" sz="1000" dirty="0" smtClean="0">
                <a:solidFill>
                  <a:srgbClr val="0000FF"/>
                </a:solidFill>
                <a:latin typeface="Courier New" panose="02070309020205020404" pitchFamily="49" charset="0"/>
              </a:endParaRPr>
            </a:p>
            <a:p>
              <a:r>
                <a:rPr lang="fr-FR" sz="1000" dirty="0" smtClean="0">
                  <a:solidFill>
                    <a:srgbClr val="0000FF"/>
                  </a:solidFill>
                  <a:latin typeface="Courier New" panose="02070309020205020404" pitchFamily="49" charset="0"/>
                </a:rPr>
                <a:t>for</a:t>
              </a:r>
              <a:r>
                <a:rPr lang="fr-FR" sz="1000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fr-FR" sz="10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nc</a:t>
              </a:r>
              <a:r>
                <a:rPr lang="fr-FR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=2:3</a:t>
              </a:r>
            </a:p>
            <a:p>
              <a:r>
                <a:rPr lang="fr-FR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  </a:t>
              </a:r>
              <a:r>
                <a:rPr lang="fr-FR" sz="10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nb_cathodes</a:t>
              </a:r>
              <a:r>
                <a:rPr lang="fr-FR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(nc-1) = </a:t>
              </a:r>
              <a:r>
                <a:rPr lang="fr-FR" sz="10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uicontrol</a:t>
              </a:r>
              <a:r>
                <a:rPr lang="fr-FR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( </a:t>
              </a:r>
              <a:r>
                <a:rPr lang="fr-FR" sz="1000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fig1,</a:t>
              </a:r>
              <a:r>
                <a:rPr lang="fr-FR" sz="1000" dirty="0" smtClean="0">
                  <a:solidFill>
                    <a:srgbClr val="A020F0"/>
                  </a:solidFill>
                  <a:latin typeface="Courier New" panose="02070309020205020404" pitchFamily="49" charset="0"/>
                </a:rPr>
                <a:t>'style'</a:t>
              </a:r>
              <a:r>
                <a:rPr lang="fr-FR" sz="1000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, </a:t>
              </a:r>
              <a:r>
                <a:rPr lang="fr-FR" sz="1000" dirty="0" smtClean="0">
                  <a:solidFill>
                    <a:srgbClr val="A020F0"/>
                  </a:solidFill>
                  <a:latin typeface="Courier New" panose="02070309020205020404" pitchFamily="49" charset="0"/>
                </a:rPr>
                <a:t>'</a:t>
              </a:r>
              <a:r>
                <a:rPr lang="fr-FR" sz="1000" dirty="0" err="1" smtClean="0">
                  <a:solidFill>
                    <a:srgbClr val="A020F0"/>
                  </a:solidFill>
                  <a:latin typeface="Courier New" panose="02070309020205020404" pitchFamily="49" charset="0"/>
                </a:rPr>
                <a:t>checkbox</a:t>
              </a:r>
              <a:r>
                <a:rPr lang="fr-FR" sz="1000" dirty="0">
                  <a:solidFill>
                    <a:srgbClr val="A020F0"/>
                  </a:solidFill>
                  <a:latin typeface="Courier New" panose="02070309020205020404" pitchFamily="49" charset="0"/>
                </a:rPr>
                <a:t>'</a:t>
              </a:r>
              <a:r>
                <a:rPr lang="fr-FR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, </a:t>
              </a:r>
              <a:r>
                <a:rPr lang="fr-FR" sz="1000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	</a:t>
              </a:r>
              <a:r>
                <a:rPr lang="fr-FR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fr-FR" sz="1000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                 '</a:t>
              </a:r>
              <a:r>
                <a:rPr lang="fr-FR" sz="1000" dirty="0" smtClean="0">
                  <a:solidFill>
                    <a:srgbClr val="A020F0"/>
                  </a:solidFill>
                  <a:latin typeface="Courier New" panose="02070309020205020404" pitchFamily="49" charset="0"/>
                </a:rPr>
                <a:t>position'</a:t>
              </a:r>
              <a:r>
                <a:rPr lang="fr-FR" sz="1000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,[</a:t>
              </a:r>
              <a:r>
                <a:rPr lang="fr-FR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70+30*nc,390,50,20</a:t>
              </a:r>
              <a:r>
                <a:rPr lang="fr-FR" sz="1000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],</a:t>
              </a:r>
            </a:p>
            <a:p>
              <a:r>
                <a:rPr lang="fr-FR" sz="1000" dirty="0" smtClean="0">
                  <a:solidFill>
                    <a:srgbClr val="A020F0"/>
                  </a:solidFill>
                  <a:latin typeface="Courier New" panose="02070309020205020404" pitchFamily="49" charset="0"/>
                </a:rPr>
                <a:t>		      'Max</a:t>
              </a:r>
              <a:r>
                <a:rPr lang="fr-FR" sz="1000" dirty="0">
                  <a:solidFill>
                    <a:srgbClr val="A020F0"/>
                  </a:solidFill>
                  <a:latin typeface="Courier New" panose="02070309020205020404" pitchFamily="49" charset="0"/>
                </a:rPr>
                <a:t>'</a:t>
              </a:r>
              <a:r>
                <a:rPr lang="fr-FR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, 1 </a:t>
              </a:r>
              <a:r>
                <a:rPr lang="fr-FR" sz="1000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,</a:t>
              </a:r>
            </a:p>
            <a:p>
              <a:r>
                <a:rPr lang="fr-FR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	</a:t>
              </a:r>
              <a:r>
                <a:rPr lang="fr-FR" sz="1000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	      </a:t>
              </a:r>
              <a:r>
                <a:rPr lang="fr-FR" sz="1000" dirty="0" smtClean="0">
                  <a:solidFill>
                    <a:srgbClr val="A020F0"/>
                  </a:solidFill>
                  <a:latin typeface="Courier New" panose="02070309020205020404" pitchFamily="49" charset="0"/>
                </a:rPr>
                <a:t>'string' ,</a:t>
              </a:r>
              <a:r>
                <a:rPr lang="fr-FR" sz="1000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num2str(</a:t>
              </a:r>
              <a:r>
                <a:rPr lang="fr-FR" sz="1000" dirty="0" err="1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nc</a:t>
              </a:r>
              <a:r>
                <a:rPr lang="fr-FR" sz="1000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))</a:t>
              </a:r>
              <a:endParaRPr lang="fr-FR" sz="1000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r>
                <a:rPr lang="fr-FR" sz="1000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end</a:t>
              </a:r>
            </a:p>
            <a:p>
              <a:endPara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endParaRPr lang="en-US" sz="1000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endPara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cxnSp>
          <p:nvCxnSpPr>
            <p:cNvPr id="10" name="Connecteur droit avec flèche 9"/>
            <p:cNvCxnSpPr/>
            <p:nvPr/>
          </p:nvCxnSpPr>
          <p:spPr>
            <a:xfrm flipH="1" flipV="1">
              <a:off x="1100667" y="634874"/>
              <a:ext cx="2371281" cy="5352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3471947" y="3246284"/>
              <a:ext cx="4858359" cy="24929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uicontrol</a:t>
              </a:r>
              <a:r>
                <a:rPr lang="en-US" sz="9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( fig1 , </a:t>
              </a:r>
              <a:r>
                <a:rPr lang="en-US" sz="900" dirty="0">
                  <a:solidFill>
                    <a:srgbClr val="A020F0"/>
                  </a:solidFill>
                  <a:latin typeface="Courier New" panose="02070309020205020404" pitchFamily="49" charset="0"/>
                </a:rPr>
                <a:t>'style'</a:t>
              </a:r>
              <a:r>
                <a:rPr lang="en-US" sz="9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, </a:t>
              </a:r>
              <a:r>
                <a:rPr lang="en-US" sz="900" dirty="0">
                  <a:solidFill>
                    <a:srgbClr val="A020F0"/>
                  </a:solidFill>
                  <a:latin typeface="Courier New" panose="02070309020205020404" pitchFamily="49" charset="0"/>
                </a:rPr>
                <a:t>' text'</a:t>
              </a:r>
              <a:r>
                <a:rPr lang="en-US" sz="9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, </a:t>
              </a:r>
              <a:r>
                <a:rPr lang="en-US" sz="900" dirty="0">
                  <a:solidFill>
                    <a:srgbClr val="A020F0"/>
                  </a:solidFill>
                  <a:latin typeface="Courier New" panose="02070309020205020404" pitchFamily="49" charset="0"/>
                </a:rPr>
                <a:t>'position'</a:t>
              </a:r>
              <a:r>
                <a:rPr lang="en-US" sz="9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, [125 350 60 30] , </a:t>
              </a:r>
              <a:r>
                <a:rPr lang="en-US" sz="900" dirty="0">
                  <a:solidFill>
                    <a:srgbClr val="A020F0"/>
                  </a:solidFill>
                  <a:latin typeface="Courier New" panose="02070309020205020404" pitchFamily="49" charset="0"/>
                </a:rPr>
                <a:t>'string'</a:t>
              </a:r>
              <a:r>
                <a:rPr lang="en-US" sz="9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, </a:t>
              </a:r>
              <a:r>
                <a:rPr lang="en-US" sz="900" dirty="0">
                  <a:solidFill>
                    <a:srgbClr val="A020F0"/>
                  </a:solidFill>
                  <a:latin typeface="Courier New" panose="02070309020205020404" pitchFamily="49" charset="0"/>
                </a:rPr>
                <a:t>'Elements '</a:t>
              </a:r>
              <a:r>
                <a:rPr lang="en-US" sz="9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900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)</a:t>
              </a:r>
            </a:p>
            <a:p>
              <a:endParaRPr lang="en-US" sz="900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r>
                <a:rPr lang="fr-FR" sz="900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for</a:t>
              </a:r>
              <a:r>
                <a:rPr lang="fr-FR" sz="9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i=1:10</a:t>
              </a:r>
            </a:p>
            <a:p>
              <a:r>
                <a:rPr lang="fr-FR" sz="9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 </a:t>
              </a:r>
              <a:r>
                <a:rPr lang="fr-FR" sz="9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elements</a:t>
              </a:r>
              <a:r>
                <a:rPr lang="fr-FR" sz="9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(i) = </a:t>
              </a:r>
              <a:r>
                <a:rPr lang="fr-FR" sz="9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uicontrol</a:t>
              </a:r>
              <a:r>
                <a:rPr lang="fr-FR" sz="9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( fig1 , </a:t>
              </a:r>
              <a:r>
                <a:rPr lang="fr-FR" sz="900" dirty="0">
                  <a:solidFill>
                    <a:srgbClr val="A020F0"/>
                  </a:solidFill>
                  <a:latin typeface="Courier New" panose="02070309020205020404" pitchFamily="49" charset="0"/>
                </a:rPr>
                <a:t>'style'</a:t>
              </a:r>
              <a:r>
                <a:rPr lang="fr-FR" sz="9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, </a:t>
              </a:r>
              <a:r>
                <a:rPr lang="fr-FR" sz="900" dirty="0">
                  <a:solidFill>
                    <a:srgbClr val="A020F0"/>
                  </a:solidFill>
                  <a:latin typeface="Courier New" panose="02070309020205020404" pitchFamily="49" charset="0"/>
                </a:rPr>
                <a:t>' </a:t>
              </a:r>
              <a:r>
                <a:rPr lang="fr-FR" sz="900" dirty="0" err="1">
                  <a:solidFill>
                    <a:srgbClr val="A020F0"/>
                  </a:solidFill>
                  <a:latin typeface="Courier New" panose="02070309020205020404" pitchFamily="49" charset="0"/>
                </a:rPr>
                <a:t>edit</a:t>
              </a:r>
              <a:r>
                <a:rPr lang="fr-FR" sz="900" dirty="0">
                  <a:solidFill>
                    <a:srgbClr val="A020F0"/>
                  </a:solidFill>
                  <a:latin typeface="Courier New" panose="02070309020205020404" pitchFamily="49" charset="0"/>
                </a:rPr>
                <a:t>'</a:t>
              </a:r>
              <a:r>
                <a:rPr lang="fr-FR" sz="9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, </a:t>
              </a:r>
              <a:endParaRPr lang="fr-FR" sz="900" dirty="0" smtClean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r>
                <a:rPr lang="fr-FR" sz="9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	</a:t>
              </a:r>
              <a:r>
                <a:rPr lang="fr-FR" sz="900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	</a:t>
              </a:r>
              <a:r>
                <a:rPr lang="fr-FR" sz="900" dirty="0" smtClean="0">
                  <a:solidFill>
                    <a:srgbClr val="A020F0"/>
                  </a:solidFill>
                  <a:latin typeface="Courier New" panose="02070309020205020404" pitchFamily="49" charset="0"/>
                </a:rPr>
                <a:t>'position</a:t>
              </a:r>
              <a:r>
                <a:rPr lang="fr-FR" sz="900" dirty="0">
                  <a:solidFill>
                    <a:srgbClr val="A020F0"/>
                  </a:solidFill>
                  <a:latin typeface="Courier New" panose="02070309020205020404" pitchFamily="49" charset="0"/>
                </a:rPr>
                <a:t>'</a:t>
              </a:r>
              <a:r>
                <a:rPr lang="fr-FR" sz="9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, [125,350-i*20,50,20] , </a:t>
              </a:r>
              <a:endParaRPr lang="fr-FR" sz="900" dirty="0" smtClean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r>
                <a:rPr lang="fr-FR" sz="9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	</a:t>
              </a:r>
              <a:r>
                <a:rPr lang="fr-FR" sz="900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	</a:t>
              </a:r>
              <a:r>
                <a:rPr lang="fr-FR" sz="900" dirty="0" smtClean="0">
                  <a:solidFill>
                    <a:srgbClr val="A020F0"/>
                  </a:solidFill>
                  <a:latin typeface="Courier New" panose="02070309020205020404" pitchFamily="49" charset="0"/>
                </a:rPr>
                <a:t>'Max</a:t>
              </a:r>
              <a:r>
                <a:rPr lang="fr-FR" sz="900" dirty="0">
                  <a:solidFill>
                    <a:srgbClr val="A020F0"/>
                  </a:solidFill>
                  <a:latin typeface="Courier New" panose="02070309020205020404" pitchFamily="49" charset="0"/>
                </a:rPr>
                <a:t>'</a:t>
              </a:r>
              <a:r>
                <a:rPr lang="fr-FR" sz="9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, 1 , </a:t>
              </a:r>
              <a:endParaRPr lang="fr-FR" sz="900" dirty="0" smtClean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r>
                <a:rPr lang="fr-FR" sz="9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	</a:t>
              </a:r>
              <a:r>
                <a:rPr lang="fr-FR" sz="900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	</a:t>
              </a:r>
              <a:r>
                <a:rPr lang="fr-FR" sz="900" dirty="0" smtClean="0">
                  <a:solidFill>
                    <a:srgbClr val="A020F0"/>
                  </a:solidFill>
                  <a:latin typeface="Courier New" panose="02070309020205020404" pitchFamily="49" charset="0"/>
                </a:rPr>
                <a:t>'string</a:t>
              </a:r>
              <a:r>
                <a:rPr lang="fr-FR" sz="900" dirty="0">
                  <a:solidFill>
                    <a:srgbClr val="A020F0"/>
                  </a:solidFill>
                  <a:latin typeface="Courier New" panose="02070309020205020404" pitchFamily="49" charset="0"/>
                </a:rPr>
                <a:t>'</a:t>
              </a:r>
              <a:r>
                <a:rPr lang="fr-FR" sz="9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, </a:t>
              </a:r>
              <a:r>
                <a:rPr lang="fr-FR" sz="900" dirty="0">
                  <a:solidFill>
                    <a:srgbClr val="A020F0"/>
                  </a:solidFill>
                  <a:latin typeface="Courier New" panose="02070309020205020404" pitchFamily="49" charset="0"/>
                </a:rPr>
                <a:t>''</a:t>
              </a:r>
              <a:r>
                <a:rPr lang="fr-FR" sz="9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)</a:t>
              </a:r>
            </a:p>
            <a:p>
              <a:r>
                <a:rPr lang="fr-FR" sz="900" dirty="0" smtClean="0">
                  <a:solidFill>
                    <a:srgbClr val="0000FF"/>
                  </a:solidFill>
                  <a:latin typeface="Courier New" panose="02070309020205020404" pitchFamily="49" charset="0"/>
                </a:rPr>
                <a:t>end</a:t>
              </a:r>
            </a:p>
            <a:p>
              <a:endParaRPr lang="fr-FR" sz="900" dirty="0" smtClean="0">
                <a:solidFill>
                  <a:srgbClr val="0000FF"/>
                </a:solidFill>
                <a:latin typeface="Courier New" panose="02070309020205020404" pitchFamily="49" charset="0"/>
              </a:endParaRPr>
            </a:p>
            <a:p>
              <a:endParaRPr lang="fr-FR" sz="900" dirty="0">
                <a:solidFill>
                  <a:srgbClr val="0000FF"/>
                </a:solidFill>
                <a:latin typeface="Courier New" panose="02070309020205020404" pitchFamily="49" charset="0"/>
              </a:endParaRPr>
            </a:p>
            <a:p>
              <a:r>
                <a:rPr lang="fr-FR" sz="9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valid_elements_button</a:t>
              </a:r>
              <a:r>
                <a:rPr lang="fr-FR" sz="9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=</a:t>
              </a:r>
              <a:r>
                <a:rPr lang="fr-FR" sz="9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uicontrol</a:t>
              </a:r>
              <a:r>
                <a:rPr lang="fr-FR" sz="9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( fig1 , </a:t>
              </a:r>
              <a:r>
                <a:rPr lang="fr-FR" sz="900" dirty="0">
                  <a:solidFill>
                    <a:srgbClr val="A020F0"/>
                  </a:solidFill>
                  <a:latin typeface="Courier New" panose="02070309020205020404" pitchFamily="49" charset="0"/>
                </a:rPr>
                <a:t>'style'</a:t>
              </a:r>
              <a:r>
                <a:rPr lang="fr-FR" sz="9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, </a:t>
              </a:r>
              <a:r>
                <a:rPr lang="fr-FR" sz="900" dirty="0">
                  <a:solidFill>
                    <a:srgbClr val="A020F0"/>
                  </a:solidFill>
                  <a:latin typeface="Courier New" panose="02070309020205020404" pitchFamily="49" charset="0"/>
                </a:rPr>
                <a:t>'push'</a:t>
              </a:r>
              <a:r>
                <a:rPr lang="fr-FR" sz="9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, </a:t>
              </a:r>
              <a:r>
                <a:rPr lang="fr-FR" sz="900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			</a:t>
              </a:r>
              <a:r>
                <a:rPr lang="fr-FR" sz="900" dirty="0" smtClean="0">
                  <a:solidFill>
                    <a:srgbClr val="A020F0"/>
                  </a:solidFill>
                  <a:latin typeface="Courier New" panose="02070309020205020404" pitchFamily="49" charset="0"/>
                </a:rPr>
                <a:t>'position</a:t>
              </a:r>
              <a:r>
                <a:rPr lang="fr-FR" sz="900" dirty="0">
                  <a:solidFill>
                    <a:srgbClr val="A020F0"/>
                  </a:solidFill>
                  <a:latin typeface="Courier New" panose="02070309020205020404" pitchFamily="49" charset="0"/>
                </a:rPr>
                <a:t>'</a:t>
              </a:r>
              <a:r>
                <a:rPr lang="fr-FR" sz="9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, [100 100 100 30 ] </a:t>
              </a:r>
              <a:r>
                <a:rPr lang="fr-FR" sz="900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,</a:t>
              </a:r>
            </a:p>
            <a:p>
              <a:r>
                <a:rPr lang="fr-FR" sz="9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	</a:t>
              </a:r>
              <a:r>
                <a:rPr lang="fr-FR" sz="900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	</a:t>
              </a:r>
              <a:r>
                <a:rPr lang="fr-FR" sz="900" dirty="0" smtClean="0">
                  <a:solidFill>
                    <a:srgbClr val="A020F0"/>
                  </a:solidFill>
                  <a:latin typeface="Courier New" panose="02070309020205020404" pitchFamily="49" charset="0"/>
                </a:rPr>
                <a:t>'string</a:t>
              </a:r>
              <a:r>
                <a:rPr lang="fr-FR" sz="900" dirty="0">
                  <a:solidFill>
                    <a:srgbClr val="A020F0"/>
                  </a:solidFill>
                  <a:latin typeface="Courier New" panose="02070309020205020404" pitchFamily="49" charset="0"/>
                </a:rPr>
                <a:t>'</a:t>
              </a:r>
              <a:r>
                <a:rPr lang="fr-FR" sz="9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, </a:t>
              </a:r>
              <a:r>
                <a:rPr lang="fr-FR" sz="900" dirty="0" smtClean="0">
                  <a:solidFill>
                    <a:srgbClr val="A020F0"/>
                  </a:solidFill>
                  <a:latin typeface="Courier New" panose="02070309020205020404" pitchFamily="49" charset="0"/>
                </a:rPr>
                <a:t>'</a:t>
              </a:r>
              <a:r>
                <a:rPr lang="fr-FR" sz="900" dirty="0" err="1" smtClean="0">
                  <a:solidFill>
                    <a:srgbClr val="A020F0"/>
                  </a:solidFill>
                  <a:latin typeface="Courier New" panose="02070309020205020404" pitchFamily="49" charset="0"/>
                </a:rPr>
                <a:t>Elements</a:t>
              </a:r>
              <a:r>
                <a:rPr lang="fr-FR" sz="900" dirty="0" smtClean="0">
                  <a:solidFill>
                    <a:srgbClr val="A020F0"/>
                  </a:solidFill>
                  <a:latin typeface="Courier New" panose="02070309020205020404" pitchFamily="49" charset="0"/>
                </a:rPr>
                <a:t> validation'</a:t>
              </a:r>
              <a:r>
                <a:rPr lang="fr-FR" sz="900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,</a:t>
              </a:r>
            </a:p>
            <a:p>
              <a:r>
                <a:rPr lang="fr-FR" sz="900" dirty="0" smtClean="0">
                  <a:solidFill>
                    <a:srgbClr val="A020F0"/>
                  </a:solidFill>
                  <a:latin typeface="Courier New" panose="02070309020205020404" pitchFamily="49" charset="0"/>
                </a:rPr>
                <a:t>          'callback</a:t>
              </a:r>
              <a:r>
                <a:rPr lang="fr-FR" sz="900" dirty="0">
                  <a:solidFill>
                    <a:srgbClr val="A020F0"/>
                  </a:solidFill>
                  <a:latin typeface="Courier New" panose="02070309020205020404" pitchFamily="49" charset="0"/>
                </a:rPr>
                <a:t>'</a:t>
              </a:r>
              <a:r>
                <a:rPr lang="fr-FR" sz="9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,</a:t>
              </a:r>
              <a:r>
                <a:rPr lang="fr-FR" sz="1000" dirty="0" smtClean="0">
                  <a:solidFill>
                    <a:srgbClr val="A020F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fr-FR" sz="1000" dirty="0" err="1" smtClean="0">
                  <a:solidFill>
                    <a:srgbClr val="A020F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name_elements</a:t>
              </a:r>
              <a:r>
                <a:rPr lang="fr-FR" sz="1000" dirty="0" smtClean="0">
                  <a:solidFill>
                    <a:srgbClr val="A020F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fr-FR" sz="900" dirty="0" err="1" smtClean="0">
                  <a:solidFill>
                    <a:srgbClr val="A020F0"/>
                  </a:solidFill>
                  <a:latin typeface="Courier New" panose="02070309020205020404" pitchFamily="49" charset="0"/>
                </a:rPr>
                <a:t>get_elements</a:t>
              </a:r>
              <a:r>
                <a:rPr lang="fr-FR" sz="900" dirty="0" smtClean="0">
                  <a:solidFill>
                    <a:srgbClr val="A020F0"/>
                  </a:solidFill>
                  <a:latin typeface="Courier New" panose="02070309020205020404" pitchFamily="49" charset="0"/>
                </a:rPr>
                <a:t>(elements,fig1)'</a:t>
              </a:r>
              <a:r>
                <a:rPr lang="fr-FR" sz="900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);</a:t>
              </a:r>
            </a:p>
            <a:p>
              <a:endParaRPr lang="fr-FR" sz="900" dirty="0" smtClean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r>
                <a:rPr lang="fr-FR" sz="1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uiwait</a:t>
              </a:r>
              <a:r>
                <a:rPr lang="fr-FR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(fig1); </a:t>
              </a:r>
              <a:r>
                <a:rPr lang="fr-FR" sz="1000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 </a:t>
              </a:r>
              <a:r>
                <a:rPr lang="fr-FR" sz="1000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Wait</a:t>
              </a:r>
              <a:r>
                <a:rPr lang="fr-FR" sz="1000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fr-FR" sz="1000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until</a:t>
              </a:r>
              <a:r>
                <a:rPr lang="fr-FR" sz="1000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user click on </a:t>
              </a:r>
              <a:r>
                <a:rPr lang="fr-FR" sz="1000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Elements</a:t>
              </a:r>
              <a:r>
                <a:rPr lang="fr-FR" sz="1000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validation  </a:t>
              </a:r>
              <a:endParaRPr lang="fr-FR" sz="900" dirty="0">
                <a:solidFill>
                  <a:srgbClr val="00B050"/>
                </a:solidFill>
                <a:latin typeface="Courier New" panose="02070309020205020404" pitchFamily="49" charset="0"/>
              </a:endParaRPr>
            </a:p>
            <a:p>
              <a:endParaRPr lang="fr-FR" sz="100" dirty="0">
                <a:solidFill>
                  <a:srgbClr val="00B050"/>
                </a:solidFill>
              </a:endParaRPr>
            </a:p>
          </p:txBody>
        </p:sp>
        <p:cxnSp>
          <p:nvCxnSpPr>
            <p:cNvPr id="17" name="Connecteur droit avec flèche 16"/>
            <p:cNvCxnSpPr/>
            <p:nvPr/>
          </p:nvCxnSpPr>
          <p:spPr>
            <a:xfrm flipH="1">
              <a:off x="2218269" y="2060295"/>
              <a:ext cx="1312052" cy="2274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Ellipse 19"/>
            <p:cNvSpPr/>
            <p:nvPr/>
          </p:nvSpPr>
          <p:spPr>
            <a:xfrm>
              <a:off x="4089399" y="2011273"/>
              <a:ext cx="101600" cy="18635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/>
            <p:cNvSpPr/>
            <p:nvPr/>
          </p:nvSpPr>
          <p:spPr>
            <a:xfrm>
              <a:off x="1757140" y="2180122"/>
              <a:ext cx="101600" cy="18635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Ellipse 21"/>
            <p:cNvSpPr/>
            <p:nvPr/>
          </p:nvSpPr>
          <p:spPr>
            <a:xfrm>
              <a:off x="4233334" y="2016619"/>
              <a:ext cx="101600" cy="186355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Ellipse 22"/>
            <p:cNvSpPr/>
            <p:nvPr/>
          </p:nvSpPr>
          <p:spPr>
            <a:xfrm>
              <a:off x="2044700" y="2184399"/>
              <a:ext cx="101600" cy="186355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9" name="Connecteur droit avec flèche 38"/>
            <p:cNvCxnSpPr/>
            <p:nvPr/>
          </p:nvCxnSpPr>
          <p:spPr>
            <a:xfrm flipH="1">
              <a:off x="2272147" y="1660232"/>
              <a:ext cx="1258174" cy="4000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/>
            <p:cNvCxnSpPr/>
            <p:nvPr/>
          </p:nvCxnSpPr>
          <p:spPr>
            <a:xfrm flipH="1" flipV="1">
              <a:off x="2053167" y="2577916"/>
              <a:ext cx="1477154" cy="8053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/>
            <p:cNvCxnSpPr/>
            <p:nvPr/>
          </p:nvCxnSpPr>
          <p:spPr>
            <a:xfrm flipH="1" flipV="1">
              <a:off x="2146299" y="3693748"/>
              <a:ext cx="1323861" cy="1823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ZoneTexte 48"/>
            <p:cNvSpPr txBox="1"/>
            <p:nvPr/>
          </p:nvSpPr>
          <p:spPr>
            <a:xfrm rot="16200000">
              <a:off x="372255" y="3509080"/>
              <a:ext cx="1955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 </a:t>
              </a:r>
              <a:r>
                <a:rPr lang="fr-FR" sz="9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</a:t>
              </a:r>
              <a:r>
                <a:rPr lang="fr-FR" sz="9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fr-FR" sz="9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edited</a:t>
              </a:r>
              <a:r>
                <a:rPr lang="fr-FR" sz="9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by user: enter the </a:t>
              </a:r>
              <a:r>
                <a:rPr lang="fr-FR" sz="9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name</a:t>
              </a:r>
              <a:r>
                <a:rPr lang="fr-FR" sz="9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of 3 to 10 </a:t>
              </a:r>
              <a:r>
                <a:rPr lang="fr-FR" sz="9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elements</a:t>
              </a:r>
              <a:r>
                <a:rPr lang="fr-FR" sz="9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of a system</a:t>
              </a:r>
              <a:endParaRPr lang="fr-FR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2" name="Connecteur droit avec flèche 51"/>
            <p:cNvCxnSpPr/>
            <p:nvPr/>
          </p:nvCxnSpPr>
          <p:spPr>
            <a:xfrm flipH="1">
              <a:off x="2272147" y="4913308"/>
              <a:ext cx="1258174" cy="904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ZoneTexte 54"/>
            <p:cNvSpPr txBox="1"/>
            <p:nvPr/>
          </p:nvSpPr>
          <p:spPr>
            <a:xfrm>
              <a:off x="1286933" y="5159851"/>
              <a:ext cx="11853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Click to continue</a:t>
              </a:r>
              <a:endParaRPr lang="fr-F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9931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6288" t="44718" r="60326" b="23333"/>
          <a:stretch/>
        </p:blipFill>
        <p:spPr>
          <a:xfrm>
            <a:off x="368300" y="755489"/>
            <a:ext cx="1955800" cy="306720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578100" y="755489"/>
            <a:ext cx="5725882" cy="48320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100" dirty="0" err="1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[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nb_repet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] = </a:t>
            </a:r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fix_nb_repetition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repeat_list,fig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position)</a:t>
            </a:r>
          </a:p>
          <a:p>
            <a:r>
              <a:rPr lang="en-US" sz="1100" dirty="0" smtClean="0">
                <a:solidFill>
                  <a:srgbClr val="3C763D"/>
                </a:solidFill>
                <a:latin typeface="Courier New" panose="02070309020205020404" pitchFamily="49" charset="0"/>
              </a:rPr>
              <a:t>% </a:t>
            </a:r>
            <a:r>
              <a:rPr lang="en-US" sz="1100" dirty="0">
                <a:solidFill>
                  <a:srgbClr val="3C763D"/>
                </a:solidFill>
                <a:latin typeface="Courier New" panose="02070309020205020404" pitchFamily="49" charset="0"/>
              </a:rPr>
              <a:t>This function is a callbacks of push buttons associated to </a:t>
            </a:r>
            <a:r>
              <a:rPr lang="en-US" sz="1100" dirty="0" err="1">
                <a:solidFill>
                  <a:srgbClr val="3C763D"/>
                </a:solidFill>
                <a:latin typeface="Courier New" panose="02070309020205020404" pitchFamily="49" charset="0"/>
              </a:rPr>
              <a:t>listboxes</a:t>
            </a:r>
            <a:endParaRPr lang="en-US" sz="1100" dirty="0">
              <a:solidFill>
                <a:srgbClr val="3C763D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3C763D"/>
                </a:solidFill>
                <a:latin typeface="Courier New" panose="02070309020205020404" pitchFamily="49" charset="0"/>
              </a:rPr>
              <a:t>% When the buttons are pushed, the function identifies which mixture of the</a:t>
            </a:r>
          </a:p>
          <a:p>
            <a:r>
              <a:rPr lang="en-US" sz="1100" dirty="0">
                <a:solidFill>
                  <a:srgbClr val="3C763D"/>
                </a:solidFill>
                <a:latin typeface="Courier New" panose="02070309020205020404" pitchFamily="49" charset="0"/>
              </a:rPr>
              <a:t>% </a:t>
            </a:r>
            <a:r>
              <a:rPr lang="en-US" sz="1100" dirty="0" err="1">
                <a:solidFill>
                  <a:srgbClr val="3C763D"/>
                </a:solidFill>
                <a:latin typeface="Courier New" panose="02070309020205020404" pitchFamily="49" charset="0"/>
              </a:rPr>
              <a:t>repeat_list</a:t>
            </a:r>
            <a:r>
              <a:rPr lang="en-US" sz="1100" dirty="0">
                <a:solidFill>
                  <a:srgbClr val="3C763D"/>
                </a:solidFill>
                <a:latin typeface="Courier New" panose="02070309020205020404" pitchFamily="49" charset="0"/>
              </a:rPr>
              <a:t> should be repeated by getting the index of the </a:t>
            </a:r>
            <a:r>
              <a:rPr lang="en-US" sz="1100" dirty="0" err="1">
                <a:solidFill>
                  <a:srgbClr val="3C763D"/>
                </a:solidFill>
                <a:latin typeface="Courier New" panose="02070309020205020404" pitchFamily="49" charset="0"/>
              </a:rPr>
              <a:t>listbox</a:t>
            </a:r>
            <a:r>
              <a:rPr lang="en-US" sz="1100" dirty="0">
                <a:solidFill>
                  <a:srgbClr val="3C763D"/>
                </a:solidFill>
                <a:latin typeface="Courier New" panose="02070309020205020404" pitchFamily="49" charset="0"/>
              </a:rPr>
              <a:t> elements</a:t>
            </a:r>
          </a:p>
          <a:p>
            <a:r>
              <a:rPr lang="en-US" sz="1100" dirty="0">
                <a:solidFill>
                  <a:srgbClr val="3C763D"/>
                </a:solidFill>
                <a:latin typeface="Courier New" panose="02070309020205020404" pitchFamily="49" charset="0"/>
              </a:rPr>
              <a:t>% that are selected = </a:t>
            </a:r>
            <a:r>
              <a:rPr lang="en-US" sz="1100" dirty="0" err="1">
                <a:solidFill>
                  <a:srgbClr val="3C763D"/>
                </a:solidFill>
                <a:latin typeface="Courier New" panose="02070309020205020404" pitchFamily="49" charset="0"/>
              </a:rPr>
              <a:t>index_align_to_repeat</a:t>
            </a:r>
            <a:endParaRPr lang="en-US" sz="1100" dirty="0">
              <a:solidFill>
                <a:srgbClr val="3C763D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3C763D"/>
                </a:solidFill>
                <a:latin typeface="Courier New" panose="02070309020205020404" pitchFamily="49" charset="0"/>
              </a:rPr>
              <a:t>% Then it display in the windows the names of the mixtures that should be</a:t>
            </a:r>
          </a:p>
          <a:p>
            <a:r>
              <a:rPr lang="en-US" sz="1100" dirty="0">
                <a:solidFill>
                  <a:srgbClr val="3C763D"/>
                </a:solidFill>
                <a:latin typeface="Courier New" panose="02070309020205020404" pitchFamily="49" charset="0"/>
              </a:rPr>
              <a:t>% repeated and an edit </a:t>
            </a:r>
            <a:r>
              <a:rPr lang="en-US" sz="1100" dirty="0" smtClean="0">
                <a:solidFill>
                  <a:srgbClr val="3C763D"/>
                </a:solidFill>
                <a:latin typeface="Courier New" panose="02070309020205020404" pitchFamily="49" charset="0"/>
              </a:rPr>
              <a:t>box </a:t>
            </a:r>
            <a:r>
              <a:rPr lang="fr-FR" sz="1100" dirty="0" err="1">
                <a:solidFill>
                  <a:srgbClr val="3C763D"/>
                </a:solidFill>
                <a:latin typeface="Courier New" panose="02070309020205020404" pitchFamily="49" charset="0"/>
              </a:rPr>
              <a:t>nb_repet</a:t>
            </a:r>
            <a:r>
              <a:rPr lang="fr-FR" sz="1100" dirty="0">
                <a:solidFill>
                  <a:srgbClr val="3C763D"/>
                </a:solidFill>
                <a:latin typeface="Courier New" panose="02070309020205020404" pitchFamily="49" charset="0"/>
              </a:rPr>
              <a:t>(i)</a:t>
            </a:r>
            <a:r>
              <a:rPr lang="en-US" sz="1100" dirty="0" smtClean="0">
                <a:solidFill>
                  <a:srgbClr val="3C763D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3C763D"/>
                </a:solidFill>
                <a:latin typeface="Courier New" panose="02070309020205020404" pitchFamily="49" charset="0"/>
              </a:rPr>
              <a:t>in which the user can enter the number of repetitions. </a:t>
            </a:r>
            <a:r>
              <a:rPr lang="fr-FR" sz="1100" dirty="0" smtClean="0">
                <a:solidFill>
                  <a:srgbClr val="3C763D"/>
                </a:solidFill>
                <a:latin typeface="Courier New" panose="02070309020205020404" pitchFamily="49" charset="0"/>
              </a:rPr>
              <a:t> </a:t>
            </a:r>
            <a:endParaRPr lang="fr-FR" sz="1100" dirty="0">
              <a:solidFill>
                <a:srgbClr val="3C763D"/>
              </a:solidFill>
              <a:latin typeface="Courier New" panose="02070309020205020404" pitchFamily="49" charset="0"/>
            </a:endParaRPr>
          </a:p>
          <a:p>
            <a:r>
              <a:rPr lang="fr-FR" sz="1100" dirty="0">
                <a:solidFill>
                  <a:srgbClr val="3C763D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index_align_to_repeat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get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(repeat_only_</a:t>
            </a:r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list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A020F0"/>
                </a:solidFill>
                <a:latin typeface="Courier New" panose="02070309020205020404" pitchFamily="49" charset="0"/>
              </a:rPr>
              <a:t>'Value'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align_to_repeat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(repeat_only_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A020F0"/>
                </a:solidFill>
                <a:latin typeface="Courier New" panose="02070309020205020404" pitchFamily="49" charset="0"/>
              </a:rPr>
              <a:t>'string'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fr-FR" sz="110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i=1:size(index_align_to_repeat,2)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uicontrol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( fig2 , </a:t>
            </a:r>
            <a:r>
              <a:rPr lang="en-US" sz="1100" dirty="0">
                <a:solidFill>
                  <a:srgbClr val="A020F0"/>
                </a:solidFill>
                <a:latin typeface="Courier New" panose="02070309020205020404" pitchFamily="49" charset="0"/>
              </a:rPr>
              <a:t>'style'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, </a:t>
            </a:r>
            <a:r>
              <a:rPr lang="en-US" sz="1100" dirty="0">
                <a:solidFill>
                  <a:srgbClr val="A020F0"/>
                </a:solidFill>
                <a:latin typeface="Courier New" panose="02070309020205020404" pitchFamily="49" charset="0"/>
              </a:rPr>
              <a:t>' text'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,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10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'position</a:t>
            </a:r>
            <a:r>
              <a:rPr lang="en-US" sz="11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 position-[0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*20 0 0] ,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10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'string</a:t>
            </a:r>
            <a:r>
              <a:rPr lang="en-US" sz="11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,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align_to_repeat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index_align_to_repeat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)} )</a:t>
            </a:r>
          </a:p>
          <a:p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nb_repet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(i) =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uicontrol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( fig2 , </a:t>
            </a:r>
            <a:r>
              <a:rPr lang="fr-FR" sz="1100" dirty="0">
                <a:solidFill>
                  <a:srgbClr val="A020F0"/>
                </a:solidFill>
                <a:latin typeface="Courier New" panose="02070309020205020404" pitchFamily="49" charset="0"/>
              </a:rPr>
              <a:t>'style'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, </a:t>
            </a:r>
            <a:r>
              <a:rPr lang="fr-FR" sz="1100" dirty="0">
                <a:solidFill>
                  <a:srgbClr val="A020F0"/>
                </a:solidFill>
                <a:latin typeface="Courier New" panose="02070309020205020404" pitchFamily="49" charset="0"/>
              </a:rPr>
              <a:t>' </a:t>
            </a:r>
            <a:r>
              <a:rPr lang="fr-FR" sz="1100" dirty="0" err="1">
                <a:solidFill>
                  <a:srgbClr val="A020F0"/>
                </a:solidFill>
                <a:latin typeface="Courier New" panose="02070309020205020404" pitchFamily="49" charset="0"/>
              </a:rPr>
              <a:t>edit</a:t>
            </a:r>
            <a:r>
              <a:rPr lang="fr-FR" sz="11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	 </a:t>
            </a:r>
          </a:p>
          <a:p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fr-FR" sz="110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'position</a:t>
            </a:r>
            <a:r>
              <a:rPr lang="fr-FR" sz="11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 position-[-50 i*20 0 0],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fr-FR" sz="110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'Max</a:t>
            </a:r>
            <a:r>
              <a:rPr lang="fr-FR" sz="11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, 1 , </a:t>
            </a:r>
            <a:r>
              <a:rPr lang="fr-FR" sz="1100" dirty="0">
                <a:solidFill>
                  <a:srgbClr val="A020F0"/>
                </a:solidFill>
                <a:latin typeface="Courier New" panose="02070309020205020404" pitchFamily="49" charset="0"/>
              </a:rPr>
              <a:t>'string'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, </a:t>
            </a:r>
            <a:r>
              <a:rPr lang="fr-FR" sz="1100" dirty="0">
                <a:solidFill>
                  <a:srgbClr val="A020F0"/>
                </a:solidFill>
                <a:latin typeface="Courier New" panose="02070309020205020404" pitchFamily="49" charset="0"/>
              </a:rPr>
              <a:t>''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)</a:t>
            </a:r>
          </a:p>
          <a:p>
            <a:r>
              <a:rPr lang="fr-FR" sz="11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fr-FR" sz="11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fr-FR" sz="11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fr-FR" sz="11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</a:p>
          <a:p>
            <a:endParaRPr lang="fr-FR" sz="1100" dirty="0"/>
          </a:p>
        </p:txBody>
      </p:sp>
      <p:sp>
        <p:nvSpPr>
          <p:cNvPr id="6" name="Flèche droite à entaille 5"/>
          <p:cNvSpPr/>
          <p:nvPr/>
        </p:nvSpPr>
        <p:spPr>
          <a:xfrm rot="9361967">
            <a:off x="2044698" y="1326988"/>
            <a:ext cx="558800" cy="463711"/>
          </a:xfrm>
          <a:prstGeom prst="notch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 droite à entaille 6"/>
          <p:cNvSpPr/>
          <p:nvPr/>
        </p:nvSpPr>
        <p:spPr>
          <a:xfrm rot="9361967">
            <a:off x="2095498" y="2853315"/>
            <a:ext cx="558800" cy="463711"/>
          </a:xfrm>
          <a:prstGeom prst="notch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/>
          <a:srcRect l="2828"/>
          <a:stretch/>
        </p:blipFill>
        <p:spPr>
          <a:xfrm>
            <a:off x="2578100" y="5851379"/>
            <a:ext cx="3694969" cy="32070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Flèche courbée vers la droite 8"/>
          <p:cNvSpPr/>
          <p:nvPr/>
        </p:nvSpPr>
        <p:spPr>
          <a:xfrm>
            <a:off x="1981202" y="5216169"/>
            <a:ext cx="596898" cy="1270419"/>
          </a:xfrm>
          <a:prstGeom prst="curv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524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96" y="660400"/>
            <a:ext cx="3281702" cy="5378040"/>
          </a:xfrm>
          <a:prstGeom prst="rect">
            <a:avLst/>
          </a:prstGeom>
        </p:spPr>
      </p:pic>
      <p:cxnSp>
        <p:nvCxnSpPr>
          <p:cNvPr id="6" name="Connecteur droit avec flèche 5"/>
          <p:cNvCxnSpPr>
            <a:endCxn id="7" idx="1"/>
          </p:cNvCxnSpPr>
          <p:nvPr/>
        </p:nvCxnSpPr>
        <p:spPr>
          <a:xfrm>
            <a:off x="1986742" y="1837114"/>
            <a:ext cx="30258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5012574" y="1606281"/>
            <a:ext cx="2676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final </a:t>
            </a:r>
            <a:r>
              <a:rPr lang="fr-F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r>
              <a:rPr 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must </a:t>
            </a:r>
            <a:r>
              <a:rPr lang="fr-F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gradients </a:t>
            </a:r>
            <a:r>
              <a:rPr lang="fr-F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selected</a:t>
            </a:r>
            <a:r>
              <a:rPr 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by the user</a:t>
            </a:r>
            <a:endParaRPr lang="fr-F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Connecteur droit avec flèche 7"/>
          <p:cNvCxnSpPr>
            <a:endCxn id="9" idx="1"/>
          </p:cNvCxnSpPr>
          <p:nvPr/>
        </p:nvCxnSpPr>
        <p:spPr>
          <a:xfrm>
            <a:off x="1986742" y="2645931"/>
            <a:ext cx="30258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5012574" y="2322765"/>
            <a:ext cx="2676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final </a:t>
            </a:r>
            <a:r>
              <a:rPr lang="fr-F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r>
              <a:rPr 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must </a:t>
            </a:r>
            <a:r>
              <a:rPr lang="fr-F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</a:t>
            </a:r>
            <a:r>
              <a:rPr 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set of gradients </a:t>
            </a:r>
            <a:r>
              <a:rPr lang="fr-F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are passing once an </a:t>
            </a:r>
            <a:r>
              <a:rPr lang="fr-F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once by the </a:t>
            </a:r>
            <a:r>
              <a:rPr lang="fr-F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selected</a:t>
            </a:r>
            <a:r>
              <a:rPr 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mixture</a:t>
            </a:r>
            <a:endParaRPr lang="fr-F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012574" y="3082383"/>
            <a:ext cx="26766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final </a:t>
            </a:r>
            <a:r>
              <a:rPr lang="fr-F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r>
              <a:rPr 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must </a:t>
            </a:r>
            <a:r>
              <a:rPr lang="fr-F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</a:t>
            </a:r>
            <a:r>
              <a:rPr 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set of gradients </a:t>
            </a:r>
            <a:r>
              <a:rPr lang="fr-F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are passing by the </a:t>
            </a:r>
            <a:r>
              <a:rPr lang="fr-F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selected</a:t>
            </a:r>
            <a:r>
              <a:rPr 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mixture </a:t>
            </a:r>
            <a:r>
              <a:rPr lang="fr-FR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 time (X </a:t>
            </a:r>
            <a:r>
              <a:rPr lang="fr-F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being</a:t>
            </a:r>
            <a:r>
              <a:rPr 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chose by the user)</a:t>
            </a:r>
            <a:endParaRPr lang="fr-F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3939971" y="3510454"/>
            <a:ext cx="10598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068" y="3320891"/>
            <a:ext cx="1680903" cy="14176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Flèche droite à entaille 19"/>
          <p:cNvSpPr/>
          <p:nvPr/>
        </p:nvSpPr>
        <p:spPr>
          <a:xfrm rot="7417612">
            <a:off x="1466347" y="3330714"/>
            <a:ext cx="327688" cy="235222"/>
          </a:xfrm>
          <a:prstGeom prst="notch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lèche droite à entaille 20"/>
          <p:cNvSpPr/>
          <p:nvPr/>
        </p:nvSpPr>
        <p:spPr>
          <a:xfrm rot="7417612">
            <a:off x="1510705" y="4113679"/>
            <a:ext cx="327688" cy="235222"/>
          </a:xfrm>
          <a:prstGeom prst="notch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lèche droite 22"/>
          <p:cNvSpPr/>
          <p:nvPr/>
        </p:nvSpPr>
        <p:spPr>
          <a:xfrm>
            <a:off x="1986742" y="4019020"/>
            <a:ext cx="272326" cy="145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5012574" y="3903266"/>
            <a:ext cx="26766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final </a:t>
            </a:r>
            <a:r>
              <a:rPr lang="fr-F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r>
              <a:rPr 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must </a:t>
            </a:r>
            <a:r>
              <a:rPr lang="fr-F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</a:t>
            </a:r>
            <a:r>
              <a:rPr 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set of gradients </a:t>
            </a:r>
            <a:r>
              <a:rPr lang="fr-F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are passing by the </a:t>
            </a:r>
            <a:r>
              <a:rPr lang="fr-F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selected</a:t>
            </a:r>
            <a:r>
              <a:rPr 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mixture </a:t>
            </a:r>
            <a:r>
              <a:rPr lang="fr-F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least </a:t>
            </a:r>
            <a:r>
              <a:rPr 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time (X </a:t>
            </a:r>
            <a:r>
              <a:rPr lang="fr-F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being</a:t>
            </a:r>
            <a:r>
              <a:rPr 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chose by the user)</a:t>
            </a:r>
            <a:endParaRPr lang="fr-F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Connecteur droit avec flèche 24"/>
          <p:cNvCxnSpPr/>
          <p:nvPr/>
        </p:nvCxnSpPr>
        <p:spPr>
          <a:xfrm>
            <a:off x="3952701" y="4231290"/>
            <a:ext cx="10598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5012574" y="4724149"/>
            <a:ext cx="26766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final </a:t>
            </a:r>
            <a:r>
              <a:rPr lang="fr-F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r>
              <a:rPr 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must </a:t>
            </a:r>
            <a:r>
              <a:rPr lang="fr-F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</a:t>
            </a:r>
            <a:r>
              <a:rPr 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set of gradients </a:t>
            </a:r>
            <a:r>
              <a:rPr lang="fr-F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are not passing by </a:t>
            </a:r>
            <a:r>
              <a:rPr lang="fr-F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unaries</a:t>
            </a:r>
            <a:r>
              <a:rPr 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lang="fr-F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binaries</a:t>
            </a:r>
            <a:r>
              <a:rPr 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lang="fr-F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ternaries</a:t>
            </a:r>
            <a:r>
              <a:rPr 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 at once. It </a:t>
            </a:r>
            <a:r>
              <a:rPr lang="fr-F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won’t</a:t>
            </a:r>
            <a:r>
              <a:rPr 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mixtures of </a:t>
            </a:r>
            <a:r>
              <a:rPr lang="fr-F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fr-F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Connecteur droit avec flèche 26"/>
          <p:cNvCxnSpPr>
            <a:endCxn id="26" idx="1"/>
          </p:cNvCxnSpPr>
          <p:nvPr/>
        </p:nvCxnSpPr>
        <p:spPr>
          <a:xfrm>
            <a:off x="1729131" y="5221994"/>
            <a:ext cx="3283443" cy="99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1032400" y="5446419"/>
            <a:ext cx="26766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to continue</a:t>
            </a:r>
            <a:endParaRPr lang="fr-F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65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252768" y="192372"/>
            <a:ext cx="8051214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1 : 2 cathodes. </a:t>
            </a:r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gradients</a:t>
            </a:r>
            <a:endParaRPr 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60832" y="601037"/>
            <a:ext cx="75030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Conditions </a:t>
            </a:r>
            <a:r>
              <a:rPr lang="fr-F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entered</a:t>
            </a:r>
            <a:r>
              <a:rPr 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by user </a:t>
            </a:r>
            <a:r>
              <a:rPr lang="fr-F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obtained</a:t>
            </a:r>
            <a:r>
              <a:rPr 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« </a:t>
            </a:r>
            <a:r>
              <a:rPr lang="fr-F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» </a:t>
            </a:r>
            <a:r>
              <a:rPr lang="fr-F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fr-F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7528" y="954193"/>
            <a:ext cx="5586151" cy="2554545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1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in the </a:t>
            </a:r>
            <a:r>
              <a:rPr lang="fr-FR" sz="10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fr-FR" sz="10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fr-FR" sz="10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name_elements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=[</a:t>
            </a:r>
            <a:r>
              <a:rPr lang="fr-F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"Nb", "Ti", "Zr", "Cr", "Mo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"], 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fr-FR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nb_cath_box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{1,0} , 2x1 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cell</a:t>
            </a:r>
            <a:endParaRPr lang="fr-F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nb_cath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</a:p>
          <a:p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name_alignements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90x3 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fr-FR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alignements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90x9 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(3 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coordinates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 3 mixtures)</a:t>
            </a:r>
            <a:endParaRPr lang="fr-F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mixture_list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all the mixture 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names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the mixture design</a:t>
            </a:r>
          </a:p>
          <a:p>
            <a:endParaRPr lang="fr-FR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do_no_align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cell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containing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unaries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binaries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or…</a:t>
            </a:r>
          </a:p>
          <a:p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impose_alignement_name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imposed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alignement 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(Nx3)</a:t>
            </a:r>
          </a:p>
          <a:p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impose_alignement_index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fr-FR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fr-F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indices of </a:t>
            </a:r>
            <a:r>
              <a:rPr lang="fr-FR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imposed</a:t>
            </a:r>
            <a:r>
              <a:rPr lang="fr-F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alignement 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alignements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not_repeat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mixture to 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by once 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endParaRPr lang="fr-FR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repeat_only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[[mixture, 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repetitions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],[…,…]]</a:t>
            </a:r>
          </a:p>
          <a:p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repeat_at_least</a:t>
            </a:r>
            <a:r>
              <a:rPr lang="fr-F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[[mixture, </a:t>
            </a:r>
            <a:r>
              <a:rPr lang="fr-FR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fr-F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fr-FR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repetitions</a:t>
            </a:r>
            <a:r>
              <a:rPr lang="fr-F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],[…,…]]</a:t>
            </a:r>
          </a:p>
          <a:p>
            <a:endParaRPr lang="fr-F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0832" y="3662627"/>
            <a:ext cx="7677575" cy="178510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1100" dirty="0" err="1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[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name_alignement_opt,alignement_opt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]= </a:t>
            </a:r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gradients_set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name_mixture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	</a:t>
            </a:r>
          </a:p>
          <a:p>
            <a:pPr lvl="8"/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       mixture,</a:t>
            </a:r>
          </a:p>
          <a:p>
            <a:pPr lvl="8"/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	 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alignements,</a:t>
            </a:r>
          </a:p>
          <a:p>
            <a:pPr lvl="8"/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       </a:t>
            </a:r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name_alignement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pPr lvl="8"/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       </a:t>
            </a:r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not_repeat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pPr lvl="8"/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       </a:t>
            </a:r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repeat_only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pPr lvl="8"/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       </a:t>
            </a:r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repeat_at_least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pPr lvl="8"/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       </a:t>
            </a:r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do_not_align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8"/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       </a:t>
            </a:r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impose_alignements_name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pPr lvl="8"/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       </a:t>
            </a:r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impose_alignements_index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10" name="Virage 9"/>
          <p:cNvSpPr/>
          <p:nvPr/>
        </p:nvSpPr>
        <p:spPr>
          <a:xfrm rot="5400000">
            <a:off x="6535445" y="3173819"/>
            <a:ext cx="537042" cy="440574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0832" y="3662628"/>
            <a:ext cx="7677575" cy="6635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algn="ctr"/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599225" y="6192215"/>
            <a:ext cx="19511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name_alignement_opt</a:t>
            </a:r>
            <a:endParaRPr lang="fr-FR" sz="1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360832" y="5915216"/>
            <a:ext cx="7677576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</a:t>
            </a:r>
            <a:r>
              <a:rPr lang="fr-F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imposed</a:t>
            </a:r>
            <a:r>
              <a:rPr 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alignements </a:t>
            </a:r>
            <a:r>
              <a:rPr lang="fr-F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resolution</a:t>
            </a:r>
            <a:endParaRPr lang="fr-F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Flèche droite 13"/>
          <p:cNvSpPr/>
          <p:nvPr/>
        </p:nvSpPr>
        <p:spPr>
          <a:xfrm rot="10800000">
            <a:off x="2556805" y="6267726"/>
            <a:ext cx="361604" cy="12598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2924814" y="6178966"/>
            <a:ext cx="2323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impose_alignements_name</a:t>
            </a:r>
            <a:endParaRPr lang="fr-FR" sz="1200" dirty="0"/>
          </a:p>
        </p:txBody>
      </p:sp>
      <p:sp>
        <p:nvSpPr>
          <p:cNvPr id="16" name="ZoneTexte 15"/>
          <p:cNvSpPr txBox="1"/>
          <p:nvPr/>
        </p:nvSpPr>
        <p:spPr>
          <a:xfrm>
            <a:off x="370486" y="6607714"/>
            <a:ext cx="7667921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Second </a:t>
            </a:r>
            <a:r>
              <a:rPr lang="fr-F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mixture </a:t>
            </a:r>
            <a:r>
              <a:rPr lang="fr-F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must </a:t>
            </a:r>
            <a:r>
              <a:rPr lang="fr-F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repeated</a:t>
            </a:r>
            <a:r>
              <a:rPr 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at least X time </a:t>
            </a:r>
            <a:r>
              <a:rPr lang="fr-F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resolution</a:t>
            </a:r>
            <a:endParaRPr lang="fr-F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99225" y="6945570"/>
            <a:ext cx="7317878" cy="938719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r>
              <a:rPr lang="fr-F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all mixture in </a:t>
            </a:r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repeat_at_least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fr-FR" sz="11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alignement_opt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</a:t>
            </a:r>
            <a:r>
              <a:rPr lang="fr-FR" sz="1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not count </a:t>
            </a:r>
            <a:r>
              <a:rPr lang="fr-FR" sz="11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fr-FR" sz="1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 least X times</a:t>
            </a:r>
            <a:endParaRPr lang="fr-FR" sz="1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fr-F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index </a:t>
            </a:r>
            <a:r>
              <a:rPr lang="fr-FR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  <a:r>
              <a:rPr lang="fr-F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1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fr-FR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random</a:t>
            </a:r>
            <a:r>
              <a:rPr lang="fr-FR" sz="11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fr-FR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selection</a:t>
            </a:r>
            <a:r>
              <a:rPr lang="fr-FR" sz="11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of an alignement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 if </a:t>
            </a:r>
            <a:r>
              <a:rPr lang="fr-FR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fr-F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mixture </a:t>
            </a:r>
            <a:r>
              <a:rPr lang="fr-FR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fr-F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the alignement + if the alignement </a:t>
            </a:r>
            <a:r>
              <a:rPr lang="fr-FR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fr-F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not </a:t>
            </a:r>
            <a:r>
              <a:rPr lang="fr-FR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already</a:t>
            </a:r>
            <a:r>
              <a:rPr lang="fr-F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alignement_opt</a:t>
            </a:r>
            <a:endParaRPr lang="fr-FR" sz="1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F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fr-FR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fr-F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fr-F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fr-F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alignement to </a:t>
            </a:r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alignement_opt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FR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fr-F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goes</a:t>
            </a:r>
            <a:r>
              <a:rPr lang="fr-F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randomly</a:t>
            </a:r>
            <a:r>
              <a:rPr lang="fr-F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fr-FR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another</a:t>
            </a:r>
            <a:r>
              <a:rPr lang="fr-F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alignement</a:t>
            </a:r>
            <a:endParaRPr lang="fr-F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70486" y="7936089"/>
            <a:ext cx="7667921" cy="2766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Third</a:t>
            </a:r>
            <a:r>
              <a:rPr 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r>
              <a:rPr 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fr-F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alignements</a:t>
            </a:r>
            <a:endParaRPr lang="fr-F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99225" y="8213087"/>
            <a:ext cx="7317878" cy="1785104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r>
              <a:rPr lang="fr-F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all mixtures of </a:t>
            </a:r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mixture_list</a:t>
            </a:r>
            <a:endParaRPr lang="fr-FR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mixture </a:t>
            </a:r>
            <a:r>
              <a:rPr lang="fr-FR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fr-F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already</a:t>
            </a:r>
            <a:r>
              <a:rPr lang="fr-F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name_alignement_opt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fr-FR" sz="11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goes</a:t>
            </a:r>
            <a:r>
              <a:rPr lang="fr-FR" sz="1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fr-FR" sz="11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fr-FR" sz="1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1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ones</a:t>
            </a:r>
            <a:endParaRPr lang="fr-FR" sz="11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fr-FR" sz="1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fr-F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 </a:t>
            </a:r>
            <a:r>
              <a:rPr lang="fr-FR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  <a:r>
              <a:rPr lang="fr-F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1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fr-FR" sz="11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random</a:t>
            </a:r>
            <a:r>
              <a:rPr lang="fr-FR" sz="11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fr-FR" sz="11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selection</a:t>
            </a:r>
            <a:r>
              <a:rPr lang="fr-FR" sz="11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of an alignement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if </a:t>
            </a:r>
            <a:r>
              <a:rPr lang="fr-FR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fr-F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mixture </a:t>
            </a:r>
            <a:r>
              <a:rPr lang="fr-FR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fr-F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alignement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F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 </a:t>
            </a:r>
            <a:r>
              <a:rPr lang="fr-FR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fr-F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alignement respects </a:t>
            </a:r>
            <a:r>
              <a:rPr lang="fr-FR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fr-F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conditions: </a:t>
            </a:r>
            <a:r>
              <a:rPr lang="fr-FR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repeat_only</a:t>
            </a:r>
            <a:r>
              <a:rPr lang="fr-F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do_not_repeat_do_not_align</a:t>
            </a:r>
            <a:r>
              <a:rPr lang="fr-F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fr-F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check_... </a:t>
            </a:r>
            <a:r>
              <a:rPr lang="fr-FR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lang="fr-F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F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fr-FR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fr-F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respect all condition : </a:t>
            </a:r>
            <a:r>
              <a:rPr lang="fr-FR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fr-F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fr-F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alignement to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alignement_opt</a:t>
            </a:r>
            <a:endParaRPr lang="fr-FR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FR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fr-F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goes</a:t>
            </a:r>
            <a:r>
              <a:rPr lang="fr-F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randomly</a:t>
            </a:r>
            <a:r>
              <a:rPr lang="fr-F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fr-FR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another</a:t>
            </a:r>
            <a:r>
              <a:rPr lang="fr-F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alignement</a:t>
            </a:r>
          </a:p>
          <a:p>
            <a:pPr lvl="2"/>
            <a:endParaRPr lang="fr-F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70486" y="5551416"/>
            <a:ext cx="59795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fr-FR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name_alignement_opt</a:t>
            </a:r>
            <a:r>
              <a:rPr lang="fr-FR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2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</a:t>
            </a:r>
            <a:r>
              <a:rPr lang="fr-FR" sz="1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not </a:t>
            </a:r>
            <a:r>
              <a:rPr lang="fr-FR" sz="12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includes</a:t>
            </a:r>
            <a:r>
              <a:rPr lang="fr-FR" sz="1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all the mixtures of the mixture design </a:t>
            </a:r>
            <a:endParaRPr lang="fr-FR" sz="1200" dirty="0"/>
          </a:p>
        </p:txBody>
      </p:sp>
      <p:sp>
        <p:nvSpPr>
          <p:cNvPr id="21" name="Rectangle 20"/>
          <p:cNvSpPr/>
          <p:nvPr/>
        </p:nvSpPr>
        <p:spPr>
          <a:xfrm>
            <a:off x="427411" y="9867386"/>
            <a:ext cx="7317878" cy="430887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r>
              <a:rPr lang="fr-F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fr-FR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fr-F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lang="fr-F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includes</a:t>
            </a:r>
            <a:r>
              <a:rPr lang="fr-F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fr-FR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timer</a:t>
            </a:r>
            <a:r>
              <a:rPr lang="fr-F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restart the </a:t>
            </a:r>
            <a:r>
              <a:rPr lang="fr-FR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r>
              <a:rPr lang="fr-F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fr-F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100 sec. If the </a:t>
            </a:r>
            <a:r>
              <a:rPr lang="fr-FR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fr-F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overtimes</a:t>
            </a:r>
            <a:r>
              <a:rPr lang="fr-F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10 times, a </a:t>
            </a:r>
            <a:r>
              <a:rPr lang="fr-FR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  <a:r>
              <a:rPr lang="fr-F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fr-F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deplayed</a:t>
            </a:r>
            <a:r>
              <a:rPr lang="fr-F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showing</a:t>
            </a:r>
            <a:r>
              <a:rPr lang="fr-F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« No solution </a:t>
            </a:r>
            <a:r>
              <a:rPr lang="fr-FR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found</a:t>
            </a:r>
            <a:r>
              <a:rPr lang="fr-F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».    </a:t>
            </a:r>
            <a:endParaRPr lang="fr-F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365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ZoneTexte 18"/>
          <p:cNvSpPr txBox="1"/>
          <p:nvPr/>
        </p:nvSpPr>
        <p:spPr>
          <a:xfrm>
            <a:off x="252768" y="192372"/>
            <a:ext cx="8051214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1 : 2 cathodes. Plot </a:t>
            </a:r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targets</a:t>
            </a:r>
            <a:endParaRPr 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 rotWithShape="1">
          <a:blip r:embed="rId2"/>
          <a:srcRect l="5575"/>
          <a:stretch/>
        </p:blipFill>
        <p:spPr>
          <a:xfrm>
            <a:off x="332509" y="2365695"/>
            <a:ext cx="4521776" cy="4449828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331745" y="713014"/>
            <a:ext cx="7893260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fr-F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[] = </a:t>
            </a:r>
            <a:r>
              <a:rPr lang="fr-F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plot_compo_space_gradients</a:t>
            </a:r>
            <a:r>
              <a:rPr lang="fr-F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fr-F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nb_elements,mixture</a:t>
            </a:r>
            <a:r>
              <a:rPr lang="fr-F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fr-F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name_mixture,name_elements</a:t>
            </a:r>
            <a:r>
              <a:rPr lang="fr-F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gradients, </a:t>
            </a:r>
            <a:r>
              <a:rPr lang="fr-F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gradients_color,fignumber</a:t>
            </a:r>
            <a:r>
              <a:rPr lang="fr-F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, position</a:t>
            </a:r>
            <a:r>
              <a:rPr lang="fr-FR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endParaRPr lang="fr-FR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3C763D"/>
                </a:solidFill>
                <a:latin typeface="Courier New" panose="02070309020205020404" pitchFamily="49" charset="0"/>
              </a:rPr>
              <a:t>% Plot the composition space with all the </a:t>
            </a:r>
            <a:r>
              <a:rPr lang="en-US" sz="1000" dirty="0" err="1">
                <a:solidFill>
                  <a:srgbClr val="3C763D"/>
                </a:solidFill>
                <a:latin typeface="Courier New" panose="02070309020205020404" pitchFamily="49" charset="0"/>
              </a:rPr>
              <a:t>simplexe</a:t>
            </a:r>
            <a:r>
              <a:rPr lang="en-US" sz="1000" dirty="0">
                <a:solidFill>
                  <a:srgbClr val="3C763D"/>
                </a:solidFill>
                <a:latin typeface="Courier New" panose="02070309020205020404" pitchFamily="49" charset="0"/>
              </a:rPr>
              <a:t> centroid points, using</a:t>
            </a:r>
          </a:p>
          <a:p>
            <a:r>
              <a:rPr lang="en-US" sz="1000" dirty="0">
                <a:solidFill>
                  <a:srgbClr val="3C763D"/>
                </a:solidFill>
                <a:latin typeface="Courier New" panose="02070309020205020404" pitchFamily="49" charset="0"/>
              </a:rPr>
              <a:t>% the number of elements, the mixture coordinates, the mixture names and</a:t>
            </a:r>
          </a:p>
          <a:p>
            <a:r>
              <a:rPr lang="fr-FR" sz="1000" dirty="0">
                <a:solidFill>
                  <a:srgbClr val="3C763D"/>
                </a:solidFill>
                <a:latin typeface="Courier New" panose="02070309020205020404" pitchFamily="49" charset="0"/>
              </a:rPr>
              <a:t>% the </a:t>
            </a:r>
            <a:r>
              <a:rPr lang="fr-FR" sz="1000" dirty="0" err="1">
                <a:solidFill>
                  <a:srgbClr val="3C763D"/>
                </a:solidFill>
                <a:latin typeface="Courier New" panose="02070309020205020404" pitchFamily="49" charset="0"/>
              </a:rPr>
              <a:t>elements</a:t>
            </a:r>
            <a:r>
              <a:rPr lang="fr-FR" sz="1000" dirty="0">
                <a:solidFill>
                  <a:srgbClr val="3C763D"/>
                </a:solidFill>
                <a:latin typeface="Courier New" panose="02070309020205020404" pitchFamily="49" charset="0"/>
              </a:rPr>
              <a:t> </a:t>
            </a:r>
            <a:r>
              <a:rPr lang="fr-FR" sz="1000" dirty="0" err="1">
                <a:solidFill>
                  <a:srgbClr val="3C763D"/>
                </a:solidFill>
                <a:latin typeface="Courier New" panose="02070309020205020404" pitchFamily="49" charset="0"/>
              </a:rPr>
              <a:t>name</a:t>
            </a:r>
            <a:r>
              <a:rPr lang="fr-FR" sz="1000" dirty="0">
                <a:solidFill>
                  <a:srgbClr val="3C763D"/>
                </a:solidFill>
                <a:latin typeface="Courier New" panose="02070309020205020404" pitchFamily="49" charset="0"/>
              </a:rPr>
              <a:t>.</a:t>
            </a:r>
          </a:p>
          <a:p>
            <a:r>
              <a:rPr lang="en-US" sz="1000" dirty="0">
                <a:solidFill>
                  <a:srgbClr val="3C763D"/>
                </a:solidFill>
                <a:latin typeface="Courier New" panose="02070309020205020404" pitchFamily="49" charset="0"/>
              </a:rPr>
              <a:t>% To plot gradients you need an array where each lines are the coordinates</a:t>
            </a:r>
          </a:p>
          <a:p>
            <a:r>
              <a:rPr lang="en-US" sz="1000" dirty="0">
                <a:solidFill>
                  <a:srgbClr val="3C763D"/>
                </a:solidFill>
                <a:latin typeface="Courier New" panose="02070309020205020404" pitchFamily="49" charset="0"/>
              </a:rPr>
              <a:t>% of the gradient [</a:t>
            </a:r>
            <a:r>
              <a:rPr lang="en-US" sz="1000" dirty="0" err="1">
                <a:solidFill>
                  <a:srgbClr val="3C763D"/>
                </a:solidFill>
                <a:latin typeface="Courier New" panose="02070309020205020404" pitchFamily="49" charset="0"/>
              </a:rPr>
              <a:t>x_begin</a:t>
            </a:r>
            <a:r>
              <a:rPr lang="en-US" sz="1000" dirty="0">
                <a:solidFill>
                  <a:srgbClr val="3C763D"/>
                </a:solidFill>
                <a:latin typeface="Courier New" panose="02070309020205020404" pitchFamily="49" charset="0"/>
              </a:rPr>
              <a:t>, </a:t>
            </a:r>
            <a:r>
              <a:rPr lang="en-US" sz="1000" dirty="0" err="1">
                <a:solidFill>
                  <a:srgbClr val="3C763D"/>
                </a:solidFill>
                <a:latin typeface="Courier New" panose="02070309020205020404" pitchFamily="49" charset="0"/>
              </a:rPr>
              <a:t>y_begin</a:t>
            </a:r>
            <a:r>
              <a:rPr lang="en-US" sz="1000" dirty="0">
                <a:solidFill>
                  <a:srgbClr val="3C763D"/>
                </a:solidFill>
                <a:latin typeface="Courier New" panose="02070309020205020404" pitchFamily="49" charset="0"/>
              </a:rPr>
              <a:t>, </a:t>
            </a:r>
            <a:r>
              <a:rPr lang="en-US" sz="1000" dirty="0" err="1">
                <a:solidFill>
                  <a:srgbClr val="3C763D"/>
                </a:solidFill>
                <a:latin typeface="Courier New" panose="02070309020205020404" pitchFamily="49" charset="0"/>
              </a:rPr>
              <a:t>z_begin</a:t>
            </a:r>
            <a:r>
              <a:rPr lang="en-US" sz="1000" dirty="0">
                <a:solidFill>
                  <a:srgbClr val="3C763D"/>
                </a:solidFill>
                <a:latin typeface="Courier New" panose="02070309020205020404" pitchFamily="49" charset="0"/>
              </a:rPr>
              <a:t>, </a:t>
            </a:r>
            <a:r>
              <a:rPr lang="en-US" sz="1000" dirty="0" err="1">
                <a:solidFill>
                  <a:srgbClr val="3C763D"/>
                </a:solidFill>
                <a:latin typeface="Courier New" panose="02070309020205020404" pitchFamily="49" charset="0"/>
              </a:rPr>
              <a:t>x_end</a:t>
            </a:r>
            <a:r>
              <a:rPr lang="en-US" sz="1000" dirty="0">
                <a:solidFill>
                  <a:srgbClr val="3C763D"/>
                </a:solidFill>
                <a:latin typeface="Courier New" panose="02070309020205020404" pitchFamily="49" charset="0"/>
              </a:rPr>
              <a:t>, </a:t>
            </a:r>
            <a:r>
              <a:rPr lang="en-US" sz="1000" dirty="0" err="1">
                <a:solidFill>
                  <a:srgbClr val="3C763D"/>
                </a:solidFill>
                <a:latin typeface="Courier New" panose="02070309020205020404" pitchFamily="49" charset="0"/>
              </a:rPr>
              <a:t>y_end</a:t>
            </a:r>
            <a:r>
              <a:rPr lang="en-US" sz="1000" dirty="0">
                <a:solidFill>
                  <a:srgbClr val="3C763D"/>
                </a:solidFill>
                <a:latin typeface="Courier New" panose="02070309020205020404" pitchFamily="49" charset="0"/>
              </a:rPr>
              <a:t>, </a:t>
            </a:r>
            <a:r>
              <a:rPr lang="en-US" sz="1000" dirty="0" err="1">
                <a:solidFill>
                  <a:srgbClr val="3C763D"/>
                </a:solidFill>
                <a:latin typeface="Courier New" panose="02070309020205020404" pitchFamily="49" charset="0"/>
              </a:rPr>
              <a:t>z_end</a:t>
            </a:r>
            <a:r>
              <a:rPr lang="en-US" sz="1000" dirty="0">
                <a:solidFill>
                  <a:srgbClr val="3C763D"/>
                </a:solidFill>
                <a:latin typeface="Courier New" panose="02070309020205020404" pitchFamily="49" charset="0"/>
              </a:rPr>
              <a:t>]</a:t>
            </a:r>
          </a:p>
          <a:p>
            <a:r>
              <a:rPr lang="fr-FR" sz="1000" dirty="0">
                <a:solidFill>
                  <a:srgbClr val="3C763D"/>
                </a:solidFill>
                <a:latin typeface="Courier New" panose="02070309020205020404" pitchFamily="49" charset="0"/>
              </a:rPr>
              <a:t> </a:t>
            </a:r>
            <a:endParaRPr lang="fr-FR" sz="1000" dirty="0" smtClean="0"/>
          </a:p>
          <a:p>
            <a:r>
              <a:rPr lang="fr-FR" sz="1000" dirty="0" smtClean="0">
                <a:latin typeface="Courier New" panose="02070309020205020404" pitchFamily="49" charset="0"/>
              </a:rPr>
              <a:t>...</a:t>
            </a:r>
            <a:endParaRPr lang="fr-FR" sz="1000" dirty="0">
              <a:latin typeface="Courier New" panose="02070309020205020404" pitchFamily="49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/>
          <a:srcRect r="10950"/>
          <a:stretch/>
        </p:blipFill>
        <p:spPr>
          <a:xfrm>
            <a:off x="4980835" y="2365695"/>
            <a:ext cx="3117620" cy="4628543"/>
          </a:xfrm>
          <a:prstGeom prst="rect">
            <a:avLst/>
          </a:prstGeom>
        </p:spPr>
      </p:pic>
      <p:sp>
        <p:nvSpPr>
          <p:cNvPr id="2" name="Flèche vers le bas 1"/>
          <p:cNvSpPr/>
          <p:nvPr/>
        </p:nvSpPr>
        <p:spPr>
          <a:xfrm>
            <a:off x="2171700" y="2344230"/>
            <a:ext cx="304800" cy="55137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Croix 2"/>
          <p:cNvSpPr/>
          <p:nvPr/>
        </p:nvSpPr>
        <p:spPr>
          <a:xfrm>
            <a:off x="4459669" y="4393301"/>
            <a:ext cx="394616" cy="394616"/>
          </a:xfrm>
          <a:prstGeom prst="plus">
            <a:avLst>
              <a:gd name="adj" fmla="val 4558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8439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52768" y="424107"/>
            <a:ext cx="8051214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2 : 3 cathodes. </a:t>
            </a:r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Computes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planes </a:t>
            </a:r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gradients/alignements</a:t>
            </a:r>
            <a:endParaRPr 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2768" y="737398"/>
            <a:ext cx="7976831" cy="206210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fr-FR" sz="1100" dirty="0" err="1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[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plane_points,plane_coord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] =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compute_planes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name_alignement,alignements,mixture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sz="1100" dirty="0" smtClean="0">
              <a:solidFill>
                <a:srgbClr val="3C763D"/>
              </a:solidFill>
              <a:latin typeface="Courier New" panose="02070309020205020404" pitchFamily="49" charset="0"/>
            </a:endParaRPr>
          </a:p>
          <a:p>
            <a:r>
              <a:rPr lang="en-US" sz="1100" dirty="0" smtClean="0">
                <a:solidFill>
                  <a:srgbClr val="3C763D"/>
                </a:solidFill>
                <a:latin typeface="Courier New" panose="02070309020205020404" pitchFamily="49" charset="0"/>
              </a:rPr>
              <a:t>% From </a:t>
            </a:r>
            <a:r>
              <a:rPr lang="en-US" sz="1100" dirty="0">
                <a:solidFill>
                  <a:srgbClr val="3C763D"/>
                </a:solidFill>
                <a:latin typeface="Courier New" panose="02070309020205020404" pitchFamily="49" charset="0"/>
              </a:rPr>
              <a:t>the gradients, find planes in the composition space made by 3</a:t>
            </a:r>
          </a:p>
          <a:p>
            <a:r>
              <a:rPr lang="en-US" sz="1100" dirty="0">
                <a:solidFill>
                  <a:srgbClr val="3C763D"/>
                </a:solidFill>
                <a:latin typeface="Courier New" panose="02070309020205020404" pitchFamily="49" charset="0"/>
              </a:rPr>
              <a:t>% gradients with common points, passing by 7 points of the </a:t>
            </a:r>
            <a:r>
              <a:rPr lang="en-US" sz="1100" dirty="0" smtClean="0">
                <a:solidFill>
                  <a:srgbClr val="3C763D"/>
                </a:solidFill>
                <a:latin typeface="Courier New" panose="02070309020205020404" pitchFamily="49" charset="0"/>
              </a:rPr>
              <a:t>mixture </a:t>
            </a:r>
            <a:r>
              <a:rPr lang="en-US" sz="1100" dirty="0">
                <a:solidFill>
                  <a:srgbClr val="3C763D"/>
                </a:solidFill>
                <a:latin typeface="Courier New" panose="02070309020205020404" pitchFamily="49" charset="0"/>
              </a:rPr>
              <a:t>design.</a:t>
            </a:r>
          </a:p>
          <a:p>
            <a:r>
              <a:rPr lang="en-US" sz="1100" dirty="0">
                <a:solidFill>
                  <a:srgbClr val="3C763D"/>
                </a:solidFill>
                <a:latin typeface="Courier New" panose="02070309020205020404" pitchFamily="49" charset="0"/>
              </a:rPr>
              <a:t>% This means that the plane is centered on one of the point of the mixture</a:t>
            </a:r>
          </a:p>
          <a:p>
            <a:r>
              <a:rPr lang="fr-FR" sz="1100" dirty="0">
                <a:solidFill>
                  <a:srgbClr val="3C763D"/>
                </a:solidFill>
                <a:latin typeface="Courier New" panose="02070309020205020404" pitchFamily="49" charset="0"/>
              </a:rPr>
              <a:t>% design</a:t>
            </a:r>
          </a:p>
          <a:p>
            <a:r>
              <a:rPr lang="fr-FR" sz="1100" dirty="0">
                <a:solidFill>
                  <a:srgbClr val="3C763D"/>
                </a:solidFill>
                <a:latin typeface="Courier New" panose="02070309020205020404" pitchFamily="49" charset="0"/>
              </a:rPr>
              <a:t>% </a:t>
            </a:r>
            <a:r>
              <a:rPr lang="fr-FR" sz="1100" dirty="0" err="1">
                <a:solidFill>
                  <a:srgbClr val="3C763D"/>
                </a:solidFill>
                <a:latin typeface="Courier New" panose="02070309020205020404" pitchFamily="49" charset="0"/>
              </a:rPr>
              <a:t>eg</a:t>
            </a:r>
            <a:r>
              <a:rPr lang="fr-FR" sz="1100" dirty="0">
                <a:solidFill>
                  <a:srgbClr val="3C763D"/>
                </a:solidFill>
                <a:latin typeface="Courier New" panose="02070309020205020404" pitchFamily="49" charset="0"/>
              </a:rPr>
              <a:t>: Nb-</a:t>
            </a:r>
            <a:r>
              <a:rPr lang="fr-FR" sz="1100" dirty="0" err="1">
                <a:solidFill>
                  <a:srgbClr val="3C763D"/>
                </a:solidFill>
                <a:latin typeface="Courier New" panose="02070309020205020404" pitchFamily="49" charset="0"/>
              </a:rPr>
              <a:t>NbTi</a:t>
            </a:r>
            <a:r>
              <a:rPr lang="fr-FR" sz="1100" dirty="0">
                <a:solidFill>
                  <a:srgbClr val="3C763D"/>
                </a:solidFill>
                <a:latin typeface="Courier New" panose="02070309020205020404" pitchFamily="49" charset="0"/>
              </a:rPr>
              <a:t>-Ti, Ti-</a:t>
            </a:r>
            <a:r>
              <a:rPr lang="fr-FR" sz="1100" dirty="0" err="1">
                <a:solidFill>
                  <a:srgbClr val="3C763D"/>
                </a:solidFill>
                <a:latin typeface="Courier New" panose="02070309020205020404" pitchFamily="49" charset="0"/>
              </a:rPr>
              <a:t>TiZr</a:t>
            </a:r>
            <a:r>
              <a:rPr lang="fr-FR" sz="1100" dirty="0">
                <a:solidFill>
                  <a:srgbClr val="3C763D"/>
                </a:solidFill>
                <a:latin typeface="Courier New" panose="02070309020205020404" pitchFamily="49" charset="0"/>
              </a:rPr>
              <a:t>-Zr and Nb-</a:t>
            </a:r>
            <a:r>
              <a:rPr lang="fr-FR" sz="1100" dirty="0" err="1">
                <a:solidFill>
                  <a:srgbClr val="3C763D"/>
                </a:solidFill>
                <a:latin typeface="Courier New" panose="02070309020205020404" pitchFamily="49" charset="0"/>
              </a:rPr>
              <a:t>NbZr</a:t>
            </a:r>
            <a:r>
              <a:rPr lang="fr-FR" sz="1100" dirty="0">
                <a:solidFill>
                  <a:srgbClr val="3C763D"/>
                </a:solidFill>
                <a:latin typeface="Courier New" panose="02070309020205020404" pitchFamily="49" charset="0"/>
              </a:rPr>
              <a:t>-Zr are </a:t>
            </a:r>
            <a:r>
              <a:rPr lang="fr-FR" sz="1100" dirty="0" err="1">
                <a:solidFill>
                  <a:srgbClr val="3C763D"/>
                </a:solidFill>
                <a:latin typeface="Courier New" panose="02070309020205020404" pitchFamily="49" charset="0"/>
              </a:rPr>
              <a:t>forming</a:t>
            </a:r>
            <a:r>
              <a:rPr lang="fr-FR" sz="1100" dirty="0">
                <a:solidFill>
                  <a:srgbClr val="3C763D"/>
                </a:solidFill>
                <a:latin typeface="Courier New" panose="02070309020205020404" pitchFamily="49" charset="0"/>
              </a:rPr>
              <a:t> a plane in a</a:t>
            </a:r>
          </a:p>
          <a:p>
            <a:r>
              <a:rPr lang="en-US" sz="1100" dirty="0">
                <a:solidFill>
                  <a:srgbClr val="3C763D"/>
                </a:solidFill>
                <a:latin typeface="Courier New" panose="02070309020205020404" pitchFamily="49" charset="0"/>
              </a:rPr>
              <a:t>% compositional space center on the ternary </a:t>
            </a:r>
            <a:r>
              <a:rPr lang="en-US" sz="1100" dirty="0" err="1">
                <a:solidFill>
                  <a:srgbClr val="3C763D"/>
                </a:solidFill>
                <a:latin typeface="Courier New" panose="02070309020205020404" pitchFamily="49" charset="0"/>
              </a:rPr>
              <a:t>NbTiZr</a:t>
            </a:r>
            <a:r>
              <a:rPr lang="en-US" sz="1100" dirty="0">
                <a:solidFill>
                  <a:srgbClr val="3C763D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3C763D"/>
                </a:solidFill>
                <a:latin typeface="Courier New" panose="02070309020205020404" pitchFamily="49" charset="0"/>
              </a:rPr>
              <a:t>wich</a:t>
            </a:r>
            <a:r>
              <a:rPr lang="en-US" sz="1100" dirty="0">
                <a:solidFill>
                  <a:srgbClr val="3C763D"/>
                </a:solidFill>
                <a:latin typeface="Courier New" panose="02070309020205020404" pitchFamily="49" charset="0"/>
              </a:rPr>
              <a:t> is a point of the</a:t>
            </a:r>
          </a:p>
          <a:p>
            <a:r>
              <a:rPr lang="en-US" sz="1100" dirty="0">
                <a:solidFill>
                  <a:srgbClr val="3C763D"/>
                </a:solidFill>
                <a:latin typeface="Courier New" panose="02070309020205020404" pitchFamily="49" charset="0"/>
              </a:rPr>
              <a:t>% mixture design: we validate the plane</a:t>
            </a:r>
          </a:p>
          <a:p>
            <a:r>
              <a:rPr lang="fr-FR" sz="1100" dirty="0">
                <a:solidFill>
                  <a:srgbClr val="3C763D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fr-FR" dirty="0" smtClean="0"/>
              <a:t>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252768" y="737399"/>
            <a:ext cx="7976831" cy="5663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algn="ctr"/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52768" y="2898250"/>
            <a:ext cx="5014557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fr-FR" sz="12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fr-FR" sz="1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alignement A</a:t>
            </a:r>
            <a:r>
              <a:rPr lang="fr-FR" sz="12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fr-FR" sz="1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all </a:t>
            </a:r>
            <a:r>
              <a:rPr lang="fr-FR" sz="12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fr-FR" sz="1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following</a:t>
            </a:r>
            <a:r>
              <a:rPr lang="fr-FR" sz="1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alignements </a:t>
            </a:r>
            <a:r>
              <a:rPr lang="fr-FR" sz="12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fr-FR" sz="1200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fr-FR" sz="1200" baseline="-25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fr-FR" sz="12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if the end of A</a:t>
            </a:r>
            <a:r>
              <a:rPr lang="fr-FR" sz="12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fr-FR" sz="1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fr-FR" sz="1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fr-FR" sz="12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begining</a:t>
            </a:r>
            <a:r>
              <a:rPr lang="fr-FR" sz="1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fr-FR" sz="12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fr-FR" sz="1200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fr-FR" sz="1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2"/>
            <a:r>
              <a:rPr lang="fr-FR" sz="12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fr-FR" sz="1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1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fr-FR" sz="1200" baseline="-25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fr-FR" sz="1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=Nb-</a:t>
            </a:r>
            <a:r>
              <a:rPr lang="fr-FR" sz="12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NbTi</a:t>
            </a:r>
            <a:r>
              <a:rPr lang="fr-FR" sz="1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-Ti and </a:t>
            </a:r>
            <a:r>
              <a:rPr lang="fr-FR" sz="12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fr-FR" sz="1200" baseline="-250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fr-FR" sz="1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=Ti-</a:t>
            </a:r>
            <a:r>
              <a:rPr lang="fr-FR" sz="12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TiZr</a:t>
            </a:r>
            <a:r>
              <a:rPr lang="fr-FR" sz="1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-Zr</a:t>
            </a:r>
          </a:p>
          <a:p>
            <a:pPr lvl="2"/>
            <a:r>
              <a:rPr lang="fr-FR" sz="1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</a:t>
            </a:r>
            <a:r>
              <a:rPr lang="fr-FR" sz="12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lang="fr-FR" sz="1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fr-FR" sz="12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fr-FR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=Nb-</a:t>
            </a:r>
            <a:r>
              <a:rPr lang="fr-FR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NbTi</a:t>
            </a:r>
            <a:r>
              <a:rPr lang="fr-FR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-Ti and </a:t>
            </a:r>
            <a:r>
              <a:rPr lang="fr-FR" sz="1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fr-FR" sz="1200" baseline="-25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fr-FR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=Ti-</a:t>
            </a:r>
            <a:r>
              <a:rPr lang="fr-FR" sz="1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NbTiZr</a:t>
            </a:r>
            <a:r>
              <a:rPr lang="fr-FR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fr-FR" sz="1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NbZr</a:t>
            </a:r>
            <a:endParaRPr lang="fr-FR" sz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fr-FR" sz="12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FR" sz="12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fr-FR" sz="1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lang="fr-FR" sz="1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gradient </a:t>
            </a:r>
            <a:r>
              <a:rPr lang="fr-FR" sz="12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fr-FR" sz="1200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fr-FR" sz="1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fr-FR" sz="1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closes the </a:t>
            </a:r>
            <a:r>
              <a:rPr lang="fr-FR" sz="12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triangular</a:t>
            </a:r>
            <a:r>
              <a:rPr lang="fr-FR" sz="1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plane</a:t>
            </a:r>
          </a:p>
          <a:p>
            <a:pPr lvl="2"/>
            <a:r>
              <a:rPr lang="fr-FR" sz="12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fr-FR" sz="1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12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lang="fr-FR" sz="1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Nb-</a:t>
            </a:r>
            <a:r>
              <a:rPr lang="fr-FR" sz="12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NbZr</a:t>
            </a:r>
            <a:r>
              <a:rPr lang="fr-FR" sz="1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-Zr</a:t>
            </a:r>
            <a:r>
              <a:rPr lang="fr-FR" sz="1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fr-FR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Ti-</a:t>
            </a:r>
            <a:r>
              <a:rPr lang="fr-FR" sz="1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NbTiZr</a:t>
            </a:r>
            <a:r>
              <a:rPr lang="fr-FR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fr-FR" sz="1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NbZr</a:t>
            </a:r>
            <a:endParaRPr lang="fr-FR" sz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fr-FR" sz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FR" sz="12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</a:t>
            </a:r>
            <a:r>
              <a:rPr lang="fr-FR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</a:t>
            </a:r>
            <a:r>
              <a:rPr lang="fr-FR" sz="12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fr-FR" sz="1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lang="fr-FR" sz="1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  <a:r>
              <a:rPr lang="fr-FR" sz="1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alignements </a:t>
            </a:r>
            <a:r>
              <a:rPr lang="fr-FR" sz="12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fr-FR" sz="1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fr-FR" sz="1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plane </a:t>
            </a:r>
            <a:r>
              <a:rPr lang="fr-FR" sz="12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fr-FR" sz="1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fr-FR" sz="1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7 points of the </a:t>
            </a:r>
            <a:r>
              <a:rPr lang="fr-FR" sz="12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mxiture</a:t>
            </a:r>
            <a:r>
              <a:rPr lang="fr-FR" sz="1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design</a:t>
            </a:r>
            <a:endParaRPr lang="fr-FR" sz="12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fr-FR" sz="12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fr-FR" sz="1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1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Nb-Ti-Zr respect </a:t>
            </a:r>
            <a:r>
              <a:rPr lang="fr-FR" sz="12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fr-FR" sz="1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property</a:t>
            </a:r>
            <a:r>
              <a:rPr lang="fr-FR" sz="1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fr-FR" sz="12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kept</a:t>
            </a:r>
            <a:r>
              <a:rPr lang="fr-FR" sz="1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in </a:t>
            </a:r>
            <a:r>
              <a:rPr lang="fr-FR" sz="12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plane_points</a:t>
            </a:r>
            <a:r>
              <a:rPr lang="fr-FR" sz="1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and plane _</a:t>
            </a:r>
            <a:r>
              <a:rPr lang="fr-FR" sz="12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coord</a:t>
            </a:r>
            <a:endParaRPr lang="fr-FR" sz="12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fr-FR" sz="1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fr-FR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Nb-Ti-</a:t>
            </a:r>
            <a:r>
              <a:rPr lang="fr-FR" sz="1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NbZr</a:t>
            </a:r>
            <a:r>
              <a:rPr lang="fr-FR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</a:t>
            </a:r>
            <a:r>
              <a:rPr lang="fr-FR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not </a:t>
            </a:r>
            <a:r>
              <a:rPr lang="fr-FR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fr-FR" sz="1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rejected</a:t>
            </a:r>
            <a:endParaRPr lang="fr-FR" sz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check </a:t>
            </a:r>
            <a:r>
              <a:rPr lang="fr-F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fr-F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simply</a:t>
            </a:r>
            <a:r>
              <a:rPr 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check </a:t>
            </a:r>
            <a:r>
              <a:rPr lang="fr-F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fr-F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medians</a:t>
            </a:r>
            <a:r>
              <a:rPr 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the triangles </a:t>
            </a:r>
            <a:r>
              <a:rPr lang="fr-F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defined</a:t>
            </a:r>
            <a:r>
              <a:rPr 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by the </a:t>
            </a:r>
            <a:r>
              <a:rPr lang="fr-F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  <a:r>
              <a:rPr 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vertices</a:t>
            </a:r>
            <a:r>
              <a:rPr 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are passing by a point of the mixture design. </a:t>
            </a:r>
            <a:endParaRPr lang="fr-F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fr-FR" sz="1200" dirty="0"/>
          </a:p>
        </p:txBody>
      </p:sp>
      <p:sp>
        <p:nvSpPr>
          <p:cNvPr id="8" name="Triangle isocèle 7"/>
          <p:cNvSpPr/>
          <p:nvPr/>
        </p:nvSpPr>
        <p:spPr>
          <a:xfrm>
            <a:off x="5412222" y="2799501"/>
            <a:ext cx="2305050" cy="1987112"/>
          </a:xfrm>
          <a:prstGeom prst="triangl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6510772" y="2780451"/>
            <a:ext cx="98749" cy="987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5356497" y="4737238"/>
            <a:ext cx="98749" cy="987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7681446" y="4737238"/>
            <a:ext cx="98749" cy="987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7097246" y="3743682"/>
            <a:ext cx="98749" cy="987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5954246" y="3718995"/>
            <a:ext cx="98749" cy="987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6509022" y="4737237"/>
            <a:ext cx="98749" cy="987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6509022" y="4073665"/>
            <a:ext cx="98749" cy="987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riangle rectangle 15"/>
          <p:cNvSpPr/>
          <p:nvPr/>
        </p:nvSpPr>
        <p:spPr>
          <a:xfrm rot="18010506" flipV="1">
            <a:off x="6584025" y="2814447"/>
            <a:ext cx="1131200" cy="2012237"/>
          </a:xfrm>
          <a:prstGeom prst="rt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6379171" y="2460493"/>
            <a:ext cx="542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Nb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5095373" y="476774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Zr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7661547" y="480280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7195994" y="3507629"/>
            <a:ext cx="754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NbTi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6341000" y="4802809"/>
            <a:ext cx="64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TiZr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5356497" y="3498414"/>
            <a:ext cx="761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NbZr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6066065" y="4142090"/>
            <a:ext cx="112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NbTiZr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197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68" y="731884"/>
            <a:ext cx="4221813" cy="7254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252768" y="424107"/>
            <a:ext cx="8051214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2 : 3 cathodes. </a:t>
            </a:r>
            <a:r>
              <a:rPr lang="fr-F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Imposing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conditions over the </a:t>
            </a:r>
            <a:r>
              <a:rPr lang="fr-F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selections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planes</a:t>
            </a:r>
            <a:endParaRPr 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4800600" y="2743200"/>
            <a:ext cx="3200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Planes passing by 7 points at once, the user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should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particularly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careful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over the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restritions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impose.</a:t>
            </a:r>
          </a:p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« do not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» condition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was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supressed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planes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085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1641475"/>
            <a:ext cx="5599289" cy="521652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52768" y="192372"/>
            <a:ext cx="8051214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1 : 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cathodes. Plot </a:t>
            </a:r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2768" y="606842"/>
            <a:ext cx="8051214" cy="172354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[fig2] =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plot_compo_space_planes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nb_elements,mixture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name_mixture,name_elements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plane_coord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plane_color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fignumber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 position)</a:t>
            </a:r>
          </a:p>
          <a:p>
            <a:r>
              <a:rPr lang="en-US" sz="1100" dirty="0">
                <a:solidFill>
                  <a:srgbClr val="3C763D"/>
                </a:solidFill>
                <a:latin typeface="Courier New" panose="02070309020205020404" pitchFamily="49" charset="0"/>
              </a:rPr>
              <a:t>% Plot the composition space with all the </a:t>
            </a:r>
            <a:r>
              <a:rPr lang="en-US" sz="1100" dirty="0" err="1">
                <a:solidFill>
                  <a:srgbClr val="3C763D"/>
                </a:solidFill>
                <a:latin typeface="Courier New" panose="02070309020205020404" pitchFamily="49" charset="0"/>
              </a:rPr>
              <a:t>simplexe</a:t>
            </a:r>
            <a:r>
              <a:rPr lang="en-US" sz="1100" dirty="0">
                <a:solidFill>
                  <a:srgbClr val="3C763D"/>
                </a:solidFill>
                <a:latin typeface="Courier New" panose="02070309020205020404" pitchFamily="49" charset="0"/>
              </a:rPr>
              <a:t> centroid points, using</a:t>
            </a:r>
          </a:p>
          <a:p>
            <a:r>
              <a:rPr lang="en-US" sz="1100" dirty="0">
                <a:solidFill>
                  <a:srgbClr val="3C763D"/>
                </a:solidFill>
                <a:latin typeface="Courier New" panose="02070309020205020404" pitchFamily="49" charset="0"/>
              </a:rPr>
              <a:t>% the number of elements, the mixture coordinates, the mixture names and</a:t>
            </a:r>
          </a:p>
          <a:p>
            <a:r>
              <a:rPr lang="fr-FR" sz="1100" dirty="0">
                <a:solidFill>
                  <a:srgbClr val="3C763D"/>
                </a:solidFill>
                <a:latin typeface="Courier New" panose="02070309020205020404" pitchFamily="49" charset="0"/>
              </a:rPr>
              <a:t>% the </a:t>
            </a:r>
            <a:r>
              <a:rPr lang="fr-FR" sz="1100" dirty="0" err="1">
                <a:solidFill>
                  <a:srgbClr val="3C763D"/>
                </a:solidFill>
                <a:latin typeface="Courier New" panose="02070309020205020404" pitchFamily="49" charset="0"/>
              </a:rPr>
              <a:t>elements</a:t>
            </a:r>
            <a:r>
              <a:rPr lang="fr-FR" sz="1100" dirty="0">
                <a:solidFill>
                  <a:srgbClr val="3C763D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3C763D"/>
                </a:solidFill>
                <a:latin typeface="Courier New" panose="02070309020205020404" pitchFamily="49" charset="0"/>
              </a:rPr>
              <a:t>name</a:t>
            </a:r>
            <a:r>
              <a:rPr lang="fr-FR" sz="1100" dirty="0">
                <a:solidFill>
                  <a:srgbClr val="3C763D"/>
                </a:solidFill>
                <a:latin typeface="Courier New" panose="02070309020205020404" pitchFamily="49" charset="0"/>
              </a:rPr>
              <a:t>.</a:t>
            </a:r>
          </a:p>
          <a:p>
            <a:r>
              <a:rPr lang="en-US" sz="1100" dirty="0">
                <a:solidFill>
                  <a:srgbClr val="3C763D"/>
                </a:solidFill>
                <a:latin typeface="Courier New" panose="02070309020205020404" pitchFamily="49" charset="0"/>
              </a:rPr>
              <a:t>% To plot gradients you need an array where each lines are the coordinates</a:t>
            </a:r>
          </a:p>
          <a:p>
            <a:r>
              <a:rPr lang="en-US" sz="1100" dirty="0">
                <a:solidFill>
                  <a:srgbClr val="3C763D"/>
                </a:solidFill>
                <a:latin typeface="Courier New" panose="02070309020205020404" pitchFamily="49" charset="0"/>
              </a:rPr>
              <a:t>% of the gradient [</a:t>
            </a:r>
            <a:r>
              <a:rPr lang="en-US" sz="1100" dirty="0" err="1">
                <a:solidFill>
                  <a:srgbClr val="3C763D"/>
                </a:solidFill>
                <a:latin typeface="Courier New" panose="02070309020205020404" pitchFamily="49" charset="0"/>
              </a:rPr>
              <a:t>x_begin</a:t>
            </a:r>
            <a:r>
              <a:rPr lang="en-US" sz="1100" dirty="0">
                <a:solidFill>
                  <a:srgbClr val="3C763D"/>
                </a:solidFill>
                <a:latin typeface="Courier New" panose="02070309020205020404" pitchFamily="49" charset="0"/>
              </a:rPr>
              <a:t>, </a:t>
            </a:r>
            <a:r>
              <a:rPr lang="en-US" sz="1100" dirty="0" err="1">
                <a:solidFill>
                  <a:srgbClr val="3C763D"/>
                </a:solidFill>
                <a:latin typeface="Courier New" panose="02070309020205020404" pitchFamily="49" charset="0"/>
              </a:rPr>
              <a:t>y_begin</a:t>
            </a:r>
            <a:r>
              <a:rPr lang="en-US" sz="1100" dirty="0">
                <a:solidFill>
                  <a:srgbClr val="3C763D"/>
                </a:solidFill>
                <a:latin typeface="Courier New" panose="02070309020205020404" pitchFamily="49" charset="0"/>
              </a:rPr>
              <a:t>, </a:t>
            </a:r>
            <a:r>
              <a:rPr lang="en-US" sz="1100" dirty="0" err="1">
                <a:solidFill>
                  <a:srgbClr val="3C763D"/>
                </a:solidFill>
                <a:latin typeface="Courier New" panose="02070309020205020404" pitchFamily="49" charset="0"/>
              </a:rPr>
              <a:t>z_begin</a:t>
            </a:r>
            <a:r>
              <a:rPr lang="en-US" sz="1100" dirty="0">
                <a:solidFill>
                  <a:srgbClr val="3C763D"/>
                </a:solidFill>
                <a:latin typeface="Courier New" panose="02070309020205020404" pitchFamily="49" charset="0"/>
              </a:rPr>
              <a:t>, </a:t>
            </a:r>
            <a:r>
              <a:rPr lang="en-US" sz="1100" dirty="0" err="1">
                <a:solidFill>
                  <a:srgbClr val="3C763D"/>
                </a:solidFill>
                <a:latin typeface="Courier New" panose="02070309020205020404" pitchFamily="49" charset="0"/>
              </a:rPr>
              <a:t>x_end</a:t>
            </a:r>
            <a:r>
              <a:rPr lang="en-US" sz="1100" dirty="0">
                <a:solidFill>
                  <a:srgbClr val="3C763D"/>
                </a:solidFill>
                <a:latin typeface="Courier New" panose="02070309020205020404" pitchFamily="49" charset="0"/>
              </a:rPr>
              <a:t>, </a:t>
            </a:r>
            <a:r>
              <a:rPr lang="en-US" sz="1100" dirty="0" err="1">
                <a:solidFill>
                  <a:srgbClr val="3C763D"/>
                </a:solidFill>
                <a:latin typeface="Courier New" panose="02070309020205020404" pitchFamily="49" charset="0"/>
              </a:rPr>
              <a:t>y_end</a:t>
            </a:r>
            <a:r>
              <a:rPr lang="en-US" sz="1100" dirty="0">
                <a:solidFill>
                  <a:srgbClr val="3C763D"/>
                </a:solidFill>
                <a:latin typeface="Courier New" panose="02070309020205020404" pitchFamily="49" charset="0"/>
              </a:rPr>
              <a:t>, </a:t>
            </a:r>
            <a:r>
              <a:rPr lang="en-US" sz="1100" dirty="0" err="1">
                <a:solidFill>
                  <a:srgbClr val="3C763D"/>
                </a:solidFill>
                <a:latin typeface="Courier New" panose="02070309020205020404" pitchFamily="49" charset="0"/>
              </a:rPr>
              <a:t>z_end</a:t>
            </a:r>
            <a:r>
              <a:rPr lang="en-US" sz="1100" dirty="0">
                <a:solidFill>
                  <a:srgbClr val="3C763D"/>
                </a:solidFill>
                <a:latin typeface="Courier New" panose="02070309020205020404" pitchFamily="49" charset="0"/>
              </a:rPr>
              <a:t>]</a:t>
            </a:r>
          </a:p>
          <a:p>
            <a:r>
              <a:rPr lang="fr-FR" sz="1100" dirty="0">
                <a:solidFill>
                  <a:srgbClr val="3C763D"/>
                </a:solidFill>
                <a:latin typeface="Courier New" panose="02070309020205020404" pitchFamily="49" charset="0"/>
              </a:rPr>
              <a:t> </a:t>
            </a:r>
            <a:endParaRPr lang="fr-FR" dirty="0">
              <a:solidFill>
                <a:srgbClr val="3C763D"/>
              </a:solidFill>
              <a:latin typeface="Courier New" panose="02070309020205020404" pitchFamily="49" charset="0"/>
            </a:endParaRPr>
          </a:p>
          <a:p>
            <a:r>
              <a:rPr lang="fr-FR" dirty="0" smtClean="0"/>
              <a:t>…</a:t>
            </a:r>
            <a:endParaRPr lang="fr-FR" sz="1100" dirty="0"/>
          </a:p>
        </p:txBody>
      </p:sp>
      <p:sp>
        <p:nvSpPr>
          <p:cNvPr id="8" name="Flèche vers le bas 7"/>
          <p:cNvSpPr/>
          <p:nvPr/>
        </p:nvSpPr>
        <p:spPr>
          <a:xfrm>
            <a:off x="2171700" y="2344230"/>
            <a:ext cx="304800" cy="55137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Croix 8"/>
          <p:cNvSpPr/>
          <p:nvPr/>
        </p:nvSpPr>
        <p:spPr>
          <a:xfrm>
            <a:off x="5018469" y="4396887"/>
            <a:ext cx="394616" cy="394616"/>
          </a:xfrm>
          <a:prstGeom prst="plus">
            <a:avLst>
              <a:gd name="adj" fmla="val 4558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3"/>
          <a:srcRect r="29514"/>
          <a:stretch/>
        </p:blipFill>
        <p:spPr>
          <a:xfrm>
            <a:off x="5638800" y="2419350"/>
            <a:ext cx="25781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474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r="2024"/>
          <a:stretch/>
        </p:blipFill>
        <p:spPr>
          <a:xfrm>
            <a:off x="770467" y="835111"/>
            <a:ext cx="2641600" cy="5231617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784054" y="549645"/>
            <a:ext cx="2628013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</a:t>
            </a:r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exemple </a:t>
            </a:r>
            <a:endParaRPr 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53632" y="4835799"/>
            <a:ext cx="39725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00" dirty="0">
                <a:solidFill>
                  <a:srgbClr val="A020F0"/>
                </a:solidFill>
                <a:latin typeface="Courier New" panose="02070309020205020404" pitchFamily="49" charset="0"/>
              </a:rPr>
              <a:t>'callback'</a:t>
            </a:r>
            <a:r>
              <a:rPr lang="fr-F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fr-FR" sz="10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fr-FR" sz="1000" dirty="0" err="1">
                <a:solidFill>
                  <a:srgbClr val="A020F0"/>
                </a:solidFill>
                <a:latin typeface="Courier New" panose="02070309020205020404" pitchFamily="49" charset="0"/>
              </a:rPr>
              <a:t>get_elements</a:t>
            </a:r>
            <a:r>
              <a:rPr lang="fr-FR" sz="1000" dirty="0">
                <a:solidFill>
                  <a:srgbClr val="A020F0"/>
                </a:solidFill>
                <a:latin typeface="Courier New" panose="02070309020205020404" pitchFamily="49" charset="0"/>
              </a:rPr>
              <a:t>(elements,fig1</a:t>
            </a:r>
            <a:r>
              <a:rPr lang="fr-FR" sz="100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)'</a:t>
            </a:r>
            <a:r>
              <a:rPr lang="fr-FR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fr-FR" sz="1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fr-FR" sz="1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fr-FR" sz="1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clicking</a:t>
            </a:r>
            <a:r>
              <a:rPr lang="fr-FR" sz="1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the </a:t>
            </a:r>
            <a:r>
              <a:rPr lang="fr-FR" sz="1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fr-FR" sz="1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fr-FR" sz="1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activates</a:t>
            </a:r>
            <a:r>
              <a:rPr lang="fr-FR" sz="1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fr-FR" sz="1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fr-FR" sz="1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000" dirty="0" err="1" smtClean="0">
                <a:latin typeface="Courier New" panose="02070309020205020404" pitchFamily="49" charset="0"/>
              </a:rPr>
              <a:t>get_elements</a:t>
            </a:r>
            <a:endParaRPr lang="fr-F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Connecteur droit avec flèche 5"/>
          <p:cNvCxnSpPr>
            <a:endCxn id="4" idx="1"/>
          </p:cNvCxnSpPr>
          <p:nvPr/>
        </p:nvCxnSpPr>
        <p:spPr>
          <a:xfrm>
            <a:off x="2525838" y="5035854"/>
            <a:ext cx="9277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479801" y="2644036"/>
            <a:ext cx="5210940" cy="17697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fr-F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[</a:t>
            </a:r>
            <a:r>
              <a:rPr lang="fr-F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name_elements</a:t>
            </a:r>
            <a:r>
              <a:rPr lang="fr-F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] = </a:t>
            </a:r>
            <a:r>
              <a:rPr lang="fr-F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get_elements</a:t>
            </a:r>
            <a:r>
              <a:rPr lang="fr-F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fr-F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elements</a:t>
            </a:r>
            <a:r>
              <a:rPr lang="fr-F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fig1)</a:t>
            </a:r>
          </a:p>
          <a:p>
            <a:r>
              <a:rPr lang="en-US" sz="1000" dirty="0" smtClean="0">
                <a:solidFill>
                  <a:srgbClr val="3C763D"/>
                </a:solidFill>
                <a:latin typeface="Courier New" panose="02070309020205020404" pitchFamily="49" charset="0"/>
              </a:rPr>
              <a:t>%</a:t>
            </a:r>
            <a:r>
              <a:rPr lang="fr-FR" sz="1000" dirty="0" smtClean="0">
                <a:solidFill>
                  <a:srgbClr val="3C763D"/>
                </a:solidFill>
                <a:latin typeface="Courier New" panose="02070309020205020404" pitchFamily="49" charset="0"/>
              </a:rPr>
              <a:t> To </a:t>
            </a:r>
            <a:r>
              <a:rPr lang="fr-FR" sz="1000" dirty="0" err="1" smtClean="0">
                <a:solidFill>
                  <a:srgbClr val="3C763D"/>
                </a:solidFill>
                <a:latin typeface="Courier New" panose="02070309020205020404" pitchFamily="49" charset="0"/>
              </a:rPr>
              <a:t>acquire</a:t>
            </a:r>
            <a:r>
              <a:rPr lang="fr-FR" sz="1000" dirty="0" smtClean="0">
                <a:solidFill>
                  <a:srgbClr val="3C763D"/>
                </a:solidFill>
                <a:latin typeface="Courier New" panose="02070309020205020404" pitchFamily="49" charset="0"/>
              </a:rPr>
              <a:t> the system </a:t>
            </a:r>
            <a:r>
              <a:rPr lang="fr-FR" sz="1000" dirty="0" err="1" smtClean="0">
                <a:solidFill>
                  <a:srgbClr val="3C763D"/>
                </a:solidFill>
                <a:latin typeface="Courier New" panose="02070309020205020404" pitchFamily="49" charset="0"/>
              </a:rPr>
              <a:t>elements</a:t>
            </a:r>
            <a:r>
              <a:rPr lang="fr-FR" sz="1000" dirty="0" smtClean="0">
                <a:solidFill>
                  <a:srgbClr val="3C763D"/>
                </a:solidFill>
                <a:latin typeface="Courier New" panose="02070309020205020404" pitchFamily="49" charset="0"/>
              </a:rPr>
              <a:t> </a:t>
            </a:r>
            <a:r>
              <a:rPr lang="fr-FR" sz="1000" dirty="0" err="1" smtClean="0">
                <a:solidFill>
                  <a:srgbClr val="3C763D"/>
                </a:solidFill>
                <a:latin typeface="Courier New" panose="02070309020205020404" pitchFamily="49" charset="0"/>
              </a:rPr>
              <a:t>name</a:t>
            </a:r>
            <a:r>
              <a:rPr lang="fr-FR" sz="1000" dirty="0" smtClean="0">
                <a:solidFill>
                  <a:srgbClr val="3C763D"/>
                </a:solidFill>
                <a:latin typeface="Courier New" panose="02070309020205020404" pitchFamily="49" charset="0"/>
              </a:rPr>
              <a:t> </a:t>
            </a:r>
            <a:r>
              <a:rPr lang="fr-FR" sz="1000" dirty="0" err="1" smtClean="0">
                <a:solidFill>
                  <a:srgbClr val="3C763D"/>
                </a:solidFill>
                <a:latin typeface="Courier New" panose="02070309020205020404" pitchFamily="49" charset="0"/>
              </a:rPr>
              <a:t>entered</a:t>
            </a:r>
            <a:r>
              <a:rPr lang="fr-FR" sz="1000" dirty="0" smtClean="0">
                <a:solidFill>
                  <a:srgbClr val="3C763D"/>
                </a:solidFill>
                <a:latin typeface="Courier New" panose="02070309020205020404" pitchFamily="49" charset="0"/>
              </a:rPr>
              <a:t> by the user</a:t>
            </a:r>
            <a:endParaRPr lang="fr-FR" sz="1000" dirty="0">
              <a:solidFill>
                <a:srgbClr val="3C763D"/>
              </a:solidFill>
              <a:latin typeface="Courier New" panose="02070309020205020404" pitchFamily="49" charset="0"/>
            </a:endParaRPr>
          </a:p>
          <a:p>
            <a:r>
              <a:rPr lang="fr-FR" sz="1000" dirty="0">
                <a:solidFill>
                  <a:srgbClr val="3C763D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fr-F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name_elements</a:t>
            </a:r>
            <a:r>
              <a:rPr lang="fr-F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=[]</a:t>
            </a:r>
          </a:p>
          <a:p>
            <a:r>
              <a:rPr lang="fr-FR" sz="100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fr-F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i=1:size(elements,2)</a:t>
            </a:r>
          </a:p>
          <a:p>
            <a:r>
              <a:rPr lang="fr-F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fr-FR" sz="100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fr-F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isempty</a:t>
            </a:r>
            <a:r>
              <a:rPr lang="fr-F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fr-F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</a:t>
            </a:r>
            <a:r>
              <a:rPr lang="fr-F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fr-F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elements</a:t>
            </a:r>
            <a:r>
              <a:rPr lang="fr-F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(i),</a:t>
            </a:r>
            <a:r>
              <a:rPr lang="fr-FR" sz="1000" dirty="0">
                <a:solidFill>
                  <a:srgbClr val="A020F0"/>
                </a:solidFill>
                <a:latin typeface="Courier New" panose="02070309020205020404" pitchFamily="49" charset="0"/>
              </a:rPr>
              <a:t>'String'</a:t>
            </a:r>
            <a:r>
              <a:rPr lang="fr-F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))==0</a:t>
            </a:r>
          </a:p>
          <a:p>
            <a:r>
              <a:rPr lang="fr-FR" sz="9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fr-FR" sz="9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name_elements</a:t>
            </a:r>
            <a:r>
              <a:rPr lang="fr-FR" sz="9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=[</a:t>
            </a:r>
            <a:r>
              <a:rPr lang="fr-FR" sz="9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name_elements,string</a:t>
            </a:r>
            <a:r>
              <a:rPr lang="fr-FR" sz="9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fr-FR" sz="9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get</a:t>
            </a:r>
            <a:r>
              <a:rPr lang="fr-FR" sz="9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fr-FR" sz="9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elements</a:t>
            </a:r>
            <a:r>
              <a:rPr lang="fr-FR" sz="9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(i),</a:t>
            </a:r>
            <a:r>
              <a:rPr lang="fr-FR" sz="90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'String'</a:t>
            </a:r>
            <a:r>
              <a:rPr lang="fr-FR" sz="9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))];</a:t>
            </a:r>
          </a:p>
          <a:p>
            <a:r>
              <a:rPr lang="fr-FR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fr-FR" sz="10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fr-FR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</a:p>
          <a:p>
            <a:r>
              <a:rPr lang="fr-FR" sz="10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fr-FR" sz="10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fr-F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uiresume</a:t>
            </a:r>
            <a:r>
              <a:rPr lang="fr-F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(fig1</a:t>
            </a:r>
            <a:r>
              <a:rPr lang="fr-FR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fr-FR" sz="1000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% Command </a:t>
            </a:r>
            <a:r>
              <a:rPr lang="fr-FR" sz="1000" dirty="0" err="1" smtClean="0">
                <a:solidFill>
                  <a:srgbClr val="00B050"/>
                </a:solidFill>
                <a:latin typeface="Courier New" panose="02070309020205020404" pitchFamily="49" charset="0"/>
              </a:rPr>
              <a:t>that</a:t>
            </a:r>
            <a:r>
              <a:rPr lang="fr-FR" sz="1000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 </a:t>
            </a:r>
            <a:r>
              <a:rPr lang="fr-FR" sz="1000" dirty="0" err="1" smtClean="0">
                <a:solidFill>
                  <a:srgbClr val="00B050"/>
                </a:solidFill>
                <a:latin typeface="Courier New" panose="02070309020205020404" pitchFamily="49" charset="0"/>
              </a:rPr>
              <a:t>allows</a:t>
            </a:r>
            <a:r>
              <a:rPr lang="fr-FR" sz="1000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 to continue the program</a:t>
            </a:r>
            <a:endParaRPr lang="fr-FR" sz="1000" dirty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r>
              <a:rPr lang="fr-FR" sz="10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fr-FR" sz="1000" b="0" i="0" u="none" strike="noStrike" baseline="0" dirty="0" smtClean="0"/>
          </a:p>
        </p:txBody>
      </p:sp>
      <p:cxnSp>
        <p:nvCxnSpPr>
          <p:cNvPr id="10" name="Connecteur droit avec flèche 9"/>
          <p:cNvCxnSpPr/>
          <p:nvPr/>
        </p:nvCxnSpPr>
        <p:spPr>
          <a:xfrm flipV="1">
            <a:off x="5245331" y="4429140"/>
            <a:ext cx="0" cy="4066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V="1">
            <a:off x="4665133" y="2091268"/>
            <a:ext cx="0" cy="57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633600" y="1842762"/>
            <a:ext cx="213071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name_elements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=["b, "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i,"Zr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 C", "o]"</a:t>
            </a:r>
            <a:endParaRPr lang="fr-F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515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265393" y="331636"/>
            <a:ext cx="7852134" cy="3051610"/>
            <a:chOff x="265393" y="331636"/>
            <a:chExt cx="7852134" cy="3051610"/>
          </a:xfrm>
        </p:grpSpPr>
        <p:sp>
          <p:nvSpPr>
            <p:cNvPr id="2" name="Rectangle 1"/>
            <p:cNvSpPr/>
            <p:nvPr/>
          </p:nvSpPr>
          <p:spPr>
            <a:xfrm>
              <a:off x="265393" y="367036"/>
              <a:ext cx="5043207" cy="30162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000" dirty="0" err="1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nb_elements</a:t>
              </a:r>
              <a:r>
                <a:rPr lang="fr-FR" sz="1000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=size(name_elements,2</a:t>
              </a:r>
              <a:r>
                <a:rPr lang="fr-FR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);</a:t>
              </a:r>
            </a:p>
            <a:p>
              <a:r>
                <a:rPr lang="fr-FR" sz="1000" dirty="0" err="1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nb_cath_box</a:t>
              </a:r>
              <a:r>
                <a:rPr lang="fr-FR" sz="1000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=</a:t>
              </a:r>
              <a:r>
                <a:rPr lang="fr-FR" sz="1000" dirty="0" err="1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get</a:t>
              </a:r>
              <a:r>
                <a:rPr lang="fr-FR" sz="1000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(</a:t>
              </a:r>
              <a:r>
                <a:rPr lang="fr-FR" sz="1000" dirty="0" err="1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nb_cathodes,</a:t>
              </a:r>
              <a:r>
                <a:rPr lang="fr-FR" sz="1000" dirty="0" err="1" smtClean="0">
                  <a:solidFill>
                    <a:srgbClr val="A020F0"/>
                  </a:solidFill>
                  <a:latin typeface="Courier New" panose="02070309020205020404" pitchFamily="49" charset="0"/>
                </a:rPr>
                <a:t>'Value</a:t>
              </a:r>
              <a:r>
                <a:rPr lang="fr-FR" sz="1000" dirty="0" smtClean="0">
                  <a:solidFill>
                    <a:srgbClr val="A020F0"/>
                  </a:solidFill>
                  <a:latin typeface="Courier New" panose="02070309020205020404" pitchFamily="49" charset="0"/>
                </a:rPr>
                <a:t>'</a:t>
              </a:r>
              <a:r>
                <a:rPr lang="fr-FR" sz="1000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);</a:t>
              </a:r>
            </a:p>
            <a:p>
              <a:r>
                <a:rPr lang="fr-FR" sz="1000" dirty="0" smtClean="0">
                  <a:solidFill>
                    <a:srgbClr val="0000FF"/>
                  </a:solidFill>
                  <a:latin typeface="Courier New" panose="02070309020205020404" pitchFamily="49" charset="0"/>
                </a:rPr>
                <a:t>if</a:t>
              </a:r>
              <a:r>
                <a:rPr lang="fr-FR" sz="1000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fr-FR" sz="1000" dirty="0" err="1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nb_cath_box</a:t>
              </a:r>
              <a:r>
                <a:rPr lang="fr-FR" sz="1000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{1}==[1]</a:t>
              </a:r>
            </a:p>
            <a:p>
              <a:r>
                <a:rPr lang="fr-FR" sz="1000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    </a:t>
              </a:r>
              <a:r>
                <a:rPr lang="fr-FR" sz="1000" dirty="0" err="1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nb_cath</a:t>
              </a:r>
              <a:r>
                <a:rPr lang="fr-FR" sz="1000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=2;</a:t>
              </a:r>
            </a:p>
            <a:p>
              <a:r>
                <a:rPr lang="fr-FR" sz="1000" dirty="0" err="1" smtClean="0">
                  <a:solidFill>
                    <a:srgbClr val="0000FF"/>
                  </a:solidFill>
                  <a:latin typeface="Courier New" panose="02070309020205020404" pitchFamily="49" charset="0"/>
                </a:rPr>
                <a:t>elseif</a:t>
              </a:r>
              <a:r>
                <a:rPr lang="fr-FR" sz="1000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fr-FR" sz="1000" dirty="0" err="1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nb_cath_box</a:t>
              </a:r>
              <a:r>
                <a:rPr lang="fr-FR" sz="1000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{2}==[1]</a:t>
              </a:r>
            </a:p>
            <a:p>
              <a:r>
                <a:rPr lang="fr-FR" sz="1000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    </a:t>
              </a:r>
              <a:r>
                <a:rPr lang="fr-FR" sz="1000" dirty="0" err="1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nb_cath</a:t>
              </a:r>
              <a:r>
                <a:rPr lang="fr-FR" sz="1000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=3;</a:t>
              </a:r>
            </a:p>
            <a:p>
              <a:r>
                <a:rPr lang="fr-FR" sz="1000" dirty="0" err="1" smtClean="0">
                  <a:solidFill>
                    <a:srgbClr val="0000FF"/>
                  </a:solidFill>
                  <a:latin typeface="Courier New" panose="02070309020205020404" pitchFamily="49" charset="0"/>
                </a:rPr>
                <a:t>else</a:t>
              </a:r>
              <a:r>
                <a:rPr lang="fr-FR" sz="1000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</a:p>
            <a:p>
              <a:r>
                <a:rPr lang="fr-FR" sz="1000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    fig5 = figure ;</a:t>
              </a:r>
            </a:p>
            <a:p>
              <a:r>
                <a:rPr lang="da-DK" sz="1000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    set( fig5 , </a:t>
              </a:r>
              <a:r>
                <a:rPr lang="da-DK" sz="1000" dirty="0" smtClean="0">
                  <a:solidFill>
                    <a:srgbClr val="A020F0"/>
                  </a:solidFill>
                  <a:latin typeface="Courier New" panose="02070309020205020404" pitchFamily="49" charset="0"/>
                </a:rPr>
                <a:t>'position'</a:t>
              </a:r>
              <a:r>
                <a:rPr lang="da-DK" sz="1000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 , [ 600 , 400 , 500 , 100 ])</a:t>
              </a:r>
            </a:p>
            <a:p>
              <a:r>
                <a:rPr lang="fr-FR" sz="1000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    </a:t>
              </a:r>
              <a:r>
                <a:rPr lang="fr-FR" sz="1000" dirty="0" err="1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uicontrol</a:t>
              </a:r>
              <a:r>
                <a:rPr lang="fr-FR" sz="1000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 ( fig5 , </a:t>
              </a:r>
              <a:r>
                <a:rPr lang="fr-FR" sz="1000" dirty="0" smtClean="0">
                  <a:solidFill>
                    <a:srgbClr val="A020F0"/>
                  </a:solidFill>
                  <a:latin typeface="Courier New" panose="02070309020205020404" pitchFamily="49" charset="0"/>
                </a:rPr>
                <a:t>'style'</a:t>
              </a:r>
              <a:r>
                <a:rPr lang="fr-FR" sz="1000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 , </a:t>
              </a:r>
              <a:r>
                <a:rPr lang="fr-FR" sz="1000" dirty="0" smtClean="0">
                  <a:solidFill>
                    <a:srgbClr val="A020F0"/>
                  </a:solidFill>
                  <a:latin typeface="Courier New" panose="02070309020205020404" pitchFamily="49" charset="0"/>
                </a:rPr>
                <a:t>' </a:t>
              </a:r>
              <a:r>
                <a:rPr lang="fr-FR" sz="1000" dirty="0" err="1" smtClean="0">
                  <a:solidFill>
                    <a:srgbClr val="A020F0"/>
                  </a:solidFill>
                  <a:latin typeface="Courier New" panose="02070309020205020404" pitchFamily="49" charset="0"/>
                </a:rPr>
                <a:t>text</a:t>
              </a:r>
              <a:r>
                <a:rPr lang="fr-FR" sz="1000" dirty="0" smtClean="0">
                  <a:solidFill>
                    <a:srgbClr val="A020F0"/>
                  </a:solidFill>
                  <a:latin typeface="Courier New" panose="02070309020205020404" pitchFamily="49" charset="0"/>
                </a:rPr>
                <a:t>'</a:t>
              </a:r>
              <a:r>
                <a:rPr lang="fr-FR" sz="1000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 ,</a:t>
              </a:r>
            </a:p>
            <a:p>
              <a:r>
                <a:rPr lang="fr-FR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	</a:t>
              </a:r>
              <a:r>
                <a:rPr lang="fr-FR" sz="1000" dirty="0" smtClean="0">
                  <a:solidFill>
                    <a:srgbClr val="A020F0"/>
                  </a:solidFill>
                  <a:latin typeface="Courier New" panose="02070309020205020404" pitchFamily="49" charset="0"/>
                </a:rPr>
                <a:t>'position'</a:t>
              </a:r>
              <a:r>
                <a:rPr lang="fr-FR" sz="1000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, [100 30 200 50] ,</a:t>
              </a:r>
            </a:p>
            <a:p>
              <a:r>
                <a:rPr lang="fr-FR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	</a:t>
              </a:r>
              <a:r>
                <a:rPr lang="fr-FR" sz="1000" dirty="0">
                  <a:solidFill>
                    <a:srgbClr val="A020F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fr-FR" sz="1000" dirty="0" err="1">
                  <a:solidFill>
                    <a:srgbClr val="A020F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FontSize</a:t>
              </a:r>
              <a:r>
                <a:rPr lang="fr-FR" sz="1000" dirty="0">
                  <a:solidFill>
                    <a:srgbClr val="A020F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fr-FR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16</a:t>
              </a:r>
              <a:r>
                <a:rPr lang="fr-FR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endParaRPr lang="fr-FR" sz="1000" dirty="0" smtClean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r>
                <a:rPr lang="fr-FR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	</a:t>
              </a:r>
              <a:r>
                <a:rPr lang="fr-FR" sz="1000" dirty="0" smtClean="0">
                  <a:solidFill>
                    <a:srgbClr val="A020F0"/>
                  </a:solidFill>
                  <a:latin typeface="Courier New" panose="02070309020205020404" pitchFamily="49" charset="0"/>
                </a:rPr>
                <a:t>'string'</a:t>
              </a:r>
              <a:r>
                <a:rPr lang="fr-FR" sz="1000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 , </a:t>
              </a:r>
              <a:r>
                <a:rPr lang="fr-FR" sz="1000" dirty="0" smtClean="0">
                  <a:solidFill>
                    <a:srgbClr val="A020F0"/>
                  </a:solidFill>
                  <a:latin typeface="Courier New" panose="02070309020205020404" pitchFamily="49" charset="0"/>
                </a:rPr>
                <a:t>' No cathode !'</a:t>
              </a:r>
              <a:r>
                <a:rPr lang="fr-FR" sz="1000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 );</a:t>
              </a:r>
            </a:p>
            <a:p>
              <a:r>
                <a:rPr lang="fr-FR" sz="1000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    </a:t>
              </a:r>
              <a:r>
                <a:rPr lang="fr-FR" sz="1000" dirty="0" smtClean="0">
                  <a:solidFill>
                    <a:srgbClr val="0000FF"/>
                  </a:solidFill>
                  <a:latin typeface="Courier New" panose="02070309020205020404" pitchFamily="49" charset="0"/>
                </a:rPr>
                <a:t>return  </a:t>
              </a:r>
              <a:r>
                <a:rPr lang="fr-FR" sz="1000" dirty="0" smtClean="0">
                  <a:solidFill>
                    <a:srgbClr val="00B050"/>
                  </a:solidFill>
                  <a:latin typeface="Courier New" panose="02070309020205020404" pitchFamily="49" charset="0"/>
                </a:rPr>
                <a:t>% end program</a:t>
              </a:r>
            </a:p>
            <a:p>
              <a:r>
                <a:rPr lang="fr-FR" sz="1000" dirty="0" smtClean="0">
                  <a:solidFill>
                    <a:srgbClr val="0000FF"/>
                  </a:solidFill>
                  <a:latin typeface="Courier New" panose="02070309020205020404" pitchFamily="49" charset="0"/>
                </a:rPr>
                <a:t>end</a:t>
              </a:r>
            </a:p>
            <a:p>
              <a:r>
                <a:rPr lang="fr-FR" sz="1000" dirty="0" smtClean="0">
                  <a:solidFill>
                    <a:srgbClr val="0000FF"/>
                  </a:solidFill>
                  <a:latin typeface="Courier New" panose="02070309020205020404" pitchFamily="49" charset="0"/>
                </a:rPr>
                <a:t> </a:t>
              </a:r>
              <a:endParaRPr lang="fr-FR" sz="1000" dirty="0">
                <a:solidFill>
                  <a:srgbClr val="0000FF"/>
                </a:solidFill>
                <a:latin typeface="Courier New" panose="02070309020205020404" pitchFamily="49" charset="0"/>
              </a:endParaRPr>
            </a:p>
            <a:p>
              <a:r>
                <a:rPr lang="fr-FR" sz="10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nb_type_mixture</a:t>
              </a:r>
              <a:r>
                <a:rPr lang="fr-FR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=</a:t>
              </a:r>
              <a:r>
                <a:rPr lang="fr-FR" sz="10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nb_elements</a:t>
              </a:r>
              <a:r>
                <a:rPr lang="fr-FR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;</a:t>
              </a:r>
            </a:p>
            <a:p>
              <a:r>
                <a:rPr lang="fr-FR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</a:p>
            <a:p>
              <a:endParaRPr lang="fr-FR" sz="1000" b="0" i="0" u="none" strike="noStrike" baseline="0" dirty="0" smtClean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4749800" y="331636"/>
              <a:ext cx="2914535" cy="1015663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fr-FR" sz="1000" u="sng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Variables in the </a:t>
              </a:r>
              <a:r>
                <a:rPr lang="fr-FR" sz="1000" u="sng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example</a:t>
              </a:r>
              <a:endParaRPr lang="fr-FR" sz="1000" u="sng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fr-FR" sz="1000" u="sng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fr-FR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name_elements</a:t>
              </a:r>
              <a:r>
                <a:rPr lang="fr-FR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=[</a:t>
              </a:r>
              <a:r>
                <a:rPr lang="fr-FR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 "Nb", "Ti", "Zr", "Cr", "Mo</a:t>
              </a:r>
              <a:r>
                <a:rPr lang="fr-FR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"], </a:t>
              </a:r>
              <a:r>
                <a:rPr lang="fr-FR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list</a:t>
              </a:r>
              <a:endPara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fr-FR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nb_cath_box</a:t>
              </a:r>
              <a:r>
                <a:rPr lang="fr-FR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{1,0} , 2x1 </a:t>
              </a:r>
              <a:r>
                <a:rPr lang="fr-FR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cell</a:t>
              </a:r>
              <a:endParaRPr lang="fr-F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fr-FR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nb_cath</a:t>
              </a:r>
              <a:r>
                <a:rPr lang="fr-FR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2</a:t>
              </a:r>
              <a:endParaRPr lang="fr-F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fr-F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Accolade fermante 4"/>
            <p:cNvSpPr/>
            <p:nvPr/>
          </p:nvSpPr>
          <p:spPr>
            <a:xfrm>
              <a:off x="2433091" y="732909"/>
              <a:ext cx="45719" cy="674782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488237" y="793301"/>
              <a:ext cx="1126067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Check </a:t>
              </a:r>
              <a:r>
                <a:rPr lang="fr-FR" sz="10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which</a:t>
              </a:r>
              <a:r>
                <a:rPr lang="fr-FR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box </a:t>
              </a:r>
              <a:r>
                <a:rPr lang="fr-FR" sz="10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is</a:t>
              </a:r>
              <a:r>
                <a:rPr lang="fr-FR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fr-FR" sz="10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ticked</a:t>
              </a:r>
              <a:r>
                <a:rPr lang="fr-FR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(1 if </a:t>
              </a:r>
              <a:r>
                <a:rPr lang="fr-FR" sz="10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ticked</a:t>
              </a:r>
              <a:r>
                <a:rPr lang="fr-FR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fr-FR" sz="10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else</a:t>
              </a:r>
              <a:r>
                <a:rPr lang="fr-FR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0)</a:t>
              </a:r>
              <a:endParaRPr lang="fr-FR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Accolade fermante 9"/>
            <p:cNvSpPr/>
            <p:nvPr/>
          </p:nvSpPr>
          <p:spPr>
            <a:xfrm>
              <a:off x="4549758" y="1621909"/>
              <a:ext cx="45719" cy="674782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2" name="Imag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75289" y="1509163"/>
              <a:ext cx="2542238" cy="900269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4593076" y="1836188"/>
              <a:ext cx="1126067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If none </a:t>
              </a:r>
              <a:r>
                <a:rPr lang="fr-FR" sz="10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is</a:t>
              </a:r>
              <a:r>
                <a:rPr lang="fr-FR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fr-FR" sz="10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ticked</a:t>
              </a:r>
              <a:endParaRPr lang="fr-FR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654209" y="2801388"/>
              <a:ext cx="5463318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0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eg</a:t>
              </a:r>
              <a:r>
                <a:rPr lang="fr-FR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5 </a:t>
              </a:r>
              <a:r>
                <a:rPr lang="fr-FR" sz="10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elements</a:t>
              </a:r>
              <a:r>
                <a:rPr lang="fr-FR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in a system</a:t>
              </a:r>
            </a:p>
            <a:p>
              <a:r>
                <a:rPr lang="fr-FR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system </a:t>
              </a:r>
              <a:r>
                <a:rPr lang="fr-FR" sz="10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contains</a:t>
              </a:r>
              <a:r>
                <a:rPr lang="fr-FR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fr-FR" sz="10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unaries</a:t>
              </a:r>
              <a:r>
                <a:rPr lang="fr-FR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fr-FR" sz="10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binaries</a:t>
              </a:r>
              <a:r>
                <a:rPr lang="fr-FR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fr-FR" sz="10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ternaries</a:t>
              </a:r>
              <a:r>
                <a:rPr lang="fr-FR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fr-FR" sz="10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quaternaries</a:t>
              </a:r>
              <a:r>
                <a:rPr lang="fr-FR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fr-FR" sz="10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quinaries</a:t>
              </a:r>
              <a:r>
                <a:rPr lang="fr-FR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  <a:p>
              <a:r>
                <a:rPr lang="fr-FR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fr-FR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5 </a:t>
              </a:r>
              <a:r>
                <a:rPr lang="fr-FR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« types</a:t>
              </a:r>
              <a:r>
                <a:rPr lang="fr-FR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» of mixture</a:t>
              </a:r>
              <a:endParaRPr lang="fr-FR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6430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361" y="-356237"/>
            <a:ext cx="69522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fr-F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mixture,name_mixture</a:t>
            </a:r>
            <a:r>
              <a:rPr lang="fr-F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] = </a:t>
            </a:r>
            <a:r>
              <a:rPr lang="fr-F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coordinates_name_centroid_points</a:t>
            </a:r>
            <a:r>
              <a:rPr lang="fr-F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fr-F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nb_elements,name_elements</a:t>
            </a:r>
            <a:r>
              <a:rPr lang="fr-FR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fr-FR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10229" y="-664014"/>
            <a:ext cx="8051214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 of </a:t>
            </a:r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coordinates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mixture design points</a:t>
            </a:r>
            <a:endParaRPr 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Connecteur en angle 4"/>
          <p:cNvCxnSpPr/>
          <p:nvPr/>
        </p:nvCxnSpPr>
        <p:spPr>
          <a:xfrm rot="16200000" flipV="1">
            <a:off x="409903" y="70285"/>
            <a:ext cx="442722" cy="82119"/>
          </a:xfrm>
          <a:prstGeom prst="bentConnector3">
            <a:avLst>
              <a:gd name="adj1" fmla="val -6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65393" y="50158"/>
            <a:ext cx="7031403" cy="16773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900" dirty="0" err="1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fr-FR" sz="900" dirty="0">
                <a:solidFill>
                  <a:srgbClr val="000000"/>
                </a:solidFill>
                <a:latin typeface="Courier New" panose="02070309020205020404" pitchFamily="49" charset="0"/>
              </a:rPr>
              <a:t> [</a:t>
            </a:r>
            <a:r>
              <a:rPr lang="fr-F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mixture,name_mixture</a:t>
            </a:r>
            <a:r>
              <a:rPr lang="fr-FR" sz="900" dirty="0">
                <a:solidFill>
                  <a:srgbClr val="000000"/>
                </a:solidFill>
                <a:latin typeface="Courier New" panose="02070309020205020404" pitchFamily="49" charset="0"/>
              </a:rPr>
              <a:t>] = </a:t>
            </a:r>
            <a:r>
              <a:rPr lang="fr-F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coordinates_name_centroid_points</a:t>
            </a:r>
            <a:r>
              <a:rPr lang="fr-FR" sz="9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fr-F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nb_elements,name_elements</a:t>
            </a:r>
            <a:r>
              <a:rPr lang="fr-FR" sz="9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fr-F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dirty="0">
                <a:solidFill>
                  <a:srgbClr val="3C763D"/>
                </a:solidFill>
                <a:latin typeface="Courier New" panose="02070309020205020404" pitchFamily="49" charset="0"/>
              </a:rPr>
              <a:t>% From the number and the name of the system elements, the function</a:t>
            </a:r>
          </a:p>
          <a:p>
            <a:r>
              <a:rPr lang="en-US" sz="1000" dirty="0">
                <a:solidFill>
                  <a:srgbClr val="3C763D"/>
                </a:solidFill>
                <a:latin typeface="Courier New" panose="02070309020205020404" pitchFamily="49" charset="0"/>
              </a:rPr>
              <a:t>% calculates the coordinates of the pure elements (standard uniform</a:t>
            </a:r>
          </a:p>
          <a:p>
            <a:r>
              <a:rPr lang="en-US" sz="1000" dirty="0">
                <a:solidFill>
                  <a:srgbClr val="3C763D"/>
                </a:solidFill>
                <a:latin typeface="Courier New" panose="02070309020205020404" pitchFamily="49" charset="0"/>
              </a:rPr>
              <a:t>% distribution in space) and of the </a:t>
            </a:r>
            <a:r>
              <a:rPr lang="en-US" sz="1000" dirty="0" err="1" smtClean="0">
                <a:solidFill>
                  <a:srgbClr val="3C763D"/>
                </a:solidFill>
                <a:latin typeface="Courier New" panose="02070309020205020404" pitchFamily="49" charset="0"/>
              </a:rPr>
              <a:t>equimolar</a:t>
            </a:r>
            <a:r>
              <a:rPr lang="en-US" sz="1000" dirty="0" smtClean="0">
                <a:solidFill>
                  <a:srgbClr val="3C763D"/>
                </a:solidFill>
                <a:latin typeface="Courier New" panose="02070309020205020404" pitchFamily="49" charset="0"/>
              </a:rPr>
              <a:t> mixtures </a:t>
            </a:r>
            <a:r>
              <a:rPr lang="en-US" sz="1000" dirty="0">
                <a:solidFill>
                  <a:srgbClr val="3C763D"/>
                </a:solidFill>
                <a:latin typeface="Courier New" panose="02070309020205020404" pitchFamily="49" charset="0"/>
              </a:rPr>
              <a:t>of the </a:t>
            </a:r>
            <a:r>
              <a:rPr lang="en-US" sz="1000" dirty="0" err="1">
                <a:solidFill>
                  <a:srgbClr val="3C763D"/>
                </a:solidFill>
                <a:latin typeface="Courier New" panose="02070309020205020404" pitchFamily="49" charset="0"/>
              </a:rPr>
              <a:t>simplexe</a:t>
            </a:r>
            <a:endParaRPr lang="en-US" sz="1000" dirty="0">
              <a:solidFill>
                <a:srgbClr val="3C763D"/>
              </a:solidFill>
              <a:latin typeface="Courier New" panose="02070309020205020404" pitchFamily="49" charset="0"/>
            </a:endParaRPr>
          </a:p>
          <a:p>
            <a:r>
              <a:rPr lang="fr-FR" sz="1000" dirty="0">
                <a:solidFill>
                  <a:srgbClr val="3C763D"/>
                </a:solidFill>
                <a:latin typeface="Courier New" panose="02070309020205020404" pitchFamily="49" charset="0"/>
              </a:rPr>
              <a:t>% </a:t>
            </a:r>
            <a:r>
              <a:rPr lang="fr-FR" sz="1000" dirty="0" err="1">
                <a:solidFill>
                  <a:srgbClr val="3C763D"/>
                </a:solidFill>
                <a:latin typeface="Courier New" panose="02070309020205020404" pitchFamily="49" charset="0"/>
              </a:rPr>
              <a:t>centroide</a:t>
            </a:r>
            <a:r>
              <a:rPr lang="fr-FR" sz="1000" dirty="0">
                <a:solidFill>
                  <a:srgbClr val="3C763D"/>
                </a:solidFill>
                <a:latin typeface="Courier New" panose="02070309020205020404" pitchFamily="49" charset="0"/>
              </a:rPr>
              <a:t> (all </a:t>
            </a:r>
            <a:r>
              <a:rPr lang="fr-FR" sz="1000" dirty="0" err="1">
                <a:solidFill>
                  <a:srgbClr val="3C763D"/>
                </a:solidFill>
                <a:latin typeface="Courier New" panose="02070309020205020404" pitchFamily="49" charset="0"/>
              </a:rPr>
              <a:t>binaries</a:t>
            </a:r>
            <a:r>
              <a:rPr lang="fr-FR" sz="1000" dirty="0">
                <a:solidFill>
                  <a:srgbClr val="3C763D"/>
                </a:solidFill>
                <a:latin typeface="Courier New" panose="02070309020205020404" pitchFamily="49" charset="0"/>
              </a:rPr>
              <a:t>, </a:t>
            </a:r>
            <a:r>
              <a:rPr lang="fr-FR" sz="1000" dirty="0" err="1" smtClean="0">
                <a:solidFill>
                  <a:srgbClr val="3C763D"/>
                </a:solidFill>
                <a:latin typeface="Courier New" panose="02070309020205020404" pitchFamily="49" charset="0"/>
              </a:rPr>
              <a:t>ternaries</a:t>
            </a:r>
            <a:r>
              <a:rPr lang="fr-FR" sz="1000" dirty="0">
                <a:solidFill>
                  <a:srgbClr val="3C763D"/>
                </a:solidFill>
                <a:latin typeface="Courier New" panose="02070309020205020404" pitchFamily="49" charset="0"/>
              </a:rPr>
              <a:t>...). </a:t>
            </a:r>
          </a:p>
          <a:p>
            <a:r>
              <a:rPr lang="fr-FR" sz="1000" b="1" dirty="0">
                <a:solidFill>
                  <a:srgbClr val="3C763D"/>
                </a:solidFill>
                <a:latin typeface="Courier New" panose="02070309020205020404" pitchFamily="49" charset="0"/>
              </a:rPr>
              <a:t>% mixture= </a:t>
            </a:r>
            <a:r>
              <a:rPr lang="fr-FR" sz="1000" b="1" dirty="0" err="1">
                <a:solidFill>
                  <a:srgbClr val="3C763D"/>
                </a:solidFill>
                <a:latin typeface="Courier New" panose="02070309020205020404" pitchFamily="49" charset="0"/>
              </a:rPr>
              <a:t>cell</a:t>
            </a:r>
            <a:r>
              <a:rPr lang="fr-FR" sz="1000" b="1" dirty="0">
                <a:solidFill>
                  <a:srgbClr val="3C763D"/>
                </a:solidFill>
                <a:latin typeface="Courier New" panose="02070309020205020404" pitchFamily="49" charset="0"/>
              </a:rPr>
              <a:t> </a:t>
            </a:r>
            <a:r>
              <a:rPr lang="fr-FR" sz="1000" b="1" dirty="0" err="1">
                <a:solidFill>
                  <a:srgbClr val="3C763D"/>
                </a:solidFill>
                <a:latin typeface="Courier New" panose="02070309020205020404" pitchFamily="49" charset="0"/>
              </a:rPr>
              <a:t>containing</a:t>
            </a:r>
            <a:r>
              <a:rPr lang="fr-FR" sz="1000" b="1" dirty="0">
                <a:solidFill>
                  <a:srgbClr val="3C763D"/>
                </a:solidFill>
                <a:latin typeface="Courier New" panose="02070309020205020404" pitchFamily="49" charset="0"/>
              </a:rPr>
              <a:t> </a:t>
            </a:r>
            <a:r>
              <a:rPr lang="fr-FR" sz="1000" b="1" dirty="0" err="1">
                <a:solidFill>
                  <a:srgbClr val="3C763D"/>
                </a:solidFill>
                <a:latin typeface="Courier New" panose="02070309020205020404" pitchFamily="49" charset="0"/>
              </a:rPr>
              <a:t>coordinates</a:t>
            </a:r>
            <a:endParaRPr lang="fr-FR" sz="1000" b="1" dirty="0">
              <a:solidFill>
                <a:srgbClr val="3C763D"/>
              </a:solidFill>
              <a:latin typeface="Courier New" panose="02070309020205020404" pitchFamily="49" charset="0"/>
            </a:endParaRPr>
          </a:p>
          <a:p>
            <a:r>
              <a:rPr lang="en-US" sz="1000" b="1" dirty="0">
                <a:solidFill>
                  <a:srgbClr val="3C763D"/>
                </a:solidFill>
                <a:latin typeface="Courier New" panose="02070309020205020404" pitchFamily="49" charset="0"/>
              </a:rPr>
              <a:t>% </a:t>
            </a:r>
            <a:r>
              <a:rPr lang="en-US" sz="1000" b="1" dirty="0" err="1" smtClean="0">
                <a:solidFill>
                  <a:srgbClr val="3C763D"/>
                </a:solidFill>
                <a:latin typeface="Courier New" panose="02070309020205020404" pitchFamily="49" charset="0"/>
              </a:rPr>
              <a:t>name_mixture</a:t>
            </a:r>
            <a:r>
              <a:rPr lang="en-US" sz="1000" b="1" dirty="0">
                <a:solidFill>
                  <a:srgbClr val="3C763D"/>
                </a:solidFill>
                <a:latin typeface="Courier New" panose="02070309020205020404" pitchFamily="49" charset="0"/>
              </a:rPr>
              <a:t>= cell containing the names of the mixtures.</a:t>
            </a:r>
          </a:p>
          <a:p>
            <a:r>
              <a:rPr lang="fr-FR" sz="1000" b="1" dirty="0">
                <a:solidFill>
                  <a:srgbClr val="3C763D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fr-FR" sz="1400" dirty="0" smtClean="0">
                <a:latin typeface="Courier New" panose="02070309020205020404" pitchFamily="49" charset="0"/>
              </a:rPr>
              <a:t>...</a:t>
            </a:r>
            <a:endParaRPr lang="fr-FR" sz="1000" dirty="0">
              <a:latin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2849808"/>
                  </p:ext>
                </p:extLst>
              </p:nvPr>
            </p:nvGraphicFramePr>
            <p:xfrm>
              <a:off x="689170" y="2047364"/>
              <a:ext cx="6833058" cy="19413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88308">
                      <a:extLst>
                        <a:ext uri="{9D8B030D-6E8A-4147-A177-3AD203B41FA5}">
                          <a16:colId xmlns:a16="http://schemas.microsoft.com/office/drawing/2014/main" val="2444231041"/>
                        </a:ext>
                      </a:extLst>
                    </a:gridCol>
                    <a:gridCol w="1778924">
                      <a:extLst>
                        <a:ext uri="{9D8B030D-6E8A-4147-A177-3AD203B41FA5}">
                          <a16:colId xmlns:a16="http://schemas.microsoft.com/office/drawing/2014/main" val="3305417195"/>
                        </a:ext>
                      </a:extLst>
                    </a:gridCol>
                    <a:gridCol w="3465826">
                      <a:extLst>
                        <a:ext uri="{9D8B030D-6E8A-4147-A177-3AD203B41FA5}">
                          <a16:colId xmlns:a16="http://schemas.microsoft.com/office/drawing/2014/main" val="408177993"/>
                        </a:ext>
                      </a:extLst>
                    </a:gridCol>
                  </a:tblGrid>
                  <a:tr h="2738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05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3 </a:t>
                          </a:r>
                          <a:r>
                            <a:rPr lang="fr-FR" sz="1050" dirty="0" err="1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elements</a:t>
                          </a:r>
                          <a:r>
                            <a:rPr lang="fr-FR" sz="105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: vertex A,B,C</a:t>
                          </a:r>
                          <a:endParaRPr lang="fr-FR" sz="105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05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 </a:t>
                          </a:r>
                          <a:r>
                            <a:rPr lang="fr-FR" sz="1050" dirty="0" err="1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elements</a:t>
                          </a:r>
                          <a:r>
                            <a:rPr lang="fr-FR" sz="105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:</a:t>
                          </a:r>
                          <a:r>
                            <a:rPr lang="fr-FR" sz="1050" baseline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fr-FR" sz="105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: vertex A,B,C,D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05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 or more </a:t>
                          </a:r>
                          <a:r>
                            <a:rPr lang="fr-FR" sz="1050" dirty="0" err="1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elements</a:t>
                          </a:r>
                          <a:endParaRPr lang="fr-FR" sz="105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05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5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fr-FR" sz="105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fr-FR" sz="105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fr-FR" sz="105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5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FR" sz="105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fr-FR" sz="105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fr-FR" sz="105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5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fr-FR" sz="105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fr-FR" sz="105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fr-FR" sz="105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5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𝒛</m:t>
                                    </m:r>
                                  </m:e>
                                  <m:sub>
                                    <m:r>
                                      <a:rPr lang="fr-FR" sz="105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fr-FR" sz="105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sz="105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5689824"/>
                      </a:ext>
                    </a:extLst>
                  </a:tr>
                  <a:tr h="1342380">
                    <a:tc>
                      <a:txBody>
                        <a:bodyPr/>
                        <a:lstStyle/>
                        <a:p>
                          <a:pPr algn="ctr"/>
                          <a:endParaRPr lang="fr-FR" sz="105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05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  <m:r>
                                  <a:rPr lang="fr-FR" sz="105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fr-FR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fr-FR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fr-FR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  <m:r>
                                      <a:rPr lang="fr-FR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,−</m:t>
                                    </m:r>
                                    <m:f>
                                      <m:fPr>
                                        <m:ctrlPr>
                                          <a:rPr lang="fr-FR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fr-FR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fr-FR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rad>
                                      </m:num>
                                      <m:den>
                                        <m:r>
                                          <a:rPr lang="fr-FR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fr-FR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fr-FR" sz="1050" b="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05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  <m:r>
                                  <a:rPr lang="fr-FR" sz="105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fr-FR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fr-FR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fr-FR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  <m:r>
                                      <a:rPr lang="fr-FR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,−</m:t>
                                    </m:r>
                                    <m:f>
                                      <m:fPr>
                                        <m:ctrlPr>
                                          <a:rPr lang="fr-FR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fr-FR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fr-FR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rad>
                                      </m:num>
                                      <m:den>
                                        <m:r>
                                          <a:rPr lang="fr-FR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fr-FR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fr-FR" sz="1050" b="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05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𝐶</m:t>
                                </m:r>
                                <m:d>
                                  <m:dPr>
                                    <m:ctrlPr>
                                      <a:rPr lang="fr-FR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0,</m:t>
                                    </m:r>
                                    <m:f>
                                      <m:fPr>
                                        <m:ctrlPr>
                                          <a:rPr lang="fr-FR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fr-FR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fr-FR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rad>
                                      </m:num>
                                      <m:den>
                                        <m:r>
                                          <a:rPr lang="fr-FR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fr-FR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fr-FR" sz="1050" b="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05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  <m:r>
                                  <a:rPr lang="fr-FR" sz="105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fr-FR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fr-FR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fr-FR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fr-FR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fr-FR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  <m:r>
                                      <a:rPr lang="fr-FR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,−</m:t>
                                    </m:r>
                                    <m:f>
                                      <m:fPr>
                                        <m:ctrlPr>
                                          <a:rPr lang="fr-FR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fr-FR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fr-FR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fr-FR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  <m:r>
                                      <a:rPr lang="fr-FR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fr-FR" sz="1050" b="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05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  <m:r>
                                  <a:rPr lang="fr-FR" sz="105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fr-FR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fr-FR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fr-FR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fr-FR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fr-FR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  <m:r>
                                      <a:rPr lang="fr-FR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,−</m:t>
                                    </m:r>
                                    <m:f>
                                      <m:fPr>
                                        <m:ctrlPr>
                                          <a:rPr lang="fr-FR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fr-FR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fr-FR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fr-FR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  <m:r>
                                      <a:rPr lang="fr-FR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fr-FR" sz="1050" b="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05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𝐶</m:t>
                                </m:r>
                                <m:d>
                                  <m:dPr>
                                    <m:ctrlPr>
                                      <a:rPr lang="fr-FR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0,</m:t>
                                    </m:r>
                                    <m:f>
                                      <m:fPr>
                                        <m:ctrlPr>
                                          <a:rPr lang="fr-FR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fr-FR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fr-FR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fr-FR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  <m:r>
                                      <a:rPr lang="fr-FR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fr-FR" sz="105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05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  <m:d>
                                  <m:dPr>
                                    <m:ctrlPr>
                                      <a:rPr lang="fr-FR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0,0,</m:t>
                                    </m:r>
                                    <m:f>
                                      <m:fPr>
                                        <m:ctrlPr>
                                          <a:rPr lang="fr-FR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fr-FR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fr-FR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fr-FR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fr-FR" sz="105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05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563876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2849808"/>
                  </p:ext>
                </p:extLst>
              </p:nvPr>
            </p:nvGraphicFramePr>
            <p:xfrm>
              <a:off x="689170" y="2047364"/>
              <a:ext cx="6833058" cy="19413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88308">
                      <a:extLst>
                        <a:ext uri="{9D8B030D-6E8A-4147-A177-3AD203B41FA5}">
                          <a16:colId xmlns:a16="http://schemas.microsoft.com/office/drawing/2014/main" val="2444231041"/>
                        </a:ext>
                      </a:extLst>
                    </a:gridCol>
                    <a:gridCol w="1778924">
                      <a:extLst>
                        <a:ext uri="{9D8B030D-6E8A-4147-A177-3AD203B41FA5}">
                          <a16:colId xmlns:a16="http://schemas.microsoft.com/office/drawing/2014/main" val="3305417195"/>
                        </a:ext>
                      </a:extLst>
                    </a:gridCol>
                    <a:gridCol w="3465826">
                      <a:extLst>
                        <a:ext uri="{9D8B030D-6E8A-4147-A177-3AD203B41FA5}">
                          <a16:colId xmlns:a16="http://schemas.microsoft.com/office/drawing/2014/main" val="408177993"/>
                        </a:ext>
                      </a:extLst>
                    </a:gridCol>
                  </a:tblGrid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05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3 </a:t>
                          </a:r>
                          <a:r>
                            <a:rPr lang="fr-FR" sz="1050" dirty="0" err="1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elements</a:t>
                          </a:r>
                          <a:r>
                            <a:rPr lang="fr-FR" sz="105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: vertex A,B,C</a:t>
                          </a:r>
                          <a:endParaRPr lang="fr-FR" sz="105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05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 </a:t>
                          </a:r>
                          <a:r>
                            <a:rPr lang="fr-FR" sz="1050" dirty="0" err="1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elements</a:t>
                          </a:r>
                          <a:r>
                            <a:rPr lang="fr-FR" sz="105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:</a:t>
                          </a:r>
                          <a:r>
                            <a:rPr lang="fr-FR" sz="1050" baseline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fr-FR" sz="105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: vertex A,B,C,D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7188" t="-1471" r="-527" b="-37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689824"/>
                      </a:ext>
                    </a:extLst>
                  </a:tr>
                  <a:tr h="1529842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83" t="-27381" r="-330651" b="-7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0034" t="-27381" r="-196564" b="-7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05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5638769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Rectangle 10"/>
          <p:cNvSpPr/>
          <p:nvPr/>
        </p:nvSpPr>
        <p:spPr>
          <a:xfrm>
            <a:off x="4122325" y="2489219"/>
            <a:ext cx="335221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x = gallery(</a:t>
            </a:r>
            <a:r>
              <a:rPr lang="en-US" sz="9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900" dirty="0" err="1">
                <a:solidFill>
                  <a:srgbClr val="A020F0"/>
                </a:solidFill>
                <a:latin typeface="Courier New" panose="02070309020205020404" pitchFamily="49" charset="0"/>
              </a:rPr>
              <a:t>uniformdata</a:t>
            </a:r>
            <a:r>
              <a:rPr lang="en-US" sz="9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,[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nb_elements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1],0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= gallery(</a:t>
            </a:r>
            <a:r>
              <a:rPr lang="en-US" sz="9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900" dirty="0" err="1">
                <a:solidFill>
                  <a:srgbClr val="A020F0"/>
                </a:solidFill>
                <a:latin typeface="Courier New" panose="02070309020205020404" pitchFamily="49" charset="0"/>
              </a:rPr>
              <a:t>uniformdata</a:t>
            </a:r>
            <a:r>
              <a:rPr lang="en-US" sz="9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,[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nb_elements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1],1);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z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= gallery(</a:t>
            </a:r>
            <a:r>
              <a:rPr lang="en-US" sz="9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900" dirty="0" err="1">
                <a:solidFill>
                  <a:srgbClr val="A020F0"/>
                </a:solidFill>
                <a:latin typeface="Courier New" panose="02070309020205020404" pitchFamily="49" charset="0"/>
              </a:rPr>
              <a:t>uniformdata</a:t>
            </a:r>
            <a:r>
              <a:rPr lang="en-US" sz="9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,[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nb_elements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1],2);</a:t>
            </a: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4099981" y="2983760"/>
            <a:ext cx="3422247" cy="9233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1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=</a:t>
            </a:r>
            <a:r>
              <a:rPr kumimoji="0" lang="fr-FR" altLang="fr-FR" sz="900" b="0" i="1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gallery</a:t>
            </a:r>
            <a:r>
              <a:rPr kumimoji="0" lang="fr-FR" altLang="fr-FR" sz="900" b="0" i="1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kumimoji="0" lang="fr-FR" altLang="fr-FR" sz="900" b="0" i="1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uniformdata</a:t>
            </a:r>
            <a:r>
              <a:rPr kumimoji="0" lang="fr-FR" altLang="fr-FR" sz="900" b="0" i="1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',[</a:t>
            </a:r>
            <a:r>
              <a:rPr kumimoji="0" lang="fr-FR" altLang="fr-FR" sz="900" b="0" i="1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m,n</a:t>
            </a:r>
            <a:r>
              <a:rPr kumimoji="0" lang="fr-FR" altLang="fr-FR" sz="900" b="0" i="1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,...],j)</a:t>
            </a:r>
            <a:r>
              <a:rPr kumimoji="0" lang="fr-FR" altLang="fr-FR" sz="900" b="0" i="1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returns</a:t>
            </a:r>
            <a:r>
              <a:rPr kumimoji="0" lang="fr-FR" altLang="fr-FR" sz="900" b="0" i="1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fr-FR" altLang="fr-FR" sz="900" b="0" i="1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anm</a:t>
            </a:r>
            <a:r>
              <a:rPr kumimoji="0" lang="fr-FR" altLang="fr-FR" sz="900" b="0" i="1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-by-n-by-... </a:t>
            </a:r>
            <a:r>
              <a:rPr kumimoji="0" lang="fr-FR" altLang="fr-FR" sz="900" b="0" i="1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arrayA</a:t>
            </a:r>
            <a:r>
              <a:rPr kumimoji="0" lang="fr-FR" altLang="fr-FR" sz="900" b="0" i="1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The values </a:t>
            </a:r>
            <a:r>
              <a:rPr kumimoji="0" lang="fr-FR" altLang="fr-FR" sz="900" b="0" i="1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ofAare</a:t>
            </a:r>
            <a:r>
              <a:rPr kumimoji="0" lang="fr-FR" altLang="fr-FR" sz="900" b="0" i="1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kumimoji="0" lang="fr-FR" altLang="fr-FR" sz="900" b="0" i="1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kumimoji="0" lang="fr-FR" altLang="fr-FR" sz="900" b="0" i="1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fr-FR" altLang="fr-FR" sz="900" b="0" i="1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r>
              <a:rPr kumimoji="0" lang="fr-FR" altLang="fr-FR" sz="900" b="0" i="1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fr-FR" altLang="fr-FR" sz="900" b="0" i="1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kumimoji="0" lang="fr-FR" altLang="fr-FR" sz="900" b="0" i="1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standard </a:t>
            </a:r>
            <a:r>
              <a:rPr kumimoji="0" lang="fr-FR" altLang="fr-FR" sz="900" b="0" i="1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uniform</a:t>
            </a:r>
            <a:r>
              <a:rPr kumimoji="0" lang="fr-FR" altLang="fr-FR" sz="900" b="0" i="1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distribution. j must </a:t>
            </a:r>
            <a:r>
              <a:rPr kumimoji="0" lang="fr-FR" altLang="fr-FR" sz="900" b="0" i="1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kumimoji="0" lang="fr-FR" altLang="fr-FR" sz="900" b="0" i="1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kumimoji="0" lang="fr-FR" altLang="fr-FR" sz="900" b="0" i="1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kumimoji="0" lang="fr-FR" altLang="fr-FR" sz="900" b="0" i="1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value in the </a:t>
            </a:r>
            <a:r>
              <a:rPr kumimoji="0" lang="fr-FR" altLang="fr-FR" sz="900" b="0" i="1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interval</a:t>
            </a:r>
            <a:r>
              <a:rPr kumimoji="0" lang="fr-FR" altLang="fr-FR" sz="900" b="0" i="1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[0, 2^32-1]. </a:t>
            </a:r>
            <a:r>
              <a:rPr kumimoji="0" lang="fr-FR" altLang="fr-FR" sz="900" b="0" i="1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Callinggallery</a:t>
            </a:r>
            <a:r>
              <a:rPr kumimoji="0" lang="fr-FR" altLang="fr-FR" sz="900" b="0" i="1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kumimoji="0" lang="fr-FR" altLang="fr-FR" sz="900" b="0" i="1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uniformdata</a:t>
            </a:r>
            <a:r>
              <a:rPr kumimoji="0" lang="fr-FR" altLang="fr-FR" sz="900" b="0" i="1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', ...)</a:t>
            </a:r>
            <a:r>
              <a:rPr kumimoji="0" lang="fr-FR" altLang="fr-FR" sz="900" b="0" i="1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kumimoji="0" lang="fr-FR" altLang="fr-FR" sz="900" b="0" i="1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fr-FR" altLang="fr-FR" sz="900" b="0" i="1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kumimoji="0" lang="fr-FR" altLang="fr-FR" sz="900" b="0" i="1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values </a:t>
            </a:r>
            <a:r>
              <a:rPr kumimoji="0" lang="fr-FR" altLang="fr-FR" sz="900" b="0" i="1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ofjwill</a:t>
            </a:r>
            <a:r>
              <a:rPr kumimoji="0" lang="fr-FR" altLang="fr-FR" sz="900" b="0" i="1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return </a:t>
            </a:r>
            <a:r>
              <a:rPr kumimoji="0" lang="fr-FR" altLang="fr-FR" sz="900" b="0" i="1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kumimoji="0" lang="fr-FR" altLang="fr-FR" sz="900" b="0" i="1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fr-FR" altLang="fr-FR" sz="900" b="0" i="1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  <a:r>
              <a:rPr kumimoji="0" lang="fr-FR" altLang="fr-FR" sz="900" b="0" i="1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fr-FR" altLang="fr-FR" sz="900" b="0" i="1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Repeated</a:t>
            </a:r>
            <a:r>
              <a:rPr kumimoji="0" lang="fr-FR" altLang="fr-FR" sz="900" b="0" i="1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calls </a:t>
            </a:r>
            <a:r>
              <a:rPr kumimoji="0" lang="fr-FR" altLang="fr-FR" sz="900" b="0" i="1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togallery</a:t>
            </a:r>
            <a:r>
              <a:rPr kumimoji="0" lang="fr-FR" altLang="fr-FR" sz="900" b="0" i="1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kumimoji="0" lang="fr-FR" altLang="fr-FR" sz="900" b="0" i="1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uniformdata</a:t>
            </a:r>
            <a:r>
              <a:rPr kumimoji="0" lang="fr-FR" altLang="fr-FR" sz="900" b="0" i="1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',...)</a:t>
            </a:r>
            <a:r>
              <a:rPr kumimoji="0" lang="fr-FR" altLang="fr-FR" sz="900" b="0" i="1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kumimoji="0" lang="fr-FR" altLang="fr-FR" sz="900" b="0" i="1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kumimoji="0" lang="fr-FR" altLang="fr-FR" sz="900" b="0" i="1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kumimoji="0" lang="fr-FR" altLang="fr-FR" sz="900" b="0" i="1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size </a:t>
            </a:r>
            <a:r>
              <a:rPr kumimoji="0" lang="fr-FR" altLang="fr-FR" sz="900" b="0" i="1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kumimoji="0" lang="fr-FR" altLang="fr-FR" sz="900" b="0" i="1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fr-FR" altLang="fr-FR" sz="900" b="0" i="1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andjinputs</a:t>
            </a:r>
            <a:r>
              <a:rPr kumimoji="0" lang="fr-FR" altLang="fr-FR" sz="900" b="0" i="1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fr-FR" altLang="fr-FR" sz="900" b="0" i="1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kumimoji="0" lang="fr-FR" altLang="fr-FR" sz="900" b="0" i="1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fr-FR" altLang="fr-FR" sz="900" b="0" i="1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always</a:t>
            </a:r>
            <a:r>
              <a:rPr kumimoji="0" lang="fr-FR" altLang="fr-FR" sz="900" b="0" i="1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return the </a:t>
            </a:r>
            <a:r>
              <a:rPr kumimoji="0" lang="fr-FR" altLang="fr-FR" sz="900" b="0" i="1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kumimoji="0" lang="fr-FR" altLang="fr-FR" sz="900" b="0" i="1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fr-FR" altLang="fr-FR" sz="900" b="0" i="1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fr-FR" altLang="fr-F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2339350" y="4526426"/>
                <a:ext cx="1185003" cy="3456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fr-FR" sz="1200" b="0" dirty="0" smtClean="0"/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350" y="4526426"/>
                <a:ext cx="1185003" cy="345672"/>
              </a:xfrm>
              <a:prstGeom prst="rect">
                <a:avLst/>
              </a:prstGeom>
              <a:blipFill>
                <a:blip r:embed="rId3"/>
                <a:stretch>
                  <a:fillRect l="-1546" t="-3571" r="-1546" b="-160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2356917" y="5008030"/>
                <a:ext cx="1623970" cy="3468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𝐴𝐵𝐶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6917" y="5008030"/>
                <a:ext cx="1623970" cy="346890"/>
              </a:xfrm>
              <a:prstGeom prst="rect">
                <a:avLst/>
              </a:prstGeom>
              <a:blipFill>
                <a:blip r:embed="rId4"/>
                <a:stretch>
                  <a:fillRect l="-1128" t="-3571" r="-3008" b="-160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689170" y="1767512"/>
            <a:ext cx="683305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Coordinates</a:t>
            </a:r>
            <a:r>
              <a:rPr 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fr-F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verticies</a:t>
            </a:r>
            <a:r>
              <a:rPr 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fr-F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unaries</a:t>
            </a:r>
            <a:endParaRPr lang="fr-F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686866" y="4575130"/>
            <a:ext cx="175157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Coordinates</a:t>
            </a:r>
            <a:r>
              <a:rPr 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fr-F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binaries</a:t>
            </a:r>
            <a:r>
              <a:rPr 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686865" y="5058723"/>
            <a:ext cx="185046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Coordinates</a:t>
            </a:r>
            <a:r>
              <a:rPr 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fr-F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ternaries</a:t>
            </a:r>
            <a:r>
              <a:rPr 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678296" y="5554244"/>
            <a:ext cx="203420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Coordinates</a:t>
            </a:r>
            <a:r>
              <a:rPr 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fr-F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quaternaries</a:t>
            </a:r>
            <a:r>
              <a:rPr 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/>
              <p:cNvSpPr txBox="1"/>
              <p:nvPr/>
            </p:nvSpPr>
            <p:spPr>
              <a:xfrm>
                <a:off x="2528760" y="5493259"/>
                <a:ext cx="1991186" cy="3456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𝐴𝐵𝐶𝐷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760" y="5493259"/>
                <a:ext cx="1991186" cy="345672"/>
              </a:xfrm>
              <a:prstGeom prst="rect">
                <a:avLst/>
              </a:prstGeom>
              <a:blipFill>
                <a:blip r:embed="rId5"/>
                <a:stretch>
                  <a:fillRect l="-920" t="-3509" r="-2454" b="-1403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678296" y="582397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Courier New" panose="02070309020205020404" pitchFamily="49" charset="0"/>
              </a:rPr>
              <a:t>...</a:t>
            </a:r>
            <a:endParaRPr lang="fr-FR" sz="1100" dirty="0">
              <a:latin typeface="Courier New" panose="02070309020205020404" pitchFamily="49" charset="0"/>
            </a:endParaRPr>
          </a:p>
        </p:txBody>
      </p:sp>
      <p:sp>
        <p:nvSpPr>
          <p:cNvPr id="25" name="Flèche droite 24"/>
          <p:cNvSpPr/>
          <p:nvPr/>
        </p:nvSpPr>
        <p:spPr>
          <a:xfrm>
            <a:off x="3557662" y="4644379"/>
            <a:ext cx="367182" cy="1385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/>
              <p:cNvSpPr txBox="1"/>
              <p:nvPr/>
            </p:nvSpPr>
            <p:spPr>
              <a:xfrm>
                <a:off x="3999478" y="4589971"/>
                <a:ext cx="90576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r>
                  <a:rPr lang="fr-FR" sz="1200" dirty="0" smtClean="0"/>
                  <a:t>]</a:t>
                </a:r>
                <a:endParaRPr lang="fr-FR" sz="1200" dirty="0"/>
              </a:p>
            </p:txBody>
          </p:sp>
        </mc:Choice>
        <mc:Fallback xmlns=""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9478" y="4589971"/>
                <a:ext cx="905761" cy="184666"/>
              </a:xfrm>
              <a:prstGeom prst="rect">
                <a:avLst/>
              </a:prstGeom>
              <a:blipFill>
                <a:blip r:embed="rId6"/>
                <a:stretch>
                  <a:fillRect l="-8054" t="-26667" r="-10067" b="-5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necteur droit avec flèche 27"/>
          <p:cNvCxnSpPr>
            <a:stCxn id="26" idx="3"/>
          </p:cNvCxnSpPr>
          <p:nvPr/>
        </p:nvCxnSpPr>
        <p:spPr>
          <a:xfrm>
            <a:off x="4905239" y="4682304"/>
            <a:ext cx="3428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248136" y="4555346"/>
            <a:ext cx="138691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mixture{1,2}[…]</a:t>
            </a:r>
            <a:endParaRPr lang="fr-FR" sz="1050" dirty="0"/>
          </a:p>
        </p:txBody>
      </p:sp>
      <p:sp>
        <p:nvSpPr>
          <p:cNvPr id="30" name="Flèche droite 29"/>
          <p:cNvSpPr/>
          <p:nvPr/>
        </p:nvSpPr>
        <p:spPr>
          <a:xfrm>
            <a:off x="4057559" y="5126568"/>
            <a:ext cx="367182" cy="1385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>
                <a:off x="4548263" y="5067655"/>
                <a:ext cx="111351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𝐴𝐵𝐶</m:t>
                        </m:r>
                      </m:sub>
                    </m:sSub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𝐴𝐵𝐶</m:t>
                        </m:r>
                      </m:sub>
                    </m:sSub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𝐴𝐵𝐶</m:t>
                        </m:r>
                      </m:sub>
                    </m:sSub>
                  </m:oMath>
                </a14:m>
                <a:r>
                  <a:rPr lang="fr-FR" sz="1200" dirty="0" smtClean="0"/>
                  <a:t>]</a:t>
                </a:r>
                <a:endParaRPr lang="fr-FR" sz="12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263" y="5067655"/>
                <a:ext cx="1113510" cy="184666"/>
              </a:xfrm>
              <a:prstGeom prst="rect">
                <a:avLst/>
              </a:prstGeom>
              <a:blipFill>
                <a:blip r:embed="rId7"/>
                <a:stretch>
                  <a:fillRect l="-6557" t="-25806" r="-7650" b="-483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eur droit avec flèche 31"/>
          <p:cNvCxnSpPr>
            <a:stCxn id="31" idx="3"/>
            <a:endCxn id="33" idx="1"/>
          </p:cNvCxnSpPr>
          <p:nvPr/>
        </p:nvCxnSpPr>
        <p:spPr>
          <a:xfrm>
            <a:off x="5661773" y="5159988"/>
            <a:ext cx="2515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913301" y="5033030"/>
            <a:ext cx="138691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mixture{1,3}[…]</a:t>
            </a:r>
            <a:endParaRPr lang="fr-FR" sz="1050" dirty="0"/>
          </a:p>
        </p:txBody>
      </p:sp>
      <p:sp>
        <p:nvSpPr>
          <p:cNvPr id="35" name="Flèche droite 34"/>
          <p:cNvSpPr/>
          <p:nvPr/>
        </p:nvSpPr>
        <p:spPr>
          <a:xfrm>
            <a:off x="4556311" y="5614372"/>
            <a:ext cx="367182" cy="1385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/>
              <p:cNvSpPr txBox="1"/>
              <p:nvPr/>
            </p:nvSpPr>
            <p:spPr>
              <a:xfrm>
                <a:off x="5047015" y="5555459"/>
                <a:ext cx="13474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𝐴𝐵𝐶𝐷</m:t>
                        </m:r>
                      </m:sub>
                    </m:sSub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𝐴𝐵𝐶𝐷</m:t>
                        </m:r>
                      </m:sub>
                    </m:sSub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𝐴𝐵𝐶𝐷</m:t>
                        </m:r>
                      </m:sub>
                    </m:sSub>
                  </m:oMath>
                </a14:m>
                <a:r>
                  <a:rPr lang="fr-FR" sz="1200" dirty="0" smtClean="0"/>
                  <a:t>]</a:t>
                </a:r>
                <a:endParaRPr lang="fr-FR" sz="1200" dirty="0"/>
              </a:p>
            </p:txBody>
          </p:sp>
        </mc:Choice>
        <mc:Fallback xmlns="">
          <p:sp>
            <p:nvSpPr>
              <p:cNvPr id="36" name="ZoneTexte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7015" y="5555459"/>
                <a:ext cx="1347420" cy="184666"/>
              </a:xfrm>
              <a:prstGeom prst="rect">
                <a:avLst/>
              </a:prstGeom>
              <a:blipFill>
                <a:blip r:embed="rId8"/>
                <a:stretch>
                  <a:fillRect l="-5882" t="-25806" r="-5882" b="-483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necteur droit avec flèche 36"/>
          <p:cNvCxnSpPr>
            <a:stCxn id="36" idx="3"/>
          </p:cNvCxnSpPr>
          <p:nvPr/>
        </p:nvCxnSpPr>
        <p:spPr>
          <a:xfrm>
            <a:off x="6394435" y="5647792"/>
            <a:ext cx="234096" cy="1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592955" y="5520834"/>
            <a:ext cx="138691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mixture{1,4}[…]</a:t>
            </a:r>
            <a:endParaRPr lang="fr-FR" sz="1050" dirty="0"/>
          </a:p>
        </p:txBody>
      </p:sp>
      <p:sp>
        <p:nvSpPr>
          <p:cNvPr id="43" name="Flèche à angle droit 42"/>
          <p:cNvSpPr/>
          <p:nvPr/>
        </p:nvSpPr>
        <p:spPr>
          <a:xfrm rot="5400000">
            <a:off x="3581548" y="3943328"/>
            <a:ext cx="273631" cy="364348"/>
          </a:xfrm>
          <a:prstGeom prst="bentUpArrow">
            <a:avLst>
              <a:gd name="adj1" fmla="val 25000"/>
              <a:gd name="adj2" fmla="val 24541"/>
              <a:gd name="adj3" fmla="val 2413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3992955" y="4066219"/>
                <a:ext cx="6691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fr-FR" sz="1200" dirty="0" smtClean="0"/>
                  <a:t>]</a:t>
                </a:r>
                <a:endParaRPr lang="fr-FR" sz="1200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955" y="4066219"/>
                <a:ext cx="669158" cy="184666"/>
              </a:xfrm>
              <a:prstGeom prst="rect">
                <a:avLst/>
              </a:prstGeom>
              <a:blipFill>
                <a:blip r:embed="rId9"/>
                <a:stretch>
                  <a:fillRect l="-10909" t="-26667" r="-13636" b="-5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onnecteur droit avec flèche 44"/>
          <p:cNvCxnSpPr>
            <a:stCxn id="44" idx="3"/>
          </p:cNvCxnSpPr>
          <p:nvPr/>
        </p:nvCxnSpPr>
        <p:spPr>
          <a:xfrm>
            <a:off x="4662113" y="4158552"/>
            <a:ext cx="5795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241613" y="4031594"/>
            <a:ext cx="138691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mixture{1,1}[…]</a:t>
            </a:r>
            <a:endParaRPr lang="fr-FR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4430886" y="4285510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886" y="4285510"/>
                <a:ext cx="134524" cy="184666"/>
              </a:xfrm>
              <a:prstGeom prst="rect">
                <a:avLst/>
              </a:prstGeom>
              <a:blipFill>
                <a:blip r:embed="rId10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necteur droit avec flèche 47"/>
          <p:cNvCxnSpPr/>
          <p:nvPr/>
        </p:nvCxnSpPr>
        <p:spPr>
          <a:xfrm>
            <a:off x="4668636" y="4365246"/>
            <a:ext cx="5795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251525" y="4229602"/>
            <a:ext cx="178766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5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name_mixture</a:t>
            </a:r>
            <a:r>
              <a:rPr lang="fr-FR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{1,1}[…]</a:t>
            </a:r>
            <a:endParaRPr lang="fr-FR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>
                <a:off x="4559725" y="4810721"/>
                <a:ext cx="23814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𝐴𝐵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9725" y="4810721"/>
                <a:ext cx="238142" cy="184666"/>
              </a:xfrm>
              <a:prstGeom prst="rect">
                <a:avLst/>
              </a:prstGeom>
              <a:blipFill>
                <a:blip r:embed="rId11"/>
                <a:stretch>
                  <a:fillRect l="-15385" r="-1282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/>
          <p:cNvSpPr/>
          <p:nvPr/>
        </p:nvSpPr>
        <p:spPr>
          <a:xfrm>
            <a:off x="5251524" y="4739172"/>
            <a:ext cx="178766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5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name_mixture</a:t>
            </a:r>
            <a:r>
              <a:rPr lang="fr-FR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{1,2}[…]</a:t>
            </a:r>
            <a:endParaRPr lang="fr-FR" sz="1050" dirty="0"/>
          </a:p>
        </p:txBody>
      </p:sp>
      <p:cxnSp>
        <p:nvCxnSpPr>
          <p:cNvPr id="54" name="Connecteur droit avec flèche 53"/>
          <p:cNvCxnSpPr/>
          <p:nvPr/>
        </p:nvCxnSpPr>
        <p:spPr>
          <a:xfrm>
            <a:off x="4906336" y="4872098"/>
            <a:ext cx="3428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5239241" y="5287749"/>
                <a:ext cx="33214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𝐴𝐵𝐶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9241" y="5287749"/>
                <a:ext cx="332142" cy="184666"/>
              </a:xfrm>
              <a:prstGeom prst="rect">
                <a:avLst/>
              </a:prstGeom>
              <a:blipFill>
                <a:blip r:embed="rId12"/>
                <a:stretch>
                  <a:fillRect l="-10909" r="-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ectangle 55"/>
          <p:cNvSpPr/>
          <p:nvPr/>
        </p:nvSpPr>
        <p:spPr>
          <a:xfrm>
            <a:off x="5931040" y="5254300"/>
            <a:ext cx="178766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5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name_mixture</a:t>
            </a:r>
            <a:r>
              <a:rPr lang="fr-FR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{1,3}[…]</a:t>
            </a:r>
            <a:endParaRPr lang="fr-FR" sz="1050" dirty="0"/>
          </a:p>
        </p:txBody>
      </p:sp>
      <p:cxnSp>
        <p:nvCxnSpPr>
          <p:cNvPr id="57" name="Connecteur droit avec flèche 56"/>
          <p:cNvCxnSpPr>
            <a:stCxn id="55" idx="3"/>
            <a:endCxn id="56" idx="1"/>
          </p:cNvCxnSpPr>
          <p:nvPr/>
        </p:nvCxnSpPr>
        <p:spPr>
          <a:xfrm>
            <a:off x="5571383" y="5380082"/>
            <a:ext cx="359657" cy="11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5866049" y="5776917"/>
                <a:ext cx="43569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𝐴𝐵𝐶𝐷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049" y="5776917"/>
                <a:ext cx="435697" cy="184666"/>
              </a:xfrm>
              <a:prstGeom prst="rect">
                <a:avLst/>
              </a:prstGeom>
              <a:blipFill>
                <a:blip r:embed="rId13"/>
                <a:stretch>
                  <a:fillRect l="-8333" r="-5556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ctangle 60"/>
          <p:cNvSpPr/>
          <p:nvPr/>
        </p:nvSpPr>
        <p:spPr>
          <a:xfrm>
            <a:off x="6635054" y="5742229"/>
            <a:ext cx="178766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5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name_mixture</a:t>
            </a:r>
            <a:r>
              <a:rPr lang="fr-FR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{1,4}[…]</a:t>
            </a:r>
            <a:endParaRPr lang="fr-FR" sz="1050" dirty="0"/>
          </a:p>
        </p:txBody>
      </p:sp>
      <p:cxnSp>
        <p:nvCxnSpPr>
          <p:cNvPr id="62" name="Connecteur droit avec flèche 61"/>
          <p:cNvCxnSpPr>
            <a:stCxn id="60" idx="3"/>
            <a:endCxn id="61" idx="1"/>
          </p:cNvCxnSpPr>
          <p:nvPr/>
        </p:nvCxnSpPr>
        <p:spPr>
          <a:xfrm flipV="1">
            <a:off x="6301746" y="5869187"/>
            <a:ext cx="333308" cy="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69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èche droite 1"/>
          <p:cNvSpPr/>
          <p:nvPr/>
        </p:nvSpPr>
        <p:spPr>
          <a:xfrm>
            <a:off x="308038" y="384072"/>
            <a:ext cx="814069" cy="25268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1277419" y="341887"/>
            <a:ext cx="16882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name_mixture</a:t>
            </a:r>
            <a:r>
              <a:rPr lang="fr-F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</a:t>
            </a:r>
            <a:endParaRPr lang="fr-FR" sz="1400" dirty="0"/>
          </a:p>
        </p:txBody>
      </p:sp>
      <p:sp>
        <p:nvSpPr>
          <p:cNvPr id="4" name="ZoneTexte 3"/>
          <p:cNvSpPr txBox="1"/>
          <p:nvPr/>
        </p:nvSpPr>
        <p:spPr>
          <a:xfrm>
            <a:off x="308038" y="350821"/>
            <a:ext cx="997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fr-F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274545"/>
              </p:ext>
            </p:extLst>
          </p:nvPr>
        </p:nvGraphicFramePr>
        <p:xfrm>
          <a:off x="2965703" y="324722"/>
          <a:ext cx="5253820" cy="20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764">
                  <a:extLst>
                    <a:ext uri="{9D8B030D-6E8A-4147-A177-3AD203B41FA5}">
                      <a16:colId xmlns:a16="http://schemas.microsoft.com/office/drawing/2014/main" val="1764196698"/>
                    </a:ext>
                  </a:extLst>
                </a:gridCol>
                <a:gridCol w="1050764">
                  <a:extLst>
                    <a:ext uri="{9D8B030D-6E8A-4147-A177-3AD203B41FA5}">
                      <a16:colId xmlns:a16="http://schemas.microsoft.com/office/drawing/2014/main" val="4070929140"/>
                    </a:ext>
                  </a:extLst>
                </a:gridCol>
                <a:gridCol w="1050764">
                  <a:extLst>
                    <a:ext uri="{9D8B030D-6E8A-4147-A177-3AD203B41FA5}">
                      <a16:colId xmlns:a16="http://schemas.microsoft.com/office/drawing/2014/main" val="3933672920"/>
                    </a:ext>
                  </a:extLst>
                </a:gridCol>
                <a:gridCol w="1050764">
                  <a:extLst>
                    <a:ext uri="{9D8B030D-6E8A-4147-A177-3AD203B41FA5}">
                      <a16:colId xmlns:a16="http://schemas.microsoft.com/office/drawing/2014/main" val="2694471877"/>
                    </a:ext>
                  </a:extLst>
                </a:gridCol>
                <a:gridCol w="1050764">
                  <a:extLst>
                    <a:ext uri="{9D8B030D-6E8A-4147-A177-3AD203B41FA5}">
                      <a16:colId xmlns:a16="http://schemas.microsoft.com/office/drawing/2014/main" val="802104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Unaries</a:t>
                      </a:r>
                      <a:endParaRPr lang="fr-FR" sz="105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Binaries</a:t>
                      </a:r>
                      <a:endParaRPr lang="fr-FR" sz="105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Ternaries</a:t>
                      </a:r>
                      <a:endParaRPr lang="fr-FR" sz="105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Quaternaries</a:t>
                      </a:r>
                      <a:endParaRPr lang="fr-FR" sz="105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Quinaries</a:t>
                      </a:r>
                      <a:endParaRPr lang="fr-FR" sz="105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829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"Nb"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"Ti"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"Zr"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"Cr"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"Mo"</a:t>
                      </a:r>
                      <a:endParaRPr lang="fr-FR" sz="105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NbTi</a:t>
                      </a:r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NbZr</a:t>
                      </a:r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NbCr</a:t>
                      </a:r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NbMo</a:t>
                      </a:r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TiZr</a:t>
                      </a:r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TiCr</a:t>
                      </a:r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TiMo</a:t>
                      </a:r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ZrCr</a:t>
                      </a:r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ZrMo</a:t>
                      </a:r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CrMo</a:t>
                      </a:r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endParaRPr lang="fr-FR" sz="105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NbTiZr</a:t>
                      </a:r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NbTiCr</a:t>
                      </a:r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NbTiMo</a:t>
                      </a:r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NbZrCr</a:t>
                      </a:r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NbZrMo</a:t>
                      </a:r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NbCrMo</a:t>
                      </a:r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TiZrCr</a:t>
                      </a:r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TiZrMo</a:t>
                      </a:r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TiCrMo</a:t>
                      </a:r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ZrCrMo</a:t>
                      </a:r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endParaRPr lang="fr-FR" sz="105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NbTiZrCr</a:t>
                      </a:r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NbTiZrMo</a:t>
                      </a:r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NbTiCrMo</a:t>
                      </a:r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NbZrCrMo</a:t>
                      </a:r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TiZrCrMo</a:t>
                      </a:r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endParaRPr lang="fr-FR" sz="105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NbTiZrCrMo</a:t>
                      </a:r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endParaRPr lang="fr-FR" sz="105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3484205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736309" y="2801222"/>
            <a:ext cx="11512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mixture =</a:t>
            </a:r>
            <a:endParaRPr lang="fr-FR" sz="1400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29226"/>
              </p:ext>
            </p:extLst>
          </p:nvPr>
        </p:nvGraphicFramePr>
        <p:xfrm>
          <a:off x="2887586" y="2614969"/>
          <a:ext cx="5253820" cy="988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255">
                  <a:extLst>
                    <a:ext uri="{9D8B030D-6E8A-4147-A177-3AD203B41FA5}">
                      <a16:colId xmlns:a16="http://schemas.microsoft.com/office/drawing/2014/main" val="1764196698"/>
                    </a:ext>
                  </a:extLst>
                </a:gridCol>
                <a:gridCol w="350254">
                  <a:extLst>
                    <a:ext uri="{9D8B030D-6E8A-4147-A177-3AD203B41FA5}">
                      <a16:colId xmlns:a16="http://schemas.microsoft.com/office/drawing/2014/main" val="3158376823"/>
                    </a:ext>
                  </a:extLst>
                </a:gridCol>
                <a:gridCol w="350255">
                  <a:extLst>
                    <a:ext uri="{9D8B030D-6E8A-4147-A177-3AD203B41FA5}">
                      <a16:colId xmlns:a16="http://schemas.microsoft.com/office/drawing/2014/main" val="1442151320"/>
                    </a:ext>
                  </a:extLst>
                </a:gridCol>
                <a:gridCol w="350255">
                  <a:extLst>
                    <a:ext uri="{9D8B030D-6E8A-4147-A177-3AD203B41FA5}">
                      <a16:colId xmlns:a16="http://schemas.microsoft.com/office/drawing/2014/main" val="4070929140"/>
                    </a:ext>
                  </a:extLst>
                </a:gridCol>
                <a:gridCol w="350254">
                  <a:extLst>
                    <a:ext uri="{9D8B030D-6E8A-4147-A177-3AD203B41FA5}">
                      <a16:colId xmlns:a16="http://schemas.microsoft.com/office/drawing/2014/main" val="680670865"/>
                    </a:ext>
                  </a:extLst>
                </a:gridCol>
                <a:gridCol w="350255">
                  <a:extLst>
                    <a:ext uri="{9D8B030D-6E8A-4147-A177-3AD203B41FA5}">
                      <a16:colId xmlns:a16="http://schemas.microsoft.com/office/drawing/2014/main" val="387235837"/>
                    </a:ext>
                  </a:extLst>
                </a:gridCol>
                <a:gridCol w="350255">
                  <a:extLst>
                    <a:ext uri="{9D8B030D-6E8A-4147-A177-3AD203B41FA5}">
                      <a16:colId xmlns:a16="http://schemas.microsoft.com/office/drawing/2014/main" val="3933672920"/>
                    </a:ext>
                  </a:extLst>
                </a:gridCol>
                <a:gridCol w="350254">
                  <a:extLst>
                    <a:ext uri="{9D8B030D-6E8A-4147-A177-3AD203B41FA5}">
                      <a16:colId xmlns:a16="http://schemas.microsoft.com/office/drawing/2014/main" val="1195481195"/>
                    </a:ext>
                  </a:extLst>
                </a:gridCol>
                <a:gridCol w="350255">
                  <a:extLst>
                    <a:ext uri="{9D8B030D-6E8A-4147-A177-3AD203B41FA5}">
                      <a16:colId xmlns:a16="http://schemas.microsoft.com/office/drawing/2014/main" val="326750086"/>
                    </a:ext>
                  </a:extLst>
                </a:gridCol>
                <a:gridCol w="350255">
                  <a:extLst>
                    <a:ext uri="{9D8B030D-6E8A-4147-A177-3AD203B41FA5}">
                      <a16:colId xmlns:a16="http://schemas.microsoft.com/office/drawing/2014/main" val="2694471877"/>
                    </a:ext>
                  </a:extLst>
                </a:gridCol>
                <a:gridCol w="350254">
                  <a:extLst>
                    <a:ext uri="{9D8B030D-6E8A-4147-A177-3AD203B41FA5}">
                      <a16:colId xmlns:a16="http://schemas.microsoft.com/office/drawing/2014/main" val="1303181963"/>
                    </a:ext>
                  </a:extLst>
                </a:gridCol>
                <a:gridCol w="350255">
                  <a:extLst>
                    <a:ext uri="{9D8B030D-6E8A-4147-A177-3AD203B41FA5}">
                      <a16:colId xmlns:a16="http://schemas.microsoft.com/office/drawing/2014/main" val="3169234625"/>
                    </a:ext>
                  </a:extLst>
                </a:gridCol>
                <a:gridCol w="350255">
                  <a:extLst>
                    <a:ext uri="{9D8B030D-6E8A-4147-A177-3AD203B41FA5}">
                      <a16:colId xmlns:a16="http://schemas.microsoft.com/office/drawing/2014/main" val="802104893"/>
                    </a:ext>
                  </a:extLst>
                </a:gridCol>
                <a:gridCol w="350254">
                  <a:extLst>
                    <a:ext uri="{9D8B030D-6E8A-4147-A177-3AD203B41FA5}">
                      <a16:colId xmlns:a16="http://schemas.microsoft.com/office/drawing/2014/main" val="464583415"/>
                    </a:ext>
                  </a:extLst>
                </a:gridCol>
                <a:gridCol w="350255">
                  <a:extLst>
                    <a:ext uri="{9D8B030D-6E8A-4147-A177-3AD203B41FA5}">
                      <a16:colId xmlns:a16="http://schemas.microsoft.com/office/drawing/2014/main" val="3199226020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Unaries</a:t>
                      </a:r>
                      <a:endParaRPr lang="fr-FR" sz="105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Binaries</a:t>
                      </a:r>
                      <a:endParaRPr lang="fr-FR" sz="105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Ternaries</a:t>
                      </a:r>
                      <a:endParaRPr lang="fr-FR" sz="105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Quaternaries</a:t>
                      </a:r>
                      <a:endParaRPr lang="fr-FR" sz="105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Quinaries</a:t>
                      </a:r>
                      <a:endParaRPr lang="fr-FR" sz="105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29199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fr-FR" sz="105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fr-FR" sz="105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lang="fr-FR" sz="105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fr-FR" sz="105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fr-FR" sz="105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lang="fr-FR" sz="105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fr-FR" sz="105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fr-FR" sz="105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lang="fr-FR" sz="105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fr-FR" sz="105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fr-FR" sz="105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lang="fr-FR" sz="105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fr-FR" sz="105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fr-FR" sz="105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lang="fr-FR" sz="105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48420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fr-FR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2383859"/>
                  </a:ext>
                </a:extLst>
              </a:tr>
            </a:tbl>
          </a:graphicData>
        </a:graphic>
      </p:graphicFrame>
      <p:sp>
        <p:nvSpPr>
          <p:cNvPr id="9" name="ZoneTexte 8"/>
          <p:cNvSpPr txBox="1"/>
          <p:nvPr/>
        </p:nvSpPr>
        <p:spPr>
          <a:xfrm>
            <a:off x="1277419" y="736335"/>
            <a:ext cx="1919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fr-F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cell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277419" y="3018253"/>
            <a:ext cx="1919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fr-F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cell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6895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Connecteur droit 123"/>
          <p:cNvCxnSpPr>
            <a:stCxn id="12" idx="6"/>
          </p:cNvCxnSpPr>
          <p:nvPr/>
        </p:nvCxnSpPr>
        <p:spPr>
          <a:xfrm flipV="1">
            <a:off x="2003366" y="1580342"/>
            <a:ext cx="3803522" cy="36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>
            <a:stCxn id="12" idx="6"/>
          </p:cNvCxnSpPr>
          <p:nvPr/>
        </p:nvCxnSpPr>
        <p:spPr>
          <a:xfrm>
            <a:off x="2003366" y="1583974"/>
            <a:ext cx="1674257" cy="1621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>
            <a:stCxn id="12" idx="6"/>
          </p:cNvCxnSpPr>
          <p:nvPr/>
        </p:nvCxnSpPr>
        <p:spPr>
          <a:xfrm>
            <a:off x="2003366" y="1583974"/>
            <a:ext cx="1674257" cy="12066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>
            <a:stCxn id="12" idx="6"/>
          </p:cNvCxnSpPr>
          <p:nvPr/>
        </p:nvCxnSpPr>
        <p:spPr>
          <a:xfrm>
            <a:off x="2003366" y="1583974"/>
            <a:ext cx="1665187" cy="29325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>
            <a:stCxn id="12" idx="6"/>
          </p:cNvCxnSpPr>
          <p:nvPr/>
        </p:nvCxnSpPr>
        <p:spPr>
          <a:xfrm>
            <a:off x="2003366" y="1583974"/>
            <a:ext cx="1665187" cy="44015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>
            <a:stCxn id="12" idx="6"/>
          </p:cNvCxnSpPr>
          <p:nvPr/>
        </p:nvCxnSpPr>
        <p:spPr>
          <a:xfrm>
            <a:off x="2003366" y="1583974"/>
            <a:ext cx="1674257" cy="63300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>
            <a:stCxn id="12" idx="6"/>
          </p:cNvCxnSpPr>
          <p:nvPr/>
        </p:nvCxnSpPr>
        <p:spPr>
          <a:xfrm>
            <a:off x="2003366" y="1583974"/>
            <a:ext cx="1674257" cy="80370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>
            <a:stCxn id="12" idx="6"/>
          </p:cNvCxnSpPr>
          <p:nvPr/>
        </p:nvCxnSpPr>
        <p:spPr>
          <a:xfrm>
            <a:off x="2003366" y="1583974"/>
            <a:ext cx="1665187" cy="93203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>
            <a:stCxn id="12" idx="6"/>
          </p:cNvCxnSpPr>
          <p:nvPr/>
        </p:nvCxnSpPr>
        <p:spPr>
          <a:xfrm>
            <a:off x="2003366" y="1583974"/>
            <a:ext cx="1674257" cy="113011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>
            <a:stCxn id="12" idx="6"/>
          </p:cNvCxnSpPr>
          <p:nvPr/>
        </p:nvCxnSpPr>
        <p:spPr>
          <a:xfrm>
            <a:off x="2003366" y="1583974"/>
            <a:ext cx="1665187" cy="127974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>
            <a:stCxn id="12" idx="6"/>
          </p:cNvCxnSpPr>
          <p:nvPr/>
        </p:nvCxnSpPr>
        <p:spPr>
          <a:xfrm>
            <a:off x="2003366" y="1583974"/>
            <a:ext cx="1665187" cy="144599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èche courbée vers la gauche 27"/>
          <p:cNvSpPr/>
          <p:nvPr/>
        </p:nvSpPr>
        <p:spPr>
          <a:xfrm rot="18494452">
            <a:off x="6799069" y="5610825"/>
            <a:ext cx="309231" cy="677411"/>
          </a:xfrm>
          <a:prstGeom prst="curvedLeftArrow">
            <a:avLst>
              <a:gd name="adj1" fmla="val 28222"/>
              <a:gd name="adj2" fmla="val 56845"/>
              <a:gd name="adj3" fmla="val 338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197033" y="5316374"/>
            <a:ext cx="5619402" cy="7158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 courbée vers la gauche 16"/>
          <p:cNvSpPr/>
          <p:nvPr/>
        </p:nvSpPr>
        <p:spPr>
          <a:xfrm>
            <a:off x="6818050" y="2520183"/>
            <a:ext cx="448894" cy="1025996"/>
          </a:xfrm>
          <a:prstGeom prst="curvedLeftArrow">
            <a:avLst>
              <a:gd name="adj1" fmla="val 25000"/>
              <a:gd name="adj2" fmla="val 50000"/>
              <a:gd name="adj3" fmla="val 2708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7422" y="-691076"/>
            <a:ext cx="81604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fr-F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alignements,name_alignement</a:t>
            </a:r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]=</a:t>
            </a:r>
            <a:r>
              <a:rPr lang="fr-F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compute_alignements</a:t>
            </a:r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fr-F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mixture,name_mixture</a:t>
            </a:r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fr-F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nb_elements</a:t>
            </a:r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fr-FR" sz="1200" dirty="0"/>
          </a:p>
        </p:txBody>
      </p:sp>
      <p:sp>
        <p:nvSpPr>
          <p:cNvPr id="5" name="ZoneTexte 4"/>
          <p:cNvSpPr txBox="1"/>
          <p:nvPr/>
        </p:nvSpPr>
        <p:spPr>
          <a:xfrm>
            <a:off x="252035" y="-1072149"/>
            <a:ext cx="8051214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Finding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alignements </a:t>
            </a:r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 points of the mixture design</a:t>
            </a:r>
            <a:endParaRPr 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64271" y="-229411"/>
            <a:ext cx="7338978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900" dirty="0" err="1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fr-FR" sz="900" dirty="0">
                <a:solidFill>
                  <a:srgbClr val="000000"/>
                </a:solidFill>
                <a:latin typeface="Courier New" panose="02070309020205020404" pitchFamily="49" charset="0"/>
              </a:rPr>
              <a:t> [</a:t>
            </a:r>
            <a:r>
              <a:rPr lang="fr-F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alignements,name_alignements</a:t>
            </a:r>
            <a:r>
              <a:rPr lang="fr-FR" sz="900" dirty="0">
                <a:solidFill>
                  <a:srgbClr val="000000"/>
                </a:solidFill>
                <a:latin typeface="Courier New" panose="02070309020205020404" pitchFamily="49" charset="0"/>
              </a:rPr>
              <a:t>] = </a:t>
            </a:r>
            <a:r>
              <a:rPr lang="fr-F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compute_alignements</a:t>
            </a:r>
            <a:r>
              <a:rPr lang="fr-FR" sz="9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fr-F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mixture,name_mixture</a:t>
            </a:r>
            <a:r>
              <a:rPr lang="fr-FR" sz="9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fr-F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nb_type_mixture</a:t>
            </a:r>
            <a:r>
              <a:rPr lang="fr-FR" sz="9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900" dirty="0">
                <a:solidFill>
                  <a:srgbClr val="3C763D"/>
                </a:solidFill>
                <a:latin typeface="Courier New" panose="02070309020205020404" pitchFamily="49" charset="0"/>
              </a:rPr>
              <a:t>% For each mixture, the function calculates the vector coefficient between</a:t>
            </a:r>
          </a:p>
          <a:p>
            <a:r>
              <a:rPr lang="en-US" sz="900" dirty="0">
                <a:solidFill>
                  <a:srgbClr val="3C763D"/>
                </a:solidFill>
                <a:latin typeface="Courier New" panose="02070309020205020404" pitchFamily="49" charset="0"/>
              </a:rPr>
              <a:t>% this mixture and all the other mixtures.</a:t>
            </a:r>
          </a:p>
          <a:p>
            <a:r>
              <a:rPr lang="en-US" sz="900" dirty="0">
                <a:solidFill>
                  <a:srgbClr val="3C763D"/>
                </a:solidFill>
                <a:latin typeface="Courier New" panose="02070309020205020404" pitchFamily="49" charset="0"/>
              </a:rPr>
              <a:t>% Then it looks for  equals vector coefficients for segments with a common</a:t>
            </a:r>
          </a:p>
          <a:p>
            <a:r>
              <a:rPr lang="fr-FR" sz="900" dirty="0">
                <a:solidFill>
                  <a:srgbClr val="3C763D"/>
                </a:solidFill>
                <a:latin typeface="Courier New" panose="02070309020205020404" pitchFamily="49" charset="0"/>
              </a:rPr>
              <a:t>% point.</a:t>
            </a:r>
          </a:p>
          <a:p>
            <a:r>
              <a:rPr lang="fr-FR" sz="900" dirty="0">
                <a:solidFill>
                  <a:srgbClr val="3C763D"/>
                </a:solidFill>
                <a:latin typeface="Courier New" panose="02070309020205020404" pitchFamily="49" charset="0"/>
              </a:rPr>
              <a:t> </a:t>
            </a:r>
          </a:p>
        </p:txBody>
      </p:sp>
      <p:cxnSp>
        <p:nvCxnSpPr>
          <p:cNvPr id="9" name="Connecteur droit avec flèche 8"/>
          <p:cNvCxnSpPr/>
          <p:nvPr/>
        </p:nvCxnSpPr>
        <p:spPr>
          <a:xfrm flipV="1">
            <a:off x="4231178" y="-492683"/>
            <a:ext cx="0" cy="2308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1163781" y="776173"/>
            <a:ext cx="5652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</a:t>
            </a:r>
            <a:r>
              <a:rPr lang="fr-FR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</a:t>
            </a:r>
            <a:r>
              <a:rPr lang="fr-F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mixture </a:t>
            </a:r>
            <a:r>
              <a:rPr lang="fr-F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mixture{i}(j,:)</a:t>
            </a:r>
            <a:r>
              <a:rPr lang="fr-F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i=1 and j=1</a:t>
            </a:r>
            <a:endParaRPr lang="fr-F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1479666" y="1478115"/>
            <a:ext cx="523700" cy="2117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165820" y="1431808"/>
            <a:ext cx="1687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 mixture</a:t>
            </a:r>
            <a:endParaRPr lang="fr-FR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238766"/>
              </p:ext>
            </p:extLst>
          </p:nvPr>
        </p:nvGraphicFramePr>
        <p:xfrm>
          <a:off x="1479660" y="3224415"/>
          <a:ext cx="5336775" cy="1950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950">
                  <a:extLst>
                    <a:ext uri="{9D8B030D-6E8A-4147-A177-3AD203B41FA5}">
                      <a16:colId xmlns:a16="http://schemas.microsoft.com/office/drawing/2014/main" val="1764196698"/>
                    </a:ext>
                  </a:extLst>
                </a:gridCol>
                <a:gridCol w="978408">
                  <a:extLst>
                    <a:ext uri="{9D8B030D-6E8A-4147-A177-3AD203B41FA5}">
                      <a16:colId xmlns:a16="http://schemas.microsoft.com/office/drawing/2014/main" val="4070929140"/>
                    </a:ext>
                  </a:extLst>
                </a:gridCol>
                <a:gridCol w="1148215">
                  <a:extLst>
                    <a:ext uri="{9D8B030D-6E8A-4147-A177-3AD203B41FA5}">
                      <a16:colId xmlns:a16="http://schemas.microsoft.com/office/drawing/2014/main" val="3933672920"/>
                    </a:ext>
                  </a:extLst>
                </a:gridCol>
                <a:gridCol w="1313486">
                  <a:extLst>
                    <a:ext uri="{9D8B030D-6E8A-4147-A177-3AD203B41FA5}">
                      <a16:colId xmlns:a16="http://schemas.microsoft.com/office/drawing/2014/main" val="2694471877"/>
                    </a:ext>
                  </a:extLst>
                </a:gridCol>
                <a:gridCol w="1055716">
                  <a:extLst>
                    <a:ext uri="{9D8B030D-6E8A-4147-A177-3AD203B41FA5}">
                      <a16:colId xmlns:a16="http://schemas.microsoft.com/office/drawing/2014/main" val="802104893"/>
                    </a:ext>
                  </a:extLst>
                </a:gridCol>
              </a:tblGrid>
              <a:tr h="258618">
                <a:tc gridSpan="5">
                  <a:txBody>
                    <a:bodyPr/>
                    <a:lstStyle/>
                    <a:p>
                      <a:pPr algn="ctr"/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Normed</a:t>
                      </a:r>
                      <a:r>
                        <a:rPr lang="fr-FR" sz="105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050" b="0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ector</a:t>
                      </a:r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coefficient [X,Y,Z] of</a:t>
                      </a:r>
                      <a:r>
                        <a:rPr lang="fr-FR" sz="105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segment </a:t>
                      </a:r>
                      <a:r>
                        <a:rPr lang="fr-FR" sz="1050" b="0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linking</a:t>
                      </a:r>
                      <a:r>
                        <a:rPr lang="fr-FR" sz="105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… - … </a:t>
                      </a:r>
                      <a:endParaRPr lang="fr-FR" sz="105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05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05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05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05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829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050" b="0" dirty="0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[0,0,0]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Nb"-"Ti</a:t>
                      </a:r>
                      <a:r>
                        <a:rPr lang="fr-FR" sz="1050" b="0" dirty="0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Nb"-"Zr</a:t>
                      </a:r>
                      <a:r>
                        <a:rPr lang="fr-FR" sz="1050" b="0" dirty="0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Nb"-"Cr</a:t>
                      </a:r>
                      <a:r>
                        <a:rPr lang="fr-FR" sz="1050" b="0" dirty="0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Nb"-"Mo</a:t>
                      </a:r>
                      <a:r>
                        <a:rPr lang="fr-FR" sz="1050" b="0" dirty="0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endParaRPr lang="fr-FR" sz="1050" b="0" dirty="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b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"Nb"-"</a:t>
                      </a:r>
                      <a:r>
                        <a:rPr lang="fr-FR" sz="1050" b="0" dirty="0" err="1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NbTi</a:t>
                      </a:r>
                      <a:r>
                        <a:rPr lang="fr-FR" sz="1050" b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"Nb"-"</a:t>
                      </a:r>
                      <a:r>
                        <a:rPr lang="fr-FR" sz="1050" b="0" dirty="0" err="1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NbZr</a:t>
                      </a:r>
                      <a:r>
                        <a:rPr lang="fr-FR" sz="1050" b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"Nb"-"</a:t>
                      </a:r>
                      <a:r>
                        <a:rPr lang="fr-FR" sz="1050" b="0" dirty="0" err="1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NbCr</a:t>
                      </a:r>
                      <a:r>
                        <a:rPr lang="fr-FR" sz="1050" b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"Nb"-"</a:t>
                      </a:r>
                      <a:r>
                        <a:rPr lang="fr-FR" sz="1050" b="0" dirty="0" err="1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NbMo</a:t>
                      </a:r>
                      <a:r>
                        <a:rPr lang="fr-FR" sz="1050" b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"Nb"-"</a:t>
                      </a:r>
                      <a:r>
                        <a:rPr lang="fr-FR" sz="1050" b="0" dirty="0" err="1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TiZr</a:t>
                      </a:r>
                      <a:r>
                        <a:rPr lang="fr-FR" sz="1050" b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"Nb"-"</a:t>
                      </a:r>
                      <a:r>
                        <a:rPr lang="fr-FR" sz="1050" b="0" dirty="0" err="1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TiCr</a:t>
                      </a:r>
                      <a:r>
                        <a:rPr lang="fr-FR" sz="1050" b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"Nb"-"</a:t>
                      </a:r>
                      <a:r>
                        <a:rPr lang="fr-FR" sz="1050" b="0" dirty="0" err="1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TiMo</a:t>
                      </a:r>
                      <a:r>
                        <a:rPr lang="fr-FR" sz="1050" b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"Nb"-"</a:t>
                      </a:r>
                      <a:r>
                        <a:rPr lang="fr-FR" sz="1050" b="0" dirty="0" err="1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ZrCr</a:t>
                      </a:r>
                      <a:r>
                        <a:rPr lang="fr-FR" sz="1050" b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"Nb"-"</a:t>
                      </a:r>
                      <a:r>
                        <a:rPr lang="fr-FR" sz="1050" b="0" dirty="0" err="1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ZrMo</a:t>
                      </a:r>
                      <a:r>
                        <a:rPr lang="fr-FR" sz="1050" b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"Nb"-"</a:t>
                      </a:r>
                      <a:r>
                        <a:rPr lang="fr-FR" sz="1050" b="0" dirty="0" err="1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CrMo</a:t>
                      </a:r>
                      <a:r>
                        <a:rPr lang="fr-FR" sz="1050" b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endParaRPr lang="fr-FR" sz="1050" b="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"Nb"-"</a:t>
                      </a:r>
                      <a:r>
                        <a:rPr lang="fr-FR" sz="1050" b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NbTiZr</a:t>
                      </a:r>
                      <a:r>
                        <a:rPr lang="fr-FR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"Nb"-"</a:t>
                      </a:r>
                      <a:r>
                        <a:rPr lang="fr-FR" sz="1050" b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NbTiCr</a:t>
                      </a:r>
                      <a:r>
                        <a:rPr lang="fr-FR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"Nb"-"</a:t>
                      </a:r>
                      <a:r>
                        <a:rPr lang="fr-FR" sz="1050" b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NbTiMo</a:t>
                      </a:r>
                      <a:r>
                        <a:rPr lang="fr-FR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"Nb"-"</a:t>
                      </a:r>
                      <a:r>
                        <a:rPr lang="fr-FR" sz="1050" b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NbZrCr</a:t>
                      </a:r>
                      <a:r>
                        <a:rPr lang="fr-FR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"Nb"-"</a:t>
                      </a:r>
                      <a:r>
                        <a:rPr lang="fr-FR" sz="1050" b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NbZrMo</a:t>
                      </a:r>
                      <a:r>
                        <a:rPr lang="fr-FR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"Nb"-"</a:t>
                      </a:r>
                      <a:r>
                        <a:rPr lang="fr-FR" sz="1050" b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NbCrMo</a:t>
                      </a:r>
                      <a:r>
                        <a:rPr lang="fr-FR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"Nb"-"</a:t>
                      </a:r>
                      <a:r>
                        <a:rPr lang="fr-FR" sz="1050" b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TiZrCr</a:t>
                      </a:r>
                      <a:r>
                        <a:rPr lang="fr-FR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"Nb"-"</a:t>
                      </a:r>
                      <a:r>
                        <a:rPr lang="fr-FR" sz="1050" b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TiZrMo</a:t>
                      </a:r>
                      <a:r>
                        <a:rPr lang="fr-FR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"Nb"-"</a:t>
                      </a:r>
                      <a:r>
                        <a:rPr lang="fr-FR" sz="1050" b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TiCrMo</a:t>
                      </a:r>
                      <a:r>
                        <a:rPr lang="fr-FR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"Nb"-"</a:t>
                      </a:r>
                      <a:r>
                        <a:rPr lang="fr-FR" sz="1050" b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ZrCrMo</a:t>
                      </a:r>
                      <a:r>
                        <a:rPr lang="fr-FR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endParaRPr lang="fr-FR" sz="1050" b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b="0" dirty="0" smtClean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"Nb"-"</a:t>
                      </a:r>
                      <a:r>
                        <a:rPr lang="fr-FR" sz="1050" b="0" dirty="0" err="1" smtClean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NbTiZrCr</a:t>
                      </a:r>
                      <a:r>
                        <a:rPr lang="fr-FR" sz="1050" b="0" dirty="0" smtClean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"Nb"-"</a:t>
                      </a:r>
                      <a:r>
                        <a:rPr lang="fr-FR" sz="1050" b="0" dirty="0" err="1" smtClean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NbTiZrMo</a:t>
                      </a:r>
                      <a:r>
                        <a:rPr lang="fr-FR" sz="1050" b="0" dirty="0" smtClean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"Nb"-"</a:t>
                      </a:r>
                      <a:r>
                        <a:rPr lang="fr-FR" sz="1050" b="0" dirty="0" err="1" smtClean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NbTiCrMo</a:t>
                      </a:r>
                      <a:r>
                        <a:rPr lang="fr-FR" sz="1050" b="0" dirty="0" smtClean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"Nb"-"</a:t>
                      </a:r>
                      <a:r>
                        <a:rPr lang="fr-FR" sz="1050" b="0" dirty="0" err="1" smtClean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NbZrCrMo</a:t>
                      </a:r>
                      <a:r>
                        <a:rPr lang="fr-FR" sz="1050" b="0" dirty="0" smtClean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"Nb"-"</a:t>
                      </a:r>
                      <a:r>
                        <a:rPr lang="fr-FR" sz="1050" b="0" dirty="0" err="1" smtClean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TiZrCrMo</a:t>
                      </a:r>
                      <a:r>
                        <a:rPr lang="fr-FR" sz="1050" b="0" dirty="0" smtClean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endParaRPr lang="fr-FR" sz="105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"Nb"-"</a:t>
                      </a:r>
                      <a:r>
                        <a:rPr lang="fr-FR" sz="1050" b="0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NbTiZrCrMo</a:t>
                      </a:r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endParaRPr lang="fr-FR" sz="105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3484205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247734" y="1881401"/>
            <a:ext cx="9492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mixture =</a:t>
            </a:r>
            <a:endParaRPr lang="fr-FR" sz="1100" dirty="0"/>
          </a:p>
        </p:txBody>
      </p:sp>
      <p:sp>
        <p:nvSpPr>
          <p:cNvPr id="16" name="Rectangle 15"/>
          <p:cNvSpPr/>
          <p:nvPr/>
        </p:nvSpPr>
        <p:spPr>
          <a:xfrm>
            <a:off x="74814" y="4124850"/>
            <a:ext cx="15440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list_coeff_dir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endParaRPr lang="fr-FR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7278828" y="2391848"/>
            <a:ext cx="12967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normed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coefficients of the 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linking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mixture to all 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others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vector_coeff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Flèche courbée vers la gauche 18"/>
          <p:cNvSpPr/>
          <p:nvPr/>
        </p:nvSpPr>
        <p:spPr>
          <a:xfrm>
            <a:off x="6816435" y="4929447"/>
            <a:ext cx="307572" cy="756458"/>
          </a:xfrm>
          <a:prstGeom prst="curved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7124007" y="4860764"/>
            <a:ext cx="1571106" cy="1023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coefficients and 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keep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positions of the 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equal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coeffcients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in 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list_coeff_dir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fr-F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index_alignements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755493" y="5584181"/>
            <a:ext cx="24160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indice_cell</a:t>
            </a:r>
            <a:r>
              <a:rPr lang="fr-FR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[[</a:t>
            </a:r>
            <a:r>
              <a:rPr lang="fr-FR" sz="10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1</a:t>
            </a:r>
            <a:r>
              <a:rPr lang="fr-FR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fr-FR" sz="1000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2</a:t>
            </a:r>
            <a:r>
              <a:rPr lang="fr-FR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][…][…]…] </a:t>
            </a:r>
            <a:endParaRPr lang="fr-FR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indice_list</a:t>
            </a:r>
            <a:r>
              <a:rPr lang="fr-FR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[[</a:t>
            </a:r>
            <a:r>
              <a:rPr lang="fr-FR" sz="10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2</a:t>
            </a:r>
            <a:r>
              <a:rPr lang="fr-FR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fr-FR" sz="1000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1</a:t>
            </a:r>
            <a:r>
              <a:rPr lang="fr-F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][…][…]…] </a:t>
            </a:r>
          </a:p>
        </p:txBody>
      </p:sp>
      <p:sp>
        <p:nvSpPr>
          <p:cNvPr id="22" name="Ellipse 21"/>
          <p:cNvSpPr/>
          <p:nvPr/>
        </p:nvSpPr>
        <p:spPr>
          <a:xfrm>
            <a:off x="1591451" y="3667271"/>
            <a:ext cx="636359" cy="21171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>
            <a:off x="2435628" y="3515545"/>
            <a:ext cx="798023" cy="21171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Égal 23"/>
          <p:cNvSpPr/>
          <p:nvPr/>
        </p:nvSpPr>
        <p:spPr>
          <a:xfrm rot="20149930">
            <a:off x="2235693" y="3586624"/>
            <a:ext cx="207818" cy="207818"/>
          </a:xfrm>
          <a:prstGeom prst="mathEqual">
            <a:avLst>
              <a:gd name="adj1" fmla="val 12062"/>
              <a:gd name="adj2" fmla="val 18635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1384888" y="5368907"/>
            <a:ext cx="2895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Nb"-"</a:t>
            </a:r>
            <a:r>
              <a:rPr lang="fr-F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 and 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"Nb"-"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NbTi</a:t>
            </a:r>
            <a:r>
              <a:rPr 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Flèche droite 25"/>
          <p:cNvSpPr/>
          <p:nvPr/>
        </p:nvSpPr>
        <p:spPr>
          <a:xfrm>
            <a:off x="4086744" y="5682370"/>
            <a:ext cx="350520" cy="12053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4416135" y="5385936"/>
            <a:ext cx="240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fr-F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ixture Nb </a:t>
            </a:r>
            <a:r>
              <a:rPr lang="fr-F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aligned</a:t>
            </a:r>
            <a:r>
              <a:rPr 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mixture{1}(2)</a:t>
            </a:r>
            <a:r>
              <a:rPr 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↔Ti and 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mixture{2}(1)</a:t>
            </a:r>
            <a:r>
              <a:rPr lang="fr-FR" sz="11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fr-FR" sz="11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↔ </a:t>
            </a:r>
            <a:r>
              <a:rPr lang="fr-FR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NbTi</a:t>
            </a:r>
            <a:r>
              <a:rPr lang="fr-FR" sz="11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endParaRPr lang="fr-F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65820" y="6602265"/>
            <a:ext cx="7593881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alignements </a:t>
            </a:r>
            <a:r>
              <a:rPr lang="fr-FR" sz="105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</a:t>
            </a:r>
            <a:r>
              <a:rPr lang="fr-F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[mixture{1}(1,:),mixture{</a:t>
            </a:r>
            <a:r>
              <a:rPr lang="fr-F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indice_cell</a:t>
            </a:r>
            <a:r>
              <a:rPr lang="fr-F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(1,2)}(</a:t>
            </a:r>
            <a:r>
              <a:rPr lang="fr-F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indice_list</a:t>
            </a:r>
            <a:r>
              <a:rPr lang="fr-F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(1,2),:),</a:t>
            </a:r>
          </a:p>
          <a:p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mixture{</a:t>
            </a:r>
            <a:r>
              <a:rPr lang="fr-F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indice_cell</a:t>
            </a:r>
            <a:r>
              <a:rPr lang="fr-F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(1,1</a:t>
            </a:r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)}(</a:t>
            </a:r>
            <a:r>
              <a:rPr lang="fr-F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indice_list</a:t>
            </a:r>
            <a:r>
              <a:rPr lang="fr-F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(1,1</a:t>
            </a:r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),:)];</a:t>
            </a:r>
          </a:p>
          <a:p>
            <a:endParaRPr lang="fr-FR" sz="105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fr-FR" sz="105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fr-FR" sz="105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05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name_alignements</a:t>
            </a:r>
            <a:r>
              <a:rPr lang="fr-FR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050" dirty="0" smtClean="0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 </a:t>
            </a:r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name_mixture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{1}(1),</a:t>
            </a:r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name_mixture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indice_cell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(1,2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)}(</a:t>
            </a:r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indice_list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(1,2)),</a:t>
            </a:r>
          </a:p>
          <a:p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</a:t>
            </a:r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name_mixture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indice_cell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(1,1)}(</a:t>
            </a:r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indice_list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(1,1))];    </a:t>
            </a:r>
          </a:p>
          <a:p>
            <a:endParaRPr lang="fr-FR" sz="1050" dirty="0"/>
          </a:p>
        </p:txBody>
      </p:sp>
      <p:sp>
        <p:nvSpPr>
          <p:cNvPr id="30" name="Égal 29"/>
          <p:cNvSpPr/>
          <p:nvPr/>
        </p:nvSpPr>
        <p:spPr>
          <a:xfrm rot="16200000">
            <a:off x="2081660" y="6532650"/>
            <a:ext cx="120599" cy="120599"/>
          </a:xfrm>
          <a:prstGeom prst="mathEqual">
            <a:avLst>
              <a:gd name="adj1" fmla="val 12062"/>
              <a:gd name="adj2" fmla="val 18635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557691" y="6293365"/>
            <a:ext cx="12891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coordinates</a:t>
            </a:r>
            <a:r>
              <a:rPr lang="fr-FR" sz="1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Nb</a:t>
            </a:r>
            <a:endParaRPr lang="fr-FR" sz="1200" dirty="0">
              <a:solidFill>
                <a:srgbClr val="0070C0"/>
              </a:solidFill>
            </a:endParaRPr>
          </a:p>
        </p:txBody>
      </p:sp>
      <p:sp>
        <p:nvSpPr>
          <p:cNvPr id="32" name="Égal 31"/>
          <p:cNvSpPr/>
          <p:nvPr/>
        </p:nvSpPr>
        <p:spPr>
          <a:xfrm rot="16200000">
            <a:off x="4133865" y="6523395"/>
            <a:ext cx="120599" cy="120599"/>
          </a:xfrm>
          <a:prstGeom prst="mathEqual">
            <a:avLst>
              <a:gd name="adj1" fmla="val 12062"/>
              <a:gd name="adj2" fmla="val 18635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635447" y="6280616"/>
            <a:ext cx="14216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coordinates</a:t>
            </a:r>
            <a:r>
              <a:rPr lang="fr-FR" sz="1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fr-FR" sz="12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NbTi</a:t>
            </a:r>
            <a:endParaRPr lang="fr-FR" sz="1200" dirty="0">
              <a:solidFill>
                <a:srgbClr val="0070C0"/>
              </a:solidFill>
            </a:endParaRPr>
          </a:p>
        </p:txBody>
      </p:sp>
      <p:sp>
        <p:nvSpPr>
          <p:cNvPr id="34" name="Égal 33"/>
          <p:cNvSpPr/>
          <p:nvPr/>
        </p:nvSpPr>
        <p:spPr>
          <a:xfrm rot="16200000">
            <a:off x="5806888" y="6975818"/>
            <a:ext cx="120599" cy="120599"/>
          </a:xfrm>
          <a:prstGeom prst="mathEqual">
            <a:avLst>
              <a:gd name="adj1" fmla="val 12062"/>
              <a:gd name="adj2" fmla="val 18635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251537" y="7022379"/>
            <a:ext cx="12312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coordinates</a:t>
            </a:r>
            <a:r>
              <a:rPr lang="fr-FR" sz="1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Ti</a:t>
            </a:r>
            <a:endParaRPr lang="fr-FR" sz="1200" dirty="0">
              <a:solidFill>
                <a:srgbClr val="0070C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70634" y="6225516"/>
            <a:ext cx="7431354" cy="1889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Égal 37"/>
          <p:cNvSpPr/>
          <p:nvPr/>
        </p:nvSpPr>
        <p:spPr>
          <a:xfrm rot="16200000">
            <a:off x="2617752" y="7366812"/>
            <a:ext cx="120599" cy="120599"/>
          </a:xfrm>
          <a:prstGeom prst="mathEqual">
            <a:avLst>
              <a:gd name="adj1" fmla="val 12062"/>
              <a:gd name="adj2" fmla="val 18635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119334" y="7080935"/>
            <a:ext cx="6030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 Nb »</a:t>
            </a:r>
            <a:endParaRPr lang="fr-FR" sz="1200" dirty="0">
              <a:solidFill>
                <a:srgbClr val="0070C0"/>
              </a:solidFill>
            </a:endParaRPr>
          </a:p>
        </p:txBody>
      </p:sp>
      <p:sp>
        <p:nvSpPr>
          <p:cNvPr id="40" name="Égal 39"/>
          <p:cNvSpPr/>
          <p:nvPr/>
        </p:nvSpPr>
        <p:spPr>
          <a:xfrm rot="16200000">
            <a:off x="4677588" y="7357934"/>
            <a:ext cx="120599" cy="120599"/>
          </a:xfrm>
          <a:prstGeom prst="mathEqual">
            <a:avLst>
              <a:gd name="adj1" fmla="val 12062"/>
              <a:gd name="adj2" fmla="val 18635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370127" y="7114081"/>
            <a:ext cx="7355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 </a:t>
            </a:r>
            <a:r>
              <a:rPr lang="fr-FR" sz="12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NbTi</a:t>
            </a:r>
            <a:r>
              <a:rPr lang="fr-FR" sz="1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»</a:t>
            </a:r>
            <a:endParaRPr lang="fr-FR" sz="1200" dirty="0">
              <a:solidFill>
                <a:srgbClr val="0070C0"/>
              </a:solidFill>
            </a:endParaRPr>
          </a:p>
        </p:txBody>
      </p:sp>
      <p:sp>
        <p:nvSpPr>
          <p:cNvPr id="42" name="Égal 41"/>
          <p:cNvSpPr/>
          <p:nvPr/>
        </p:nvSpPr>
        <p:spPr>
          <a:xfrm rot="16200000">
            <a:off x="5124917" y="7820270"/>
            <a:ext cx="120599" cy="120599"/>
          </a:xfrm>
          <a:prstGeom prst="mathEqual">
            <a:avLst>
              <a:gd name="adj1" fmla="val 12062"/>
              <a:gd name="adj2" fmla="val 18635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912609" y="7921049"/>
            <a:ext cx="545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 Ti »</a:t>
            </a:r>
            <a:endParaRPr lang="fr-FR" sz="1200" dirty="0">
              <a:solidFill>
                <a:srgbClr val="0070C0"/>
              </a:solidFill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6816435" y="897711"/>
            <a:ext cx="15440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/!\ </a:t>
            </a:r>
          </a:p>
          <a:p>
            <a:pPr algn="ctr"/>
            <a:r>
              <a:rPr lang="fr-FR" sz="1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fr-FR" sz="10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fr-FR" sz="1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 </a:t>
            </a:r>
            <a:r>
              <a:rPr lang="fr-FR" sz="10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</a:t>
            </a:r>
            <a:endParaRPr lang="fr-FR" sz="10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sz="10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fr-FR" sz="1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0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fr-FR" sz="1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0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lang="fr-FR" sz="1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fr-FR" sz="10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fr-FR" sz="1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the mixture </a:t>
            </a:r>
            <a:r>
              <a:rPr lang="fr-FR" sz="10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coordinates</a:t>
            </a:r>
            <a:r>
              <a:rPr lang="fr-FR" sz="1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fr-FR" sz="10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x,y,z</a:t>
            </a:r>
            <a:r>
              <a:rPr lang="fr-FR" sz="1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fr-FR" sz="10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fr-FR" sz="1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0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fr-FR" sz="1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replace by the </a:t>
            </a:r>
            <a:r>
              <a:rPr lang="fr-FR" sz="10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fr-FR" sz="1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the mixture to </a:t>
            </a:r>
            <a:r>
              <a:rPr lang="fr-FR" sz="10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fr-FR" sz="1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0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clearer</a:t>
            </a:r>
            <a:r>
              <a:rPr lang="fr-FR" sz="1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45" name="ZoneTexte 44"/>
          <p:cNvSpPr txBox="1"/>
          <p:nvPr/>
        </p:nvSpPr>
        <p:spPr>
          <a:xfrm>
            <a:off x="6974465" y="3553190"/>
            <a:ext cx="15440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/!\ </a:t>
            </a:r>
          </a:p>
          <a:p>
            <a:pPr algn="ctr"/>
            <a:r>
              <a:rPr lang="fr-FR" sz="1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fr-FR" sz="10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fr-FR" sz="1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 </a:t>
            </a:r>
            <a:r>
              <a:rPr lang="fr-FR" sz="10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</a:t>
            </a:r>
            <a:endParaRPr lang="fr-FR" sz="10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sz="10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fr-FR" sz="1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0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fr-FR" sz="1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0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lang="fr-FR" sz="1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fr-FR" sz="10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fr-FR" sz="1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a </a:t>
            </a:r>
            <a:r>
              <a:rPr lang="fr-FR" sz="10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fr-FR" sz="1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0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coordinates</a:t>
            </a:r>
            <a:r>
              <a:rPr lang="fr-FR" sz="1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[X,Y,Z] </a:t>
            </a:r>
            <a:r>
              <a:rPr lang="fr-FR" sz="10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fr-FR" sz="1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links the </a:t>
            </a:r>
            <a:r>
              <a:rPr lang="fr-FR" sz="10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fr-FR" sz="1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mixture and all the </a:t>
            </a:r>
            <a:r>
              <a:rPr lang="fr-FR" sz="10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following</a:t>
            </a:r>
            <a:r>
              <a:rPr lang="fr-FR" sz="1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0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ones</a:t>
            </a:r>
            <a:r>
              <a:rPr lang="fr-FR" sz="1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cxnSp>
        <p:nvCxnSpPr>
          <p:cNvPr id="3" name="Connecteur droit 2"/>
          <p:cNvCxnSpPr>
            <a:stCxn id="12" idx="6"/>
          </p:cNvCxnSpPr>
          <p:nvPr/>
        </p:nvCxnSpPr>
        <p:spPr>
          <a:xfrm>
            <a:off x="2003366" y="1583974"/>
            <a:ext cx="623456" cy="2038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12" idx="6"/>
          </p:cNvCxnSpPr>
          <p:nvPr/>
        </p:nvCxnSpPr>
        <p:spPr>
          <a:xfrm>
            <a:off x="2003366" y="1583974"/>
            <a:ext cx="623456" cy="12483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>
            <a:stCxn id="12" idx="6"/>
          </p:cNvCxnSpPr>
          <p:nvPr/>
        </p:nvCxnSpPr>
        <p:spPr>
          <a:xfrm>
            <a:off x="2003366" y="1583974"/>
            <a:ext cx="614386" cy="29742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>
            <a:off x="2003366" y="1604357"/>
            <a:ext cx="614386" cy="42394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>
            <a:stCxn id="12" idx="6"/>
          </p:cNvCxnSpPr>
          <p:nvPr/>
        </p:nvCxnSpPr>
        <p:spPr>
          <a:xfrm>
            <a:off x="2003366" y="1583974"/>
            <a:ext cx="623456" cy="63717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2003366" y="1583974"/>
            <a:ext cx="623456" cy="80787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>
            <a:stCxn id="12" idx="6"/>
          </p:cNvCxnSpPr>
          <p:nvPr/>
        </p:nvCxnSpPr>
        <p:spPr>
          <a:xfrm>
            <a:off x="2003366" y="1583974"/>
            <a:ext cx="614386" cy="93620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>
            <a:stCxn id="12" idx="6"/>
          </p:cNvCxnSpPr>
          <p:nvPr/>
        </p:nvCxnSpPr>
        <p:spPr>
          <a:xfrm>
            <a:off x="2003366" y="1583974"/>
            <a:ext cx="623456" cy="11342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>
            <a:off x="2003366" y="1604357"/>
            <a:ext cx="614386" cy="126353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2003366" y="1583974"/>
            <a:ext cx="614386" cy="145017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/>
          <p:cNvCxnSpPr>
            <a:stCxn id="12" idx="6"/>
          </p:cNvCxnSpPr>
          <p:nvPr/>
        </p:nvCxnSpPr>
        <p:spPr>
          <a:xfrm>
            <a:off x="2003366" y="1583974"/>
            <a:ext cx="2745971" cy="3146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/>
          <p:cNvCxnSpPr>
            <a:stCxn id="12" idx="6"/>
          </p:cNvCxnSpPr>
          <p:nvPr/>
        </p:nvCxnSpPr>
        <p:spPr>
          <a:xfrm>
            <a:off x="2003366" y="1583974"/>
            <a:ext cx="2745971" cy="13591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>
            <a:stCxn id="12" idx="6"/>
          </p:cNvCxnSpPr>
          <p:nvPr/>
        </p:nvCxnSpPr>
        <p:spPr>
          <a:xfrm>
            <a:off x="2003366" y="1583974"/>
            <a:ext cx="2736901" cy="30851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/>
          <p:cNvCxnSpPr>
            <a:stCxn id="12" idx="6"/>
          </p:cNvCxnSpPr>
          <p:nvPr/>
        </p:nvCxnSpPr>
        <p:spPr>
          <a:xfrm>
            <a:off x="2003366" y="1583974"/>
            <a:ext cx="2736901" cy="45541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/>
          <p:cNvCxnSpPr>
            <a:stCxn id="12" idx="6"/>
          </p:cNvCxnSpPr>
          <p:nvPr/>
        </p:nvCxnSpPr>
        <p:spPr>
          <a:xfrm>
            <a:off x="2003366" y="1583974"/>
            <a:ext cx="2745971" cy="648259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en angle 127"/>
          <p:cNvCxnSpPr/>
          <p:nvPr/>
        </p:nvCxnSpPr>
        <p:spPr>
          <a:xfrm rot="5400000">
            <a:off x="1851301" y="1585699"/>
            <a:ext cx="160778" cy="150064"/>
          </a:xfrm>
          <a:prstGeom prst="bentConnector3">
            <a:avLst>
              <a:gd name="adj1" fmla="val 101344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en angle 131"/>
          <p:cNvCxnSpPr/>
          <p:nvPr/>
        </p:nvCxnSpPr>
        <p:spPr>
          <a:xfrm rot="5400000">
            <a:off x="1851301" y="1753102"/>
            <a:ext cx="160778" cy="150064"/>
          </a:xfrm>
          <a:prstGeom prst="bentConnector3">
            <a:avLst>
              <a:gd name="adj1" fmla="val 101344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en angle 132"/>
          <p:cNvCxnSpPr/>
          <p:nvPr/>
        </p:nvCxnSpPr>
        <p:spPr>
          <a:xfrm rot="5400000">
            <a:off x="1851301" y="1921205"/>
            <a:ext cx="160778" cy="150064"/>
          </a:xfrm>
          <a:prstGeom prst="bentConnector3">
            <a:avLst>
              <a:gd name="adj1" fmla="val 101344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en angle 133"/>
          <p:cNvCxnSpPr/>
          <p:nvPr/>
        </p:nvCxnSpPr>
        <p:spPr>
          <a:xfrm rot="5400000">
            <a:off x="1851301" y="2087714"/>
            <a:ext cx="160778" cy="150064"/>
          </a:xfrm>
          <a:prstGeom prst="bentConnector3">
            <a:avLst>
              <a:gd name="adj1" fmla="val 101344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761926"/>
              </p:ext>
            </p:extLst>
          </p:nvPr>
        </p:nvGraphicFramePr>
        <p:xfrm>
          <a:off x="1163781" y="1053172"/>
          <a:ext cx="5652655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0531">
                  <a:extLst>
                    <a:ext uri="{9D8B030D-6E8A-4147-A177-3AD203B41FA5}">
                      <a16:colId xmlns:a16="http://schemas.microsoft.com/office/drawing/2014/main" val="1764196698"/>
                    </a:ext>
                  </a:extLst>
                </a:gridCol>
                <a:gridCol w="1130531">
                  <a:extLst>
                    <a:ext uri="{9D8B030D-6E8A-4147-A177-3AD203B41FA5}">
                      <a16:colId xmlns:a16="http://schemas.microsoft.com/office/drawing/2014/main" val="4070929140"/>
                    </a:ext>
                  </a:extLst>
                </a:gridCol>
                <a:gridCol w="1130531">
                  <a:extLst>
                    <a:ext uri="{9D8B030D-6E8A-4147-A177-3AD203B41FA5}">
                      <a16:colId xmlns:a16="http://schemas.microsoft.com/office/drawing/2014/main" val="3933672920"/>
                    </a:ext>
                  </a:extLst>
                </a:gridCol>
                <a:gridCol w="1130531">
                  <a:extLst>
                    <a:ext uri="{9D8B030D-6E8A-4147-A177-3AD203B41FA5}">
                      <a16:colId xmlns:a16="http://schemas.microsoft.com/office/drawing/2014/main" val="2694471877"/>
                    </a:ext>
                  </a:extLst>
                </a:gridCol>
                <a:gridCol w="1130531">
                  <a:extLst>
                    <a:ext uri="{9D8B030D-6E8A-4147-A177-3AD203B41FA5}">
                      <a16:colId xmlns:a16="http://schemas.microsoft.com/office/drawing/2014/main" val="802104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Unaries</a:t>
                      </a:r>
                      <a:endParaRPr lang="fr-FR" sz="105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Coordinates</a:t>
                      </a:r>
                      <a:r>
                        <a:rPr lang="fr-FR" sz="105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of:</a:t>
                      </a:r>
                      <a:endParaRPr lang="fr-FR" sz="105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Binaries</a:t>
                      </a:r>
                      <a:endParaRPr lang="fr-FR" sz="105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Coordinates</a:t>
                      </a:r>
                      <a:r>
                        <a:rPr lang="fr-FR" sz="105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of:</a:t>
                      </a:r>
                      <a:endParaRPr lang="fr-FR" sz="105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Ternaries</a:t>
                      </a:r>
                      <a:endParaRPr lang="fr-FR" sz="105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Coordinates</a:t>
                      </a:r>
                      <a:r>
                        <a:rPr lang="fr-FR" sz="105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of:</a:t>
                      </a:r>
                      <a:endParaRPr lang="fr-FR" sz="105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Quaternaries</a:t>
                      </a:r>
                      <a:endParaRPr lang="fr-FR" sz="105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Coordinates</a:t>
                      </a:r>
                      <a:r>
                        <a:rPr lang="fr-FR" sz="105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of:</a:t>
                      </a:r>
                      <a:endParaRPr lang="fr-FR" sz="105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Quinaries</a:t>
                      </a:r>
                      <a:endParaRPr lang="fr-FR" sz="105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Coordinates</a:t>
                      </a:r>
                      <a:r>
                        <a:rPr lang="fr-FR" sz="105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of:</a:t>
                      </a:r>
                      <a:endParaRPr lang="fr-FR" sz="105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829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"Nb"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"Ti"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"Zr"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"Cr"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"Mo"</a:t>
                      </a:r>
                      <a:endParaRPr lang="fr-FR" sz="105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NbTi</a:t>
                      </a:r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NbZr</a:t>
                      </a:r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NbCr</a:t>
                      </a:r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NbMo</a:t>
                      </a:r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TiZr</a:t>
                      </a:r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TiCr</a:t>
                      </a:r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TiMo</a:t>
                      </a:r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ZrCr</a:t>
                      </a:r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ZrMo</a:t>
                      </a:r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CrMo</a:t>
                      </a:r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endParaRPr lang="fr-FR" sz="105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NbTiZr</a:t>
                      </a:r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NbTiCr</a:t>
                      </a:r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NbTiMo</a:t>
                      </a:r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NbZrCr</a:t>
                      </a:r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NbZrMo</a:t>
                      </a:r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NbCrMo</a:t>
                      </a:r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TiZrCr</a:t>
                      </a:r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TiZrMo</a:t>
                      </a:r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TiCrMo</a:t>
                      </a:r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ZrCrMo</a:t>
                      </a:r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endParaRPr lang="fr-FR" sz="105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NbTiZrCr</a:t>
                      </a:r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NbTiZrMo</a:t>
                      </a:r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NbTiCrMo</a:t>
                      </a:r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NbZrCrMo</a:t>
                      </a:r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TiZrCrMo</a:t>
                      </a:r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endParaRPr lang="fr-FR" sz="105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NbTiZrCrMo</a:t>
                      </a:r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endParaRPr lang="fr-FR" sz="105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34842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lèche courbée vers la gauche 30"/>
          <p:cNvSpPr/>
          <p:nvPr/>
        </p:nvSpPr>
        <p:spPr>
          <a:xfrm>
            <a:off x="6816435" y="4525587"/>
            <a:ext cx="307572" cy="756458"/>
          </a:xfrm>
          <a:prstGeom prst="curved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1" name="Flèche courbée vers la gauche 60"/>
          <p:cNvSpPr/>
          <p:nvPr/>
        </p:nvSpPr>
        <p:spPr>
          <a:xfrm rot="18494452">
            <a:off x="6781496" y="5249806"/>
            <a:ext cx="309231" cy="677411"/>
          </a:xfrm>
          <a:prstGeom prst="curvedLeftArrow">
            <a:avLst>
              <a:gd name="adj1" fmla="val 28222"/>
              <a:gd name="adj2" fmla="val 56845"/>
              <a:gd name="adj3" fmla="val 338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179460" y="4955355"/>
            <a:ext cx="5619402" cy="7158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 courbée vers la gauche 21"/>
          <p:cNvSpPr/>
          <p:nvPr/>
        </p:nvSpPr>
        <p:spPr>
          <a:xfrm rot="21313351">
            <a:off x="6852452" y="2154167"/>
            <a:ext cx="334596" cy="992881"/>
          </a:xfrm>
          <a:prstGeom prst="curvedLeftArrow">
            <a:avLst>
              <a:gd name="adj1" fmla="val 25000"/>
              <a:gd name="adj2" fmla="val 50000"/>
              <a:gd name="adj3" fmla="val 2708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1163780" y="372313"/>
            <a:ext cx="5410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8th </a:t>
            </a:r>
            <a:r>
              <a:rPr lang="fr-FR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</a:t>
            </a:r>
            <a:r>
              <a:rPr lang="fr-F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mixture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mixture{i}(j,:)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i=2 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j=3</a:t>
            </a:r>
            <a:endParaRPr lang="fr-FR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1937529" y="1239207"/>
            <a:ext cx="11205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 mixture</a:t>
            </a:r>
            <a:endParaRPr lang="fr-FR" sz="1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7" name="Tableau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442031"/>
              </p:ext>
            </p:extLst>
          </p:nvPr>
        </p:nvGraphicFramePr>
        <p:xfrm>
          <a:off x="1787236" y="2820555"/>
          <a:ext cx="5087637" cy="1950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3961">
                  <a:extLst>
                    <a:ext uri="{9D8B030D-6E8A-4147-A177-3AD203B41FA5}">
                      <a16:colId xmlns:a16="http://schemas.microsoft.com/office/drawing/2014/main" val="1764196698"/>
                    </a:ext>
                  </a:extLst>
                </a:gridCol>
                <a:gridCol w="1228736">
                  <a:extLst>
                    <a:ext uri="{9D8B030D-6E8A-4147-A177-3AD203B41FA5}">
                      <a16:colId xmlns:a16="http://schemas.microsoft.com/office/drawing/2014/main" val="3933672920"/>
                    </a:ext>
                  </a:extLst>
                </a:gridCol>
                <a:gridCol w="1455602">
                  <a:extLst>
                    <a:ext uri="{9D8B030D-6E8A-4147-A177-3AD203B41FA5}">
                      <a16:colId xmlns:a16="http://schemas.microsoft.com/office/drawing/2014/main" val="2694471877"/>
                    </a:ext>
                  </a:extLst>
                </a:gridCol>
                <a:gridCol w="1039338">
                  <a:extLst>
                    <a:ext uri="{9D8B030D-6E8A-4147-A177-3AD203B41FA5}">
                      <a16:colId xmlns:a16="http://schemas.microsoft.com/office/drawing/2014/main" val="802104893"/>
                    </a:ext>
                  </a:extLst>
                </a:gridCol>
              </a:tblGrid>
              <a:tr h="258618">
                <a:tc gridSpan="4">
                  <a:txBody>
                    <a:bodyPr/>
                    <a:lstStyle/>
                    <a:p>
                      <a:pPr algn="ctr"/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Normed</a:t>
                      </a:r>
                      <a:r>
                        <a:rPr lang="fr-FR" sz="105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050" b="0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ector</a:t>
                      </a:r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coordinates</a:t>
                      </a:r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</a:t>
                      </a:r>
                      <a:r>
                        <a:rPr lang="fr-FR" sz="105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segment </a:t>
                      </a:r>
                      <a:r>
                        <a:rPr lang="fr-FR" sz="1050" b="0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linking</a:t>
                      </a:r>
                      <a:r>
                        <a:rPr lang="fr-FR" sz="105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« … » and « … » </a:t>
                      </a:r>
                      <a:endParaRPr lang="fr-FR" sz="105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05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05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05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829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05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[0,0,0]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[0,0,0]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[0,0,0]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NbCr</a:t>
                      </a:r>
                      <a:r>
                        <a:rPr lang="fr-FR" sz="1050" b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"-"</a:t>
                      </a:r>
                      <a:r>
                        <a:rPr lang="fr-FR" sz="1050" b="0" dirty="0" err="1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NbMo</a:t>
                      </a:r>
                      <a:r>
                        <a:rPr lang="fr-FR" sz="1050" b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NbCr</a:t>
                      </a:r>
                      <a:r>
                        <a:rPr lang="fr-FR" sz="1050" b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"-"</a:t>
                      </a:r>
                      <a:r>
                        <a:rPr lang="fr-FR" sz="1050" b="0" dirty="0" err="1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TiZr</a:t>
                      </a:r>
                      <a:r>
                        <a:rPr lang="fr-FR" sz="1050" b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NbCr</a:t>
                      </a:r>
                      <a:r>
                        <a:rPr lang="fr-FR" sz="1050" b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"-"</a:t>
                      </a:r>
                      <a:r>
                        <a:rPr lang="fr-FR" sz="1050" b="0" dirty="0" err="1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TiCr</a:t>
                      </a:r>
                      <a:r>
                        <a:rPr lang="fr-FR" sz="1050" b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NbCr</a:t>
                      </a:r>
                      <a:r>
                        <a:rPr lang="fr-FR" sz="1050" b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"-"</a:t>
                      </a:r>
                      <a:r>
                        <a:rPr lang="fr-FR" sz="1050" b="0" dirty="0" err="1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TiMo</a:t>
                      </a:r>
                      <a:r>
                        <a:rPr lang="fr-FR" sz="1050" b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NbCr</a:t>
                      </a:r>
                      <a:r>
                        <a:rPr lang="fr-FR" sz="1050" b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"-"</a:t>
                      </a:r>
                      <a:r>
                        <a:rPr lang="fr-FR" sz="1050" b="0" dirty="0" err="1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ZrCr</a:t>
                      </a:r>
                      <a:r>
                        <a:rPr lang="fr-FR" sz="1050" b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NbCr</a:t>
                      </a:r>
                      <a:r>
                        <a:rPr lang="fr-FR" sz="1050" b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"-"</a:t>
                      </a:r>
                      <a:r>
                        <a:rPr lang="fr-FR" sz="1050" b="0" dirty="0" err="1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ZrMo</a:t>
                      </a:r>
                      <a:r>
                        <a:rPr lang="fr-FR" sz="1050" b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NbCr</a:t>
                      </a:r>
                      <a:r>
                        <a:rPr lang="fr-FR" sz="1050" b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"-"</a:t>
                      </a:r>
                      <a:r>
                        <a:rPr lang="fr-FR" sz="1050" b="0" dirty="0" err="1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CrMo</a:t>
                      </a:r>
                      <a:r>
                        <a:rPr lang="fr-FR" sz="1050" b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endParaRPr lang="fr-FR" sz="1050" b="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NbCr</a:t>
                      </a:r>
                      <a:r>
                        <a:rPr lang="fr-FR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"-"</a:t>
                      </a:r>
                      <a:r>
                        <a:rPr lang="fr-FR" sz="1050" b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NbTiZr</a:t>
                      </a:r>
                      <a:r>
                        <a:rPr lang="fr-FR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NbCr</a:t>
                      </a:r>
                      <a:r>
                        <a:rPr lang="fr-FR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"-"</a:t>
                      </a:r>
                      <a:r>
                        <a:rPr lang="fr-FR" sz="1050" b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NbTiCr</a:t>
                      </a:r>
                      <a:r>
                        <a:rPr lang="fr-FR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NbCr</a:t>
                      </a:r>
                      <a:r>
                        <a:rPr lang="fr-FR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"-"</a:t>
                      </a:r>
                      <a:r>
                        <a:rPr lang="fr-FR" sz="1050" b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NbTiMo</a:t>
                      </a:r>
                      <a:r>
                        <a:rPr lang="fr-FR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NbCr</a:t>
                      </a:r>
                      <a:r>
                        <a:rPr lang="fr-FR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"-"</a:t>
                      </a:r>
                      <a:r>
                        <a:rPr lang="fr-FR" sz="1050" b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NbZrCr</a:t>
                      </a:r>
                      <a:r>
                        <a:rPr lang="fr-FR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NbCr</a:t>
                      </a:r>
                      <a:r>
                        <a:rPr lang="fr-FR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"-"</a:t>
                      </a:r>
                      <a:r>
                        <a:rPr lang="fr-FR" sz="1050" b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NbZrMo</a:t>
                      </a:r>
                      <a:r>
                        <a:rPr lang="fr-FR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NbCr</a:t>
                      </a:r>
                      <a:r>
                        <a:rPr lang="fr-FR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"-"</a:t>
                      </a:r>
                      <a:r>
                        <a:rPr lang="fr-FR" sz="1050" b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NbCrMo</a:t>
                      </a:r>
                      <a:r>
                        <a:rPr lang="fr-FR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NbCr</a:t>
                      </a:r>
                      <a:r>
                        <a:rPr lang="fr-FR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"-"</a:t>
                      </a:r>
                      <a:r>
                        <a:rPr lang="fr-FR" sz="1050" b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TiZrCr</a:t>
                      </a:r>
                      <a:r>
                        <a:rPr lang="fr-FR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NbCr</a:t>
                      </a:r>
                      <a:r>
                        <a:rPr lang="fr-FR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"-"</a:t>
                      </a:r>
                      <a:r>
                        <a:rPr lang="fr-FR" sz="1050" b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TiZrMo</a:t>
                      </a:r>
                      <a:r>
                        <a:rPr lang="fr-FR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NbCr</a:t>
                      </a:r>
                      <a:r>
                        <a:rPr lang="fr-FR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"-"</a:t>
                      </a:r>
                      <a:r>
                        <a:rPr lang="fr-FR" sz="1050" b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TiCrMo</a:t>
                      </a:r>
                      <a:r>
                        <a:rPr lang="fr-FR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NbCr</a:t>
                      </a:r>
                      <a:r>
                        <a:rPr lang="fr-FR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"-"</a:t>
                      </a:r>
                      <a:r>
                        <a:rPr lang="fr-FR" sz="1050" b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ZrCrMo</a:t>
                      </a:r>
                      <a:r>
                        <a:rPr lang="fr-FR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endParaRPr lang="fr-FR" sz="1050" b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b="0" dirty="0" smtClean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NbCr</a:t>
                      </a:r>
                      <a:r>
                        <a:rPr lang="fr-FR" sz="1050" b="0" dirty="0" smtClean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"-"</a:t>
                      </a:r>
                      <a:r>
                        <a:rPr lang="fr-FR" sz="1050" b="0" dirty="0" err="1" smtClean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NbTiZrCr</a:t>
                      </a:r>
                      <a:r>
                        <a:rPr lang="fr-FR" sz="1050" b="0" dirty="0" smtClean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NbCr</a:t>
                      </a:r>
                      <a:r>
                        <a:rPr lang="fr-FR" sz="1050" b="0" dirty="0" smtClean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"-"</a:t>
                      </a:r>
                      <a:r>
                        <a:rPr lang="fr-FR" sz="1050" b="0" dirty="0" err="1" smtClean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NbTiZrMo</a:t>
                      </a:r>
                      <a:r>
                        <a:rPr lang="fr-FR" sz="1050" b="0" dirty="0" smtClean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NbCr</a:t>
                      </a:r>
                      <a:r>
                        <a:rPr lang="fr-FR" sz="1050" b="0" dirty="0" smtClean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"-"</a:t>
                      </a:r>
                      <a:r>
                        <a:rPr lang="fr-FR" sz="1050" b="0" dirty="0" err="1" smtClean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NbTiCrMo</a:t>
                      </a:r>
                      <a:r>
                        <a:rPr lang="fr-FR" sz="1050" b="0" dirty="0" smtClean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NbCr</a:t>
                      </a:r>
                      <a:r>
                        <a:rPr lang="fr-FR" sz="1050" b="0" dirty="0" smtClean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"-"</a:t>
                      </a:r>
                      <a:r>
                        <a:rPr lang="fr-FR" sz="1050" b="0" dirty="0" err="1" smtClean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NbZrCrMo</a:t>
                      </a:r>
                      <a:r>
                        <a:rPr lang="fr-FR" sz="1050" b="0" dirty="0" smtClean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NbCr</a:t>
                      </a:r>
                      <a:r>
                        <a:rPr lang="fr-FR" sz="1050" b="0" dirty="0" smtClean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"-"</a:t>
                      </a:r>
                      <a:r>
                        <a:rPr lang="fr-FR" sz="1050" b="0" dirty="0" err="1" smtClean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TiZrCrMo</a:t>
                      </a:r>
                      <a:r>
                        <a:rPr lang="fr-FR" sz="1050" b="0" dirty="0" smtClean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endParaRPr lang="fr-FR" sz="105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NbCr</a:t>
                      </a:r>
                      <a:r>
                        <a:rPr lang="fr-FR" sz="105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"-"</a:t>
                      </a:r>
                      <a:r>
                        <a:rPr lang="fr-FR" sz="1050" b="0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NbTiZrCrMo</a:t>
                      </a:r>
                      <a:r>
                        <a:rPr lang="fr-FR" sz="105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endParaRPr lang="fr-FR" sz="105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484205"/>
                  </a:ext>
                </a:extLst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247734" y="1477541"/>
            <a:ext cx="9492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mixture =</a:t>
            </a:r>
            <a:endParaRPr lang="fr-FR" sz="1100" dirty="0"/>
          </a:p>
        </p:txBody>
      </p:sp>
      <p:sp>
        <p:nvSpPr>
          <p:cNvPr id="29" name="Rectangle 28"/>
          <p:cNvSpPr/>
          <p:nvPr/>
        </p:nvSpPr>
        <p:spPr>
          <a:xfrm>
            <a:off x="296746" y="3067248"/>
            <a:ext cx="15440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list_coeff_dir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endParaRPr lang="fr-FR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7278828" y="1987988"/>
            <a:ext cx="12967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normed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coefficients of the 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linking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mixture to 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ones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vector_coeff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7124007" y="4456904"/>
            <a:ext cx="1571106" cy="1023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coefficients and 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keep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positions of the 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equal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coeffcients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in 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list_coeff_dir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fr-F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index_alignements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549753" y="5180321"/>
            <a:ext cx="24160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indice_cell</a:t>
            </a:r>
            <a:r>
              <a:rPr lang="fr-FR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[[</a:t>
            </a:r>
            <a:r>
              <a:rPr lang="fr-FR" sz="1000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1</a:t>
            </a:r>
            <a:r>
              <a:rPr lang="fr-FR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fr-FR" sz="1000" dirty="0">
                <a:solidFill>
                  <a:srgbClr val="FFC000"/>
                </a:solidFill>
                <a:latin typeface="Courier New" panose="02070309020205020404" pitchFamily="49" charset="0"/>
              </a:rPr>
              <a:t>3</a:t>
            </a:r>
            <a:r>
              <a:rPr lang="fr-FR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][…][…]…] </a:t>
            </a:r>
            <a:endParaRPr lang="fr-FR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indice_list</a:t>
            </a:r>
            <a:r>
              <a:rPr lang="fr-FR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[[</a:t>
            </a:r>
            <a:r>
              <a:rPr lang="fr-FR" sz="1000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5</a:t>
            </a:r>
            <a:r>
              <a:rPr lang="fr-FR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fr-FR" sz="1000" dirty="0" smtClean="0">
                <a:solidFill>
                  <a:srgbClr val="FFC000"/>
                </a:solidFill>
                <a:latin typeface="Courier New" panose="02070309020205020404" pitchFamily="49" charset="0"/>
              </a:rPr>
              <a:t>1</a:t>
            </a:r>
            <a:r>
              <a:rPr lang="fr-F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][…][…]…] </a:t>
            </a:r>
          </a:p>
        </p:txBody>
      </p:sp>
      <p:sp>
        <p:nvSpPr>
          <p:cNvPr id="34" name="Ellipse 33"/>
          <p:cNvSpPr/>
          <p:nvPr/>
        </p:nvSpPr>
        <p:spPr>
          <a:xfrm>
            <a:off x="1937529" y="3740451"/>
            <a:ext cx="1025672" cy="21171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/>
          <p:cNvSpPr/>
          <p:nvPr/>
        </p:nvSpPr>
        <p:spPr>
          <a:xfrm>
            <a:off x="4494399" y="3092194"/>
            <a:ext cx="1267345" cy="21171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Égal 35"/>
          <p:cNvSpPr/>
          <p:nvPr/>
        </p:nvSpPr>
        <p:spPr>
          <a:xfrm rot="19213087">
            <a:off x="2807850" y="3071863"/>
            <a:ext cx="207818" cy="207818"/>
          </a:xfrm>
          <a:prstGeom prst="mathEqual">
            <a:avLst>
              <a:gd name="adj1" fmla="val 12062"/>
              <a:gd name="adj2" fmla="val 18635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1179460" y="4910648"/>
            <a:ext cx="31566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fr-F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fr-FR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NbCr</a:t>
            </a:r>
            <a:r>
              <a:rPr lang="fr-F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"-"</a:t>
            </a:r>
            <a:r>
              <a:rPr lang="fr-FR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TiZr</a:t>
            </a:r>
            <a:r>
              <a:rPr lang="fr-F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 and </a:t>
            </a:r>
            <a:r>
              <a:rPr lang="fr-F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"Nb"-"</a:t>
            </a:r>
            <a:r>
              <a:rPr lang="fr-FR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NbTiZrCr</a:t>
            </a:r>
            <a:r>
              <a:rPr lang="fr-F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fr-F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Flèche droite 37"/>
          <p:cNvSpPr/>
          <p:nvPr/>
        </p:nvSpPr>
        <p:spPr>
          <a:xfrm>
            <a:off x="3872691" y="5278510"/>
            <a:ext cx="350520" cy="12053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/>
          <p:cNvSpPr txBox="1"/>
          <p:nvPr/>
        </p:nvSpPr>
        <p:spPr>
          <a:xfrm>
            <a:off x="4229786" y="5057356"/>
            <a:ext cx="256378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fr-FR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fr-F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fr-F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ixture </a:t>
            </a:r>
            <a:r>
              <a:rPr lang="fr-FR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NbCr</a:t>
            </a:r>
            <a:r>
              <a:rPr lang="fr-F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fr-F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aligned</a:t>
            </a:r>
            <a:r>
              <a:rPr lang="fr-F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fr-F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mixture{</a:t>
            </a:r>
            <a:r>
              <a:rPr lang="fr-FR" sz="11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fr-FR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}(</a:t>
            </a:r>
            <a:r>
              <a:rPr lang="fr-FR" sz="11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FR" sz="11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↔</a:t>
            </a:r>
            <a:r>
              <a:rPr lang="fr-FR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TiZr</a:t>
            </a:r>
            <a:r>
              <a:rPr lang="fr-FR" sz="11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and 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mixture{</a:t>
            </a:r>
            <a:r>
              <a:rPr lang="fr-FR" sz="11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3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+</a:t>
            </a:r>
            <a:r>
              <a:rPr lang="fr-FR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}(</a:t>
            </a:r>
            <a:r>
              <a:rPr lang="fr-FR" sz="11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  <a:r>
              <a:rPr lang="fr-FR" sz="11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fr-FR" sz="11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↔ </a:t>
            </a:r>
            <a:r>
              <a:rPr lang="fr-FR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NbTiZrCr</a:t>
            </a:r>
            <a:r>
              <a:rPr lang="fr-FR" sz="11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endParaRPr lang="fr-F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Forme libre 58"/>
          <p:cNvSpPr/>
          <p:nvPr/>
        </p:nvSpPr>
        <p:spPr>
          <a:xfrm>
            <a:off x="2784343" y="3099496"/>
            <a:ext cx="1710056" cy="702884"/>
          </a:xfrm>
          <a:custGeom>
            <a:avLst/>
            <a:gdLst>
              <a:gd name="connsiteX0" fmla="*/ 21936 w 1530696"/>
              <a:gd name="connsiteY0" fmla="*/ 680963 h 680963"/>
              <a:gd name="connsiteX1" fmla="*/ 90516 w 1530696"/>
              <a:gd name="connsiteY1" fmla="*/ 132323 h 680963"/>
              <a:gd name="connsiteX2" fmla="*/ 745836 w 1530696"/>
              <a:gd name="connsiteY2" fmla="*/ 2783 h 680963"/>
              <a:gd name="connsiteX3" fmla="*/ 1530696 w 1530696"/>
              <a:gd name="connsiteY3" fmla="*/ 56123 h 680963"/>
              <a:gd name="connsiteX0" fmla="*/ 4577 w 1513337"/>
              <a:gd name="connsiteY0" fmla="*/ 680963 h 680963"/>
              <a:gd name="connsiteX1" fmla="*/ 187457 w 1513337"/>
              <a:gd name="connsiteY1" fmla="*/ 132323 h 680963"/>
              <a:gd name="connsiteX2" fmla="*/ 728477 w 1513337"/>
              <a:gd name="connsiteY2" fmla="*/ 2783 h 680963"/>
              <a:gd name="connsiteX3" fmla="*/ 1513337 w 1513337"/>
              <a:gd name="connsiteY3" fmla="*/ 56123 h 680963"/>
              <a:gd name="connsiteX0" fmla="*/ 4577 w 1513337"/>
              <a:gd name="connsiteY0" fmla="*/ 702884 h 702884"/>
              <a:gd name="connsiteX1" fmla="*/ 187457 w 1513337"/>
              <a:gd name="connsiteY1" fmla="*/ 154244 h 702884"/>
              <a:gd name="connsiteX2" fmla="*/ 728477 w 1513337"/>
              <a:gd name="connsiteY2" fmla="*/ 1844 h 702884"/>
              <a:gd name="connsiteX3" fmla="*/ 1513337 w 1513337"/>
              <a:gd name="connsiteY3" fmla="*/ 78044 h 702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3337" h="702884">
                <a:moveTo>
                  <a:pt x="4577" y="702884"/>
                </a:moveTo>
                <a:cubicBezTo>
                  <a:pt x="-21458" y="485079"/>
                  <a:pt x="66807" y="271084"/>
                  <a:pt x="187457" y="154244"/>
                </a:cubicBezTo>
                <a:cubicBezTo>
                  <a:pt x="308107" y="37404"/>
                  <a:pt x="507497" y="14544"/>
                  <a:pt x="728477" y="1844"/>
                </a:cubicBezTo>
                <a:cubicBezTo>
                  <a:pt x="949457" y="-10856"/>
                  <a:pt x="1240922" y="45024"/>
                  <a:pt x="1513337" y="78044"/>
                </a:cubicBezTo>
              </a:path>
            </a:pathLst>
          </a:custGeom>
          <a:noFill/>
          <a:ln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/>
          <p:cNvSpPr/>
          <p:nvPr/>
        </p:nvSpPr>
        <p:spPr>
          <a:xfrm>
            <a:off x="148247" y="6241246"/>
            <a:ext cx="765740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alignements </a:t>
            </a:r>
            <a:r>
              <a:rPr lang="fr-FR" sz="105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</a:t>
            </a:r>
            <a:r>
              <a:rPr lang="fr-F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[mixture{2}(3,:),mixture{</a:t>
            </a:r>
            <a:r>
              <a:rPr lang="fr-F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indice_cell</a:t>
            </a:r>
            <a:r>
              <a:rPr lang="fr-F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(1,2)+2-1}(</a:t>
            </a:r>
            <a:r>
              <a:rPr lang="fr-F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indice_list</a:t>
            </a:r>
            <a:r>
              <a:rPr lang="fr-F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(1,2),:),</a:t>
            </a:r>
          </a:p>
          <a:p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mixture{</a:t>
            </a:r>
            <a:r>
              <a:rPr lang="fr-F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indice_cell</a:t>
            </a:r>
            <a:r>
              <a:rPr lang="fr-F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(1,1)+i-1}(</a:t>
            </a:r>
            <a:r>
              <a:rPr lang="fr-F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indice_list</a:t>
            </a:r>
            <a:r>
              <a:rPr lang="fr-F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(1,1),:)];</a:t>
            </a:r>
          </a:p>
          <a:p>
            <a:endParaRPr lang="fr-FR" sz="105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fr-FR" sz="105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fr-FR" sz="105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05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name_alignements</a:t>
            </a:r>
            <a:r>
              <a:rPr lang="fr-FR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050" dirty="0" smtClean="0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 [</a:t>
            </a:r>
            <a:r>
              <a:rPr lang="fr-F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name_mixture</a:t>
            </a:r>
            <a:r>
              <a:rPr lang="fr-F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{1}(1),</a:t>
            </a:r>
            <a:r>
              <a:rPr lang="fr-F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name_mixture</a:t>
            </a:r>
            <a:r>
              <a:rPr lang="fr-F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fr-F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indice_cell</a:t>
            </a:r>
            <a:r>
              <a:rPr lang="fr-F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(1,2)+2-1}(</a:t>
            </a:r>
            <a:r>
              <a:rPr lang="fr-F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indice_list</a:t>
            </a:r>
            <a:r>
              <a:rPr lang="fr-F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(1,2)),</a:t>
            </a:r>
          </a:p>
          <a:p>
            <a:r>
              <a:rPr lang="fr-F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</a:t>
            </a:r>
            <a:r>
              <a:rPr lang="fr-F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name_mixture</a:t>
            </a:r>
            <a:r>
              <a:rPr lang="fr-F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fr-F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indice_cell</a:t>
            </a:r>
            <a:r>
              <a:rPr lang="fr-F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(1,1)+2-1}(</a:t>
            </a:r>
            <a:r>
              <a:rPr lang="fr-F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indice_list</a:t>
            </a:r>
            <a:r>
              <a:rPr lang="fr-F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(1,1))];    </a:t>
            </a:r>
          </a:p>
          <a:p>
            <a:endParaRPr lang="fr-FR" sz="1050" dirty="0"/>
          </a:p>
        </p:txBody>
      </p:sp>
      <p:sp>
        <p:nvSpPr>
          <p:cNvPr id="64" name="Égal 63"/>
          <p:cNvSpPr/>
          <p:nvPr/>
        </p:nvSpPr>
        <p:spPr>
          <a:xfrm rot="16200000">
            <a:off x="2064087" y="6171631"/>
            <a:ext cx="120599" cy="120599"/>
          </a:xfrm>
          <a:prstGeom prst="mathEqual">
            <a:avLst>
              <a:gd name="adj1" fmla="val 12062"/>
              <a:gd name="adj2" fmla="val 18635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540118" y="5932346"/>
            <a:ext cx="14430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coordinates</a:t>
            </a:r>
            <a:r>
              <a:rPr lang="fr-FR" sz="1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fr-FR" sz="12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NbCr</a:t>
            </a:r>
            <a:endParaRPr lang="fr-FR" sz="1200" dirty="0">
              <a:solidFill>
                <a:srgbClr val="0070C0"/>
              </a:solidFill>
            </a:endParaRPr>
          </a:p>
        </p:txBody>
      </p:sp>
      <p:sp>
        <p:nvSpPr>
          <p:cNvPr id="66" name="Égal 65"/>
          <p:cNvSpPr/>
          <p:nvPr/>
        </p:nvSpPr>
        <p:spPr>
          <a:xfrm rot="16200000">
            <a:off x="4116292" y="6162376"/>
            <a:ext cx="120599" cy="120599"/>
          </a:xfrm>
          <a:prstGeom prst="mathEqual">
            <a:avLst>
              <a:gd name="adj1" fmla="val 12062"/>
              <a:gd name="adj2" fmla="val 18635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17874" y="5919597"/>
            <a:ext cx="1377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coordinates</a:t>
            </a:r>
            <a:r>
              <a:rPr lang="fr-FR" sz="1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fr-FR" sz="12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TiZr</a:t>
            </a:r>
            <a:endParaRPr lang="fr-FR" sz="1200" dirty="0">
              <a:solidFill>
                <a:srgbClr val="0070C0"/>
              </a:solidFill>
            </a:endParaRPr>
          </a:p>
        </p:txBody>
      </p:sp>
      <p:sp>
        <p:nvSpPr>
          <p:cNvPr id="68" name="Égal 67"/>
          <p:cNvSpPr/>
          <p:nvPr/>
        </p:nvSpPr>
        <p:spPr>
          <a:xfrm rot="16200000">
            <a:off x="5789315" y="6614799"/>
            <a:ext cx="120599" cy="120599"/>
          </a:xfrm>
          <a:prstGeom prst="mathEqual">
            <a:avLst>
              <a:gd name="adj1" fmla="val 12062"/>
              <a:gd name="adj2" fmla="val 18635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233964" y="6661360"/>
            <a:ext cx="17213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coordinates</a:t>
            </a:r>
            <a:r>
              <a:rPr lang="fr-FR" sz="1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fr-FR" sz="12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NbTiZrCr</a:t>
            </a:r>
            <a:endParaRPr lang="fr-FR" sz="1200" dirty="0">
              <a:solidFill>
                <a:srgbClr val="0070C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53061" y="5864497"/>
            <a:ext cx="7652446" cy="1889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Égal 70"/>
          <p:cNvSpPr/>
          <p:nvPr/>
        </p:nvSpPr>
        <p:spPr>
          <a:xfrm rot="16200000">
            <a:off x="2600179" y="7005793"/>
            <a:ext cx="120599" cy="120599"/>
          </a:xfrm>
          <a:prstGeom prst="mathEqual">
            <a:avLst>
              <a:gd name="adj1" fmla="val 12062"/>
              <a:gd name="adj2" fmla="val 18635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334230" y="6728794"/>
            <a:ext cx="7569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 </a:t>
            </a:r>
            <a:r>
              <a:rPr lang="fr-FR" sz="12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NbCr</a:t>
            </a:r>
            <a:r>
              <a:rPr lang="fr-FR" sz="1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»</a:t>
            </a:r>
            <a:endParaRPr lang="fr-FR" sz="1200" dirty="0">
              <a:solidFill>
                <a:srgbClr val="0070C0"/>
              </a:solidFill>
            </a:endParaRPr>
          </a:p>
        </p:txBody>
      </p:sp>
      <p:sp>
        <p:nvSpPr>
          <p:cNvPr id="73" name="Égal 72"/>
          <p:cNvSpPr/>
          <p:nvPr/>
        </p:nvSpPr>
        <p:spPr>
          <a:xfrm rot="16200000">
            <a:off x="4660015" y="6996915"/>
            <a:ext cx="120599" cy="120599"/>
          </a:xfrm>
          <a:prstGeom prst="mathEqual">
            <a:avLst>
              <a:gd name="adj1" fmla="val 12062"/>
              <a:gd name="adj2" fmla="val 18635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352554" y="6753062"/>
            <a:ext cx="6910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 </a:t>
            </a:r>
            <a:r>
              <a:rPr lang="fr-FR" sz="12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TiZr</a:t>
            </a:r>
            <a:r>
              <a:rPr lang="fr-FR" sz="1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»</a:t>
            </a:r>
            <a:endParaRPr lang="fr-FR" sz="1200" dirty="0">
              <a:solidFill>
                <a:srgbClr val="0070C0"/>
              </a:solidFill>
            </a:endParaRPr>
          </a:p>
        </p:txBody>
      </p:sp>
      <p:sp>
        <p:nvSpPr>
          <p:cNvPr id="75" name="Égal 74"/>
          <p:cNvSpPr/>
          <p:nvPr/>
        </p:nvSpPr>
        <p:spPr>
          <a:xfrm rot="16200000">
            <a:off x="5107344" y="7459251"/>
            <a:ext cx="120599" cy="120599"/>
          </a:xfrm>
          <a:prstGeom prst="mathEqual">
            <a:avLst>
              <a:gd name="adj1" fmla="val 12062"/>
              <a:gd name="adj2" fmla="val 18635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238556" y="3292776"/>
            <a:ext cx="15440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/!\ The first </a:t>
            </a:r>
            <a:r>
              <a:rPr lang="fr-FR" sz="10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</a:t>
            </a:r>
            <a:r>
              <a:rPr lang="fr-FR" sz="1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0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disapears</a:t>
            </a:r>
            <a:r>
              <a:rPr lang="fr-FR" sz="1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the indices </a:t>
            </a:r>
            <a:r>
              <a:rPr lang="fr-FR" sz="10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fr-FR" sz="1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000" dirty="0" err="1" smtClean="0">
                <a:solidFill>
                  <a:srgbClr val="C00000"/>
                </a:solidFill>
                <a:latin typeface="Courier New" panose="02070309020205020404" pitchFamily="49" charset="0"/>
              </a:rPr>
              <a:t>list_coeff_dir</a:t>
            </a:r>
            <a:r>
              <a:rPr lang="fr-FR" sz="1000" dirty="0" smtClean="0">
                <a:solidFill>
                  <a:srgbClr val="C00000"/>
                </a:solidFill>
                <a:latin typeface="Courier New" panose="02070309020205020404" pitchFamily="49" charset="0"/>
              </a:rPr>
              <a:t> </a:t>
            </a:r>
            <a:r>
              <a:rPr lang="fr-FR" sz="1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fr-FR" sz="1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mixture</a:t>
            </a:r>
            <a:r>
              <a:rPr lang="fr-FR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cells</a:t>
            </a:r>
            <a:r>
              <a:rPr lang="fr-FR" sz="1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no more </a:t>
            </a:r>
            <a:r>
              <a:rPr lang="fr-FR" sz="10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corresponding</a:t>
            </a:r>
            <a:r>
              <a:rPr lang="fr-FR" sz="1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10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fr-FR" sz="1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have to </a:t>
            </a:r>
            <a:r>
              <a:rPr lang="fr-FR" sz="10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</a:t>
            </a:r>
            <a:r>
              <a:rPr lang="fr-FR" sz="1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i-1=2-1=1 to </a:t>
            </a:r>
            <a:r>
              <a:rPr lang="fr-FR" sz="1000" dirty="0" err="1" smtClean="0">
                <a:solidFill>
                  <a:srgbClr val="C00000"/>
                </a:solidFill>
                <a:latin typeface="Courier New" panose="02070309020205020404" pitchFamily="49" charset="0"/>
              </a:rPr>
              <a:t>list_coeff_dir</a:t>
            </a:r>
            <a:r>
              <a:rPr lang="fr-FR" sz="1000" dirty="0" smtClean="0">
                <a:solidFill>
                  <a:srgbClr val="C00000"/>
                </a:solidFill>
                <a:latin typeface="Courier New" panose="02070309020205020404" pitchFamily="49" charset="0"/>
              </a:rPr>
              <a:t> </a:t>
            </a:r>
            <a:r>
              <a:rPr lang="fr-FR" sz="10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</a:t>
            </a:r>
            <a:r>
              <a:rPr lang="fr-FR" sz="1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index to </a:t>
            </a:r>
            <a:r>
              <a:rPr lang="fr-FR" sz="10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obtain</a:t>
            </a:r>
            <a:r>
              <a:rPr lang="fr-FR" sz="1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index of </a:t>
            </a:r>
            <a:r>
              <a:rPr lang="fr-FR" sz="1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mixture </a:t>
            </a:r>
            <a:r>
              <a:rPr lang="fr-FR" sz="10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</a:t>
            </a:r>
            <a:endParaRPr lang="fr-FR" sz="1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706459" y="7540129"/>
            <a:ext cx="10352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 </a:t>
            </a:r>
            <a:r>
              <a:rPr lang="fr-FR" sz="12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NbTiZrCr</a:t>
            </a:r>
            <a:r>
              <a:rPr lang="fr-FR" sz="1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»</a:t>
            </a:r>
            <a:endParaRPr lang="fr-FR" sz="1200" dirty="0">
              <a:solidFill>
                <a:srgbClr val="0070C0"/>
              </a:solidFill>
            </a:endParaRPr>
          </a:p>
        </p:txBody>
      </p:sp>
      <p:cxnSp>
        <p:nvCxnSpPr>
          <p:cNvPr id="119" name="Connecteur droit 118"/>
          <p:cNvCxnSpPr>
            <a:stCxn id="130" idx="6"/>
          </p:cNvCxnSpPr>
          <p:nvPr/>
        </p:nvCxnSpPr>
        <p:spPr>
          <a:xfrm flipV="1">
            <a:off x="3130229" y="1239207"/>
            <a:ext cx="2736901" cy="2838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>
            <a:stCxn id="130" idx="6"/>
          </p:cNvCxnSpPr>
          <p:nvPr/>
        </p:nvCxnSpPr>
        <p:spPr>
          <a:xfrm flipV="1">
            <a:off x="3130229" y="1371600"/>
            <a:ext cx="596871" cy="15150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>
            <a:stCxn id="130" idx="6"/>
          </p:cNvCxnSpPr>
          <p:nvPr/>
        </p:nvCxnSpPr>
        <p:spPr>
          <a:xfrm flipV="1">
            <a:off x="3130229" y="1195388"/>
            <a:ext cx="596871" cy="32771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>
            <a:stCxn id="130" idx="6"/>
          </p:cNvCxnSpPr>
          <p:nvPr/>
        </p:nvCxnSpPr>
        <p:spPr>
          <a:xfrm flipV="1">
            <a:off x="3130229" y="1497806"/>
            <a:ext cx="577377" cy="2529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>
            <a:stCxn id="130" idx="6"/>
          </p:cNvCxnSpPr>
          <p:nvPr/>
        </p:nvCxnSpPr>
        <p:spPr>
          <a:xfrm>
            <a:off x="3130229" y="1523102"/>
            <a:ext cx="596871" cy="15714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/>
          <p:cNvCxnSpPr>
            <a:stCxn id="130" idx="6"/>
          </p:cNvCxnSpPr>
          <p:nvPr/>
        </p:nvCxnSpPr>
        <p:spPr>
          <a:xfrm>
            <a:off x="3130229" y="1523102"/>
            <a:ext cx="553565" cy="28188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>
            <a:stCxn id="130" idx="6"/>
          </p:cNvCxnSpPr>
          <p:nvPr/>
        </p:nvCxnSpPr>
        <p:spPr>
          <a:xfrm>
            <a:off x="3130229" y="1523102"/>
            <a:ext cx="577377" cy="46488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>
            <a:stCxn id="130" idx="6"/>
          </p:cNvCxnSpPr>
          <p:nvPr/>
        </p:nvCxnSpPr>
        <p:spPr>
          <a:xfrm>
            <a:off x="3130229" y="1523102"/>
            <a:ext cx="596871" cy="62954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/>
          <p:cNvCxnSpPr>
            <a:stCxn id="130" idx="6"/>
          </p:cNvCxnSpPr>
          <p:nvPr/>
        </p:nvCxnSpPr>
        <p:spPr>
          <a:xfrm>
            <a:off x="3130229" y="1523102"/>
            <a:ext cx="577377" cy="78671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>
            <a:stCxn id="130" idx="6"/>
          </p:cNvCxnSpPr>
          <p:nvPr/>
        </p:nvCxnSpPr>
        <p:spPr>
          <a:xfrm>
            <a:off x="3130229" y="1523102"/>
            <a:ext cx="577377" cy="95816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Ellipse 129"/>
          <p:cNvSpPr/>
          <p:nvPr/>
        </p:nvSpPr>
        <p:spPr>
          <a:xfrm>
            <a:off x="2606529" y="1417243"/>
            <a:ext cx="523700" cy="2117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1" name="Connecteur droit 140"/>
          <p:cNvCxnSpPr>
            <a:stCxn id="130" idx="6"/>
          </p:cNvCxnSpPr>
          <p:nvPr/>
        </p:nvCxnSpPr>
        <p:spPr>
          <a:xfrm flipV="1">
            <a:off x="3130229" y="1239207"/>
            <a:ext cx="1674257" cy="28389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/>
          <p:cNvCxnSpPr>
            <a:stCxn id="130" idx="6"/>
          </p:cNvCxnSpPr>
          <p:nvPr/>
        </p:nvCxnSpPr>
        <p:spPr>
          <a:xfrm flipV="1">
            <a:off x="3130229" y="1371600"/>
            <a:ext cx="1650385" cy="15150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>
            <a:stCxn id="130" idx="6"/>
          </p:cNvCxnSpPr>
          <p:nvPr/>
        </p:nvCxnSpPr>
        <p:spPr>
          <a:xfrm flipV="1">
            <a:off x="3130229" y="1519470"/>
            <a:ext cx="1650385" cy="363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/>
          <p:cNvCxnSpPr>
            <a:stCxn id="130" idx="6"/>
          </p:cNvCxnSpPr>
          <p:nvPr/>
        </p:nvCxnSpPr>
        <p:spPr>
          <a:xfrm>
            <a:off x="3130229" y="1523102"/>
            <a:ext cx="1650385" cy="16377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/>
          <p:cNvCxnSpPr>
            <a:stCxn id="130" idx="6"/>
          </p:cNvCxnSpPr>
          <p:nvPr/>
        </p:nvCxnSpPr>
        <p:spPr>
          <a:xfrm>
            <a:off x="3130229" y="1523102"/>
            <a:ext cx="1650385" cy="324549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en angle 145"/>
          <p:cNvCxnSpPr/>
          <p:nvPr/>
        </p:nvCxnSpPr>
        <p:spPr>
          <a:xfrm rot="5400000">
            <a:off x="3012142" y="1565429"/>
            <a:ext cx="167403" cy="75485"/>
          </a:xfrm>
          <a:prstGeom prst="bentConnector3">
            <a:avLst>
              <a:gd name="adj1" fmla="val 99787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en angle 146"/>
          <p:cNvCxnSpPr/>
          <p:nvPr/>
        </p:nvCxnSpPr>
        <p:spPr>
          <a:xfrm rot="5400000">
            <a:off x="3015454" y="1729520"/>
            <a:ext cx="160778" cy="75485"/>
          </a:xfrm>
          <a:prstGeom prst="bentConnector3">
            <a:avLst>
              <a:gd name="adj1" fmla="val 97395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en angle 147"/>
          <p:cNvCxnSpPr/>
          <p:nvPr/>
        </p:nvCxnSpPr>
        <p:spPr>
          <a:xfrm rot="5400000">
            <a:off x="3027354" y="1881757"/>
            <a:ext cx="140336" cy="72128"/>
          </a:xfrm>
          <a:prstGeom prst="bentConnector3">
            <a:avLst>
              <a:gd name="adj1" fmla="val 100905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en angle 148"/>
          <p:cNvCxnSpPr/>
          <p:nvPr/>
        </p:nvCxnSpPr>
        <p:spPr>
          <a:xfrm rot="5400000">
            <a:off x="3004472" y="2044970"/>
            <a:ext cx="186097" cy="72130"/>
          </a:xfrm>
          <a:prstGeom prst="bentConnector3">
            <a:avLst>
              <a:gd name="adj1" fmla="val 98624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158"/>
          <p:cNvCxnSpPr>
            <a:stCxn id="130" idx="6"/>
          </p:cNvCxnSpPr>
          <p:nvPr/>
        </p:nvCxnSpPr>
        <p:spPr>
          <a:xfrm>
            <a:off x="3130229" y="1523102"/>
            <a:ext cx="565471" cy="110579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en angle 175"/>
          <p:cNvCxnSpPr/>
          <p:nvPr/>
        </p:nvCxnSpPr>
        <p:spPr>
          <a:xfrm rot="5400000">
            <a:off x="3012048" y="2220270"/>
            <a:ext cx="167403" cy="75485"/>
          </a:xfrm>
          <a:prstGeom prst="bentConnector3">
            <a:avLst>
              <a:gd name="adj1" fmla="val 99787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en angle 176"/>
          <p:cNvCxnSpPr/>
          <p:nvPr/>
        </p:nvCxnSpPr>
        <p:spPr>
          <a:xfrm rot="5400000">
            <a:off x="3015360" y="2384361"/>
            <a:ext cx="160778" cy="75485"/>
          </a:xfrm>
          <a:prstGeom prst="bentConnector3">
            <a:avLst>
              <a:gd name="adj1" fmla="val 97395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eur en angle 177"/>
          <p:cNvCxnSpPr/>
          <p:nvPr/>
        </p:nvCxnSpPr>
        <p:spPr>
          <a:xfrm rot="5400000">
            <a:off x="3027260" y="2536598"/>
            <a:ext cx="140336" cy="72128"/>
          </a:xfrm>
          <a:prstGeom prst="bentConnector3">
            <a:avLst>
              <a:gd name="adj1" fmla="val 100905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cteur en angle 180"/>
          <p:cNvCxnSpPr>
            <a:stCxn id="2" idx="2"/>
            <a:endCxn id="62" idx="1"/>
          </p:cNvCxnSpPr>
          <p:nvPr/>
        </p:nvCxnSpPr>
        <p:spPr>
          <a:xfrm rot="16200000" flipH="1">
            <a:off x="823412" y="4957254"/>
            <a:ext cx="543198" cy="168898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au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315972"/>
              </p:ext>
            </p:extLst>
          </p:nvPr>
        </p:nvGraphicFramePr>
        <p:xfrm>
          <a:off x="1163781" y="649312"/>
          <a:ext cx="5652655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0531">
                  <a:extLst>
                    <a:ext uri="{9D8B030D-6E8A-4147-A177-3AD203B41FA5}">
                      <a16:colId xmlns:a16="http://schemas.microsoft.com/office/drawing/2014/main" val="1764196698"/>
                    </a:ext>
                  </a:extLst>
                </a:gridCol>
                <a:gridCol w="1130531">
                  <a:extLst>
                    <a:ext uri="{9D8B030D-6E8A-4147-A177-3AD203B41FA5}">
                      <a16:colId xmlns:a16="http://schemas.microsoft.com/office/drawing/2014/main" val="4070929140"/>
                    </a:ext>
                  </a:extLst>
                </a:gridCol>
                <a:gridCol w="1130531">
                  <a:extLst>
                    <a:ext uri="{9D8B030D-6E8A-4147-A177-3AD203B41FA5}">
                      <a16:colId xmlns:a16="http://schemas.microsoft.com/office/drawing/2014/main" val="3933672920"/>
                    </a:ext>
                  </a:extLst>
                </a:gridCol>
                <a:gridCol w="1130531">
                  <a:extLst>
                    <a:ext uri="{9D8B030D-6E8A-4147-A177-3AD203B41FA5}">
                      <a16:colId xmlns:a16="http://schemas.microsoft.com/office/drawing/2014/main" val="2694471877"/>
                    </a:ext>
                  </a:extLst>
                </a:gridCol>
                <a:gridCol w="1130531">
                  <a:extLst>
                    <a:ext uri="{9D8B030D-6E8A-4147-A177-3AD203B41FA5}">
                      <a16:colId xmlns:a16="http://schemas.microsoft.com/office/drawing/2014/main" val="802104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Unaries</a:t>
                      </a:r>
                      <a:endParaRPr lang="fr-FR" sz="105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Coordinates</a:t>
                      </a:r>
                      <a:r>
                        <a:rPr lang="fr-FR" sz="105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of:</a:t>
                      </a:r>
                      <a:endParaRPr lang="fr-FR" sz="105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Binaries</a:t>
                      </a:r>
                      <a:endParaRPr lang="fr-FR" sz="105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Coordinates</a:t>
                      </a:r>
                      <a:r>
                        <a:rPr lang="fr-FR" sz="105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of:</a:t>
                      </a:r>
                      <a:endParaRPr lang="fr-FR" sz="105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Ternaries</a:t>
                      </a:r>
                      <a:endParaRPr lang="fr-FR" sz="105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Coordinates</a:t>
                      </a:r>
                      <a:r>
                        <a:rPr lang="fr-FR" sz="105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of:</a:t>
                      </a:r>
                      <a:endParaRPr lang="fr-FR" sz="105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Quaternaries</a:t>
                      </a:r>
                      <a:endParaRPr lang="fr-FR" sz="105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Coordinates</a:t>
                      </a:r>
                      <a:r>
                        <a:rPr lang="fr-FR" sz="105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of:</a:t>
                      </a:r>
                      <a:endParaRPr lang="fr-FR" sz="105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Quinaries</a:t>
                      </a:r>
                      <a:endParaRPr lang="fr-FR" sz="105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Coordinates</a:t>
                      </a:r>
                      <a:r>
                        <a:rPr lang="fr-FR" sz="105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of:</a:t>
                      </a:r>
                      <a:endParaRPr lang="fr-FR" sz="105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829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05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"Nb"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"Ti"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"Zr"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"Cr"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"Mo"</a:t>
                      </a:r>
                      <a:endParaRPr lang="fr-FR" sz="105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NbTi</a:t>
                      </a:r>
                      <a:r>
                        <a:rPr lang="fr-FR" sz="105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NbZr</a:t>
                      </a:r>
                      <a:r>
                        <a:rPr lang="fr-FR" sz="105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NbCr</a:t>
                      </a:r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NbMo</a:t>
                      </a:r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TiZr</a:t>
                      </a:r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TiCr</a:t>
                      </a:r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TiMo</a:t>
                      </a:r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ZrCr</a:t>
                      </a:r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ZrMo</a:t>
                      </a:r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CrMo</a:t>
                      </a:r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endParaRPr lang="fr-FR" sz="105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NbTiZr</a:t>
                      </a:r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NbTiCr</a:t>
                      </a:r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NbTiMo</a:t>
                      </a:r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NbZrCr</a:t>
                      </a:r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NbZrMo</a:t>
                      </a:r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NbCrMo</a:t>
                      </a:r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TiZrCr</a:t>
                      </a:r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TiZrMo</a:t>
                      </a:r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TiCrMo</a:t>
                      </a:r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ZrCrMo</a:t>
                      </a:r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endParaRPr lang="fr-FR" sz="105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NbTiZrCr</a:t>
                      </a:r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NbTiZrMo</a:t>
                      </a:r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NbTiCrMo</a:t>
                      </a:r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NbZrCrMo</a:t>
                      </a:r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TiZrCrMo</a:t>
                      </a:r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endParaRPr lang="fr-FR" sz="105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NbTiZrCrMo</a:t>
                      </a:r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endParaRPr lang="fr-FR" sz="105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3484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4360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093204"/>
              </p:ext>
            </p:extLst>
          </p:nvPr>
        </p:nvGraphicFramePr>
        <p:xfrm>
          <a:off x="2216150" y="597695"/>
          <a:ext cx="2698749" cy="3237696"/>
        </p:xfrm>
        <a:graphic>
          <a:graphicData uri="http://schemas.openxmlformats.org/drawingml/2006/table">
            <a:tbl>
              <a:tblPr/>
              <a:tblGrid>
                <a:gridCol w="899583">
                  <a:extLst>
                    <a:ext uri="{9D8B030D-6E8A-4147-A177-3AD203B41FA5}">
                      <a16:colId xmlns:a16="http://schemas.microsoft.com/office/drawing/2014/main" val="3981889545"/>
                    </a:ext>
                  </a:extLst>
                </a:gridCol>
                <a:gridCol w="899583">
                  <a:extLst>
                    <a:ext uri="{9D8B030D-6E8A-4147-A177-3AD203B41FA5}">
                      <a16:colId xmlns:a16="http://schemas.microsoft.com/office/drawing/2014/main" val="994672997"/>
                    </a:ext>
                  </a:extLst>
                </a:gridCol>
                <a:gridCol w="899583">
                  <a:extLst>
                    <a:ext uri="{9D8B030D-6E8A-4147-A177-3AD203B41FA5}">
                      <a16:colId xmlns:a16="http://schemas.microsoft.com/office/drawing/2014/main" val="1166587530"/>
                    </a:ext>
                  </a:extLst>
                </a:gridCol>
              </a:tblGrid>
              <a:tr h="154176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NbTi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4224406"/>
                  </a:ext>
                </a:extLst>
              </a:tr>
              <a:tr h="154176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NbZr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995213"/>
                  </a:ext>
                </a:extLst>
              </a:tr>
              <a:tr h="154176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NbCr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0968993"/>
                  </a:ext>
                </a:extLst>
              </a:tr>
              <a:tr h="154176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734495"/>
                  </a:ext>
                </a:extLst>
              </a:tr>
              <a:tr h="154176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NbCrMo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CrMo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6958362"/>
                  </a:ext>
                </a:extLst>
              </a:tr>
              <a:tr h="154176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NbTiZrCr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TiZrCr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9829234"/>
                  </a:ext>
                </a:extLst>
              </a:tr>
              <a:tr h="154176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NbTiZrMo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TiZrMo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4165366"/>
                  </a:ext>
                </a:extLst>
              </a:tr>
              <a:tr h="154176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3832528"/>
                  </a:ext>
                </a:extLst>
              </a:tr>
              <a:tr h="154176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NbTiCr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NbCr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1516122"/>
                  </a:ext>
                </a:extLst>
              </a:tr>
              <a:tr h="154176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NbTiMo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NbMo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286499"/>
                  </a:ext>
                </a:extLst>
              </a:tr>
              <a:tr h="154176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TiZrCr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ZrCr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7962522"/>
                  </a:ext>
                </a:extLst>
              </a:tr>
              <a:tr h="154176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7238504"/>
                  </a:ext>
                </a:extLst>
              </a:tr>
              <a:tr h="154176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NbZrMo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NbMo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5996275"/>
                  </a:ext>
                </a:extLst>
              </a:tr>
              <a:tr h="154176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TiZrCr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TiCr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2177785"/>
                  </a:ext>
                </a:extLst>
              </a:tr>
              <a:tr h="154176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3926549"/>
                  </a:ext>
                </a:extLst>
              </a:tr>
              <a:tr h="154176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NbZr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NbTiZrCrMo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TiCrMo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1425138"/>
                  </a:ext>
                </a:extLst>
              </a:tr>
              <a:tr h="154176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2620603"/>
                  </a:ext>
                </a:extLst>
              </a:tr>
              <a:tr h="154176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NbTiZrCrMo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NbZrCr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2835250"/>
                  </a:ext>
                </a:extLst>
              </a:tr>
              <a:tr h="154176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ZrCr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NbTiZrCrMo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NbTiMo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0401690"/>
                  </a:ext>
                </a:extLst>
              </a:tr>
              <a:tr h="154176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ZrMo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NbTiZrCrMo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NbTiCr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2266363"/>
                  </a:ext>
                </a:extLst>
              </a:tr>
              <a:tr h="154176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CrMo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NbTiZrCrMo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NbTiZr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8326125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52768" y="1567934"/>
            <a:ext cx="20104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name_alignements</a:t>
            </a:r>
            <a:r>
              <a:rPr lang="fr-F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endParaRPr lang="fr-FR" sz="1400" dirty="0"/>
          </a:p>
        </p:txBody>
      </p:sp>
      <p:sp>
        <p:nvSpPr>
          <p:cNvPr id="8" name="Rectangle 7"/>
          <p:cNvSpPr/>
          <p:nvPr/>
        </p:nvSpPr>
        <p:spPr>
          <a:xfrm>
            <a:off x="5077460" y="597695"/>
            <a:ext cx="2914535" cy="132343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1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in the </a:t>
            </a:r>
            <a:r>
              <a:rPr lang="fr-FR" sz="10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fr-FR" sz="10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fr-FR" sz="10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name_elements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=[</a:t>
            </a:r>
            <a:r>
              <a:rPr lang="fr-F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"Nb", "Ti", "Zr", "Cr", "Mo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"], 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fr-FR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nb_cath_box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{1,0} , 2x1 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cell</a:t>
            </a:r>
            <a:endParaRPr lang="fr-F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nb_cath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</a:p>
          <a:p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name_alignements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90x3 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cell</a:t>
            </a:r>
            <a:endParaRPr lang="fr-FR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alignements= 90x9 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cell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(3 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coordinates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 3 mixtures)</a:t>
            </a:r>
            <a:endParaRPr lang="fr-F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196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49220" y="685800"/>
            <a:ext cx="5199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fig2 = figure ;</a:t>
            </a:r>
          </a:p>
          <a:p>
            <a:r>
              <a:rPr lang="da-DK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set( fig2 , </a:t>
            </a:r>
            <a:r>
              <a:rPr lang="da-DK" sz="1200" dirty="0">
                <a:solidFill>
                  <a:srgbClr val="A020F0"/>
                </a:solidFill>
                <a:latin typeface="Courier New" panose="02070309020205020404" pitchFamily="49" charset="0"/>
              </a:rPr>
              <a:t>'position'</a:t>
            </a:r>
            <a:r>
              <a:rPr lang="da-DK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, [ 400 , 100 , 600 , 900 ])</a:t>
            </a:r>
          </a:p>
          <a:p>
            <a:endParaRPr lang="fr-FR" sz="1200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fr-FR" sz="12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fr-FR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nb_cath</a:t>
            </a:r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==2</a:t>
            </a:r>
          </a:p>
          <a:p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fr-FR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...</a:t>
            </a:r>
            <a:endParaRPr lang="fr-FR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endParaRPr lang="fr-FR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r="47776"/>
          <a:stretch/>
        </p:blipFill>
        <p:spPr>
          <a:xfrm>
            <a:off x="252768" y="500149"/>
            <a:ext cx="2254844" cy="707578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52768" y="192372"/>
            <a:ext cx="8051214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1 : 2 cathodes. </a:t>
            </a:r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Imposing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conditions over the </a:t>
            </a:r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selections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gradients</a:t>
            </a:r>
            <a:endParaRPr 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49220" y="5966113"/>
            <a:ext cx="608838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endParaRPr lang="fr-FR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da=1:nb_elements</a:t>
            </a:r>
          </a:p>
          <a:p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do_not_align_boxes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(da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)=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uicontrol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( fig2 , </a:t>
            </a:r>
            <a:r>
              <a:rPr lang="fr-FR" sz="1100" dirty="0">
                <a:solidFill>
                  <a:srgbClr val="A020F0"/>
                </a:solidFill>
                <a:latin typeface="Courier New" panose="02070309020205020404" pitchFamily="49" charset="0"/>
              </a:rPr>
              <a:t>'style'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, </a:t>
            </a:r>
            <a:r>
              <a:rPr lang="fr-FR" sz="1100" dirty="0">
                <a:solidFill>
                  <a:srgbClr val="A020F0"/>
                </a:solidFill>
                <a:latin typeface="Courier New" panose="02070309020205020404" pitchFamily="49" charset="0"/>
              </a:rPr>
              <a:t>' </a:t>
            </a:r>
            <a:r>
              <a:rPr lang="fr-FR" sz="1100" dirty="0" err="1">
                <a:solidFill>
                  <a:srgbClr val="A020F0"/>
                </a:solidFill>
                <a:latin typeface="Courier New" panose="02070309020205020404" pitchFamily="49" charset="0"/>
              </a:rPr>
              <a:t>checkbox</a:t>
            </a:r>
            <a:r>
              <a:rPr lang="fr-FR" sz="11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,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fr-FR" sz="110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'position</a:t>
            </a:r>
            <a:r>
              <a:rPr lang="fr-FR" sz="11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 [50+da*30,135,50,20] ,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fr-FR" sz="110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'string</a:t>
            </a:r>
            <a:r>
              <a:rPr lang="fr-FR" sz="11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, num2str(da) );</a:t>
            </a:r>
          </a:p>
          <a:p>
            <a:r>
              <a:rPr lang="fr-FR" sz="11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fr-FR" sz="11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valid_condition_button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uicontrol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 fig2 , </a:t>
            </a:r>
            <a:r>
              <a:rPr lang="fr-FR" sz="1100" dirty="0">
                <a:solidFill>
                  <a:srgbClr val="A020F0"/>
                </a:solidFill>
                <a:latin typeface="Courier New" panose="02070309020205020404" pitchFamily="49" charset="0"/>
              </a:rPr>
              <a:t>'style'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, </a:t>
            </a:r>
            <a:r>
              <a:rPr lang="fr-FR" sz="1100" dirty="0">
                <a:solidFill>
                  <a:srgbClr val="A020F0"/>
                </a:solidFill>
                <a:latin typeface="Courier New" panose="02070309020205020404" pitchFamily="49" charset="0"/>
              </a:rPr>
              <a:t>'push'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, 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fr-FR" sz="110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'position</a:t>
            </a:r>
            <a:r>
              <a:rPr lang="fr-FR" sz="11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, [200,100,50,20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],</a:t>
            </a:r>
          </a:p>
          <a:p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fr-FR" sz="110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'string</a:t>
            </a:r>
            <a:r>
              <a:rPr lang="fr-FR" sz="11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, </a:t>
            </a:r>
            <a:r>
              <a:rPr lang="fr-FR" sz="1100" dirty="0">
                <a:solidFill>
                  <a:srgbClr val="A020F0"/>
                </a:solidFill>
                <a:latin typeface="Courier New" panose="02070309020205020404" pitchFamily="49" charset="0"/>
              </a:rPr>
              <a:t>'Validation</a:t>
            </a:r>
            <a:r>
              <a:rPr lang="fr-FR" sz="110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fr-FR" sz="110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'callback</a:t>
            </a:r>
            <a:r>
              <a:rPr lang="fr-FR" sz="11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fr-FR" sz="1100" dirty="0" err="1">
                <a:solidFill>
                  <a:srgbClr val="A020F0"/>
                </a:solidFill>
                <a:latin typeface="Courier New" panose="02070309020205020404" pitchFamily="49" charset="0"/>
              </a:rPr>
              <a:t>uiresume</a:t>
            </a:r>
            <a:r>
              <a:rPr lang="fr-FR" sz="1100" dirty="0">
                <a:solidFill>
                  <a:srgbClr val="A020F0"/>
                </a:solidFill>
                <a:latin typeface="Courier New" panose="02070309020205020404" pitchFamily="49" charset="0"/>
              </a:rPr>
              <a:t>(fig2)'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uiwait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(fig2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/>
          </a:p>
        </p:txBody>
      </p:sp>
      <p:sp>
        <p:nvSpPr>
          <p:cNvPr id="7" name="Rectangle 6"/>
          <p:cNvSpPr/>
          <p:nvPr/>
        </p:nvSpPr>
        <p:spPr>
          <a:xfrm>
            <a:off x="2761702" y="1798908"/>
            <a:ext cx="55422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list_align_impose</a:t>
            </a:r>
            <a:r>
              <a:rPr lang="fr-FR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fr-FR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uicontrol</a:t>
            </a:r>
            <a:r>
              <a:rPr lang="fr-FR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 fig2 , </a:t>
            </a:r>
            <a:r>
              <a:rPr lang="fr-FR" sz="1200" dirty="0">
                <a:solidFill>
                  <a:srgbClr val="A020F0"/>
                </a:solidFill>
                <a:latin typeface="Courier New" panose="02070309020205020404" pitchFamily="49" charset="0"/>
              </a:rPr>
              <a:t>'style'</a:t>
            </a:r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fr-FR" sz="12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fr-FR" sz="1200" dirty="0" err="1">
                <a:solidFill>
                  <a:srgbClr val="A020F0"/>
                </a:solidFill>
                <a:latin typeface="Courier New" panose="02070309020205020404" pitchFamily="49" charset="0"/>
              </a:rPr>
              <a:t>listbox</a:t>
            </a:r>
            <a:r>
              <a:rPr lang="fr-FR" sz="120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fr-FR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fr-FR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         </a:t>
            </a:r>
            <a:r>
              <a:rPr lang="fr-FR" sz="120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'position</a:t>
            </a:r>
            <a:r>
              <a:rPr lang="fr-FR" sz="12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 [50 700 200 100</a:t>
            </a:r>
            <a:r>
              <a:rPr lang="fr-FR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], </a:t>
            </a:r>
          </a:p>
          <a:p>
            <a:r>
              <a:rPr lang="fr-FR" sz="120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                            '</a:t>
            </a:r>
            <a:r>
              <a:rPr lang="fr-FR" sz="1200" dirty="0" err="1" smtClean="0">
                <a:solidFill>
                  <a:srgbClr val="A020F0"/>
                </a:solidFill>
                <a:latin typeface="Courier New" panose="02070309020205020404" pitchFamily="49" charset="0"/>
              </a:rPr>
              <a:t>Max</a:t>
            </a:r>
            <a:r>
              <a:rPr lang="fr-FR" sz="1200" dirty="0" err="1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fr-F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,size</a:t>
            </a:r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(name_alignement,1</a:t>
            </a:r>
            <a:r>
              <a:rPr lang="fr-FR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</a:p>
          <a:p>
            <a:r>
              <a:rPr lang="fr-FR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		    </a:t>
            </a:r>
            <a:r>
              <a:rPr lang="fr-FR" sz="120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'string</a:t>
            </a:r>
            <a:r>
              <a:rPr lang="fr-FR" sz="12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, [</a:t>
            </a:r>
            <a:r>
              <a:rPr lang="fr-FR" sz="1200" dirty="0">
                <a:solidFill>
                  <a:srgbClr val="A020F0"/>
                </a:solidFill>
                <a:latin typeface="Courier New" panose="02070309020205020404" pitchFamily="49" charset="0"/>
              </a:rPr>
              <a:t>' '</a:t>
            </a:r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fr-F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list_alignement</a:t>
            </a:r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]);</a:t>
            </a:r>
          </a:p>
        </p:txBody>
      </p:sp>
      <p:cxnSp>
        <p:nvCxnSpPr>
          <p:cNvPr id="9" name="Connecteur droit avec flèche 8"/>
          <p:cNvCxnSpPr/>
          <p:nvPr/>
        </p:nvCxnSpPr>
        <p:spPr>
          <a:xfrm flipH="1">
            <a:off x="2113912" y="1947707"/>
            <a:ext cx="6789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792814" y="2898886"/>
            <a:ext cx="29738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not_repeat_list</a:t>
            </a:r>
            <a:r>
              <a:rPr lang="fr-FR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fr-FR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uicontrol</a:t>
            </a:r>
            <a:r>
              <a:rPr lang="fr-FR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(...)</a:t>
            </a:r>
            <a:endParaRPr lang="fr-FR" sz="1200" dirty="0"/>
          </a:p>
        </p:txBody>
      </p:sp>
      <p:cxnSp>
        <p:nvCxnSpPr>
          <p:cNvPr id="11" name="Connecteur droit avec flèche 10"/>
          <p:cNvCxnSpPr/>
          <p:nvPr/>
        </p:nvCxnSpPr>
        <p:spPr>
          <a:xfrm flipH="1">
            <a:off x="2168161" y="3037385"/>
            <a:ext cx="6789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749002" y="3938963"/>
            <a:ext cx="32528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repeat_only_list</a:t>
            </a:r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fr-F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uicontrol</a:t>
            </a:r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(...)</a:t>
            </a:r>
            <a:endParaRPr lang="fr-FR" sz="1200" dirty="0"/>
          </a:p>
        </p:txBody>
      </p:sp>
      <p:cxnSp>
        <p:nvCxnSpPr>
          <p:cNvPr id="13" name="Connecteur droit avec flèche 12"/>
          <p:cNvCxnSpPr>
            <a:stCxn id="12" idx="1"/>
          </p:cNvCxnSpPr>
          <p:nvPr/>
        </p:nvCxnSpPr>
        <p:spPr>
          <a:xfrm flipH="1">
            <a:off x="1104240" y="4077463"/>
            <a:ext cx="16447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749002" y="4233724"/>
            <a:ext cx="5542280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fix_repetition_only_button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uicontrol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( fig2 , </a:t>
            </a:r>
            <a:r>
              <a:rPr lang="fr-FR" sz="1100" dirty="0">
                <a:solidFill>
                  <a:srgbClr val="A020F0"/>
                </a:solidFill>
                <a:latin typeface="Courier New" panose="02070309020205020404" pitchFamily="49" charset="0"/>
              </a:rPr>
              <a:t>'style'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, </a:t>
            </a:r>
            <a:r>
              <a:rPr lang="fr-FR" sz="1100" dirty="0">
                <a:solidFill>
                  <a:srgbClr val="A020F0"/>
                </a:solidFill>
                <a:latin typeface="Courier New" panose="02070309020205020404" pitchFamily="49" charset="0"/>
              </a:rPr>
              <a:t>'push</a:t>
            </a:r>
            <a:r>
              <a:rPr lang="fr-FR" sz="110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         </a:t>
            </a:r>
            <a:r>
              <a:rPr lang="fr-FR" sz="1100" dirty="0">
                <a:solidFill>
                  <a:srgbClr val="A020F0"/>
                </a:solidFill>
                <a:latin typeface="Courier New" panose="02070309020205020404" pitchFamily="49" charset="0"/>
              </a:rPr>
              <a:t>'position'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, [120 410 100 50 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],</a:t>
            </a:r>
          </a:p>
          <a:p>
            <a:r>
              <a:rPr lang="fr-FR" sz="1100" dirty="0">
                <a:solidFill>
                  <a:srgbClr val="A020F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       'string</a:t>
            </a:r>
            <a:r>
              <a:rPr lang="fr-FR" sz="11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, </a:t>
            </a:r>
            <a:r>
              <a:rPr lang="fr-FR" sz="1100" dirty="0">
                <a:solidFill>
                  <a:srgbClr val="A020F0"/>
                </a:solidFill>
                <a:latin typeface="Courier New" panose="02070309020205020404" pitchFamily="49" charset="0"/>
              </a:rPr>
              <a:t>'&lt;html&gt;Maximum </a:t>
            </a:r>
            <a:r>
              <a:rPr lang="fr-FR" sz="1100" dirty="0" err="1">
                <a:solidFill>
                  <a:srgbClr val="A020F0"/>
                </a:solidFill>
                <a:latin typeface="Courier New" panose="02070309020205020404" pitchFamily="49" charset="0"/>
              </a:rPr>
              <a:t>number</a:t>
            </a:r>
            <a:r>
              <a:rPr lang="fr-FR" sz="1100" dirty="0">
                <a:solidFill>
                  <a:srgbClr val="A020F0"/>
                </a:solidFill>
                <a:latin typeface="Courier New" panose="02070309020205020404" pitchFamily="49" charset="0"/>
              </a:rPr>
              <a:t> &lt;</a:t>
            </a:r>
            <a:r>
              <a:rPr lang="fr-FR" sz="1100" dirty="0" err="1">
                <a:solidFill>
                  <a:srgbClr val="A020F0"/>
                </a:solidFill>
                <a:latin typeface="Courier New" panose="02070309020205020404" pitchFamily="49" charset="0"/>
              </a:rPr>
              <a:t>br</a:t>
            </a:r>
            <a:r>
              <a:rPr lang="fr-FR" sz="1100" dirty="0">
                <a:solidFill>
                  <a:srgbClr val="A020F0"/>
                </a:solidFill>
                <a:latin typeface="Courier New" panose="02070309020205020404" pitchFamily="49" charset="0"/>
              </a:rPr>
              <a:t>&gt;of </a:t>
            </a:r>
            <a:r>
              <a:rPr lang="fr-FR" sz="1100" dirty="0" err="1">
                <a:solidFill>
                  <a:srgbClr val="A020F0"/>
                </a:solidFill>
                <a:latin typeface="Courier New" panose="02070309020205020404" pitchFamily="49" charset="0"/>
              </a:rPr>
              <a:t>repetitions</a:t>
            </a:r>
            <a:r>
              <a:rPr lang="fr-FR" sz="1100" dirty="0">
                <a:solidFill>
                  <a:srgbClr val="A020F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&gt;'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 'callback'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fr-FR" sz="1100" dirty="0" err="1" smtClean="0">
                <a:solidFill>
                  <a:srgbClr val="A020F0"/>
                </a:solidFill>
                <a:latin typeface="Courier New" panose="02070309020205020404" pitchFamily="49" charset="0"/>
              </a:rPr>
              <a:t>nb_repet_only</a:t>
            </a:r>
            <a:r>
              <a:rPr lang="fr-FR" sz="110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=</a:t>
            </a:r>
            <a:r>
              <a:rPr lang="fr-FR" sz="1100" dirty="0" err="1" smtClean="0">
                <a:solidFill>
                  <a:srgbClr val="A020F0"/>
                </a:solidFill>
                <a:latin typeface="Courier New" panose="02070309020205020404" pitchFamily="49" charset="0"/>
              </a:rPr>
              <a:t>fix_nb_repetition</a:t>
            </a:r>
            <a:r>
              <a:rPr lang="fr-FR" sz="110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(repeat_only_list,fig2</a:t>
            </a:r>
            <a:r>
              <a:rPr lang="fr-FR" sz="1100" dirty="0">
                <a:solidFill>
                  <a:srgbClr val="A020F0"/>
                </a:solidFill>
                <a:latin typeface="Courier New" panose="02070309020205020404" pitchFamily="49" charset="0"/>
              </a:rPr>
              <a:t>,[240 500 50 20 ])'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</p:txBody>
      </p:sp>
      <p:cxnSp>
        <p:nvCxnSpPr>
          <p:cNvPr id="16" name="Connecteur droit avec flèche 15"/>
          <p:cNvCxnSpPr/>
          <p:nvPr/>
        </p:nvCxnSpPr>
        <p:spPr>
          <a:xfrm flipH="1" flipV="1">
            <a:off x="1822613" y="4428121"/>
            <a:ext cx="9390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649220" y="5178617"/>
            <a:ext cx="37176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repeat_at_least_list</a:t>
            </a:r>
            <a:r>
              <a:rPr lang="fr-FR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fr-FR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uicontrol</a:t>
            </a:r>
            <a:r>
              <a:rPr lang="fr-FR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(...) </a:t>
            </a:r>
            <a:endParaRPr lang="fr-FR" sz="1200" dirty="0"/>
          </a:p>
        </p:txBody>
      </p:sp>
      <p:cxnSp>
        <p:nvCxnSpPr>
          <p:cNvPr id="19" name="Connecteur droit avec flèche 18"/>
          <p:cNvCxnSpPr>
            <a:stCxn id="18" idx="1"/>
          </p:cNvCxnSpPr>
          <p:nvPr/>
        </p:nvCxnSpPr>
        <p:spPr>
          <a:xfrm flipH="1" flipV="1">
            <a:off x="1104240" y="5172443"/>
            <a:ext cx="1544980" cy="1446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749002" y="5441544"/>
            <a:ext cx="45544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fix_repetition_at_least_button</a:t>
            </a:r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fr-F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uicontrol</a:t>
            </a:r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(...) </a:t>
            </a:r>
            <a:endParaRPr lang="fr-FR" sz="1200" dirty="0"/>
          </a:p>
        </p:txBody>
      </p:sp>
      <p:cxnSp>
        <p:nvCxnSpPr>
          <p:cNvPr id="22" name="Connecteur droit avec flèche 21"/>
          <p:cNvCxnSpPr>
            <a:stCxn id="21" idx="1"/>
          </p:cNvCxnSpPr>
          <p:nvPr/>
        </p:nvCxnSpPr>
        <p:spPr>
          <a:xfrm flipH="1" flipV="1">
            <a:off x="1822613" y="5564687"/>
            <a:ext cx="9263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 flipH="1">
            <a:off x="1866426" y="6305550"/>
            <a:ext cx="782794" cy="1798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6" idx="1"/>
          </p:cNvCxnSpPr>
          <p:nvPr/>
        </p:nvCxnSpPr>
        <p:spPr>
          <a:xfrm flipH="1" flipV="1">
            <a:off x="2051050" y="6858000"/>
            <a:ext cx="598170" cy="339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63014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1804</TotalTime>
  <Words>2724</Words>
  <Application>Microsoft Office PowerPoint</Application>
  <PresentationFormat>Grand écran</PresentationFormat>
  <Paragraphs>637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Courier New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boichot</dc:creator>
  <cp:lastModifiedBy>boichot</cp:lastModifiedBy>
  <cp:revision>56</cp:revision>
  <dcterms:created xsi:type="dcterms:W3CDTF">2021-08-25T09:06:05Z</dcterms:created>
  <dcterms:modified xsi:type="dcterms:W3CDTF">2021-09-03T16:00:46Z</dcterms:modified>
</cp:coreProperties>
</file>