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27/02/2024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Progressive-evolutionary-structural-optimisation-algorithm-main\Benchmark - Copie\Size24_Topology_kp_ko_10_phi_0.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496" y="1916832"/>
            <a:ext cx="2235200" cy="2438400"/>
          </a:xfrm>
          <a:prstGeom prst="rect">
            <a:avLst/>
          </a:prstGeom>
          <a:noFill/>
        </p:spPr>
      </p:pic>
      <p:pic>
        <p:nvPicPr>
          <p:cNvPr id="1027" name="Picture 3" descr="C:\Users\BOICHOT\Downloads\Progressive-evolutionary-structural-optimisation-algorithm-main\Benchmark - Copie\Size46_Topology_kp_ko_10_phi_0.3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38400" y="1988840"/>
            <a:ext cx="2133600" cy="2336800"/>
          </a:xfrm>
          <a:prstGeom prst="rect">
            <a:avLst/>
          </a:prstGeom>
          <a:noFill/>
        </p:spPr>
      </p:pic>
      <p:sp>
        <p:nvSpPr>
          <p:cNvPr id="6" name="Flèche courbée vers le bas 5"/>
          <p:cNvSpPr/>
          <p:nvPr/>
        </p:nvSpPr>
        <p:spPr>
          <a:xfrm>
            <a:off x="1907704" y="1198493"/>
            <a:ext cx="1008112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2051720" y="134250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x2</a:t>
            </a:r>
            <a:endParaRPr lang="fr-FR" sz="3600" dirty="0"/>
          </a:p>
        </p:txBody>
      </p:sp>
      <p:sp>
        <p:nvSpPr>
          <p:cNvPr id="8" name="Flèche courbée vers le bas 7"/>
          <p:cNvSpPr/>
          <p:nvPr/>
        </p:nvSpPr>
        <p:spPr>
          <a:xfrm>
            <a:off x="4139952" y="1198493"/>
            <a:ext cx="1008112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4283968" y="134250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x2</a:t>
            </a:r>
            <a:endParaRPr lang="fr-FR" sz="3600" dirty="0"/>
          </a:p>
        </p:txBody>
      </p:sp>
      <p:pic>
        <p:nvPicPr>
          <p:cNvPr id="1028" name="Picture 4" descr="C:\Users\BOICHOT\Downloads\Progressive-evolutionary-structural-optimisation-algorithm-main\Benchmark - Copie\Size90_Topology_kp_ko_10_phi_0.3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6016" y="1988840"/>
            <a:ext cx="2082800" cy="2286000"/>
          </a:xfrm>
          <a:prstGeom prst="rect">
            <a:avLst/>
          </a:prstGeom>
          <a:noFill/>
        </p:spPr>
      </p:pic>
      <p:sp>
        <p:nvSpPr>
          <p:cNvPr id="17" name="Flèche courbée vers le bas 16"/>
          <p:cNvSpPr/>
          <p:nvPr/>
        </p:nvSpPr>
        <p:spPr>
          <a:xfrm>
            <a:off x="6372200" y="1198493"/>
            <a:ext cx="1008112" cy="4320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6516216" y="1342509"/>
            <a:ext cx="9361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 smtClean="0"/>
              <a:t>x2</a:t>
            </a:r>
            <a:endParaRPr lang="fr-FR" sz="3600" dirty="0"/>
          </a:p>
        </p:txBody>
      </p:sp>
      <p:cxnSp>
        <p:nvCxnSpPr>
          <p:cNvPr id="21" name="Connecteur droit avec flèche 20"/>
          <p:cNvCxnSpPr>
            <a:stCxn id="23" idx="1"/>
          </p:cNvCxnSpPr>
          <p:nvPr/>
        </p:nvCxnSpPr>
        <p:spPr>
          <a:xfrm flipH="1" flipV="1">
            <a:off x="1979712" y="3717032"/>
            <a:ext cx="432048" cy="976754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ZoneTexte 22"/>
          <p:cNvSpPr txBox="1"/>
          <p:nvPr/>
        </p:nvSpPr>
        <p:spPr>
          <a:xfrm>
            <a:off x="2411760" y="4509120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Heating</a:t>
            </a:r>
            <a:r>
              <a:rPr lang="fr-FR" dirty="0" smtClean="0"/>
              <a:t> </a:t>
            </a:r>
            <a:r>
              <a:rPr lang="fr-FR" dirty="0" err="1" smtClean="0"/>
              <a:t>poorly</a:t>
            </a:r>
            <a:r>
              <a:rPr lang="fr-FR" dirty="0" smtClean="0"/>
              <a:t>-</a:t>
            </a:r>
            <a:r>
              <a:rPr lang="fr-FR" dirty="0" err="1" smtClean="0"/>
              <a:t>conductive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  <p:cxnSp>
        <p:nvCxnSpPr>
          <p:cNvPr id="24" name="Connecteur droit avec flèche 23"/>
          <p:cNvCxnSpPr/>
          <p:nvPr/>
        </p:nvCxnSpPr>
        <p:spPr>
          <a:xfrm flipV="1">
            <a:off x="755576" y="4365104"/>
            <a:ext cx="216024" cy="648072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/>
          <p:cNvSpPr txBox="1"/>
          <p:nvPr/>
        </p:nvSpPr>
        <p:spPr>
          <a:xfrm>
            <a:off x="35496" y="4941168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Heat</a:t>
            </a:r>
            <a:r>
              <a:rPr lang="fr-FR" dirty="0" smtClean="0"/>
              <a:t> </a:t>
            </a:r>
            <a:r>
              <a:rPr lang="fr-FR" dirty="0" err="1" smtClean="0"/>
              <a:t>sink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  <p:cxnSp>
        <p:nvCxnSpPr>
          <p:cNvPr id="33" name="Connecteur droit avec flèche 32"/>
          <p:cNvCxnSpPr>
            <a:stCxn id="37" idx="1"/>
          </p:cNvCxnSpPr>
          <p:nvPr/>
        </p:nvCxnSpPr>
        <p:spPr>
          <a:xfrm flipH="1" flipV="1">
            <a:off x="1547664" y="3645024"/>
            <a:ext cx="864096" cy="1480810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/>
          <p:cNvSpPr txBox="1"/>
          <p:nvPr/>
        </p:nvSpPr>
        <p:spPr>
          <a:xfrm>
            <a:off x="2411760" y="4941168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Non-</a:t>
            </a:r>
            <a:r>
              <a:rPr lang="fr-FR" dirty="0" err="1" smtClean="0"/>
              <a:t>heating</a:t>
            </a:r>
            <a:r>
              <a:rPr lang="fr-FR" dirty="0" smtClean="0"/>
              <a:t> </a:t>
            </a:r>
            <a:r>
              <a:rPr lang="fr-FR" dirty="0" err="1" smtClean="0"/>
              <a:t>highly</a:t>
            </a:r>
            <a:r>
              <a:rPr lang="fr-FR" dirty="0" smtClean="0"/>
              <a:t>-</a:t>
            </a:r>
            <a:r>
              <a:rPr lang="fr-FR" dirty="0" err="1" smtClean="0"/>
              <a:t>conductive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endParaRPr lang="fr-FR" dirty="0"/>
          </a:p>
        </p:txBody>
      </p:sp>
      <p:cxnSp>
        <p:nvCxnSpPr>
          <p:cNvPr id="41" name="Connecteur droit avec flèche 40"/>
          <p:cNvCxnSpPr>
            <a:stCxn id="43" idx="1"/>
          </p:cNvCxnSpPr>
          <p:nvPr/>
        </p:nvCxnSpPr>
        <p:spPr>
          <a:xfrm flipH="1" flipV="1">
            <a:off x="1619672" y="4365104"/>
            <a:ext cx="792088" cy="1183486"/>
          </a:xfrm>
          <a:prstGeom prst="straightConnector1">
            <a:avLst/>
          </a:prstGeom>
          <a:ln w="38100">
            <a:solidFill>
              <a:schemeClr val="tx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42"/>
          <p:cNvSpPr txBox="1"/>
          <p:nvPr/>
        </p:nvSpPr>
        <p:spPr>
          <a:xfrm>
            <a:off x="2411760" y="5363924"/>
            <a:ext cx="4464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Adiabatic</a:t>
            </a:r>
            <a:r>
              <a:rPr lang="fr-FR" dirty="0" smtClean="0"/>
              <a:t> </a:t>
            </a:r>
            <a:r>
              <a:rPr lang="fr-FR" dirty="0" err="1" smtClean="0"/>
              <a:t>elements</a:t>
            </a:r>
            <a:r>
              <a:rPr lang="fr-FR" dirty="0" smtClean="0"/>
              <a:t> to close the system</a:t>
            </a:r>
            <a:endParaRPr lang="fr-FR" dirty="0"/>
          </a:p>
        </p:txBody>
      </p:sp>
      <p:sp>
        <p:nvSpPr>
          <p:cNvPr id="45" name="ZoneTexte 44"/>
          <p:cNvSpPr txBox="1"/>
          <p:nvPr/>
        </p:nvSpPr>
        <p:spPr>
          <a:xfrm>
            <a:off x="539552" y="14847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Very</a:t>
            </a:r>
            <a:r>
              <a:rPr lang="fr-FR" dirty="0" smtClean="0"/>
              <a:t> </a:t>
            </a:r>
            <a:r>
              <a:rPr lang="fr-FR" dirty="0" err="1" smtClean="0"/>
              <a:t>coarse</a:t>
            </a:r>
            <a:endParaRPr lang="fr-FR" dirty="0"/>
          </a:p>
        </p:txBody>
      </p:sp>
      <p:sp>
        <p:nvSpPr>
          <p:cNvPr id="46" name="ZoneTexte 45"/>
          <p:cNvSpPr txBox="1"/>
          <p:nvPr/>
        </p:nvSpPr>
        <p:spPr>
          <a:xfrm>
            <a:off x="3131840" y="1484784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Coarse</a:t>
            </a:r>
            <a:endParaRPr lang="fr-FR" dirty="0"/>
          </a:p>
        </p:txBody>
      </p:sp>
      <p:sp>
        <p:nvSpPr>
          <p:cNvPr id="47" name="ZoneTexte 46"/>
          <p:cNvSpPr txBox="1"/>
          <p:nvPr/>
        </p:nvSpPr>
        <p:spPr>
          <a:xfrm>
            <a:off x="5436096" y="14847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Fine</a:t>
            </a:r>
            <a:endParaRPr lang="fr-FR" dirty="0"/>
          </a:p>
        </p:txBody>
      </p:sp>
      <p:sp>
        <p:nvSpPr>
          <p:cNvPr id="48" name="ZoneTexte 47"/>
          <p:cNvSpPr txBox="1"/>
          <p:nvPr/>
        </p:nvSpPr>
        <p:spPr>
          <a:xfrm>
            <a:off x="7524328" y="1484784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Very</a:t>
            </a:r>
            <a:r>
              <a:rPr lang="fr-FR" dirty="0" smtClean="0"/>
              <a:t> fine</a:t>
            </a:r>
            <a:endParaRPr lang="fr-FR" dirty="0"/>
          </a:p>
        </p:txBody>
      </p:sp>
      <p:sp>
        <p:nvSpPr>
          <p:cNvPr id="52" name="ZoneTexte 51"/>
          <p:cNvSpPr txBox="1"/>
          <p:nvPr/>
        </p:nvSpPr>
        <p:spPr>
          <a:xfrm>
            <a:off x="1763688" y="7920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Converged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53" name="ZoneTexte 52"/>
          <p:cNvSpPr txBox="1"/>
          <p:nvPr/>
        </p:nvSpPr>
        <p:spPr>
          <a:xfrm>
            <a:off x="3995936" y="7920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Converged</a:t>
            </a:r>
            <a:r>
              <a:rPr lang="fr-FR" dirty="0" smtClean="0"/>
              <a:t> ?</a:t>
            </a:r>
            <a:endParaRPr lang="fr-FR" dirty="0"/>
          </a:p>
        </p:txBody>
      </p:sp>
      <p:sp>
        <p:nvSpPr>
          <p:cNvPr id="54" name="ZoneTexte 53"/>
          <p:cNvSpPr txBox="1"/>
          <p:nvPr/>
        </p:nvSpPr>
        <p:spPr>
          <a:xfrm>
            <a:off x="6228184" y="792088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Converged</a:t>
            </a:r>
            <a:r>
              <a:rPr lang="fr-FR" dirty="0" smtClean="0"/>
              <a:t> ?</a:t>
            </a:r>
            <a:endParaRPr lang="fr-FR" dirty="0"/>
          </a:p>
        </p:txBody>
      </p:sp>
      <p:pic>
        <p:nvPicPr>
          <p:cNvPr id="1032" name="Picture 8" descr="C:\Users\BOICHOT\Downloads\Progressive-evolutionary-structural-optimisation-algorithm-main\Benchmark - Copie\Data\3X0AMMEIB_Topology_kp_ko_10_phi_0.3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948264" y="1988840"/>
            <a:ext cx="2097132" cy="23042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ownloads\Progressive-evolutionary-structural-optimisation-algorithm-main\Codes\std entropy mini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3568" y="44624"/>
            <a:ext cx="1543050" cy="1695450"/>
          </a:xfrm>
          <a:prstGeom prst="rect">
            <a:avLst/>
          </a:prstGeom>
          <a:noFill/>
        </p:spPr>
      </p:pic>
      <p:sp>
        <p:nvSpPr>
          <p:cNvPr id="5" name="ZoneTexte 4"/>
          <p:cNvSpPr txBox="1"/>
          <p:nvPr/>
        </p:nvSpPr>
        <p:spPr>
          <a:xfrm>
            <a:off x="539552" y="1692097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Minimization</a:t>
            </a:r>
            <a:r>
              <a:rPr lang="fr-FR" sz="1600" dirty="0" smtClean="0"/>
              <a:t> of </a:t>
            </a:r>
            <a:r>
              <a:rPr lang="fr-FR" sz="1600" dirty="0" err="1" smtClean="0"/>
              <a:t>entropy</a:t>
            </a:r>
            <a:r>
              <a:rPr lang="fr-FR" sz="1600" dirty="0" smtClean="0"/>
              <a:t> variance</a:t>
            </a:r>
            <a:endParaRPr lang="fr-FR" sz="1600" dirty="0"/>
          </a:p>
        </p:txBody>
      </p:sp>
      <p:sp>
        <p:nvSpPr>
          <p:cNvPr id="6" name="ZoneTexte 5"/>
          <p:cNvSpPr txBox="1"/>
          <p:nvPr/>
        </p:nvSpPr>
        <p:spPr>
          <a:xfrm>
            <a:off x="2555776" y="1700808"/>
            <a:ext cx="18722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Maximization</a:t>
            </a:r>
            <a:r>
              <a:rPr lang="fr-FR" sz="1600" dirty="0" smtClean="0"/>
              <a:t> of </a:t>
            </a:r>
            <a:r>
              <a:rPr lang="fr-FR" sz="1600" dirty="0" err="1" smtClean="0"/>
              <a:t>entropy</a:t>
            </a:r>
            <a:r>
              <a:rPr lang="fr-FR" sz="1600" dirty="0" smtClean="0"/>
              <a:t> variance</a:t>
            </a:r>
            <a:endParaRPr lang="fr-FR" sz="1600" dirty="0"/>
          </a:p>
        </p:txBody>
      </p:sp>
      <p:sp>
        <p:nvSpPr>
          <p:cNvPr id="7" name="ZoneTexte 6"/>
          <p:cNvSpPr txBox="1"/>
          <p:nvPr/>
        </p:nvSpPr>
        <p:spPr>
          <a:xfrm>
            <a:off x="4644008" y="1692097"/>
            <a:ext cx="16561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Minimization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of total </a:t>
            </a:r>
            <a:r>
              <a:rPr lang="fr-FR" sz="1600" dirty="0" err="1" smtClean="0"/>
              <a:t>entropy</a:t>
            </a:r>
            <a:endParaRPr lang="fr-FR" sz="1600" dirty="0"/>
          </a:p>
        </p:txBody>
      </p:sp>
      <p:sp>
        <p:nvSpPr>
          <p:cNvPr id="8" name="ZoneTexte 7"/>
          <p:cNvSpPr txBox="1"/>
          <p:nvPr/>
        </p:nvSpPr>
        <p:spPr>
          <a:xfrm>
            <a:off x="6588224" y="1700808"/>
            <a:ext cx="17281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Maximization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of total </a:t>
            </a:r>
            <a:r>
              <a:rPr lang="fr-FR" sz="1600" dirty="0" err="1" smtClean="0"/>
              <a:t>entropy</a:t>
            </a:r>
            <a:endParaRPr lang="fr-FR" sz="1600" dirty="0"/>
          </a:p>
        </p:txBody>
      </p:sp>
      <p:sp>
        <p:nvSpPr>
          <p:cNvPr id="9" name="ZoneTexte 8"/>
          <p:cNvSpPr txBox="1"/>
          <p:nvPr/>
        </p:nvSpPr>
        <p:spPr>
          <a:xfrm>
            <a:off x="251520" y="40050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Minimization</a:t>
            </a:r>
            <a:r>
              <a:rPr lang="fr-FR" sz="1600" dirty="0" smtClean="0"/>
              <a:t> of </a:t>
            </a:r>
            <a:r>
              <a:rPr lang="fr-FR" sz="1600" dirty="0" err="1" smtClean="0"/>
              <a:t>temperature</a:t>
            </a:r>
            <a:r>
              <a:rPr lang="fr-FR" sz="1600" dirty="0" smtClean="0"/>
              <a:t> </a:t>
            </a:r>
            <a:r>
              <a:rPr lang="fr-FR" sz="1600" dirty="0" smtClean="0"/>
              <a:t>variance</a:t>
            </a:r>
            <a:endParaRPr lang="fr-FR" sz="1600" dirty="0"/>
          </a:p>
        </p:txBody>
      </p:sp>
      <p:sp>
        <p:nvSpPr>
          <p:cNvPr id="10" name="ZoneTexte 9"/>
          <p:cNvSpPr txBox="1"/>
          <p:nvPr/>
        </p:nvSpPr>
        <p:spPr>
          <a:xfrm>
            <a:off x="2267744" y="4005064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Maximization</a:t>
            </a:r>
            <a:r>
              <a:rPr lang="fr-FR" sz="1600" dirty="0" smtClean="0"/>
              <a:t> of </a:t>
            </a:r>
            <a:r>
              <a:rPr lang="fr-FR" sz="1600" dirty="0" err="1" smtClean="0"/>
              <a:t>temperature</a:t>
            </a:r>
            <a:r>
              <a:rPr lang="fr-FR" sz="1600" dirty="0" smtClean="0"/>
              <a:t> </a:t>
            </a:r>
            <a:r>
              <a:rPr lang="fr-FR" sz="1600" dirty="0" smtClean="0"/>
              <a:t>variance</a:t>
            </a:r>
            <a:endParaRPr lang="fr-FR" sz="1600" dirty="0"/>
          </a:p>
        </p:txBody>
      </p:sp>
      <p:pic>
        <p:nvPicPr>
          <p:cNvPr id="1027" name="Picture 3" descr="C:\Users\BOICHOT\Downloads\Progressive-evolutionary-structural-optimisation-algorithm-main\Codes\Variance entropy maxi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99792" y="44624"/>
            <a:ext cx="1543050" cy="1695450"/>
          </a:xfrm>
          <a:prstGeom prst="rect">
            <a:avLst/>
          </a:prstGeom>
          <a:noFill/>
        </p:spPr>
      </p:pic>
      <p:pic>
        <p:nvPicPr>
          <p:cNvPr id="1028" name="Picture 4" descr="C:\Users\BOICHOT\Downloads\Progressive-evolutionary-structural-optimisation-algorithm-main\Codes\Variance temperature mini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3568" y="2348880"/>
            <a:ext cx="1543050" cy="1695450"/>
          </a:xfrm>
          <a:prstGeom prst="rect">
            <a:avLst/>
          </a:prstGeom>
          <a:noFill/>
        </p:spPr>
      </p:pic>
      <p:sp>
        <p:nvSpPr>
          <p:cNvPr id="13" name="ZoneTexte 12"/>
          <p:cNvSpPr txBox="1"/>
          <p:nvPr/>
        </p:nvSpPr>
        <p:spPr>
          <a:xfrm>
            <a:off x="251520" y="627322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Minimization</a:t>
            </a:r>
            <a:r>
              <a:rPr lang="fr-FR" sz="1600" dirty="0" smtClean="0"/>
              <a:t> of </a:t>
            </a:r>
          </a:p>
          <a:p>
            <a:pPr algn="ctr"/>
            <a:r>
              <a:rPr lang="fr-FR" sz="1600" dirty="0" smtClean="0"/>
              <a:t>gradients variance</a:t>
            </a:r>
            <a:endParaRPr lang="fr-FR" sz="1600" dirty="0"/>
          </a:p>
        </p:txBody>
      </p:sp>
      <p:pic>
        <p:nvPicPr>
          <p:cNvPr id="1029" name="Picture 5" descr="C:\Users\BOICHOT\Downloads\Progressive-evolutionary-structural-optimisation-algorithm-main\Codes\Variance temperature maxi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699792" y="2348880"/>
            <a:ext cx="1543050" cy="1695450"/>
          </a:xfrm>
          <a:prstGeom prst="rect">
            <a:avLst/>
          </a:prstGeom>
          <a:noFill/>
        </p:spPr>
      </p:pic>
      <p:sp>
        <p:nvSpPr>
          <p:cNvPr id="15" name="ZoneTexte 14"/>
          <p:cNvSpPr txBox="1"/>
          <p:nvPr/>
        </p:nvSpPr>
        <p:spPr>
          <a:xfrm>
            <a:off x="2195736" y="6273225"/>
            <a:ext cx="25202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Maximization</a:t>
            </a:r>
            <a:r>
              <a:rPr lang="fr-FR" sz="1600" dirty="0" smtClean="0"/>
              <a:t> of </a:t>
            </a:r>
          </a:p>
          <a:p>
            <a:pPr algn="ctr"/>
            <a:r>
              <a:rPr lang="fr-FR" sz="1600" dirty="0" smtClean="0"/>
              <a:t>gradients variance</a:t>
            </a:r>
            <a:endParaRPr lang="fr-FR" sz="1600" dirty="0"/>
          </a:p>
        </p:txBody>
      </p:sp>
      <p:sp>
        <p:nvSpPr>
          <p:cNvPr id="16" name="ZoneTexte 15"/>
          <p:cNvSpPr txBox="1"/>
          <p:nvPr/>
        </p:nvSpPr>
        <p:spPr>
          <a:xfrm>
            <a:off x="4572000" y="3996353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Minimization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of total </a:t>
            </a:r>
            <a:r>
              <a:rPr lang="fr-FR" sz="1600" dirty="0" err="1" smtClean="0"/>
              <a:t>temperature</a:t>
            </a:r>
            <a:endParaRPr lang="fr-FR" sz="1600" dirty="0"/>
          </a:p>
        </p:txBody>
      </p:sp>
      <p:sp>
        <p:nvSpPr>
          <p:cNvPr id="17" name="ZoneTexte 16"/>
          <p:cNvSpPr txBox="1"/>
          <p:nvPr/>
        </p:nvSpPr>
        <p:spPr>
          <a:xfrm>
            <a:off x="4499992" y="6300609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Minimization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of total gradients</a:t>
            </a:r>
            <a:endParaRPr lang="fr-FR" sz="1600" dirty="0"/>
          </a:p>
        </p:txBody>
      </p:sp>
      <p:sp>
        <p:nvSpPr>
          <p:cNvPr id="18" name="ZoneTexte 17"/>
          <p:cNvSpPr txBox="1"/>
          <p:nvPr/>
        </p:nvSpPr>
        <p:spPr>
          <a:xfrm>
            <a:off x="6588224" y="6300609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Maximization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of total gradients</a:t>
            </a:r>
            <a:endParaRPr lang="fr-FR" sz="1600" dirty="0"/>
          </a:p>
        </p:txBody>
      </p:sp>
      <p:pic>
        <p:nvPicPr>
          <p:cNvPr id="1030" name="Picture 6" descr="C:\Users\BOICHOT\Downloads\Progressive-evolutionary-structural-optimisation-algorithm-main\Codes\Topology_kp_ko_10_phi_0.3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3568" y="4613870"/>
            <a:ext cx="1543050" cy="1695450"/>
          </a:xfrm>
          <a:prstGeom prst="rect">
            <a:avLst/>
          </a:prstGeom>
          <a:noFill/>
        </p:spPr>
      </p:pic>
      <p:pic>
        <p:nvPicPr>
          <p:cNvPr id="1031" name="Picture 7" descr="C:\Users\BOICHOT\Downloads\Progressive-evolutionary-structural-optimisation-algorithm-main\Codes\Total entropy mini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85134" y="44624"/>
            <a:ext cx="1543050" cy="1695450"/>
          </a:xfrm>
          <a:prstGeom prst="rect">
            <a:avLst/>
          </a:prstGeom>
          <a:noFill/>
        </p:spPr>
      </p:pic>
      <p:pic>
        <p:nvPicPr>
          <p:cNvPr id="1032" name="Picture 8" descr="C:\Users\BOICHOT\Downloads\Progressive-evolutionary-structural-optimisation-algorithm-main\Codes\Topology_kp_ko_10_phi_0.3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6701358" y="44624"/>
            <a:ext cx="1543050" cy="1695450"/>
          </a:xfrm>
          <a:prstGeom prst="rect">
            <a:avLst/>
          </a:prstGeom>
          <a:noFill/>
        </p:spPr>
      </p:pic>
      <p:sp>
        <p:nvSpPr>
          <p:cNvPr id="23" name="ZoneTexte 22"/>
          <p:cNvSpPr txBox="1"/>
          <p:nvPr/>
        </p:nvSpPr>
        <p:spPr>
          <a:xfrm>
            <a:off x="6588224" y="400506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 smtClean="0"/>
              <a:t>Maximization</a:t>
            </a:r>
            <a:r>
              <a:rPr lang="fr-FR" sz="1600" dirty="0" smtClean="0"/>
              <a:t> </a:t>
            </a:r>
          </a:p>
          <a:p>
            <a:pPr algn="ctr"/>
            <a:r>
              <a:rPr lang="fr-FR" sz="1600" dirty="0" smtClean="0"/>
              <a:t>of total </a:t>
            </a:r>
            <a:r>
              <a:rPr lang="fr-FR" sz="1600" dirty="0" err="1" smtClean="0"/>
              <a:t>temperature</a:t>
            </a:r>
            <a:endParaRPr lang="fr-FR" sz="1600" dirty="0"/>
          </a:p>
        </p:txBody>
      </p:sp>
      <p:pic>
        <p:nvPicPr>
          <p:cNvPr id="1033" name="Picture 9" descr="C:\Users\BOICHOT\Downloads\Progressive-evolutionary-structural-optimisation-algorithm-main\Codes\Total temperature maxi.pn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6701358" y="2348880"/>
            <a:ext cx="1543050" cy="1695450"/>
          </a:xfrm>
          <a:prstGeom prst="rect">
            <a:avLst/>
          </a:prstGeom>
          <a:noFill/>
        </p:spPr>
      </p:pic>
      <p:pic>
        <p:nvPicPr>
          <p:cNvPr id="1034" name="Picture 10" descr="C:\Users\BOICHOT\Downloads\Progressive-evolutionary-structural-optimisation-algorithm-main\Codes - Copie\Variance gradients maxi.png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2668910" y="4613870"/>
            <a:ext cx="1543050" cy="1695450"/>
          </a:xfrm>
          <a:prstGeom prst="rect">
            <a:avLst/>
          </a:prstGeom>
          <a:noFill/>
        </p:spPr>
      </p:pic>
      <p:pic>
        <p:nvPicPr>
          <p:cNvPr id="1035" name="Picture 11" descr="C:\Users\BOICHOT\Downloads\Progressive-evolutionary-structural-optimisation-algorithm-main\Codes\Total temperature mini.pn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4685134" y="2348880"/>
            <a:ext cx="1543050" cy="1695450"/>
          </a:xfrm>
          <a:prstGeom prst="rect">
            <a:avLst/>
          </a:prstGeom>
          <a:noFill/>
        </p:spPr>
      </p:pic>
      <p:pic>
        <p:nvPicPr>
          <p:cNvPr id="1036" name="Picture 12" descr="C:\Users\BOICHOT\Downloads\Progressive-evolutionary-structural-optimisation-algorithm-main\Codes - Copie\Total gradients mini.png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685134" y="4613870"/>
            <a:ext cx="1543050" cy="1695450"/>
          </a:xfrm>
          <a:prstGeom prst="rect">
            <a:avLst/>
          </a:prstGeom>
          <a:noFill/>
        </p:spPr>
      </p:pic>
      <p:pic>
        <p:nvPicPr>
          <p:cNvPr id="1037" name="Picture 13" descr="C:\Users\BOICHOT\Downloads\Progressive-evolutionary-structural-optimisation-algorithm-main\Codes\Total gradients maxi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701358" y="4613870"/>
            <a:ext cx="1543050" cy="169545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2777</TotalTime>
  <Words>78</Words>
  <Application>Microsoft Office PowerPoint</Application>
  <PresentationFormat>Affichage à l'écran (4:3)</PresentationFormat>
  <Paragraphs>34</Paragraphs>
  <Slides>2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3" baseType="lpstr">
      <vt:lpstr>Thème Office</vt:lpstr>
      <vt:lpstr>Diapositive 1</vt:lpstr>
      <vt:lpstr>Diapositive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126</cp:revision>
  <dcterms:created xsi:type="dcterms:W3CDTF">2024-02-27T08:15:43Z</dcterms:created>
  <dcterms:modified xsi:type="dcterms:W3CDTF">2024-02-29T09:03:10Z</dcterms:modified>
</cp:coreProperties>
</file>