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57" r:id="rId4"/>
    <p:sldId id="258" r:id="rId5"/>
    <p:sldId id="259" r:id="rId6"/>
    <p:sldId id="260" r:id="rId7"/>
    <p:sldId id="261" r:id="rId8"/>
    <p:sldId id="264" r:id="rId9"/>
    <p:sldId id="262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16/03/2024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16/03/2024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16/03/2024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16/03/2024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16/03/2024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esktop\SD_GB_Printer6\arduino-uno-r3-board-500x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006244"/>
            <a:ext cx="4762500" cy="3800475"/>
          </a:xfrm>
          <a:prstGeom prst="rect">
            <a:avLst/>
          </a:prstGeom>
          <a:noFill/>
        </p:spPr>
      </p:pic>
      <p:cxnSp>
        <p:nvCxnSpPr>
          <p:cNvPr id="9" name="Connecteur droit 8"/>
          <p:cNvCxnSpPr/>
          <p:nvPr/>
        </p:nvCxnSpPr>
        <p:spPr>
          <a:xfrm flipV="1">
            <a:off x="4211960" y="2636912"/>
            <a:ext cx="0" cy="86409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4211960" y="2636912"/>
            <a:ext cx="115212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580112" y="249289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SCK (</a:t>
            </a:r>
            <a:r>
              <a:rPr lang="fr-FR" dirty="0" err="1" smtClean="0"/>
              <a:t>clock</a:t>
            </a:r>
            <a:r>
              <a:rPr lang="fr-FR" dirty="0" smtClean="0"/>
              <a:t>) to D2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4067944" y="2441615"/>
            <a:ext cx="0" cy="10593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4067944" y="2420888"/>
            <a:ext cx="1296144" cy="20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580112" y="2225591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SIN (serial in, RX) to D3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923928" y="2204864"/>
            <a:ext cx="0" cy="129614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923928" y="2204864"/>
            <a:ext cx="144016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580112" y="197954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SOUT (serial out, TX) to D4</a:t>
            </a:r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2555776" y="1988840"/>
            <a:ext cx="0" cy="15121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2555776" y="1988840"/>
            <a:ext cx="28083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580112" y="17008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GND (</a:t>
            </a:r>
            <a:r>
              <a:rPr lang="fr-FR" dirty="0" err="1" smtClean="0"/>
              <a:t>ground</a:t>
            </a:r>
            <a:r>
              <a:rPr lang="fr-FR" dirty="0" smtClean="0"/>
              <a:t>) to GND</a:t>
            </a:r>
            <a:endParaRPr lang="fr-FR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5" y="3809767"/>
            <a:ext cx="3456989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Connecteur droit 28"/>
          <p:cNvCxnSpPr/>
          <p:nvPr/>
        </p:nvCxnSpPr>
        <p:spPr>
          <a:xfrm>
            <a:off x="3131840" y="6186031"/>
            <a:ext cx="0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3131840" y="6474063"/>
            <a:ext cx="20162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5148064" y="4673863"/>
            <a:ext cx="5040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148064" y="4673863"/>
            <a:ext cx="0" cy="180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4932040" y="4817879"/>
            <a:ext cx="72008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4932040" y="3161695"/>
            <a:ext cx="0" cy="165618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3059832" y="3150260"/>
            <a:ext cx="0" cy="36004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3059832" y="3150260"/>
            <a:ext cx="1872208" cy="1143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5004048" y="5033903"/>
            <a:ext cx="64807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5004048" y="3089687"/>
            <a:ext cx="0" cy="194421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2915816" y="3089687"/>
            <a:ext cx="0" cy="43204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2915816" y="3089687"/>
            <a:ext cx="208823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5076056" y="5321935"/>
            <a:ext cx="57606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5076056" y="3017679"/>
            <a:ext cx="0" cy="23042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1026" idx="0"/>
          </p:cNvCxnSpPr>
          <p:nvPr/>
        </p:nvCxnSpPr>
        <p:spPr>
          <a:xfrm>
            <a:off x="2848794" y="3006244"/>
            <a:ext cx="2227262" cy="114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2843808" y="3017679"/>
            <a:ext cx="0" cy="5040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>
            <a:off x="5220072" y="5177919"/>
            <a:ext cx="43204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5220072" y="2945671"/>
            <a:ext cx="0" cy="223224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2699792" y="2945671"/>
            <a:ext cx="252028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2699792" y="2945671"/>
            <a:ext cx="0" cy="5760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5076056" y="5465951"/>
            <a:ext cx="576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5076056" y="5465951"/>
            <a:ext cx="0" cy="93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275856" y="6402055"/>
            <a:ext cx="180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3275856" y="6186031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6911752" y="3881775"/>
            <a:ext cx="1548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CS to </a:t>
            </a:r>
            <a:r>
              <a:rPr lang="fr-FR" dirty="0" smtClean="0"/>
              <a:t>D10paint</a:t>
            </a:r>
          </a:p>
          <a:p>
            <a:endParaRPr lang="fr-FR" dirty="0" smtClean="0"/>
          </a:p>
          <a:p>
            <a:r>
              <a:rPr lang="fr-FR" dirty="0" smtClean="0"/>
              <a:t>MOSI to D11</a:t>
            </a:r>
          </a:p>
          <a:p>
            <a:r>
              <a:rPr lang="fr-FR" dirty="0" smtClean="0"/>
              <a:t>MISO to D12</a:t>
            </a:r>
          </a:p>
          <a:p>
            <a:r>
              <a:rPr lang="fr-FR" dirty="0" smtClean="0"/>
              <a:t>SCK to D13</a:t>
            </a:r>
          </a:p>
          <a:p>
            <a:r>
              <a:rPr lang="fr-FR" dirty="0" smtClean="0"/>
              <a:t>GND to GND</a:t>
            </a:r>
          </a:p>
          <a:p>
            <a:r>
              <a:rPr lang="fr-FR" dirty="0" smtClean="0"/>
              <a:t>+5 to 5V</a:t>
            </a:r>
            <a:endParaRPr lang="fr-FR" dirty="0"/>
          </a:p>
        </p:txBody>
      </p:sp>
      <p:pic>
        <p:nvPicPr>
          <p:cNvPr id="42" name="Picture 3" descr="C:\Users\BOICHOT\Desktop\SD_GB_Printer6\serial_connecto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51356"/>
            <a:ext cx="3349097" cy="1584176"/>
          </a:xfrm>
          <a:prstGeom prst="rect">
            <a:avLst/>
          </a:prstGeom>
          <a:noFill/>
        </p:spPr>
      </p:pic>
      <p:sp>
        <p:nvSpPr>
          <p:cNvPr id="44" name="ZoneTexte 43"/>
          <p:cNvSpPr txBox="1"/>
          <p:nvPr/>
        </p:nvSpPr>
        <p:spPr>
          <a:xfrm>
            <a:off x="467544" y="-929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Game Boy serial </a:t>
            </a:r>
            <a:r>
              <a:rPr lang="fr-FR" dirty="0" err="1" smtClean="0"/>
              <a:t>pinout</a:t>
            </a:r>
            <a:r>
              <a:rPr lang="fr-FR" dirty="0" smtClean="0"/>
              <a:t> (</a:t>
            </a:r>
            <a:r>
              <a:rPr lang="fr-FR" dirty="0" err="1" smtClean="0"/>
              <a:t>cable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4211960" y="179348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rgbClr val="FF0000"/>
                </a:solidFill>
              </a:rPr>
              <a:t>SIN and SOUT are </a:t>
            </a:r>
            <a:r>
              <a:rPr lang="fr-FR" dirty="0" err="1" smtClean="0">
                <a:solidFill>
                  <a:srgbClr val="FF0000"/>
                </a:solidFill>
              </a:rPr>
              <a:t>crossed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within</a:t>
            </a:r>
            <a:r>
              <a:rPr lang="fr-FR" dirty="0" smtClean="0">
                <a:solidFill>
                  <a:srgbClr val="FF0000"/>
                </a:solidFill>
              </a:rPr>
              <a:t> the serial </a:t>
            </a:r>
            <a:r>
              <a:rPr lang="fr-FR" dirty="0" err="1" smtClean="0">
                <a:solidFill>
                  <a:srgbClr val="FF0000"/>
                </a:solidFill>
              </a:rPr>
              <a:t>cable</a:t>
            </a:r>
            <a:r>
              <a:rPr lang="fr-FR" dirty="0" smtClean="0">
                <a:solidFill>
                  <a:srgbClr val="FF0000"/>
                </a:solidFill>
              </a:rPr>
              <a:t>. </a:t>
            </a:r>
            <a:r>
              <a:rPr lang="fr-FR" dirty="0" err="1" smtClean="0">
                <a:solidFill>
                  <a:srgbClr val="FF0000"/>
                </a:solidFill>
              </a:rPr>
              <a:t>When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you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cut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it</a:t>
            </a:r>
            <a:r>
              <a:rPr lang="fr-FR" dirty="0" smtClean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you</a:t>
            </a:r>
            <a:r>
              <a:rPr lang="fr-FR" dirty="0" smtClean="0">
                <a:solidFill>
                  <a:srgbClr val="FF0000"/>
                </a:solidFill>
              </a:rPr>
              <a:t> do not know </a:t>
            </a:r>
            <a:r>
              <a:rPr lang="fr-FR" dirty="0" err="1" smtClean="0">
                <a:solidFill>
                  <a:srgbClr val="FF0000"/>
                </a:solidFill>
              </a:rPr>
              <a:t>which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wire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is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which</a:t>
            </a:r>
            <a:r>
              <a:rPr lang="fr-FR" dirty="0" smtClean="0">
                <a:solidFill>
                  <a:srgbClr val="FF0000"/>
                </a:solidFill>
              </a:rPr>
              <a:t> pin. Use </a:t>
            </a:r>
            <a:r>
              <a:rPr lang="fr-FR" dirty="0" err="1" smtClean="0">
                <a:solidFill>
                  <a:srgbClr val="FF0000"/>
                </a:solidFill>
              </a:rPr>
              <a:t>multimeter</a:t>
            </a:r>
            <a:r>
              <a:rPr lang="fr-FR" dirty="0" smtClean="0">
                <a:solidFill>
                  <a:srgbClr val="FF0000"/>
                </a:solidFill>
              </a:rPr>
              <a:t> in </a:t>
            </a:r>
            <a:r>
              <a:rPr lang="fr-FR" dirty="0" err="1" smtClean="0">
                <a:solidFill>
                  <a:srgbClr val="FF0000"/>
                </a:solidFill>
              </a:rPr>
              <a:t>continuity</a:t>
            </a:r>
            <a:r>
              <a:rPr lang="fr-FR" dirty="0" smtClean="0">
                <a:solidFill>
                  <a:srgbClr val="FF0000"/>
                </a:solidFill>
              </a:rPr>
              <a:t> mode to </a:t>
            </a:r>
            <a:r>
              <a:rPr lang="fr-FR" dirty="0" err="1" smtClean="0">
                <a:solidFill>
                  <a:srgbClr val="FF0000"/>
                </a:solidFill>
              </a:rPr>
              <a:t>identify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wires</a:t>
            </a:r>
            <a:r>
              <a:rPr lang="fr-FR" dirty="0" smtClean="0">
                <a:solidFill>
                  <a:srgbClr val="FF0000"/>
                </a:solidFill>
              </a:rPr>
              <a:t>, do not trust the </a:t>
            </a:r>
            <a:r>
              <a:rPr lang="fr-FR" dirty="0" err="1" smtClean="0">
                <a:solidFill>
                  <a:srgbClr val="FF0000"/>
                </a:solidFill>
              </a:rPr>
              <a:t>wire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colors</a:t>
            </a:r>
            <a:r>
              <a:rPr lang="fr-FR" dirty="0" smtClean="0">
                <a:solidFill>
                  <a:srgbClr val="FF0000"/>
                </a:solidFill>
              </a:rPr>
              <a:t>.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esktop\SD_GB_Printer6\arduino-uno-r3-board-500x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49363"/>
            <a:ext cx="4762500" cy="3800475"/>
          </a:xfrm>
          <a:prstGeom prst="rect">
            <a:avLst/>
          </a:prstGeom>
          <a:noFill/>
        </p:spPr>
      </p:pic>
      <p:cxnSp>
        <p:nvCxnSpPr>
          <p:cNvPr id="9" name="Connecteur droit 8"/>
          <p:cNvCxnSpPr/>
          <p:nvPr/>
        </p:nvCxnSpPr>
        <p:spPr>
          <a:xfrm flipV="1">
            <a:off x="4067944" y="1052736"/>
            <a:ext cx="0" cy="86409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4067944" y="1052736"/>
            <a:ext cx="115212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436096" y="9087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SCK (</a:t>
            </a:r>
            <a:r>
              <a:rPr lang="fr-FR" dirty="0" err="1" smtClean="0"/>
              <a:t>clock</a:t>
            </a:r>
            <a:r>
              <a:rPr lang="fr-FR" dirty="0" smtClean="0"/>
              <a:t>) to D2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3923928" y="857439"/>
            <a:ext cx="0" cy="10593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3923928" y="836712"/>
            <a:ext cx="1296144" cy="20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436096" y="64141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SIN (serial in, RX) to D3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779912" y="620688"/>
            <a:ext cx="0" cy="129614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779912" y="620688"/>
            <a:ext cx="144016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436096" y="39537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SOUT (serial out, TX) to D4</a:t>
            </a:r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2411760" y="404664"/>
            <a:ext cx="0" cy="15121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2411760" y="404664"/>
            <a:ext cx="28083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436096" y="1166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GND (</a:t>
            </a:r>
            <a:r>
              <a:rPr lang="fr-FR" dirty="0" err="1" smtClean="0"/>
              <a:t>ground</a:t>
            </a:r>
            <a:r>
              <a:rPr lang="fr-FR" dirty="0" smtClean="0"/>
              <a:t>) to GND</a:t>
            </a:r>
            <a:endParaRPr lang="fr-FR" dirty="0"/>
          </a:p>
        </p:txBody>
      </p:sp>
      <p:pic>
        <p:nvPicPr>
          <p:cNvPr id="42" name="Picture 3" descr="C:\Users\BOICHOT\Desktop\SD_GB_Printer6\serial_connec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412776"/>
            <a:ext cx="3349097" cy="1584176"/>
          </a:xfrm>
          <a:prstGeom prst="rect">
            <a:avLst/>
          </a:prstGeom>
          <a:noFill/>
        </p:spPr>
      </p:pic>
      <p:sp>
        <p:nvSpPr>
          <p:cNvPr id="44" name="ZoneTexte 43"/>
          <p:cNvSpPr txBox="1"/>
          <p:nvPr/>
        </p:nvSpPr>
        <p:spPr>
          <a:xfrm>
            <a:off x="5148064" y="278092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Game Boy serial </a:t>
            </a:r>
            <a:r>
              <a:rPr lang="fr-FR" dirty="0" err="1" smtClean="0"/>
              <a:t>pinout</a:t>
            </a:r>
            <a:r>
              <a:rPr lang="fr-FR" dirty="0" smtClean="0"/>
              <a:t> (</a:t>
            </a:r>
            <a:r>
              <a:rPr lang="fr-FR" dirty="0" err="1" smtClean="0"/>
              <a:t>cable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4788024" y="3284984"/>
            <a:ext cx="4104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rgbClr val="FF0000"/>
                </a:solidFill>
              </a:rPr>
              <a:t>SIN and SOUT are </a:t>
            </a:r>
            <a:r>
              <a:rPr lang="fr-FR" sz="1600" b="1" dirty="0" err="1" smtClean="0">
                <a:solidFill>
                  <a:srgbClr val="FF0000"/>
                </a:solidFill>
              </a:rPr>
              <a:t>crossed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within</a:t>
            </a:r>
            <a:r>
              <a:rPr lang="fr-FR" sz="1600" b="1" dirty="0" smtClean="0">
                <a:solidFill>
                  <a:srgbClr val="FF0000"/>
                </a:solidFill>
              </a:rPr>
              <a:t> the serial </a:t>
            </a:r>
            <a:r>
              <a:rPr lang="fr-FR" sz="1600" b="1" dirty="0" err="1" smtClean="0">
                <a:solidFill>
                  <a:srgbClr val="FF0000"/>
                </a:solidFill>
              </a:rPr>
              <a:t>cable</a:t>
            </a:r>
            <a:r>
              <a:rPr lang="fr-FR" sz="1600" b="1" dirty="0" smtClean="0">
                <a:solidFill>
                  <a:srgbClr val="FF0000"/>
                </a:solidFill>
              </a:rPr>
              <a:t>. </a:t>
            </a:r>
            <a:r>
              <a:rPr lang="fr-FR" sz="1600" b="1" dirty="0" err="1" smtClean="0">
                <a:solidFill>
                  <a:srgbClr val="FF0000"/>
                </a:solidFill>
              </a:rPr>
              <a:t>When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you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cut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it</a:t>
            </a:r>
            <a:r>
              <a:rPr lang="fr-FR" sz="1600" b="1" dirty="0" smtClean="0">
                <a:solidFill>
                  <a:srgbClr val="FF0000"/>
                </a:solidFill>
              </a:rPr>
              <a:t>, </a:t>
            </a:r>
            <a:r>
              <a:rPr lang="fr-FR" sz="1600" b="1" dirty="0" err="1" smtClean="0">
                <a:solidFill>
                  <a:srgbClr val="FF0000"/>
                </a:solidFill>
              </a:rPr>
              <a:t>you</a:t>
            </a:r>
            <a:r>
              <a:rPr lang="fr-FR" sz="1600" b="1" dirty="0" smtClean="0">
                <a:solidFill>
                  <a:srgbClr val="FF0000"/>
                </a:solidFill>
              </a:rPr>
              <a:t> do not know </a:t>
            </a:r>
            <a:r>
              <a:rPr lang="fr-FR" sz="1600" b="1" dirty="0" err="1" smtClean="0">
                <a:solidFill>
                  <a:srgbClr val="FF0000"/>
                </a:solidFill>
              </a:rPr>
              <a:t>which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wire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is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which</a:t>
            </a:r>
            <a:r>
              <a:rPr lang="fr-FR" sz="1600" b="1" dirty="0" smtClean="0">
                <a:solidFill>
                  <a:srgbClr val="FF0000"/>
                </a:solidFill>
              </a:rPr>
              <a:t> pin. Use </a:t>
            </a:r>
            <a:r>
              <a:rPr lang="fr-FR" sz="1600" b="1" dirty="0" err="1" smtClean="0">
                <a:solidFill>
                  <a:srgbClr val="FF0000"/>
                </a:solidFill>
              </a:rPr>
              <a:t>multimeter</a:t>
            </a:r>
            <a:r>
              <a:rPr lang="fr-FR" sz="1600" b="1" dirty="0" smtClean="0">
                <a:solidFill>
                  <a:srgbClr val="FF0000"/>
                </a:solidFill>
              </a:rPr>
              <a:t> in </a:t>
            </a:r>
            <a:r>
              <a:rPr lang="fr-FR" sz="1600" b="1" dirty="0" err="1" smtClean="0">
                <a:solidFill>
                  <a:srgbClr val="FF0000"/>
                </a:solidFill>
              </a:rPr>
              <a:t>continuity</a:t>
            </a:r>
            <a:r>
              <a:rPr lang="fr-FR" sz="1600" b="1" dirty="0" smtClean="0">
                <a:solidFill>
                  <a:srgbClr val="FF0000"/>
                </a:solidFill>
              </a:rPr>
              <a:t> mode to </a:t>
            </a:r>
            <a:r>
              <a:rPr lang="fr-FR" sz="1600" b="1" dirty="0" err="1" smtClean="0">
                <a:solidFill>
                  <a:srgbClr val="FF0000"/>
                </a:solidFill>
              </a:rPr>
              <a:t>identify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wires</a:t>
            </a:r>
            <a:r>
              <a:rPr lang="fr-FR" sz="1600" b="1" dirty="0" smtClean="0">
                <a:solidFill>
                  <a:srgbClr val="FF0000"/>
                </a:solidFill>
              </a:rPr>
              <a:t>, do not trust the </a:t>
            </a:r>
            <a:r>
              <a:rPr lang="fr-FR" sz="1600" b="1" dirty="0" err="1" smtClean="0">
                <a:solidFill>
                  <a:srgbClr val="FF0000"/>
                </a:solidFill>
              </a:rPr>
              <a:t>wire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colors</a:t>
            </a:r>
            <a:r>
              <a:rPr lang="fr-FR" sz="1600" b="1" dirty="0" smtClean="0">
                <a:solidFill>
                  <a:srgbClr val="FF0000"/>
                </a:solidFill>
              </a:rPr>
              <a:t>.</a:t>
            </a:r>
            <a:endParaRPr lang="fr-FR" sz="1600" b="1" dirty="0">
              <a:solidFill>
                <a:srgbClr val="FF0000"/>
              </a:solidFill>
            </a:endParaRPr>
          </a:p>
        </p:txBody>
      </p:sp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483768" y="620688"/>
            <a:ext cx="335461" cy="53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Connecteur droit 22"/>
          <p:cNvCxnSpPr>
            <a:stCxn id="25" idx="1"/>
          </p:cNvCxnSpPr>
          <p:nvPr/>
        </p:nvCxnSpPr>
        <p:spPr>
          <a:xfrm flipH="1">
            <a:off x="2483768" y="1556792"/>
            <a:ext cx="152843" cy="43204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115616" y="755412"/>
            <a:ext cx="1224136" cy="369332"/>
          </a:xfrm>
          <a:prstGeom prst="rect">
            <a:avLst/>
          </a:prstGeom>
          <a:solidFill>
            <a:schemeClr val="bg1">
              <a:alpha val="43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LED to D13</a:t>
            </a:r>
            <a:endParaRPr lang="fr-FR" dirty="0"/>
          </a:p>
        </p:txBody>
      </p:sp>
      <p:pic>
        <p:nvPicPr>
          <p:cNvPr id="25" name="Picture 3" descr="C:\Users\BOICHOT\Desktop\Sans tit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2420586" y="1187926"/>
            <a:ext cx="432048" cy="305683"/>
          </a:xfrm>
          <a:prstGeom prst="rect">
            <a:avLst/>
          </a:prstGeom>
          <a:noFill/>
        </p:spPr>
      </p:pic>
      <p:cxnSp>
        <p:nvCxnSpPr>
          <p:cNvPr id="22" name="Connecteur droit 21"/>
          <p:cNvCxnSpPr/>
          <p:nvPr/>
        </p:nvCxnSpPr>
        <p:spPr>
          <a:xfrm flipV="1">
            <a:off x="2699792" y="1124744"/>
            <a:ext cx="288032" cy="8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2987824" y="404664"/>
            <a:ext cx="0" cy="7289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ICHOT\Desktop\SD_GB_Printer6\Fak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88840"/>
            <a:ext cx="2952328" cy="2657095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88640"/>
            <a:ext cx="5564132" cy="655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5076056" y="54868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Printing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764704"/>
            <a:ext cx="377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Image </a:t>
            </a:r>
            <a:r>
              <a:rPr lang="fr-FR" sz="3600" b="1" dirty="0" err="1" smtClean="0"/>
              <a:t>converted</a:t>
            </a:r>
            <a:endParaRPr lang="fr-FR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ICHOT\Desktop\SD_GB_Printer6\GBC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844824"/>
            <a:ext cx="3096344" cy="2786709"/>
          </a:xfrm>
          <a:prstGeom prst="rect">
            <a:avLst/>
          </a:prstGeom>
          <a:noFill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88640"/>
            <a:ext cx="5657584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0" y="764704"/>
            <a:ext cx="377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Image </a:t>
            </a:r>
            <a:r>
              <a:rPr lang="fr-FR" sz="3600" b="1" dirty="0" err="1" smtClean="0"/>
              <a:t>converted</a:t>
            </a:r>
            <a:endParaRPr lang="fr-FR" sz="36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5076056" y="54868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Printing</a:t>
            </a:r>
            <a:endParaRPr lang="fr-FR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OICHOT\Desktop\SD_GB_Printer6\Bann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6632"/>
            <a:ext cx="648072" cy="6480710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60576"/>
            <a:ext cx="4927948" cy="668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3491880" y="33265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Printing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 rot="5400000">
            <a:off x="124890" y="2835550"/>
            <a:ext cx="377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Image </a:t>
            </a:r>
            <a:r>
              <a:rPr lang="fr-FR" sz="3600" b="1" dirty="0" err="1" smtClean="0"/>
              <a:t>converted</a:t>
            </a:r>
            <a:endParaRPr lang="fr-FR" sz="3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971600" y="1700808"/>
            <a:ext cx="3312368" cy="646331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Arduino</a:t>
            </a:r>
            <a:r>
              <a:rPr lang="fr-FR" b="1" dirty="0" smtClean="0"/>
              <a:t> proto </a:t>
            </a:r>
            <a:r>
              <a:rPr lang="fr-FR" b="1" dirty="0" err="1" smtClean="0"/>
              <a:t>shield</a:t>
            </a:r>
            <a:r>
              <a:rPr lang="fr-FR" b="1" dirty="0" smtClean="0"/>
              <a:t> on </a:t>
            </a:r>
            <a:r>
              <a:rPr lang="fr-FR" b="1" dirty="0" err="1" smtClean="0"/>
              <a:t>Arduino</a:t>
            </a:r>
            <a:r>
              <a:rPr lang="fr-FR" b="1" dirty="0" smtClean="0"/>
              <a:t> SD </a:t>
            </a:r>
            <a:r>
              <a:rPr lang="fr-FR" b="1" dirty="0" err="1" smtClean="0"/>
              <a:t>shield</a:t>
            </a:r>
            <a:r>
              <a:rPr lang="fr-FR" b="1" dirty="0" smtClean="0"/>
              <a:t>, on </a:t>
            </a:r>
            <a:r>
              <a:rPr lang="fr-FR" b="1" dirty="0" err="1" smtClean="0"/>
              <a:t>Arduino</a:t>
            </a:r>
            <a:r>
              <a:rPr lang="fr-FR" b="1" dirty="0" smtClean="0"/>
              <a:t> </a:t>
            </a:r>
            <a:r>
              <a:rPr lang="fr-FR" b="1" dirty="0" err="1" smtClean="0"/>
              <a:t>Uno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475656" y="4221088"/>
            <a:ext cx="3024336" cy="369332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Open Game Boy serial </a:t>
            </a:r>
            <a:r>
              <a:rPr lang="fr-FR" b="1" dirty="0" err="1" smtClean="0"/>
              <a:t>cable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6372200" y="6165304"/>
            <a:ext cx="2016224" cy="369332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Game Boy Printer</a:t>
            </a:r>
            <a:endParaRPr lang="fr-FR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95736" y="-67687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Game Boy Printing </a:t>
            </a:r>
            <a:r>
              <a:rPr lang="fr-FR" sz="2800" b="1" dirty="0" err="1" smtClean="0"/>
              <a:t>protocol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used</a:t>
            </a:r>
            <a:endParaRPr lang="fr-FR" sz="28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755576" y="1169368"/>
            <a:ext cx="79208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Send</a:t>
            </a:r>
            <a:r>
              <a:rPr lang="fr-FR" dirty="0" smtClean="0"/>
              <a:t> INIT command : 88 33 </a:t>
            </a:r>
            <a:r>
              <a:rPr lang="fr-FR" dirty="0" smtClean="0">
                <a:solidFill>
                  <a:srgbClr val="7030A0"/>
                </a:solidFill>
              </a:rPr>
              <a:t>01</a:t>
            </a:r>
            <a:r>
              <a:rPr lang="fr-FR" dirty="0" smtClean="0">
                <a:solidFill>
                  <a:srgbClr val="FF0000"/>
                </a:solidFill>
              </a:rPr>
              <a:t> 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01 00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</a:t>
            </a:r>
            <a:r>
              <a:rPr lang="fr-FR" dirty="0" err="1" smtClean="0"/>
              <a:t>prefix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80 02…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640 </a:t>
            </a:r>
            <a:r>
              <a:rPr lang="fr-FR" dirty="0" err="1" smtClean="0"/>
              <a:t>bytes</a:t>
            </a:r>
            <a:r>
              <a:rPr lang="fr-FR" dirty="0" smtClean="0"/>
              <a:t> of data : …</a:t>
            </a:r>
            <a:r>
              <a:rPr lang="fr-FR" dirty="0" smtClean="0">
                <a:solidFill>
                  <a:srgbClr val="FF0000"/>
                </a:solidFill>
              </a:rPr>
              <a:t>FF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/>
              <a:t>…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</a:t>
            </a:r>
            <a:r>
              <a:rPr lang="fr-FR" dirty="0" err="1" smtClean="0"/>
              <a:t>suffix</a:t>
            </a:r>
            <a:r>
              <a:rPr lang="fr-FR" dirty="0" smtClean="0"/>
              <a:t> : </a:t>
            </a:r>
            <a:r>
              <a:rPr lang="fr-FR" dirty="0" smtClean="0">
                <a:solidFill>
                  <a:srgbClr val="00B050"/>
                </a:solidFill>
              </a:rPr>
              <a:t>…7D 0E </a:t>
            </a:r>
            <a:r>
              <a:rPr lang="fr-FR" dirty="0" smtClean="0">
                <a:solidFill>
                  <a:srgbClr val="0070C0"/>
                </a:solidFill>
              </a:rPr>
              <a:t>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empty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B050"/>
                </a:solidFill>
              </a:rPr>
              <a:t>04 00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PRINT command : </a:t>
            </a:r>
            <a:r>
              <a:rPr lang="it-IT" dirty="0" smtClean="0"/>
              <a:t>88 33 </a:t>
            </a:r>
            <a:r>
              <a:rPr lang="it-IT" dirty="0" smtClean="0">
                <a:solidFill>
                  <a:srgbClr val="7030A0"/>
                </a:solidFill>
              </a:rPr>
              <a:t>02</a:t>
            </a:r>
            <a:r>
              <a:rPr lang="it-IT" dirty="0" smtClean="0">
                <a:solidFill>
                  <a:srgbClr val="FF0000"/>
                </a:solidFill>
              </a:rPr>
              <a:t> 00 04 00 01 00 E4 7F </a:t>
            </a:r>
            <a:r>
              <a:rPr lang="it-IT" dirty="0" smtClean="0">
                <a:solidFill>
                  <a:srgbClr val="00B050"/>
                </a:solidFill>
              </a:rPr>
              <a:t>6B 01 </a:t>
            </a:r>
            <a:r>
              <a:rPr lang="it-IT" dirty="0" smtClean="0">
                <a:solidFill>
                  <a:srgbClr val="0070C0"/>
                </a:solidFill>
              </a:rPr>
              <a:t>00 00</a:t>
            </a:r>
            <a:r>
              <a:rPr lang="it-IT" dirty="0" smtClean="0"/>
              <a:t>;</a:t>
            </a:r>
          </a:p>
          <a:p>
            <a:endParaRPr lang="it-IT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INQUIRY command : 88 33 </a:t>
            </a:r>
            <a:r>
              <a:rPr lang="fr-FR" dirty="0" smtClean="0">
                <a:solidFill>
                  <a:srgbClr val="7030A0"/>
                </a:solidFill>
              </a:rPr>
              <a:t>0F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0F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/>
          </a:p>
        </p:txBody>
      </p:sp>
      <p:sp>
        <p:nvSpPr>
          <p:cNvPr id="6" name="Accolade fermante 5"/>
          <p:cNvSpPr/>
          <p:nvPr/>
        </p:nvSpPr>
        <p:spPr>
          <a:xfrm rot="5400000">
            <a:off x="5292080" y="1268760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699792" y="74495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Magic</a:t>
            </a:r>
            <a:r>
              <a:rPr lang="fr-FR" sz="1400" dirty="0" smtClean="0"/>
              <a:t> </a:t>
            </a:r>
            <a:r>
              <a:rPr lang="fr-FR" sz="1400" dirty="0" err="1" smtClean="0"/>
              <a:t>byte</a:t>
            </a:r>
            <a:endParaRPr lang="fr-FR" sz="1400" dirty="0"/>
          </a:p>
        </p:txBody>
      </p:sp>
      <p:sp>
        <p:nvSpPr>
          <p:cNvPr id="8" name="Accolade fermante 7"/>
          <p:cNvSpPr/>
          <p:nvPr/>
        </p:nvSpPr>
        <p:spPr>
          <a:xfrm rot="16200000">
            <a:off x="2987824" y="908720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499992" y="76470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Checksum LSB first</a:t>
            </a:r>
            <a:endParaRPr lang="fr-FR" sz="1400" dirty="0"/>
          </a:p>
        </p:txBody>
      </p:sp>
      <p:sp>
        <p:nvSpPr>
          <p:cNvPr id="13" name="Accolade fermante 12"/>
          <p:cNvSpPr/>
          <p:nvPr/>
        </p:nvSpPr>
        <p:spPr>
          <a:xfrm rot="5400000">
            <a:off x="3851920" y="980728"/>
            <a:ext cx="288032" cy="1152128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131840" y="162880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Bytes</a:t>
            </a:r>
            <a:r>
              <a:rPr lang="fr-FR" sz="1400" dirty="0" smtClean="0"/>
              <a:t> </a:t>
            </a:r>
            <a:r>
              <a:rPr lang="fr-FR" sz="1400" dirty="0" err="1" smtClean="0"/>
              <a:t>into</a:t>
            </a:r>
            <a:r>
              <a:rPr lang="fr-FR" sz="1400" dirty="0" smtClean="0"/>
              <a:t> the checksum</a:t>
            </a:r>
            <a:endParaRPr lang="fr-FR" sz="1400" dirty="0"/>
          </a:p>
        </p:txBody>
      </p:sp>
      <p:sp>
        <p:nvSpPr>
          <p:cNvPr id="16" name="Accolade fermante 15"/>
          <p:cNvSpPr/>
          <p:nvPr/>
        </p:nvSpPr>
        <p:spPr>
          <a:xfrm rot="16200000">
            <a:off x="4716016" y="908721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076056" y="160905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Response</a:t>
            </a:r>
            <a:r>
              <a:rPr lang="fr-FR" sz="1400" dirty="0" smtClean="0"/>
              <a:t> </a:t>
            </a:r>
            <a:r>
              <a:rPr lang="fr-FR" sz="1400" dirty="0" err="1" smtClean="0"/>
              <a:t>bytes</a:t>
            </a:r>
            <a:endParaRPr lang="fr-FR" sz="1400" dirty="0" smtClean="0"/>
          </a:p>
        </p:txBody>
      </p:sp>
      <p:cxnSp>
        <p:nvCxnSpPr>
          <p:cNvPr id="19" name="Connecteur droit 18"/>
          <p:cNvCxnSpPr/>
          <p:nvPr/>
        </p:nvCxnSpPr>
        <p:spPr>
          <a:xfrm flipV="1">
            <a:off x="3635896" y="764704"/>
            <a:ext cx="288032" cy="504056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851920" y="566124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Length</a:t>
            </a:r>
            <a:r>
              <a:rPr lang="fr-FR" sz="1400" dirty="0" smtClean="0"/>
              <a:t> of data</a:t>
            </a:r>
            <a:endParaRPr lang="fr-FR" sz="1400" dirty="0"/>
          </a:p>
        </p:txBody>
      </p:sp>
      <p:sp>
        <p:nvSpPr>
          <p:cNvPr id="23" name="Accolade fermante 22"/>
          <p:cNvSpPr/>
          <p:nvPr/>
        </p:nvSpPr>
        <p:spPr>
          <a:xfrm rot="5400000">
            <a:off x="4968044" y="1376771"/>
            <a:ext cx="288032" cy="3672408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3419872" y="3284984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Bytes</a:t>
            </a:r>
            <a:r>
              <a:rPr lang="fr-FR" sz="1400" dirty="0" smtClean="0"/>
              <a:t> </a:t>
            </a:r>
            <a:r>
              <a:rPr lang="fr-FR" sz="1400" dirty="0" err="1" smtClean="0"/>
              <a:t>red</a:t>
            </a:r>
            <a:r>
              <a:rPr lang="fr-FR" sz="1400" dirty="0" smtClean="0"/>
              <a:t> on the SD </a:t>
            </a:r>
            <a:r>
              <a:rPr lang="fr-FR" sz="1400" dirty="0" err="1" smtClean="0"/>
              <a:t>card</a:t>
            </a:r>
            <a:r>
              <a:rPr lang="fr-FR" sz="1400" dirty="0" smtClean="0"/>
              <a:t> (</a:t>
            </a:r>
            <a:r>
              <a:rPr lang="fr-FR" sz="1400" dirty="0" err="1" smtClean="0"/>
              <a:t>through</a:t>
            </a:r>
            <a:r>
              <a:rPr lang="fr-FR" sz="1400" dirty="0" smtClean="0"/>
              <a:t> a </a:t>
            </a:r>
            <a:r>
              <a:rPr lang="fr-FR" sz="1400" dirty="0" err="1" smtClean="0"/>
              <a:t>memory</a:t>
            </a:r>
            <a:r>
              <a:rPr lang="fr-FR" sz="1400" dirty="0" smtClean="0"/>
              <a:t> buffer)</a:t>
            </a:r>
            <a:endParaRPr lang="fr-FR" sz="1400" dirty="0"/>
          </a:p>
        </p:txBody>
      </p:sp>
      <p:sp>
        <p:nvSpPr>
          <p:cNvPr id="25" name="Accolade fermante 24"/>
          <p:cNvSpPr/>
          <p:nvPr/>
        </p:nvSpPr>
        <p:spPr>
          <a:xfrm rot="5400000">
            <a:off x="3491880" y="3645025"/>
            <a:ext cx="288032" cy="576064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483768" y="3985319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Checksum </a:t>
            </a:r>
            <a:r>
              <a:rPr lang="fr-FR" sz="1400" dirty="0" err="1" smtClean="0"/>
              <a:t>calculated</a:t>
            </a:r>
            <a:r>
              <a:rPr lang="fr-FR" sz="1400" dirty="0" smtClean="0"/>
              <a:t> </a:t>
            </a:r>
            <a:r>
              <a:rPr lang="fr-FR" sz="1400" dirty="0" err="1" smtClean="0"/>
              <a:t>onboard</a:t>
            </a:r>
            <a:endParaRPr lang="fr-FR" sz="1400" dirty="0"/>
          </a:p>
        </p:txBody>
      </p:sp>
      <p:cxnSp>
        <p:nvCxnSpPr>
          <p:cNvPr id="27" name="Connecteur droit 26"/>
          <p:cNvCxnSpPr/>
          <p:nvPr/>
        </p:nvCxnSpPr>
        <p:spPr>
          <a:xfrm flipH="1" flipV="1">
            <a:off x="3779912" y="5157192"/>
            <a:ext cx="216024" cy="216024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3635896" y="47667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Command </a:t>
            </a:r>
            <a:r>
              <a:rPr lang="fr-FR" sz="1400" dirty="0" err="1" smtClean="0"/>
              <a:t>byte</a:t>
            </a:r>
            <a:endParaRPr lang="fr-FR" sz="1400" dirty="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4932040" y="5157192"/>
            <a:ext cx="144016" cy="216024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771800" y="486916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 compression</a:t>
            </a:r>
            <a:endParaRPr lang="fr-FR" sz="1400" dirty="0"/>
          </a:p>
        </p:txBody>
      </p:sp>
      <p:sp>
        <p:nvSpPr>
          <p:cNvPr id="33" name="Accolade fermante 32"/>
          <p:cNvSpPr/>
          <p:nvPr/>
        </p:nvSpPr>
        <p:spPr>
          <a:xfrm rot="5400000">
            <a:off x="4283968" y="5301208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4572000" y="486916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</a:t>
            </a:r>
            <a:r>
              <a:rPr lang="fr-FR" sz="1400" dirty="0" err="1" smtClean="0"/>
              <a:t>print</a:t>
            </a:r>
            <a:endParaRPr lang="fr-FR" sz="1400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5148064" y="5589240"/>
            <a:ext cx="216024" cy="288032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5004048" y="580526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 </a:t>
            </a:r>
            <a:r>
              <a:rPr lang="fr-FR" sz="1400" dirty="0" err="1" smtClean="0"/>
              <a:t>margins</a:t>
            </a:r>
            <a:endParaRPr lang="fr-FR" sz="1400" dirty="0"/>
          </a:p>
        </p:txBody>
      </p:sp>
      <p:cxnSp>
        <p:nvCxnSpPr>
          <p:cNvPr id="40" name="Connecteur droit 39"/>
          <p:cNvCxnSpPr/>
          <p:nvPr/>
        </p:nvCxnSpPr>
        <p:spPr>
          <a:xfrm flipV="1">
            <a:off x="5436096" y="5013176"/>
            <a:ext cx="288032" cy="360040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5652120" y="5589240"/>
            <a:ext cx="288032" cy="360040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5652120" y="486916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Standard palette</a:t>
            </a:r>
            <a:endParaRPr lang="fr-FR" sz="1400" dirty="0"/>
          </a:p>
        </p:txBody>
      </p:sp>
      <p:sp>
        <p:nvSpPr>
          <p:cNvPr id="46" name="ZoneTexte 45"/>
          <p:cNvSpPr txBox="1"/>
          <p:nvPr/>
        </p:nvSpPr>
        <p:spPr>
          <a:xfrm>
            <a:off x="5868144" y="5805264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Printing </a:t>
            </a:r>
            <a:r>
              <a:rPr lang="fr-FR" sz="1400" dirty="0" err="1" smtClean="0"/>
              <a:t>intensity</a:t>
            </a:r>
            <a:r>
              <a:rPr lang="fr-FR" sz="1400" dirty="0" smtClean="0"/>
              <a:t> (max)</a:t>
            </a:r>
            <a:endParaRPr lang="fr-FR" sz="1400" dirty="0"/>
          </a:p>
        </p:txBody>
      </p:sp>
      <p:cxnSp>
        <p:nvCxnSpPr>
          <p:cNvPr id="48" name="Connecteur droit 47"/>
          <p:cNvCxnSpPr/>
          <p:nvPr/>
        </p:nvCxnSpPr>
        <p:spPr>
          <a:xfrm>
            <a:off x="1043608" y="6453336"/>
            <a:ext cx="0" cy="14401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179512" y="6597352"/>
            <a:ext cx="864096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79512" y="2060848"/>
            <a:ext cx="0" cy="4536504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179512" y="2060848"/>
            <a:ext cx="648072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0" y="655022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</a:t>
            </a:r>
            <a:r>
              <a:rPr lang="fr-FR" sz="1400" dirty="0" err="1" smtClean="0"/>
              <a:t>until</a:t>
            </a:r>
            <a:r>
              <a:rPr lang="fr-FR" sz="1400" dirty="0" smtClean="0"/>
              <a:t> OEF on SD </a:t>
            </a:r>
            <a:r>
              <a:rPr lang="fr-FR" sz="1400" dirty="0" err="1" smtClean="0"/>
              <a:t>card</a:t>
            </a:r>
            <a:endParaRPr lang="fr-FR" sz="1400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395536" y="2276872"/>
            <a:ext cx="0" cy="158417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395536" y="3861048"/>
            <a:ext cx="36004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95536" y="2276872"/>
            <a:ext cx="432048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 rot="5400000">
            <a:off x="-134652" y="29510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9 times</a:t>
            </a:r>
            <a:endParaRPr lang="fr-FR" sz="1400" dirty="0"/>
          </a:p>
        </p:txBody>
      </p:sp>
      <p:sp>
        <p:nvSpPr>
          <p:cNvPr id="52" name="Accolade fermante 51"/>
          <p:cNvSpPr/>
          <p:nvPr/>
        </p:nvSpPr>
        <p:spPr>
          <a:xfrm rot="5400000">
            <a:off x="4499992" y="2060848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4067944" y="24011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Length</a:t>
            </a:r>
            <a:r>
              <a:rPr lang="fr-FR" sz="1400" dirty="0" smtClean="0"/>
              <a:t> of data, 640 </a:t>
            </a:r>
            <a:r>
              <a:rPr lang="fr-FR" sz="1400" dirty="0" err="1" smtClean="0"/>
              <a:t>bytes</a:t>
            </a:r>
            <a:r>
              <a:rPr lang="fr-FR" sz="1400" dirty="0" smtClean="0"/>
              <a:t>, LSB first</a:t>
            </a:r>
            <a:endParaRPr lang="fr-FR" sz="1400" dirty="0"/>
          </a:p>
        </p:txBody>
      </p:sp>
      <p:cxnSp>
        <p:nvCxnSpPr>
          <p:cNvPr id="58" name="Connecteur droit 57"/>
          <p:cNvCxnSpPr/>
          <p:nvPr/>
        </p:nvCxnSpPr>
        <p:spPr>
          <a:xfrm flipH="1">
            <a:off x="467544" y="6453336"/>
            <a:ext cx="36004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467544" y="6165304"/>
            <a:ext cx="432048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467544" y="6165304"/>
            <a:ext cx="0" cy="288032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179512" y="5805264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9 times, </a:t>
            </a:r>
            <a:r>
              <a:rPr lang="fr-FR" sz="1400" dirty="0" err="1" smtClean="0"/>
              <a:t>every</a:t>
            </a:r>
            <a:r>
              <a:rPr lang="fr-FR" sz="1400" dirty="0" smtClean="0"/>
              <a:t> 1200 ms</a:t>
            </a:r>
            <a:endParaRPr lang="fr-FR" sz="1400" dirty="0"/>
          </a:p>
        </p:txBody>
      </p:sp>
      <p:cxnSp>
        <p:nvCxnSpPr>
          <p:cNvPr id="66" name="Connecteur droit 65"/>
          <p:cNvCxnSpPr/>
          <p:nvPr/>
        </p:nvCxnSpPr>
        <p:spPr>
          <a:xfrm flipV="1">
            <a:off x="5364088" y="6453336"/>
            <a:ext cx="216024" cy="144016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 flipV="1">
            <a:off x="6012160" y="6453336"/>
            <a:ext cx="216024" cy="144016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4932040" y="655022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keepalive</a:t>
            </a:r>
            <a:endParaRPr lang="fr-FR" sz="1400" dirty="0"/>
          </a:p>
        </p:txBody>
      </p:sp>
      <p:sp>
        <p:nvSpPr>
          <p:cNvPr id="71" name="ZoneTexte 70"/>
          <p:cNvSpPr txBox="1"/>
          <p:nvPr/>
        </p:nvSpPr>
        <p:spPr>
          <a:xfrm>
            <a:off x="6012160" y="655022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errors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79712" y="116632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Game Boy Printing </a:t>
            </a:r>
            <a:r>
              <a:rPr lang="fr-FR" sz="2800" b="1" dirty="0" err="1" smtClean="0"/>
              <a:t>protocol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used</a:t>
            </a:r>
            <a:endParaRPr lang="fr-FR" sz="28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331640" y="1390710"/>
            <a:ext cx="648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Send</a:t>
            </a:r>
            <a:r>
              <a:rPr lang="fr-FR" dirty="0" smtClean="0"/>
              <a:t> INIT command : 88 33 </a:t>
            </a:r>
            <a:r>
              <a:rPr lang="fr-FR" dirty="0" smtClean="0">
                <a:solidFill>
                  <a:srgbClr val="7030A0"/>
                </a:solidFill>
              </a:rPr>
              <a:t>01</a:t>
            </a:r>
            <a:r>
              <a:rPr lang="fr-FR" dirty="0" smtClean="0">
                <a:solidFill>
                  <a:srgbClr val="FF0000"/>
                </a:solidFill>
              </a:rPr>
              <a:t> 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01 00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</a:t>
            </a:r>
            <a:r>
              <a:rPr lang="fr-FR" dirty="0" err="1" smtClean="0"/>
              <a:t>prefix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80 02…DATA…</a:t>
            </a:r>
            <a:r>
              <a:rPr lang="fr-FR" dirty="0" smtClean="0">
                <a:solidFill>
                  <a:srgbClr val="00B050"/>
                </a:solidFill>
              </a:rPr>
              <a:t>7D 0E </a:t>
            </a:r>
            <a:r>
              <a:rPr lang="fr-FR" dirty="0" smtClean="0">
                <a:solidFill>
                  <a:srgbClr val="0070C0"/>
                </a:solidFill>
              </a:rPr>
              <a:t>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empty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B050"/>
                </a:solidFill>
              </a:rPr>
              <a:t>04 00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PRINT command : </a:t>
            </a:r>
            <a:r>
              <a:rPr lang="it-IT" dirty="0" smtClean="0"/>
              <a:t>88 33 </a:t>
            </a:r>
            <a:r>
              <a:rPr lang="it-IT" dirty="0" smtClean="0">
                <a:solidFill>
                  <a:srgbClr val="7030A0"/>
                </a:solidFill>
              </a:rPr>
              <a:t>02</a:t>
            </a:r>
            <a:r>
              <a:rPr lang="it-IT" dirty="0" smtClean="0">
                <a:solidFill>
                  <a:srgbClr val="FF0000"/>
                </a:solidFill>
              </a:rPr>
              <a:t> 00 04 00 01 00 E4 7F </a:t>
            </a:r>
            <a:r>
              <a:rPr lang="it-IT" dirty="0" smtClean="0">
                <a:solidFill>
                  <a:srgbClr val="00B050"/>
                </a:solidFill>
              </a:rPr>
              <a:t>6B 01 </a:t>
            </a:r>
            <a:r>
              <a:rPr lang="it-IT" dirty="0" smtClean="0">
                <a:solidFill>
                  <a:srgbClr val="0070C0"/>
                </a:solidFill>
              </a:rPr>
              <a:t>00 00</a:t>
            </a:r>
            <a:r>
              <a:rPr lang="it-IT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INQUIRY command : 88 33 </a:t>
            </a:r>
            <a:r>
              <a:rPr lang="fr-FR" dirty="0" smtClean="0">
                <a:solidFill>
                  <a:srgbClr val="7030A0"/>
                </a:solidFill>
              </a:rPr>
              <a:t>0F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0F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/>
          </a:p>
        </p:txBody>
      </p:sp>
      <p:sp>
        <p:nvSpPr>
          <p:cNvPr id="6" name="Accolade fermante 5"/>
          <p:cNvSpPr/>
          <p:nvPr/>
        </p:nvSpPr>
        <p:spPr>
          <a:xfrm rot="16200000">
            <a:off x="5868144" y="1130062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915816" y="91403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Magic</a:t>
            </a:r>
            <a:r>
              <a:rPr lang="fr-FR" sz="1400" dirty="0" smtClean="0"/>
              <a:t> </a:t>
            </a:r>
            <a:r>
              <a:rPr lang="fr-FR" sz="1400" dirty="0" err="1" smtClean="0"/>
              <a:t>byte</a:t>
            </a:r>
            <a:endParaRPr lang="fr-FR" sz="1400" dirty="0"/>
          </a:p>
        </p:txBody>
      </p:sp>
      <p:sp>
        <p:nvSpPr>
          <p:cNvPr id="8" name="Accolade fermante 7"/>
          <p:cNvSpPr/>
          <p:nvPr/>
        </p:nvSpPr>
        <p:spPr>
          <a:xfrm rot="16200000">
            <a:off x="3563888" y="1130062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076056" y="98604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Checksum</a:t>
            </a:r>
            <a:endParaRPr lang="fr-FR" sz="1400" dirty="0"/>
          </a:p>
        </p:txBody>
      </p:sp>
      <p:sp>
        <p:nvSpPr>
          <p:cNvPr id="13" name="Accolade fermante 12"/>
          <p:cNvSpPr/>
          <p:nvPr/>
        </p:nvSpPr>
        <p:spPr>
          <a:xfrm rot="16200000">
            <a:off x="4427984" y="842030"/>
            <a:ext cx="288032" cy="1152128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923928" y="77002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Bytes</a:t>
            </a:r>
            <a:r>
              <a:rPr lang="fr-FR" sz="1400" dirty="0" smtClean="0"/>
              <a:t> </a:t>
            </a:r>
            <a:r>
              <a:rPr lang="fr-FR" sz="1400" dirty="0" err="1" smtClean="0"/>
              <a:t>into</a:t>
            </a:r>
            <a:r>
              <a:rPr lang="fr-FR" sz="1400" dirty="0" smtClean="0"/>
              <a:t> </a:t>
            </a:r>
          </a:p>
          <a:p>
            <a:pPr algn="ctr"/>
            <a:r>
              <a:rPr lang="fr-FR" sz="1400" dirty="0" smtClean="0"/>
              <a:t>the checksum</a:t>
            </a:r>
            <a:endParaRPr lang="fr-FR" sz="1400" dirty="0"/>
          </a:p>
        </p:txBody>
      </p:sp>
      <p:sp>
        <p:nvSpPr>
          <p:cNvPr id="16" name="Accolade fermante 15"/>
          <p:cNvSpPr/>
          <p:nvPr/>
        </p:nvSpPr>
        <p:spPr>
          <a:xfrm rot="16200000">
            <a:off x="5292080" y="1130063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940152" y="98604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Response</a:t>
            </a:r>
            <a:r>
              <a:rPr lang="fr-FR" sz="1400" dirty="0" smtClean="0"/>
              <a:t> </a:t>
            </a:r>
            <a:r>
              <a:rPr lang="fr-FR" sz="1400" dirty="0" err="1" smtClean="0"/>
              <a:t>bytes</a:t>
            </a:r>
            <a:endParaRPr lang="fr-FR" sz="1400" dirty="0" smtClean="0"/>
          </a:p>
        </p:txBody>
      </p:sp>
      <p:cxnSp>
        <p:nvCxnSpPr>
          <p:cNvPr id="48" name="Connecteur droit 47"/>
          <p:cNvCxnSpPr/>
          <p:nvPr/>
        </p:nvCxnSpPr>
        <p:spPr>
          <a:xfrm>
            <a:off x="1475656" y="3938374"/>
            <a:ext cx="0" cy="14401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755576" y="4082390"/>
            <a:ext cx="72008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755576" y="1562110"/>
            <a:ext cx="0" cy="252028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755576" y="1562110"/>
            <a:ext cx="648072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971600" y="3938374"/>
            <a:ext cx="36004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971600" y="3650342"/>
            <a:ext cx="432048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971600" y="3650342"/>
            <a:ext cx="0" cy="288032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899592" y="3342565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10 times, </a:t>
            </a:r>
            <a:r>
              <a:rPr lang="fr-FR" sz="1400" dirty="0" err="1" smtClean="0"/>
              <a:t>every</a:t>
            </a:r>
            <a:r>
              <a:rPr lang="fr-FR" sz="1400" dirty="0" smtClean="0"/>
              <a:t> 100 ms</a:t>
            </a:r>
            <a:endParaRPr lang="fr-FR" sz="1400" dirty="0"/>
          </a:p>
        </p:txBody>
      </p:sp>
      <p:sp>
        <p:nvSpPr>
          <p:cNvPr id="61" name="ZoneTexte 60"/>
          <p:cNvSpPr txBox="1"/>
          <p:nvPr/>
        </p:nvSpPr>
        <p:spPr>
          <a:xfrm>
            <a:off x="611560" y="1202070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</a:t>
            </a:r>
            <a:r>
              <a:rPr lang="fr-FR" sz="1400" dirty="0" err="1" smtClean="0"/>
              <a:t>until</a:t>
            </a:r>
            <a:r>
              <a:rPr lang="fr-FR" sz="1400" dirty="0" smtClean="0"/>
              <a:t> end of image</a:t>
            </a:r>
            <a:endParaRPr lang="fr-FR" sz="1400" dirty="0"/>
          </a:p>
        </p:txBody>
      </p:sp>
      <p:sp>
        <p:nvSpPr>
          <p:cNvPr id="63" name="ZoneTexte 62"/>
          <p:cNvSpPr txBox="1"/>
          <p:nvPr/>
        </p:nvSpPr>
        <p:spPr>
          <a:xfrm>
            <a:off x="1331640" y="4217020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Send</a:t>
            </a:r>
            <a:r>
              <a:rPr lang="fr-FR" dirty="0" smtClean="0"/>
              <a:t> INIT command : 88 33 </a:t>
            </a:r>
            <a:r>
              <a:rPr lang="fr-FR" dirty="0" smtClean="0">
                <a:solidFill>
                  <a:srgbClr val="7030A0"/>
                </a:solidFill>
              </a:rPr>
              <a:t>01</a:t>
            </a:r>
            <a:r>
              <a:rPr lang="fr-FR" dirty="0" smtClean="0">
                <a:solidFill>
                  <a:srgbClr val="FF0000"/>
                </a:solidFill>
              </a:rPr>
              <a:t> 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01 00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empty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B050"/>
                </a:solidFill>
              </a:rPr>
              <a:t>04 00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PRINT command : </a:t>
            </a:r>
            <a:r>
              <a:rPr lang="it-IT" dirty="0" smtClean="0"/>
              <a:t>88 33 </a:t>
            </a:r>
            <a:r>
              <a:rPr lang="it-IT" dirty="0" smtClean="0">
                <a:solidFill>
                  <a:srgbClr val="7030A0"/>
                </a:solidFill>
              </a:rPr>
              <a:t>02</a:t>
            </a:r>
            <a:r>
              <a:rPr lang="it-IT" dirty="0" smtClean="0">
                <a:solidFill>
                  <a:srgbClr val="FF0000"/>
                </a:solidFill>
              </a:rPr>
              <a:t> 00 04 00 01 03 E4 7F </a:t>
            </a:r>
            <a:r>
              <a:rPr lang="it-IT" dirty="0" smtClean="0">
                <a:solidFill>
                  <a:srgbClr val="00B050"/>
                </a:solidFill>
              </a:rPr>
              <a:t>6E 01 </a:t>
            </a:r>
            <a:r>
              <a:rPr lang="it-IT" dirty="0" smtClean="0">
                <a:solidFill>
                  <a:srgbClr val="0070C0"/>
                </a:solidFill>
              </a:rPr>
              <a:t>00 00</a:t>
            </a:r>
            <a:r>
              <a:rPr lang="it-IT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INQUIRY command : 88 33 </a:t>
            </a:r>
            <a:r>
              <a:rPr lang="fr-FR" dirty="0" smtClean="0">
                <a:solidFill>
                  <a:srgbClr val="7030A0"/>
                </a:solidFill>
              </a:rPr>
              <a:t>0F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0F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3779912" y="2761183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margin</a:t>
            </a:r>
            <a:r>
              <a:rPr lang="fr-FR" sz="1400" dirty="0" smtClean="0"/>
              <a:t>=0x00, default palette, max </a:t>
            </a:r>
            <a:r>
              <a:rPr lang="fr-FR" sz="1400" dirty="0" err="1" smtClean="0"/>
              <a:t>print</a:t>
            </a:r>
            <a:r>
              <a:rPr lang="fr-FR" sz="1400" dirty="0" smtClean="0"/>
              <a:t> </a:t>
            </a:r>
            <a:r>
              <a:rPr lang="fr-FR" sz="1400" dirty="0" err="1" smtClean="0"/>
              <a:t>intensity</a:t>
            </a:r>
            <a:endParaRPr lang="fr-FR" sz="1400" dirty="0"/>
          </a:p>
        </p:txBody>
      </p:sp>
      <p:cxnSp>
        <p:nvCxnSpPr>
          <p:cNvPr id="69" name="Connecteur droit 68"/>
          <p:cNvCxnSpPr/>
          <p:nvPr/>
        </p:nvCxnSpPr>
        <p:spPr>
          <a:xfrm>
            <a:off x="539552" y="1130062"/>
            <a:ext cx="0" cy="5256584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H="1">
            <a:off x="539552" y="6386646"/>
            <a:ext cx="936104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475656" y="6242630"/>
            <a:ext cx="0" cy="14401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>
            <a:off x="539552" y="1130062"/>
            <a:ext cx="864096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611560" y="770022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</a:t>
            </a:r>
            <a:r>
              <a:rPr lang="fr-FR" sz="1400" dirty="0" err="1" smtClean="0"/>
              <a:t>until</a:t>
            </a:r>
            <a:r>
              <a:rPr lang="fr-FR" sz="1400" dirty="0" smtClean="0"/>
              <a:t> no image </a:t>
            </a:r>
            <a:r>
              <a:rPr lang="fr-FR" sz="1400" dirty="0" err="1" smtClean="0"/>
              <a:t>left</a:t>
            </a:r>
            <a:endParaRPr lang="fr-FR" sz="1400" dirty="0"/>
          </a:p>
        </p:txBody>
      </p:sp>
      <p:cxnSp>
        <p:nvCxnSpPr>
          <p:cNvPr id="81" name="Connecteur droit 80"/>
          <p:cNvCxnSpPr/>
          <p:nvPr/>
        </p:nvCxnSpPr>
        <p:spPr>
          <a:xfrm flipH="1">
            <a:off x="1043608" y="6185049"/>
            <a:ext cx="36004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1043608" y="5897017"/>
            <a:ext cx="432048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1043608" y="5897017"/>
            <a:ext cx="0" cy="288032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971600" y="5589240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marginx10 times, </a:t>
            </a:r>
            <a:r>
              <a:rPr lang="fr-FR" sz="1400" dirty="0" err="1" smtClean="0"/>
              <a:t>every</a:t>
            </a:r>
            <a:r>
              <a:rPr lang="fr-FR" sz="1400" dirty="0" smtClean="0"/>
              <a:t> 100 ms</a:t>
            </a:r>
            <a:endParaRPr lang="fr-FR" sz="1400" dirty="0"/>
          </a:p>
        </p:txBody>
      </p:sp>
      <p:sp>
        <p:nvSpPr>
          <p:cNvPr id="85" name="Accolade fermante 84"/>
          <p:cNvSpPr/>
          <p:nvPr/>
        </p:nvSpPr>
        <p:spPr>
          <a:xfrm rot="16200000">
            <a:off x="5868144" y="2636913"/>
            <a:ext cx="288031" cy="864096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/>
          <p:cNvSpPr txBox="1"/>
          <p:nvPr/>
        </p:nvSpPr>
        <p:spPr>
          <a:xfrm>
            <a:off x="3779912" y="5085184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margin</a:t>
            </a:r>
            <a:r>
              <a:rPr lang="fr-FR" sz="1400" dirty="0" smtClean="0"/>
              <a:t>=0x00, default palette, max </a:t>
            </a:r>
            <a:r>
              <a:rPr lang="fr-FR" sz="1400" dirty="0" err="1" smtClean="0"/>
              <a:t>print</a:t>
            </a:r>
            <a:r>
              <a:rPr lang="fr-FR" sz="1400" dirty="0" smtClean="0"/>
              <a:t> </a:t>
            </a:r>
            <a:r>
              <a:rPr lang="fr-FR" sz="1400" dirty="0" err="1" smtClean="0"/>
              <a:t>intensity</a:t>
            </a:r>
            <a:endParaRPr lang="fr-FR" sz="1400" dirty="0"/>
          </a:p>
        </p:txBody>
      </p:sp>
      <p:sp>
        <p:nvSpPr>
          <p:cNvPr id="87" name="Accolade fermante 86"/>
          <p:cNvSpPr/>
          <p:nvPr/>
        </p:nvSpPr>
        <p:spPr>
          <a:xfrm rot="16200000">
            <a:off x="5878017" y="4951041"/>
            <a:ext cx="268286" cy="864096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GNU Octave, Gnu, Matlab PNG - GNU Octave, Gnu, Matlab transparentes | PNG  gratuit"/>
          <p:cNvSpPr>
            <a:spLocks noChangeAspect="1" noChangeArrowheads="1"/>
          </p:cNvSpPr>
          <p:nvPr/>
        </p:nvSpPr>
        <p:spPr bwMode="auto">
          <a:xfrm>
            <a:off x="155575" y="-822325"/>
            <a:ext cx="257175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8" name="Picture 4" descr="GNU Octave, Gnu, Matlab PNG - GNU Octave, Gnu, Matlab transparentes | PNG  gratu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692696"/>
            <a:ext cx="2592288" cy="1728192"/>
          </a:xfrm>
          <a:prstGeom prst="rect">
            <a:avLst/>
          </a:prstGeom>
          <a:noFill/>
        </p:spPr>
      </p:pic>
      <p:pic>
        <p:nvPicPr>
          <p:cNvPr id="1029" name="Picture 5" descr="C:\Users\BOICHOT\Desktop\SD_GB_Printer6\GBC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557972"/>
            <a:ext cx="1524000" cy="1371600"/>
          </a:xfrm>
          <a:prstGeom prst="rect">
            <a:avLst/>
          </a:prstGeom>
          <a:noFill/>
        </p:spPr>
      </p:pic>
      <p:pic>
        <p:nvPicPr>
          <p:cNvPr id="1030" name="Picture 6" descr="C:\Users\BOICHOT\Desktop\SD_GB_Printer6\unname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548680"/>
            <a:ext cx="1978720" cy="1978720"/>
          </a:xfrm>
          <a:prstGeom prst="rect">
            <a:avLst/>
          </a:prstGeom>
          <a:noFill/>
        </p:spPr>
      </p:pic>
      <p:pic>
        <p:nvPicPr>
          <p:cNvPr id="1032" name="Picture 8" descr="Fichier:Game Boy Printer.png — Wikipédi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476672"/>
            <a:ext cx="1741539" cy="2404917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752" y="3212976"/>
            <a:ext cx="2133972" cy="1367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lèche droite 10"/>
          <p:cNvSpPr/>
          <p:nvPr/>
        </p:nvSpPr>
        <p:spPr>
          <a:xfrm>
            <a:off x="1907704" y="119675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 rot="5400000">
            <a:off x="3095836" y="260090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4572000" y="371703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5" name="Picture 11" descr="Carte Mémoire microSDHC SanDisk Ultra 32 Go Classe 10 pour Android avec  Vitesse de lecture Allant jusqu'à 80 Mo/s + Adaptateur SD: Amazon.fr:  Informatiqu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08104" y="3284984"/>
            <a:ext cx="1317526" cy="1317526"/>
          </a:xfrm>
          <a:prstGeom prst="rect">
            <a:avLst/>
          </a:prstGeom>
          <a:noFill/>
        </p:spPr>
      </p:pic>
      <p:sp>
        <p:nvSpPr>
          <p:cNvPr id="15" name="Flèche droite 14"/>
          <p:cNvSpPr/>
          <p:nvPr/>
        </p:nvSpPr>
        <p:spPr>
          <a:xfrm>
            <a:off x="6804248" y="119675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 rot="16200000">
            <a:off x="5688124" y="260090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51520" y="1166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Your</a:t>
            </a:r>
            <a:r>
              <a:rPr lang="fr-FR" dirty="0" smtClean="0"/>
              <a:t> images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555776" y="2606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Octave encoder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123728" y="465313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Game Boy data </a:t>
            </a:r>
            <a:r>
              <a:rPr lang="fr-FR" dirty="0" err="1" smtClean="0"/>
              <a:t>tile</a:t>
            </a:r>
            <a:r>
              <a:rPr lang="fr-FR" dirty="0" smtClean="0"/>
              <a:t> format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499992" y="464384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SD </a:t>
            </a:r>
            <a:r>
              <a:rPr lang="fr-FR" dirty="0" err="1" smtClean="0"/>
              <a:t>Card</a:t>
            </a:r>
            <a:r>
              <a:rPr lang="fr-FR" dirty="0" smtClean="0"/>
              <a:t> FAT 32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4932040" y="2606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Arduino</a:t>
            </a:r>
            <a:r>
              <a:rPr lang="fr-FR" dirty="0" smtClean="0"/>
              <a:t> SD </a:t>
            </a:r>
            <a:r>
              <a:rPr lang="fr-FR" dirty="0" err="1" smtClean="0"/>
              <a:t>shield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7308304" y="2924944"/>
            <a:ext cx="183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Game boy printer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0" y="451841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160x(16*X) pixels</a:t>
            </a:r>
          </a:p>
          <a:p>
            <a:pPr algn="ctr"/>
            <a:r>
              <a:rPr lang="fr-FR" dirty="0" smtClean="0"/>
              <a:t>4 </a:t>
            </a:r>
            <a:r>
              <a:rPr lang="fr-FR" dirty="0" err="1" smtClean="0"/>
              <a:t>shades</a:t>
            </a:r>
            <a:r>
              <a:rPr lang="fr-FR" dirty="0" smtClean="0"/>
              <a:t> of gray</a:t>
            </a:r>
            <a:endParaRPr lang="fr-FR" dirty="0"/>
          </a:p>
        </p:txBody>
      </p:sp>
      <p:pic>
        <p:nvPicPr>
          <p:cNvPr id="2" name="Picture 2" descr="K:\Personnel\Photos et videos\Game Boy Printer\Game Boy Printer injector\SD_GB_Printer7\Image_converter_3\Images\GB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512" y="1998132"/>
            <a:ext cx="15240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619</Words>
  <Application>Microsoft Office PowerPoint</Application>
  <PresentationFormat>Affichage à l'écran (4:3)</PresentationFormat>
  <Paragraphs>104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39</cp:revision>
  <dcterms:created xsi:type="dcterms:W3CDTF">2020-08-31T17:24:19Z</dcterms:created>
  <dcterms:modified xsi:type="dcterms:W3CDTF">2024-03-16T16:55:21Z</dcterms:modified>
</cp:coreProperties>
</file>