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229238F-A34D-450D-B3A5-D6A418172105}">
  <a:tblStyle styleId="{9229238F-A34D-450D-B3A5-D6A41817210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forum.6502.org/viewtopic.php?t=720" TargetMode="External"/><Relationship Id="rId4" Type="http://schemas.openxmlformats.org/officeDocument/2006/relationships/hyperlink" Target="https://en.wikipedia.org/wiki/MOS_Technology_6502" TargetMode="External"/><Relationship Id="rId5" Type="http://schemas.openxmlformats.org/officeDocument/2006/relationships/hyperlink" Target="http://wiki.icmc.usp.br/images/d/df/SSC0510-Aula05.pdf" TargetMode="External"/><Relationship Id="rId6" Type="http://schemas.openxmlformats.org/officeDocument/2006/relationships/hyperlink" Target="https://en.wikipedia.org/wiki/Apple_I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0"/>
            <a:ext cx="7000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e_Monitor_II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461962"/>
            <a:ext cx="58293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38575" y="42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Bibliografia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http://forum.6502.org/viewtopic.php?t=720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https://en.wikipedia.org/wiki/MOS_Technology_6502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http://wiki.icmc.usp.br/images/d/df/SSC0510-Aula05.pdf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https://en.wikipedia.org/wiki/Apple_II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http://apple2history.org/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resdefault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42050" y="0"/>
            <a:ext cx="4276200" cy="470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Apple ][ Especificações</a:t>
            </a:r>
          </a:p>
          <a:p>
            <a:pPr lvl="0">
              <a:spcBef>
                <a:spcPts val="0"/>
              </a:spcBef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Variantes consideradas: Apple II, Apple II+, Apple ||e, Apple IIc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00" y="440187"/>
            <a:ext cx="4625800" cy="42631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0525" y="4401350"/>
            <a:ext cx="277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100">
                <a:solidFill>
                  <a:schemeClr val="dk2"/>
                </a:solidFill>
              </a:rPr>
              <a:t>Guilherme de Brito Freire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100">
                <a:solidFill>
                  <a:schemeClr val="dk2"/>
                </a:solidFill>
              </a:rPr>
              <a:t>Vitor Augusto da Silva Vasconcelos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pt-BR" sz="1100">
                <a:solidFill>
                  <a:schemeClr val="dk2"/>
                </a:solidFill>
              </a:rPr>
              <a:t>Raphael de Carvalho Almeida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0600" y="80675"/>
            <a:ext cx="6868200" cy="49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Processador: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MOS 6502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Tecnologia de 8 µm, com 40 pinos.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Arquitetura Little-endian 8-bit.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16-bit de barramento de endereço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Clock original de 1.023MHz a 2MHz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Um dos processadores mais populares da época, usado nos sistemas Atari 8-bit, NES (Nintendo Entreteriment System) e Commodore PET/64.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Preço competitivo, cerca de ⅙ do preço dos concorrentes, considerado o processador completo mais barato do mercado.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Registradores:</a:t>
            </a:r>
          </a:p>
          <a:p>
            <a:pPr indent="-228600" lvl="1" marL="9144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Um registrador acumulador 8-bit (A)</a:t>
            </a:r>
          </a:p>
          <a:p>
            <a:pPr indent="-228600" lvl="1" marL="9144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Dois registradores de index 8-bit (X and Y)</a:t>
            </a:r>
          </a:p>
          <a:p>
            <a:pPr indent="-228600" lvl="1" marL="9144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Seis flags de status 1-bit (P)</a:t>
            </a:r>
          </a:p>
          <a:p>
            <a:pPr indent="-228600" lvl="1" marL="9144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Um apontador de pilha 8-bit (S)</a:t>
            </a:r>
          </a:p>
          <a:p>
            <a:pPr indent="-228600" lvl="1" marL="91440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Um apontador de instrução 16-bit (PC).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5267"/>
          <a:stretch/>
        </p:blipFill>
        <p:spPr>
          <a:xfrm>
            <a:off x="1650525" y="80674"/>
            <a:ext cx="2625549" cy="9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800" y="1419350"/>
            <a:ext cx="2164850" cy="37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0" l="0" r="0" t="20210"/>
          <a:stretch/>
        </p:blipFill>
        <p:spPr>
          <a:xfrm>
            <a:off x="4456475" y="3464126"/>
            <a:ext cx="2434999" cy="159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176250" y="143950"/>
            <a:ext cx="4665000" cy="48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Memoria: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Nos modelos inicias era vendido com opções que variavam de 4 KB até o máximo de 48 KB.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Era possível instalar uma placa de extensão (language card) de 16 KB (totalizando 64 KB), que ficava sobreposta sobre outros 16 KB da memória RAM principal (devido a falta de espaço de endereçamento). Normalmente era usada como um Disco de armazenamento RAM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Em modelos futuros (Apple IIe) era possível estender a memória até 1 MB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325" y="238125"/>
            <a:ext cx="39909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Shape 85"/>
          <p:cNvGraphicFramePr/>
          <p:nvPr/>
        </p:nvGraphicFramePr>
        <p:xfrm>
          <a:off x="5284800" y="74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{9229238F-A34D-450D-B3A5-D6A418172105}</a:tableStyleId>
              </a:tblPr>
              <a:tblGrid>
                <a:gridCol w="1706675"/>
                <a:gridCol w="851900"/>
              </a:tblGrid>
              <a:tr h="29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Absolute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aaaa</a:t>
                      </a:r>
                    </a:p>
                  </a:txBody>
                  <a:tcPr marT="91425" marB="91425" marR="91425" marL="91425"/>
                </a:tc>
              </a:tr>
              <a:tr h="5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 Page Indexed, 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aa, X</a:t>
                      </a:r>
                    </a:p>
                  </a:txBody>
                  <a:tcPr marT="91425" marB="91425" marR="91425" marL="91425"/>
                </a:tc>
              </a:tr>
              <a:tr h="5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 Page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aa</a:t>
                      </a:r>
                    </a:p>
                  </a:txBody>
                  <a:tcPr marT="91425" marB="91425" marR="91425" marL="91425"/>
                </a:tc>
              </a:tr>
              <a:tr h="5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 Page Indexed,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aa, Y</a:t>
                      </a:r>
                    </a:p>
                  </a:txBody>
                  <a:tcPr marT="91425" marB="91425" marR="91425" marL="91425"/>
                </a:tc>
              </a:tr>
              <a:tr h="5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Immediate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#aa</a:t>
                      </a:r>
                    </a:p>
                  </a:txBody>
                  <a:tcPr marT="91425" marB="91425" marR="91425" marL="91425"/>
                </a:tc>
              </a:tr>
              <a:tr h="5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Indirect Absolute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(aaaa)</a:t>
                      </a:r>
                    </a:p>
                  </a:txBody>
                  <a:tcPr marT="91425" marB="91425" marR="91425" marL="91425"/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 Indexed Indirect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(aa, X)</a:t>
                      </a:r>
                    </a:p>
                  </a:txBody>
                  <a:tcPr marT="91425" marB="91425" marR="91425" marL="91425"/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Accumulator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T="91425" marB="91425" marR="91425" marL="91425"/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Indirect Indexed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(aa), Y</a:t>
                      </a:r>
                    </a:p>
                  </a:txBody>
                  <a:tcPr marT="91425" marB="91425" marR="91425" marL="91425"/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Absolute Indexed, 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aaaa, X</a:t>
                      </a:r>
                    </a:p>
                  </a:txBody>
                  <a:tcPr marT="91425" marB="91425" marR="91425" marL="91425"/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aa</a:t>
                      </a:r>
                    </a:p>
                  </a:txBody>
                  <a:tcPr marT="91425" marB="91425" marR="91425" marL="91425"/>
                </a:tc>
              </a:tr>
              <a:tr h="5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Absolute Indexed,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 sz="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aaaa, 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Shape 86"/>
          <p:cNvSpPr txBox="1"/>
          <p:nvPr>
            <p:ph type="title"/>
          </p:nvPr>
        </p:nvSpPr>
        <p:spPr>
          <a:xfrm>
            <a:off x="127200" y="127400"/>
            <a:ext cx="5157600" cy="312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Modos de endereçamento de memória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176250" y="524950"/>
            <a:ext cx="4665000" cy="461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Características RISC: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Número reduzido de instruções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Instruções parecidas com as de processadores RISC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Controle direto por hardware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Execução de instruções em pipeline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799550" y="585775"/>
            <a:ext cx="42327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Características CISC: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Instruções relativamente complexas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Instruções não ortogonais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Registradores com propósitos especificas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Diversos modos de endereçamentos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76250" y="263225"/>
            <a:ext cx="2562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6502 CISC ou RISC?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0" y="0"/>
            <a:ext cx="4528200" cy="48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Tamanho e tipo do conjunto de instruções: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56 instruções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Tamanho de instruções de 1 Byte, com até 2 Bytes de dados.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A família de processadores 6502 é conhecida pela variedade de instruções não documentadas.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Unidade de decodifição de instruções é implementada direto por hardware, utilizando somente 151 dos 256 disponíveis opcodes.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A utilização dos restantes opcodes não documentados pode resultar em estranhas e difíceis de prever ações, como travar o processador, realizar duas instruções consecutivamente ou uma mistura de ambas ou simplesmente nada</a:t>
            </a:r>
            <a:r>
              <a:rPr lang="pt-BR" sz="105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00" y="0"/>
            <a:ext cx="4664999" cy="2786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697000" y="3151250"/>
            <a:ext cx="616800" cy="59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D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596600" y="3151250"/>
            <a:ext cx="616800" cy="599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01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300275" y="3151250"/>
            <a:ext cx="616800" cy="599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2F</a:t>
            </a:r>
          </a:p>
        </p:txBody>
      </p:sp>
      <p:sp>
        <p:nvSpPr>
          <p:cNvPr id="103" name="Shape 103"/>
          <p:cNvSpPr/>
          <p:nvPr/>
        </p:nvSpPr>
        <p:spPr>
          <a:xfrm rot="5400000">
            <a:off x="7054700" y="3354350"/>
            <a:ext cx="390900" cy="1307100"/>
          </a:xfrm>
          <a:prstGeom prst="rightBrace">
            <a:avLst>
              <a:gd fmla="val 8333" name="adj1"/>
              <a:gd fmla="val 4985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6498650" y="4265150"/>
            <a:ext cx="1503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Dados opcionais</a:t>
            </a:r>
          </a:p>
        </p:txBody>
      </p:sp>
      <p:sp>
        <p:nvSpPr>
          <p:cNvPr id="105" name="Shape 105"/>
          <p:cNvSpPr/>
          <p:nvPr/>
        </p:nvSpPr>
        <p:spPr>
          <a:xfrm rot="5400000">
            <a:off x="5809950" y="3703850"/>
            <a:ext cx="390900" cy="608100"/>
          </a:xfrm>
          <a:prstGeom prst="rightBrace">
            <a:avLst>
              <a:gd fmla="val 8333" name="adj1"/>
              <a:gd fmla="val 4985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606300" y="4265150"/>
            <a:ext cx="990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Instrução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16461" r="16043" t="0"/>
          <a:stretch/>
        </p:blipFill>
        <p:spPr>
          <a:xfrm>
            <a:off x="187149" y="2328650"/>
            <a:ext cx="4092475" cy="282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" type="body"/>
          </p:nvPr>
        </p:nvSpPr>
        <p:spPr>
          <a:xfrm>
            <a:off x="176250" y="174575"/>
            <a:ext cx="5356800" cy="20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Armazenamento?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Inicialmente o Apple II usava fitas de áudio cassete como método de armazenamento.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0885">
            <a:off x="5700035" y="430875"/>
            <a:ext cx="2947974" cy="1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456539" y="2677150"/>
            <a:ext cx="46062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 1978 foi introduzido disquete de 5¼ como dispositivo adicional que poderia ser conectado nos slots de expansão do computador.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