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lvl1pPr algn="ctr" defTabSz="584200">
      <a:defRPr sz="3600">
        <a:solidFill>
          <a:srgbClr val="292934"/>
        </a:solidFill>
        <a:latin typeface="Arial"/>
        <a:ea typeface="Arial"/>
        <a:cs typeface="Arial"/>
        <a:sym typeface="Arial"/>
      </a:defRPr>
    </a:lvl1pPr>
    <a:lvl2pPr algn="ctr" defTabSz="584200">
      <a:defRPr sz="3600">
        <a:solidFill>
          <a:srgbClr val="292934"/>
        </a:solidFill>
        <a:latin typeface="Arial"/>
        <a:ea typeface="Arial"/>
        <a:cs typeface="Arial"/>
        <a:sym typeface="Arial"/>
      </a:defRPr>
    </a:lvl2pPr>
    <a:lvl3pPr algn="ctr" defTabSz="584200">
      <a:defRPr sz="3600">
        <a:solidFill>
          <a:srgbClr val="292934"/>
        </a:solidFill>
        <a:latin typeface="Arial"/>
        <a:ea typeface="Arial"/>
        <a:cs typeface="Arial"/>
        <a:sym typeface="Arial"/>
      </a:defRPr>
    </a:lvl3pPr>
    <a:lvl4pPr algn="ctr" defTabSz="584200">
      <a:defRPr sz="3600">
        <a:solidFill>
          <a:srgbClr val="292934"/>
        </a:solidFill>
        <a:latin typeface="Arial"/>
        <a:ea typeface="Arial"/>
        <a:cs typeface="Arial"/>
        <a:sym typeface="Arial"/>
      </a:defRPr>
    </a:lvl4pPr>
    <a:lvl5pPr algn="ctr" defTabSz="584200">
      <a:defRPr sz="3600">
        <a:solidFill>
          <a:srgbClr val="292934"/>
        </a:solidFill>
        <a:latin typeface="Arial"/>
        <a:ea typeface="Arial"/>
        <a:cs typeface="Arial"/>
        <a:sym typeface="Arial"/>
      </a:defRPr>
    </a:lvl5pPr>
    <a:lvl6pPr algn="ctr" defTabSz="584200">
      <a:defRPr sz="3600">
        <a:solidFill>
          <a:srgbClr val="292934"/>
        </a:solidFill>
        <a:latin typeface="Arial"/>
        <a:ea typeface="Arial"/>
        <a:cs typeface="Arial"/>
        <a:sym typeface="Arial"/>
      </a:defRPr>
    </a:lvl6pPr>
    <a:lvl7pPr algn="ctr" defTabSz="584200">
      <a:defRPr sz="3600">
        <a:solidFill>
          <a:srgbClr val="292934"/>
        </a:solidFill>
        <a:latin typeface="Arial"/>
        <a:ea typeface="Arial"/>
        <a:cs typeface="Arial"/>
        <a:sym typeface="Arial"/>
      </a:defRPr>
    </a:lvl7pPr>
    <a:lvl8pPr algn="ctr" defTabSz="584200">
      <a:defRPr sz="3600">
        <a:solidFill>
          <a:srgbClr val="292934"/>
        </a:solidFill>
        <a:latin typeface="Arial"/>
        <a:ea typeface="Arial"/>
        <a:cs typeface="Arial"/>
        <a:sym typeface="Arial"/>
      </a:defRPr>
    </a:lvl8pPr>
    <a:lvl9pPr algn="ctr" defTabSz="584200">
      <a:defRPr sz="3600">
        <a:solidFill>
          <a:srgbClr val="292934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FDD"/>
          </a:solidFill>
        </a:fill>
      </a:tcStyle>
    </a:wholeTbl>
    <a:band2H>
      <a:tcTxStyle b="def" i="def"/>
      <a:tcStyle>
        <a:tcBdr/>
        <a:fill>
          <a:solidFill>
            <a:srgbClr val="EEF0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3A2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3A29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3A2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1D0"/>
          </a:solidFill>
        </a:fill>
      </a:tcStyle>
    </a:wholeTbl>
    <a:band2H>
      <a:tcTxStyle b="def" i="def"/>
      <a:tcStyle>
        <a:tcBdr/>
        <a:fill>
          <a:solidFill>
            <a:srgbClr val="EBE9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2605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2605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2605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6CECD"/>
          </a:solidFill>
        </a:fill>
      </a:tcStyle>
    </a:wholeTbl>
    <a:band2H>
      <a:tcTxStyle b="def" i="def"/>
      <a:tcStyle>
        <a:tcBdr/>
        <a:fill>
          <a:solidFill>
            <a:srgbClr val="EB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9463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9463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9463D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A2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34"/>
              </a:solidFill>
              <a:prstDash val="solid"/>
              <a:bevel/>
            </a:ln>
          </a:top>
          <a:bottom>
            <a:ln w="25400" cap="flat">
              <a:solidFill>
                <a:srgbClr val="292934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34"/>
              </a:solidFill>
              <a:prstDash val="solid"/>
              <a:bevel/>
            </a:ln>
          </a:top>
          <a:bottom>
            <a:ln w="25400" cap="flat">
              <a:solidFill>
                <a:srgbClr val="292934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A2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CB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92934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92934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92934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bevel/>
            </a:ln>
          </a:left>
          <a:right>
            <a:ln w="12700" cap="flat">
              <a:solidFill>
                <a:srgbClr val="292934"/>
              </a:solidFill>
              <a:prstDash val="solid"/>
              <a:bevel/>
            </a:ln>
          </a:right>
          <a:top>
            <a:ln w="12700" cap="flat">
              <a:solidFill>
                <a:srgbClr val="292934"/>
              </a:solidFill>
              <a:prstDash val="solid"/>
              <a:bevel/>
            </a:ln>
          </a:top>
          <a:bottom>
            <a:ln w="12700" cap="flat">
              <a:solidFill>
                <a:srgbClr val="292934"/>
              </a:solidFill>
              <a:prstDash val="solid"/>
              <a:bevel/>
            </a:ln>
          </a:bottom>
          <a:insideH>
            <a:ln w="12700" cap="flat">
              <a:solidFill>
                <a:srgbClr val="292934"/>
              </a:solidFill>
              <a:prstDash val="solid"/>
              <a:bevel/>
            </a:ln>
          </a:insideH>
          <a:insideV>
            <a:ln w="12700" cap="flat">
              <a:solidFill>
                <a:srgbClr val="292934"/>
              </a:solidFill>
              <a:prstDash val="solid"/>
              <a:bevel/>
            </a:ln>
          </a:insideV>
        </a:tcBdr>
        <a:fill>
          <a:solidFill>
            <a:srgbClr val="29293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bevel/>
            </a:ln>
          </a:left>
          <a:right>
            <a:ln w="12700" cap="flat">
              <a:solidFill>
                <a:srgbClr val="292934"/>
              </a:solidFill>
              <a:prstDash val="solid"/>
              <a:bevel/>
            </a:ln>
          </a:right>
          <a:top>
            <a:ln w="12700" cap="flat">
              <a:solidFill>
                <a:srgbClr val="292934"/>
              </a:solidFill>
              <a:prstDash val="solid"/>
              <a:bevel/>
            </a:ln>
          </a:top>
          <a:bottom>
            <a:ln w="12700" cap="flat">
              <a:solidFill>
                <a:srgbClr val="292934"/>
              </a:solidFill>
              <a:prstDash val="solid"/>
              <a:bevel/>
            </a:ln>
          </a:bottom>
          <a:insideH>
            <a:ln w="12700" cap="flat">
              <a:solidFill>
                <a:srgbClr val="292934"/>
              </a:solidFill>
              <a:prstDash val="solid"/>
              <a:bevel/>
            </a:ln>
          </a:insideH>
          <a:insideV>
            <a:ln w="12700" cap="flat">
              <a:solidFill>
                <a:srgbClr val="292934"/>
              </a:solidFill>
              <a:prstDash val="solid"/>
              <a:bevel/>
            </a:ln>
          </a:insideV>
        </a:tcBdr>
        <a:fill>
          <a:solidFill>
            <a:srgbClr val="292934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bevel/>
            </a:ln>
          </a:left>
          <a:right>
            <a:ln w="12700" cap="flat">
              <a:solidFill>
                <a:srgbClr val="292934"/>
              </a:solidFill>
              <a:prstDash val="solid"/>
              <a:bevel/>
            </a:ln>
          </a:right>
          <a:top>
            <a:ln w="50800" cap="flat">
              <a:solidFill>
                <a:srgbClr val="292934"/>
              </a:solidFill>
              <a:prstDash val="solid"/>
              <a:bevel/>
            </a:ln>
          </a:top>
          <a:bottom>
            <a:ln w="12700" cap="flat">
              <a:solidFill>
                <a:srgbClr val="292934"/>
              </a:solidFill>
              <a:prstDash val="solid"/>
              <a:bevel/>
            </a:ln>
          </a:bottom>
          <a:insideH>
            <a:ln w="12700" cap="flat">
              <a:solidFill>
                <a:srgbClr val="292934"/>
              </a:solidFill>
              <a:prstDash val="solid"/>
              <a:bevel/>
            </a:ln>
          </a:insideH>
          <a:insideV>
            <a:ln w="12700" cap="flat">
              <a:solidFill>
                <a:srgbClr val="292934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bevel/>
            </a:ln>
          </a:left>
          <a:right>
            <a:ln w="12700" cap="flat">
              <a:solidFill>
                <a:srgbClr val="292934"/>
              </a:solidFill>
              <a:prstDash val="solid"/>
              <a:bevel/>
            </a:ln>
          </a:right>
          <a:top>
            <a:ln w="12700" cap="flat">
              <a:solidFill>
                <a:srgbClr val="292934"/>
              </a:solidFill>
              <a:prstDash val="solid"/>
              <a:bevel/>
            </a:ln>
          </a:top>
          <a:bottom>
            <a:ln w="25400" cap="flat">
              <a:solidFill>
                <a:srgbClr val="292934"/>
              </a:solidFill>
              <a:prstDash val="solid"/>
              <a:bevel/>
            </a:ln>
          </a:bottom>
          <a:insideH>
            <a:ln w="12700" cap="flat">
              <a:solidFill>
                <a:srgbClr val="292934"/>
              </a:solidFill>
              <a:prstDash val="solid"/>
              <a:bevel/>
            </a:ln>
          </a:insideH>
          <a:insideV>
            <a:ln w="12700" cap="flat">
              <a:solidFill>
                <a:srgbClr val="292934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975360" y="0"/>
            <a:ext cx="11162453" cy="46916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cap="all" sz="77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42" sz="7700">
                <a:solidFill>
                  <a:srgbClr val="D2533C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975360" y="4985172"/>
            <a:ext cx="9103360" cy="476842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1pPr>
            <a:lvl2pPr marL="0" indent="650229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2pPr>
            <a:lvl3pPr marL="0" indent="1300459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3pPr>
            <a:lvl4pPr marL="0" indent="195069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4pPr>
            <a:lvl5pPr marL="0" indent="2600918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7576E"/>
                </a:solidFill>
              </a:rPr>
              <a:t>Body Level One</a:t>
            </a:r>
            <a:endParaRPr sz="3400">
              <a:solidFill>
                <a:srgbClr val="57576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7576E"/>
                </a:solidFill>
              </a:rPr>
              <a:t>Body Level Two</a:t>
            </a:r>
            <a:endParaRPr sz="3400">
              <a:solidFill>
                <a:srgbClr val="57576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7576E"/>
                </a:solidFill>
              </a:rPr>
              <a:t>Body Level Three</a:t>
            </a:r>
            <a:endParaRPr sz="3400">
              <a:solidFill>
                <a:srgbClr val="57576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7576E"/>
                </a:solidFill>
              </a:rPr>
              <a:t>Body Level Four</a:t>
            </a:r>
            <a:endParaRPr sz="3400">
              <a:solidFill>
                <a:srgbClr val="57576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7576E"/>
                </a:solidFill>
              </a:rPr>
              <a:t>Body Level Five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1" name="Shape 11"/>
          <p:cNvSpPr/>
          <p:nvPr/>
        </p:nvSpPr>
        <p:spPr>
          <a:xfrm>
            <a:off x="975359" y="4833450"/>
            <a:ext cx="11162455" cy="2260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42" sz="5700">
                <a:solidFill>
                  <a:srgbClr val="D2533C"/>
                </a:solidFill>
              </a:rPr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One</a:t>
            </a:r>
            <a:endParaRPr sz="3400">
              <a:solidFill>
                <a:srgbClr val="29293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Two</a:t>
            </a:r>
            <a:endParaRPr sz="3400">
              <a:solidFill>
                <a:srgbClr val="29293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Three</a:t>
            </a:r>
            <a:endParaRPr sz="3400">
              <a:solidFill>
                <a:srgbClr val="29293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Four</a:t>
            </a:r>
            <a:endParaRPr sz="3400">
              <a:solidFill>
                <a:srgbClr val="29293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Five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9428480" y="0"/>
            <a:ext cx="2926081" cy="9211734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42" sz="5700">
                <a:solidFill>
                  <a:srgbClr val="D2533C"/>
                </a:solidFill>
              </a:rPr>
              <a:t>Title Text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650240" y="866987"/>
            <a:ext cx="8561493" cy="888661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One</a:t>
            </a:r>
            <a:endParaRPr sz="3400">
              <a:solidFill>
                <a:srgbClr val="29293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Two</a:t>
            </a:r>
            <a:endParaRPr sz="3400">
              <a:solidFill>
                <a:srgbClr val="29293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Three</a:t>
            </a:r>
            <a:endParaRPr sz="3400">
              <a:solidFill>
                <a:srgbClr val="29293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Four</a:t>
            </a:r>
            <a:endParaRPr sz="3400">
              <a:solidFill>
                <a:srgbClr val="29293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Five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>
            <a:lvl1pPr>
              <a:defRPr spc="-141" sz="80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41" sz="8000">
                <a:solidFill>
                  <a:srgbClr val="D2533C"/>
                </a:solidFill>
              </a:rPr>
              <a:t>Title Text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92934"/>
                </a:solidFill>
              </a:rPr>
              <a:t>Body Level One</a:t>
            </a:r>
            <a:endParaRPr sz="3200">
              <a:solidFill>
                <a:srgbClr val="29293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92934"/>
                </a:solidFill>
              </a:rPr>
              <a:t>Body Level Two</a:t>
            </a:r>
            <a:endParaRPr sz="3200">
              <a:solidFill>
                <a:srgbClr val="29293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92934"/>
                </a:solidFill>
              </a:rPr>
              <a:t>Body Level Three</a:t>
            </a:r>
            <a:endParaRPr sz="3200">
              <a:solidFill>
                <a:srgbClr val="29293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92934"/>
                </a:solidFill>
              </a:rPr>
              <a:t>Body Level Four</a:t>
            </a:r>
            <a:endParaRPr sz="3200">
              <a:solidFill>
                <a:srgbClr val="29293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9293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42" sz="5700">
                <a:solidFill>
                  <a:srgbClr val="D2533C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One</a:t>
            </a:r>
            <a:endParaRPr sz="3400">
              <a:solidFill>
                <a:srgbClr val="29293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Two</a:t>
            </a:r>
            <a:endParaRPr sz="3400">
              <a:solidFill>
                <a:srgbClr val="29293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Three</a:t>
            </a:r>
            <a:endParaRPr sz="3400">
              <a:solidFill>
                <a:srgbClr val="29293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Four</a:t>
            </a:r>
            <a:endParaRPr sz="3400">
              <a:solidFill>
                <a:srgbClr val="29293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-tête de section">
    <p:bg>
      <p:bgPr>
        <a:solidFill>
          <a:srgbClr val="D253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1027290" y="921174"/>
            <a:ext cx="11054081" cy="5567680"/>
          </a:xfrm>
          <a:prstGeom prst="rect">
            <a:avLst/>
          </a:prstGeom>
        </p:spPr>
        <p:txBody>
          <a:bodyPr anchor="b"/>
          <a:lstStyle>
            <a:lvl1pPr>
              <a:defRPr cap="all" spc="-142" sz="6800">
                <a:solidFill>
                  <a:srgbClr val="F3F2DC"/>
                </a:solidFill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42" sz="6800">
                <a:solidFill>
                  <a:srgbClr val="F3F2DC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1027290" y="6580430"/>
            <a:ext cx="11054081" cy="317317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1pPr>
            <a:lvl2pPr marL="0" indent="650229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2pPr>
            <a:lvl3pPr marL="0" indent="1300459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3pPr>
            <a:lvl4pPr marL="0" indent="195069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4pPr>
            <a:lvl5pPr marL="0" indent="2600918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F2DC"/>
                </a:solidFill>
              </a:rPr>
              <a:t>Body Level One</a:t>
            </a:r>
            <a:endParaRPr sz="3400">
              <a:solidFill>
                <a:srgbClr val="F3F2DC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F2DC"/>
                </a:solidFill>
              </a:rPr>
              <a:t>Body Level Two</a:t>
            </a:r>
            <a:endParaRPr sz="3400">
              <a:solidFill>
                <a:srgbClr val="F3F2DC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F2DC"/>
                </a:solidFill>
              </a:rPr>
              <a:t>Body Level Three</a:t>
            </a:r>
            <a:endParaRPr sz="3400">
              <a:solidFill>
                <a:srgbClr val="F3F2DC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F2DC"/>
                </a:solidFill>
              </a:rPr>
              <a:t>Body Level Four</a:t>
            </a:r>
            <a:endParaRPr sz="3400">
              <a:solidFill>
                <a:srgbClr val="F3F2DC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F2DC"/>
                </a:solidFill>
              </a:rP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0" name="Shape 20"/>
          <p:cNvSpPr/>
          <p:nvPr/>
        </p:nvSpPr>
        <p:spPr>
          <a:xfrm>
            <a:off x="1040383" y="6541413"/>
            <a:ext cx="11162455" cy="2260"/>
          </a:xfrm>
          <a:prstGeom prst="line">
            <a:avLst/>
          </a:prstGeom>
          <a:ln w="19050">
            <a:solidFill>
              <a:srgbClr val="F3F2DC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650240" y="546202"/>
            <a:ext cx="11704320" cy="1833677"/>
          </a:xfrm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42" sz="5700">
                <a:solidFill>
                  <a:srgbClr val="D2533C"/>
                </a:solidFill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650240" y="2379877"/>
            <a:ext cx="5743788" cy="7373723"/>
          </a:xfrm>
          <a:prstGeom prst="rect">
            <a:avLst/>
          </a:prstGeom>
        </p:spPr>
        <p:txBody>
          <a:bodyPr/>
          <a:lstStyle>
            <a:lvl1pPr marL="260091" indent="-260091">
              <a:spcBef>
                <a:spcPts val="900"/>
              </a:spcBef>
              <a:defRPr sz="4000"/>
            </a:lvl1pPr>
            <a:lvl2pPr marL="696128" indent="-305990">
              <a:spcBef>
                <a:spcPts val="900"/>
              </a:spcBef>
              <a:defRPr sz="4000"/>
            </a:lvl2pPr>
            <a:lvl3pPr marL="1151835" indent="-371559">
              <a:spcBef>
                <a:spcPts val="900"/>
              </a:spcBef>
              <a:defRPr sz="4000"/>
            </a:lvl3pPr>
            <a:lvl4pPr marL="1570555" indent="-400141">
              <a:spcBef>
                <a:spcPts val="900"/>
              </a:spcBef>
              <a:defRPr sz="4000"/>
            </a:lvl4pPr>
            <a:lvl5pPr marL="1795635" indent="-300106">
              <a:spcBef>
                <a:spcPts val="900"/>
              </a:spcBef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92934"/>
                </a:solidFill>
              </a:rPr>
              <a:t>Body Level One</a:t>
            </a:r>
            <a:endParaRPr sz="4000">
              <a:solidFill>
                <a:srgbClr val="29293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92934"/>
                </a:solidFill>
              </a:rPr>
              <a:t>Body Level Two</a:t>
            </a:r>
            <a:endParaRPr sz="4000">
              <a:solidFill>
                <a:srgbClr val="29293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92934"/>
                </a:solidFill>
              </a:rPr>
              <a:t>Body Level Three</a:t>
            </a:r>
            <a:endParaRPr sz="4000">
              <a:solidFill>
                <a:srgbClr val="29293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92934"/>
                </a:solidFill>
              </a:rPr>
              <a:t>Body Level Four</a:t>
            </a:r>
            <a:endParaRPr sz="4000">
              <a:solidFill>
                <a:srgbClr val="29293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92934"/>
                </a:solidFill>
              </a:rP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650240" y="675478"/>
            <a:ext cx="11704320" cy="1575125"/>
          </a:xfrm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42" sz="5700">
                <a:solidFill>
                  <a:srgbClr val="D2533C"/>
                </a:solidFill>
              </a:rPr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650240" y="2250602"/>
            <a:ext cx="5592065" cy="1177106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600"/>
              </a:spcBef>
              <a:buClrTx/>
              <a:buSzTx/>
              <a:buFontTx/>
              <a:buNone/>
              <a:defRPr sz="2800">
                <a:solidFill>
                  <a:srgbClr val="D2533C"/>
                </a:solidFill>
              </a:defRPr>
            </a:lvl1pPr>
            <a:lvl2pPr marL="0" indent="650229" algn="ctr">
              <a:spcBef>
                <a:spcPts val="600"/>
              </a:spcBef>
              <a:buClrTx/>
              <a:buSzTx/>
              <a:buFontTx/>
              <a:buNone/>
              <a:defRPr sz="2800">
                <a:solidFill>
                  <a:srgbClr val="D2533C"/>
                </a:solidFill>
              </a:defRPr>
            </a:lvl2pPr>
            <a:lvl3pPr marL="0" indent="1300459" algn="ctr">
              <a:spcBef>
                <a:spcPts val="600"/>
              </a:spcBef>
              <a:buClrTx/>
              <a:buSzTx/>
              <a:buFontTx/>
              <a:buNone/>
              <a:defRPr sz="2800">
                <a:solidFill>
                  <a:srgbClr val="D2533C"/>
                </a:solidFill>
              </a:defRPr>
            </a:lvl3pPr>
            <a:lvl4pPr marL="0" indent="1950690" algn="ctr">
              <a:spcBef>
                <a:spcPts val="600"/>
              </a:spcBef>
              <a:buClrTx/>
              <a:buSzTx/>
              <a:buFontTx/>
              <a:buNone/>
              <a:defRPr sz="2800">
                <a:solidFill>
                  <a:srgbClr val="D2533C"/>
                </a:solidFill>
              </a:defRPr>
            </a:lvl4pPr>
            <a:lvl5pPr marL="0" indent="2600918" algn="ctr">
              <a:spcBef>
                <a:spcPts val="600"/>
              </a:spcBef>
              <a:buClrTx/>
              <a:buSzTx/>
              <a:buFontTx/>
              <a:buNone/>
              <a:defRPr sz="2800">
                <a:solidFill>
                  <a:srgbClr val="D2533C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2533C"/>
                </a:solidFill>
              </a:rPr>
              <a:t>Body Level One</a:t>
            </a:r>
            <a:endParaRPr sz="2800">
              <a:solidFill>
                <a:srgbClr val="D2533C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2533C"/>
                </a:solidFill>
              </a:rPr>
              <a:t>Body Level Two</a:t>
            </a:r>
            <a:endParaRPr sz="2800">
              <a:solidFill>
                <a:srgbClr val="D2533C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2533C"/>
                </a:solidFill>
              </a:rPr>
              <a:t>Body Level Three</a:t>
            </a:r>
            <a:endParaRPr sz="2800">
              <a:solidFill>
                <a:srgbClr val="D2533C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2533C"/>
                </a:solidFill>
              </a:rPr>
              <a:t>Body Level Four</a:t>
            </a:r>
            <a:endParaRPr sz="2800">
              <a:solidFill>
                <a:srgbClr val="D2533C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2533C"/>
                </a:solidFill>
              </a:rPr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9" name="Shape 29"/>
          <p:cNvSpPr/>
          <p:nvPr/>
        </p:nvSpPr>
        <p:spPr>
          <a:xfrm flipH="1">
            <a:off x="6502401" y="2405888"/>
            <a:ext cx="1128" cy="6697473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42" sz="5700">
                <a:solidFill>
                  <a:srgbClr val="D2533C"/>
                </a:solidFill>
              </a:rP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650240" y="0"/>
            <a:ext cx="3043123" cy="292117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pc="-142" sz="34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42" sz="3400">
                <a:solidFill>
                  <a:srgbClr val="D2533C"/>
                </a:solidFill>
              </a:rPr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4226559" y="1126513"/>
            <a:ext cx="8128001" cy="8627087"/>
          </a:xfrm>
          <a:prstGeom prst="rect">
            <a:avLst/>
          </a:prstGeom>
        </p:spPr>
        <p:txBody>
          <a:bodyPr/>
          <a:lstStyle>
            <a:lvl1pPr>
              <a:spcBef>
                <a:spcPts val="1100"/>
              </a:spcBef>
              <a:defRPr sz="4600"/>
            </a:lvl1pPr>
            <a:lvl2pPr marL="689243" indent="-299105">
              <a:spcBef>
                <a:spcPts val="1100"/>
              </a:spcBef>
              <a:defRPr sz="4600"/>
            </a:lvl2pPr>
            <a:lvl3pPr marL="1132165" indent="-351889">
              <a:spcBef>
                <a:spcPts val="1100"/>
              </a:spcBef>
              <a:defRPr sz="4600"/>
            </a:lvl3pPr>
            <a:lvl4pPr marL="1597707" indent="-427293">
              <a:spcBef>
                <a:spcPts val="1100"/>
              </a:spcBef>
              <a:defRPr sz="4600"/>
            </a:lvl4pPr>
            <a:lvl5pPr marL="1815999" indent="-320470">
              <a:spcBef>
                <a:spcPts val="1100"/>
              </a:spcBef>
              <a:defRPr sz="4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292934"/>
                </a:solidFill>
              </a:rPr>
              <a:t>Body Level One</a:t>
            </a:r>
            <a:endParaRPr sz="4600">
              <a:solidFill>
                <a:srgbClr val="29293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292934"/>
                </a:solidFill>
              </a:rPr>
              <a:t>Body Level Two</a:t>
            </a:r>
            <a:endParaRPr sz="4600">
              <a:solidFill>
                <a:srgbClr val="29293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292934"/>
                </a:solidFill>
              </a:rPr>
              <a:t>Body Level Three</a:t>
            </a:r>
            <a:endParaRPr sz="4600">
              <a:solidFill>
                <a:srgbClr val="29293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292934"/>
                </a:solidFill>
              </a:rPr>
              <a:t>Body Level Four</a:t>
            </a:r>
            <a:endParaRPr sz="4600">
              <a:solidFill>
                <a:srgbClr val="29293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292934"/>
                </a:solidFill>
              </a:rPr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39" name="Shape 39"/>
          <p:cNvSpPr/>
          <p:nvPr/>
        </p:nvSpPr>
        <p:spPr>
          <a:xfrm flipH="1">
            <a:off x="3946681" y="1126513"/>
            <a:ext cx="2258" cy="7932929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650240" y="0"/>
            <a:ext cx="3047368" cy="2926080"/>
          </a:xfrm>
          <a:prstGeom prst="rect">
            <a:avLst/>
          </a:prstGeom>
        </p:spPr>
        <p:txBody>
          <a:bodyPr anchor="b"/>
          <a:lstStyle>
            <a:lvl1pPr>
              <a:defRPr spc="-142" sz="34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42" sz="3400">
                <a:solidFill>
                  <a:srgbClr val="D2533C"/>
                </a:solidFill>
              </a:rPr>
              <a:t>Title Text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650240" y="3034452"/>
            <a:ext cx="3043123" cy="67191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650229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1300459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195069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2600918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92934"/>
                </a:solidFill>
              </a:rPr>
              <a:t>Body Level One</a:t>
            </a:r>
            <a:endParaRPr sz="2000">
              <a:solidFill>
                <a:srgbClr val="29293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92934"/>
                </a:solidFill>
              </a:rPr>
              <a:t>Body Level Two</a:t>
            </a:r>
            <a:endParaRPr sz="2000">
              <a:solidFill>
                <a:srgbClr val="29293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92934"/>
                </a:solidFill>
              </a:rPr>
              <a:t>Body Level Three</a:t>
            </a:r>
            <a:endParaRPr sz="2000">
              <a:solidFill>
                <a:srgbClr val="29293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92934"/>
                </a:solidFill>
              </a:rPr>
              <a:t>Body Level Four</a:t>
            </a:r>
            <a:endParaRPr sz="2000">
              <a:solidFill>
                <a:srgbClr val="29293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92934"/>
                </a:solidFill>
              </a:rPr>
              <a:t>Body Level Five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314006"/>
            <a:ext cx="13004800" cy="3251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13004800" cy="520192"/>
          </a:xfrm>
          <a:prstGeom prst="rect">
            <a:avLst/>
          </a:prstGeom>
          <a:solidFill>
            <a:srgbClr val="93A2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650240" y="650240"/>
            <a:ext cx="11704320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42" sz="5700">
                <a:solidFill>
                  <a:srgbClr val="D2533C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650240" y="2275839"/>
            <a:ext cx="11704320" cy="747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One</a:t>
            </a:r>
            <a:endParaRPr sz="3400">
              <a:solidFill>
                <a:srgbClr val="29293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Two</a:t>
            </a:r>
            <a:endParaRPr sz="3400">
              <a:solidFill>
                <a:srgbClr val="29293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Three</a:t>
            </a:r>
            <a:endParaRPr sz="3400">
              <a:solidFill>
                <a:srgbClr val="29293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Four</a:t>
            </a:r>
            <a:endParaRPr sz="3400">
              <a:solidFill>
                <a:srgbClr val="29293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292934"/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0837333" y="53178"/>
            <a:ext cx="1517228" cy="413837"/>
          </a:xfrm>
          <a:prstGeom prst="rect">
            <a:avLst/>
          </a:prstGeom>
          <a:ln w="12700">
            <a:miter lim="400000"/>
          </a:ln>
        </p:spPr>
        <p:txBody>
          <a:bodyPr lIns="65022" tIns="65022" rIns="65022" bIns="65022" anchor="ctr">
            <a:spAutoFit/>
          </a:bodyPr>
          <a:lstStyle>
            <a:lvl1pPr algn="l">
              <a:defRPr sz="20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defTabSz="1300459">
        <a:defRPr spc="-142" sz="5700">
          <a:solidFill>
            <a:srgbClr val="D2533C"/>
          </a:solidFill>
          <a:latin typeface="Arial"/>
          <a:ea typeface="Arial"/>
          <a:cs typeface="Arial"/>
          <a:sym typeface="Arial"/>
        </a:defRPr>
      </a:lvl1pPr>
      <a:lvl2pPr defTabSz="1300459">
        <a:defRPr spc="-142" sz="5700">
          <a:solidFill>
            <a:srgbClr val="D2533C"/>
          </a:solidFill>
          <a:latin typeface="Arial"/>
          <a:ea typeface="Arial"/>
          <a:cs typeface="Arial"/>
          <a:sym typeface="Arial"/>
        </a:defRPr>
      </a:lvl2pPr>
      <a:lvl3pPr defTabSz="1300459">
        <a:defRPr spc="-142" sz="5700">
          <a:solidFill>
            <a:srgbClr val="D2533C"/>
          </a:solidFill>
          <a:latin typeface="Arial"/>
          <a:ea typeface="Arial"/>
          <a:cs typeface="Arial"/>
          <a:sym typeface="Arial"/>
        </a:defRPr>
      </a:lvl3pPr>
      <a:lvl4pPr defTabSz="1300459">
        <a:defRPr spc="-142" sz="5700">
          <a:solidFill>
            <a:srgbClr val="D2533C"/>
          </a:solidFill>
          <a:latin typeface="Arial"/>
          <a:ea typeface="Arial"/>
          <a:cs typeface="Arial"/>
          <a:sym typeface="Arial"/>
        </a:defRPr>
      </a:lvl4pPr>
      <a:lvl5pPr defTabSz="1300459">
        <a:defRPr spc="-142" sz="5700">
          <a:solidFill>
            <a:srgbClr val="D2533C"/>
          </a:solidFill>
          <a:latin typeface="Arial"/>
          <a:ea typeface="Arial"/>
          <a:cs typeface="Arial"/>
          <a:sym typeface="Arial"/>
        </a:defRPr>
      </a:lvl5pPr>
      <a:lvl6pPr defTabSz="1300459">
        <a:defRPr spc="-142" sz="5700">
          <a:solidFill>
            <a:srgbClr val="D2533C"/>
          </a:solidFill>
          <a:latin typeface="Arial"/>
          <a:ea typeface="Arial"/>
          <a:cs typeface="Arial"/>
          <a:sym typeface="Arial"/>
        </a:defRPr>
      </a:lvl6pPr>
      <a:lvl7pPr defTabSz="1300459">
        <a:defRPr spc="-142" sz="5700">
          <a:solidFill>
            <a:srgbClr val="D2533C"/>
          </a:solidFill>
          <a:latin typeface="Arial"/>
          <a:ea typeface="Arial"/>
          <a:cs typeface="Arial"/>
          <a:sym typeface="Arial"/>
        </a:defRPr>
      </a:lvl7pPr>
      <a:lvl8pPr defTabSz="1300459">
        <a:defRPr spc="-142" sz="5700">
          <a:solidFill>
            <a:srgbClr val="D2533C"/>
          </a:solidFill>
          <a:latin typeface="Arial"/>
          <a:ea typeface="Arial"/>
          <a:cs typeface="Arial"/>
          <a:sym typeface="Arial"/>
        </a:defRPr>
      </a:lvl8pPr>
      <a:lvl9pPr defTabSz="1300459">
        <a:defRPr spc="-142" sz="5700">
          <a:solidFill>
            <a:srgbClr val="D2533C"/>
          </a:solidFill>
          <a:latin typeface="Arial"/>
          <a:ea typeface="Arial"/>
          <a:cs typeface="Arial"/>
          <a:sym typeface="Arial"/>
        </a:defRPr>
      </a:lvl9pPr>
    </p:titleStyle>
    <p:bodyStyle>
      <a:lvl1pPr marL="260091" indent="-260091" defTabSz="1300459">
        <a:spcBef>
          <a:spcPts val="800"/>
        </a:spcBef>
        <a:buClr>
          <a:srgbClr val="93A299"/>
        </a:buClr>
        <a:buSzPct val="85000"/>
        <a:buFont typeface="Arial"/>
        <a:buChar char="•"/>
        <a:defRPr sz="3400">
          <a:solidFill>
            <a:srgbClr val="292934"/>
          </a:solidFill>
          <a:latin typeface="Arial"/>
          <a:ea typeface="Arial"/>
          <a:cs typeface="Arial"/>
          <a:sym typeface="Arial"/>
        </a:defRPr>
      </a:lvl1pPr>
      <a:lvl2pPr marL="705963" indent="-315825" defTabSz="1300459">
        <a:spcBef>
          <a:spcPts val="800"/>
        </a:spcBef>
        <a:buClr>
          <a:srgbClr val="93A299"/>
        </a:buClr>
        <a:buSzPct val="85000"/>
        <a:buFont typeface="Arial"/>
        <a:buChar char="•"/>
        <a:defRPr sz="3400">
          <a:solidFill>
            <a:srgbClr val="292934"/>
          </a:solidFill>
          <a:latin typeface="Arial"/>
          <a:ea typeface="Arial"/>
          <a:cs typeface="Arial"/>
          <a:sym typeface="Arial"/>
        </a:defRPr>
      </a:lvl2pPr>
      <a:lvl3pPr marL="1120396" indent="-340120" defTabSz="1300459">
        <a:spcBef>
          <a:spcPts val="800"/>
        </a:spcBef>
        <a:buClr>
          <a:srgbClr val="93A299"/>
        </a:buClr>
        <a:buSzPct val="90000"/>
        <a:buFont typeface="Arial"/>
        <a:buChar char="•"/>
        <a:defRPr sz="3400">
          <a:solidFill>
            <a:srgbClr val="292934"/>
          </a:solidFill>
          <a:latin typeface="Arial"/>
          <a:ea typeface="Arial"/>
          <a:cs typeface="Arial"/>
          <a:sym typeface="Arial"/>
        </a:defRPr>
      </a:lvl3pPr>
      <a:lvl4pPr marL="1554897" indent="-384483" defTabSz="1300459">
        <a:spcBef>
          <a:spcPts val="800"/>
        </a:spcBef>
        <a:buClr>
          <a:srgbClr val="93A299"/>
        </a:buClr>
        <a:buSzPct val="100000"/>
        <a:buFont typeface="Arial"/>
        <a:buChar char="•"/>
        <a:defRPr sz="3400">
          <a:solidFill>
            <a:srgbClr val="292934"/>
          </a:solidFill>
          <a:latin typeface="Arial"/>
          <a:ea typeface="Arial"/>
          <a:cs typeface="Arial"/>
          <a:sym typeface="Arial"/>
        </a:defRPr>
      </a:lvl4pPr>
      <a:lvl5pPr marL="1827146" indent="-331617" defTabSz="1300459">
        <a:spcBef>
          <a:spcPts val="800"/>
        </a:spcBef>
        <a:buClr>
          <a:srgbClr val="93A299"/>
        </a:buClr>
        <a:buSzPct val="100000"/>
        <a:buFont typeface="Arial"/>
        <a:buChar char="•"/>
        <a:defRPr sz="3400">
          <a:solidFill>
            <a:srgbClr val="292934"/>
          </a:solidFill>
          <a:latin typeface="Arial"/>
          <a:ea typeface="Arial"/>
          <a:cs typeface="Arial"/>
          <a:sym typeface="Arial"/>
        </a:defRPr>
      </a:lvl5pPr>
      <a:lvl6pPr marL="2181883" indent="-491285" defTabSz="1300459">
        <a:spcBef>
          <a:spcPts val="800"/>
        </a:spcBef>
        <a:buClr>
          <a:srgbClr val="93A299"/>
        </a:buClr>
        <a:buSzPct val="100000"/>
        <a:buFont typeface="Arial"/>
        <a:buChar char="•"/>
        <a:defRPr sz="3400">
          <a:solidFill>
            <a:srgbClr val="292934"/>
          </a:solidFill>
          <a:latin typeface="Arial"/>
          <a:ea typeface="Arial"/>
          <a:cs typeface="Arial"/>
          <a:sym typeface="Arial"/>
        </a:defRPr>
      </a:lvl6pPr>
      <a:lvl7pPr marL="2441973" indent="-491284" defTabSz="1300459">
        <a:spcBef>
          <a:spcPts val="800"/>
        </a:spcBef>
        <a:buClr>
          <a:srgbClr val="93A299"/>
        </a:buClr>
        <a:buSzPct val="100000"/>
        <a:buFont typeface="Arial"/>
        <a:buChar char="•"/>
        <a:defRPr sz="3400">
          <a:solidFill>
            <a:srgbClr val="292934"/>
          </a:solidFill>
          <a:latin typeface="Arial"/>
          <a:ea typeface="Arial"/>
          <a:cs typeface="Arial"/>
          <a:sym typeface="Arial"/>
        </a:defRPr>
      </a:lvl7pPr>
      <a:lvl8pPr marL="2702066" indent="-491285" defTabSz="1300459">
        <a:spcBef>
          <a:spcPts val="800"/>
        </a:spcBef>
        <a:buClr>
          <a:srgbClr val="93A299"/>
        </a:buClr>
        <a:buSzPct val="100000"/>
        <a:buFont typeface="Arial"/>
        <a:buChar char="•"/>
        <a:defRPr sz="3400">
          <a:solidFill>
            <a:srgbClr val="292934"/>
          </a:solidFill>
          <a:latin typeface="Arial"/>
          <a:ea typeface="Arial"/>
          <a:cs typeface="Arial"/>
          <a:sym typeface="Arial"/>
        </a:defRPr>
      </a:lvl8pPr>
      <a:lvl9pPr marL="2962157" indent="-491284" defTabSz="1300459">
        <a:spcBef>
          <a:spcPts val="800"/>
        </a:spcBef>
        <a:buClr>
          <a:srgbClr val="93A299"/>
        </a:buClr>
        <a:buSzPct val="100000"/>
        <a:buFont typeface="Arial"/>
        <a:buChar char="•"/>
        <a:defRPr sz="3400">
          <a:solidFill>
            <a:srgbClr val="292934"/>
          </a:solidFill>
          <a:latin typeface="Arial"/>
          <a:ea typeface="Arial"/>
          <a:cs typeface="Arial"/>
          <a:sym typeface="Arial"/>
        </a:defRPr>
      </a:lvl9pPr>
    </p:bodyStyle>
    <p:otherStyle>
      <a:lvl1pPr defTabSz="584200">
        <a:defRPr sz="2000">
          <a:solidFill>
            <a:schemeClr val="tx1"/>
          </a:solidFill>
          <a:latin typeface="+mn-lt"/>
          <a:ea typeface="+mn-ea"/>
          <a:cs typeface="+mn-cs"/>
          <a:sym typeface="Arial Bold"/>
        </a:defRPr>
      </a:lvl1pPr>
      <a:lvl2pPr defTabSz="584200">
        <a:defRPr sz="2000">
          <a:solidFill>
            <a:schemeClr val="tx1"/>
          </a:solidFill>
          <a:latin typeface="+mn-lt"/>
          <a:ea typeface="+mn-ea"/>
          <a:cs typeface="+mn-cs"/>
          <a:sym typeface="Arial Bold"/>
        </a:defRPr>
      </a:lvl2pPr>
      <a:lvl3pPr defTabSz="584200">
        <a:defRPr sz="2000">
          <a:solidFill>
            <a:schemeClr val="tx1"/>
          </a:solidFill>
          <a:latin typeface="+mn-lt"/>
          <a:ea typeface="+mn-ea"/>
          <a:cs typeface="+mn-cs"/>
          <a:sym typeface="Arial Bold"/>
        </a:defRPr>
      </a:lvl3pPr>
      <a:lvl4pPr defTabSz="584200">
        <a:defRPr sz="2000">
          <a:solidFill>
            <a:schemeClr val="tx1"/>
          </a:solidFill>
          <a:latin typeface="+mn-lt"/>
          <a:ea typeface="+mn-ea"/>
          <a:cs typeface="+mn-cs"/>
          <a:sym typeface="Arial Bold"/>
        </a:defRPr>
      </a:lvl4pPr>
      <a:lvl5pPr defTabSz="584200">
        <a:defRPr sz="2000">
          <a:solidFill>
            <a:schemeClr val="tx1"/>
          </a:solidFill>
          <a:latin typeface="+mn-lt"/>
          <a:ea typeface="+mn-ea"/>
          <a:cs typeface="+mn-cs"/>
          <a:sym typeface="Arial Bold"/>
        </a:defRPr>
      </a:lvl5pPr>
      <a:lvl6pPr defTabSz="584200">
        <a:defRPr sz="2000">
          <a:solidFill>
            <a:schemeClr val="tx1"/>
          </a:solidFill>
          <a:latin typeface="+mn-lt"/>
          <a:ea typeface="+mn-ea"/>
          <a:cs typeface="+mn-cs"/>
          <a:sym typeface="Arial Bold"/>
        </a:defRPr>
      </a:lvl6pPr>
      <a:lvl7pPr defTabSz="584200">
        <a:defRPr sz="2000">
          <a:solidFill>
            <a:schemeClr val="tx1"/>
          </a:solidFill>
          <a:latin typeface="+mn-lt"/>
          <a:ea typeface="+mn-ea"/>
          <a:cs typeface="+mn-cs"/>
          <a:sym typeface="Arial Bold"/>
        </a:defRPr>
      </a:lvl7pPr>
      <a:lvl8pPr defTabSz="584200">
        <a:defRPr sz="2000">
          <a:solidFill>
            <a:schemeClr val="tx1"/>
          </a:solidFill>
          <a:latin typeface="+mn-lt"/>
          <a:ea typeface="+mn-ea"/>
          <a:cs typeface="+mn-cs"/>
          <a:sym typeface="Arial Bold"/>
        </a:defRPr>
      </a:lvl8pPr>
      <a:lvl9pPr defTabSz="584200">
        <a:defRPr sz="2000">
          <a:solidFill>
            <a:schemeClr val="tx1"/>
          </a:solidFill>
          <a:latin typeface="+mn-lt"/>
          <a:ea typeface="+mn-ea"/>
          <a:cs typeface="+mn-cs"/>
          <a:sym typeface="Arial Bol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lgm.upmc.fr/CHROnicle/PhyChro.html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>
            <a:lvl1pPr algn="ctr" defTabSz="484886">
              <a:defRPr spc="-200" sz="66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6600">
                <a:solidFill>
                  <a:srgbClr val="D2533C"/>
                </a:solidFill>
              </a:rPr>
              <a:t>Artificial data for Phylogenetic tree inference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1372722" y="6127868"/>
            <a:ext cx="10464801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92934"/>
                </a:solidFill>
              </a:rPr>
              <a:t>Aubin </a:t>
            </a:r>
            <a:r>
              <a:rPr sz="3200">
                <a:solidFill>
                  <a:srgbClr val="292934"/>
                </a:solidFill>
                <a:latin typeface="Arial Bold"/>
                <a:ea typeface="Arial Bold"/>
                <a:cs typeface="Arial Bold"/>
                <a:sym typeface="Arial Bold"/>
              </a:rPr>
              <a:t>Fleiss</a:t>
            </a:r>
            <a:endParaRPr sz="3200">
              <a:solidFill>
                <a:srgbClr val="292934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92934"/>
                </a:solidFill>
              </a:rPr>
              <a:t>Juliana</a:t>
            </a:r>
            <a:r>
              <a:rPr sz="3200">
                <a:solidFill>
                  <a:srgbClr val="292934"/>
                </a:solidFill>
                <a:latin typeface="Arial Bold"/>
                <a:ea typeface="Arial Bold"/>
                <a:cs typeface="Arial Bold"/>
                <a:sym typeface="Arial Bold"/>
              </a:rPr>
              <a:t> Bernardes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626780" y="406400"/>
            <a:ext cx="11099801" cy="10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 defTabSz="457200">
              <a:spcBef>
                <a:spcPts val="1200"/>
              </a:spcBef>
              <a:defRPr spc="-200" sz="4000">
                <a:solidFill>
                  <a:srgbClr val="D2533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4000">
                <a:solidFill>
                  <a:srgbClr val="D2533C"/>
                </a:solidFill>
              </a:rPr>
              <a:t>Simulating each type of event</a:t>
            </a:r>
          </a:p>
        </p:txBody>
      </p:sp>
      <p:sp>
        <p:nvSpPr>
          <p:cNvPr id="121" name="Shape 121"/>
          <p:cNvSpPr/>
          <p:nvPr/>
        </p:nvSpPr>
        <p:spPr>
          <a:xfrm>
            <a:off x="690879" y="1744899"/>
            <a:ext cx="11435121" cy="171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500">
                <a:latin typeface="Gill Sans"/>
                <a:ea typeface="Gill Sans"/>
                <a:cs typeface="Gill Sans"/>
                <a:sym typeface="Gill Sans"/>
              </a:rPr>
              <a:t>Once the number of events on each branch has been computed, it needs to decide the type of each event. 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500">
                <a:latin typeface="Gill Sans"/>
                <a:ea typeface="Gill Sans"/>
                <a:cs typeface="Gill Sans"/>
                <a:sym typeface="Gill Sans"/>
              </a:rPr>
              <a:t>To do this, it selects randomly an event type in this list with the following probabilities.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626780" y="406400"/>
            <a:ext cx="11099801" cy="10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 defTabSz="457200">
              <a:spcBef>
                <a:spcPts val="1200"/>
              </a:spcBef>
              <a:defRPr spc="-200" sz="4000">
                <a:solidFill>
                  <a:srgbClr val="D2533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4000">
                <a:solidFill>
                  <a:srgbClr val="D2533C"/>
                </a:solidFill>
              </a:rPr>
              <a:t>Simulating each type of event</a:t>
            </a:r>
          </a:p>
        </p:txBody>
      </p:sp>
      <p:sp>
        <p:nvSpPr>
          <p:cNvPr id="124" name="Shape 124"/>
          <p:cNvSpPr/>
          <p:nvPr/>
        </p:nvSpPr>
        <p:spPr>
          <a:xfrm>
            <a:off x="784840" y="1890469"/>
            <a:ext cx="11435121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b="1" sz="3400">
                <a:latin typeface="Gill Sans"/>
                <a:ea typeface="Gill Sans"/>
                <a:cs typeface="Gill Sans"/>
                <a:sym typeface="Gill Sans"/>
              </a:rPr>
              <a:t>Inversion(60%):</a:t>
            </a:r>
          </a:p>
        </p:txBody>
      </p:sp>
      <p:sp>
        <p:nvSpPr>
          <p:cNvPr id="125" name="Shape 125"/>
          <p:cNvSpPr/>
          <p:nvPr/>
        </p:nvSpPr>
        <p:spPr>
          <a:xfrm>
            <a:off x="5961379" y="3150575"/>
            <a:ext cx="2705586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2" marL="208025" indent="208026" algn="just" defTabSz="41605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(1, </a:t>
            </a:r>
            <a:r>
              <a:rPr b="1" sz="2400">
                <a:solidFill>
                  <a:srgbClr val="0433FF"/>
                </a:solidFill>
                <a:latin typeface="Gill Sans"/>
                <a:ea typeface="Gill Sans"/>
                <a:cs typeface="Gill Sans"/>
                <a:sym typeface="Gill Sans"/>
              </a:rPr>
              <a:t>2, 3, 4</a:t>
            </a:r>
            <a:r>
              <a:rPr sz="2400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, 5) </a:t>
            </a:r>
            <a:endParaRPr sz="2400">
              <a:solidFill>
                <a:srgbClr val="2929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2" marL="208025" indent="208026" algn="just" defTabSz="41605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(1, </a:t>
            </a:r>
            <a:r>
              <a:rPr b="1" sz="2400">
                <a:solidFill>
                  <a:srgbClr val="0433FF"/>
                </a:solidFill>
                <a:latin typeface="Gill Sans"/>
                <a:ea typeface="Gill Sans"/>
                <a:cs typeface="Gill Sans"/>
                <a:sym typeface="Gill Sans"/>
              </a:rPr>
              <a:t>−4, −3, −2,</a:t>
            </a:r>
            <a:r>
              <a:rPr sz="2400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 5).</a:t>
            </a:r>
          </a:p>
        </p:txBody>
      </p:sp>
      <p:sp>
        <p:nvSpPr>
          <p:cNvPr id="126" name="Shape 126"/>
          <p:cNvSpPr/>
          <p:nvPr/>
        </p:nvSpPr>
        <p:spPr>
          <a:xfrm>
            <a:off x="1534140" y="4981387"/>
            <a:ext cx="1109980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The number of genes involved is chosen according to a Poisson distribution with an average of 5 genes.</a:t>
            </a:r>
          </a:p>
        </p:txBody>
      </p:sp>
      <p:sp>
        <p:nvSpPr>
          <p:cNvPr id="127" name="Shape 127"/>
          <p:cNvSpPr/>
          <p:nvPr/>
        </p:nvSpPr>
        <p:spPr>
          <a:xfrm>
            <a:off x="1596612" y="6139099"/>
            <a:ext cx="1143512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If the randomly chosen integer is 0, we try again until we get a non-zero value.</a:t>
            </a:r>
          </a:p>
        </p:txBody>
      </p:sp>
      <p:sp>
        <p:nvSpPr>
          <p:cNvPr id="128" name="Shape 128"/>
          <p:cNvSpPr/>
          <p:nvPr/>
        </p:nvSpPr>
        <p:spPr>
          <a:xfrm>
            <a:off x="1470640" y="2598125"/>
            <a:ext cx="1143512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A random sequence of genes is selected uniformly over the genome.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This sequence is reversed.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26780" y="406400"/>
            <a:ext cx="11099801" cy="10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 defTabSz="457200">
              <a:spcBef>
                <a:spcPts val="1200"/>
              </a:spcBef>
              <a:defRPr spc="-200" sz="4000">
                <a:solidFill>
                  <a:srgbClr val="D2533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4000">
                <a:solidFill>
                  <a:srgbClr val="D2533C"/>
                </a:solidFill>
              </a:rPr>
              <a:t>Simulating each type of event</a:t>
            </a:r>
          </a:p>
        </p:txBody>
      </p:sp>
      <p:sp>
        <p:nvSpPr>
          <p:cNvPr id="131" name="Shape 131"/>
          <p:cNvSpPr/>
          <p:nvPr/>
        </p:nvSpPr>
        <p:spPr>
          <a:xfrm>
            <a:off x="784840" y="1890469"/>
            <a:ext cx="11435121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b="1" sz="3400">
                <a:latin typeface="Gill Sans SemiBold"/>
                <a:ea typeface="Gill Sans SemiBold"/>
                <a:cs typeface="Gill Sans SemiBold"/>
                <a:sym typeface="Gill Sans SemiBold"/>
              </a:rPr>
              <a:t>Reciprocal translocation </a:t>
            </a:r>
            <a:r>
              <a:rPr b="1" sz="3400">
                <a:latin typeface="Gill Sans"/>
                <a:ea typeface="Gill Sans"/>
                <a:cs typeface="Gill Sans"/>
                <a:sym typeface="Gill Sans"/>
              </a:rPr>
              <a:t>(30%):</a:t>
            </a:r>
          </a:p>
        </p:txBody>
      </p:sp>
      <p:sp>
        <p:nvSpPr>
          <p:cNvPr id="132" name="Shape 132"/>
          <p:cNvSpPr/>
          <p:nvPr/>
        </p:nvSpPr>
        <p:spPr>
          <a:xfrm>
            <a:off x="784840" y="2725125"/>
            <a:ext cx="11435121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Two positions are chosen uniformly over the genome, but on different chromosomes.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These two parts are then exchanged between the chromosomes, such that the end that is the telomere remains the telomere in the other chromosome. 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784840" y="1890469"/>
            <a:ext cx="11435121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b="1" sz="3400">
                <a:latin typeface="Gill Sans SemiBold"/>
                <a:ea typeface="Gill Sans SemiBold"/>
                <a:cs typeface="Gill Sans SemiBold"/>
                <a:sym typeface="Gill Sans SemiBold"/>
              </a:rPr>
              <a:t>Duplication </a:t>
            </a:r>
            <a:r>
              <a:rPr b="1" sz="3400">
                <a:latin typeface="Gill Sans"/>
                <a:ea typeface="Gill Sans"/>
                <a:cs typeface="Gill Sans"/>
                <a:sym typeface="Gill Sans"/>
              </a:rPr>
              <a:t>(5%):</a:t>
            </a:r>
          </a:p>
        </p:txBody>
      </p:sp>
      <p:sp>
        <p:nvSpPr>
          <p:cNvPr id="135" name="Shape 135"/>
          <p:cNvSpPr/>
          <p:nvPr/>
        </p:nvSpPr>
        <p:spPr>
          <a:xfrm>
            <a:off x="784840" y="2725125"/>
            <a:ext cx="11435121" cy="21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A randomly selected sequence of genes is duplicated.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The number of genes involved is chosen with a Poisson distribution with an average of 5 genes.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If the centromere is duplicated, randomly select one of the two centromeres and delete it. </a:t>
            </a:r>
          </a:p>
        </p:txBody>
      </p:sp>
      <p:sp>
        <p:nvSpPr>
          <p:cNvPr id="136" name="Shape 136"/>
          <p:cNvSpPr/>
          <p:nvPr/>
        </p:nvSpPr>
        <p:spPr>
          <a:xfrm>
            <a:off x="626780" y="406400"/>
            <a:ext cx="11099801" cy="10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 defTabSz="457200">
              <a:spcBef>
                <a:spcPts val="1200"/>
              </a:spcBef>
              <a:defRPr spc="-200" sz="4000">
                <a:solidFill>
                  <a:srgbClr val="D2533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4000">
                <a:solidFill>
                  <a:srgbClr val="D2533C"/>
                </a:solidFill>
              </a:rPr>
              <a:t>Simulating each type of event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626780" y="406400"/>
            <a:ext cx="11099801" cy="10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 defTabSz="457200">
              <a:spcBef>
                <a:spcPts val="1200"/>
              </a:spcBef>
              <a:defRPr spc="-200" sz="4000">
                <a:solidFill>
                  <a:srgbClr val="D2533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4000">
                <a:solidFill>
                  <a:srgbClr val="D2533C"/>
                </a:solidFill>
              </a:rPr>
              <a:t>Simulating each type of event</a:t>
            </a:r>
          </a:p>
        </p:txBody>
      </p:sp>
      <p:sp>
        <p:nvSpPr>
          <p:cNvPr id="139" name="Shape 139"/>
          <p:cNvSpPr/>
          <p:nvPr/>
        </p:nvSpPr>
        <p:spPr>
          <a:xfrm>
            <a:off x="784840" y="1890469"/>
            <a:ext cx="11435121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b="1" sz="3400">
                <a:latin typeface="Gill Sans SemiBold"/>
                <a:ea typeface="Gill Sans SemiBold"/>
                <a:cs typeface="Gill Sans SemiBold"/>
                <a:sym typeface="Gill Sans SemiBold"/>
              </a:rPr>
              <a:t>Deletion </a:t>
            </a:r>
            <a:r>
              <a:rPr b="1" sz="3400">
                <a:latin typeface="Gill Sans"/>
                <a:ea typeface="Gill Sans"/>
                <a:cs typeface="Gill Sans"/>
                <a:sym typeface="Gill Sans"/>
              </a:rPr>
              <a:t>(5%):</a:t>
            </a:r>
          </a:p>
        </p:txBody>
      </p:sp>
      <p:sp>
        <p:nvSpPr>
          <p:cNvPr id="140" name="Shape 140"/>
          <p:cNvSpPr/>
          <p:nvPr/>
        </p:nvSpPr>
        <p:spPr>
          <a:xfrm>
            <a:off x="784840" y="2725125"/>
            <a:ext cx="11435121" cy="21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A randomly selected sequence of genes is deleted.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The number of genes involved is chosen with a Poisson distribution with an average of 1 gene.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Note that the value 0 is forbidden (since it would produce no event). If the sequence includes the centromere, we take care not to delete it.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784840" y="1890469"/>
            <a:ext cx="11435121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b="1" sz="3400">
                <a:latin typeface="Gill Sans SemiBold"/>
                <a:ea typeface="Gill Sans SemiBold"/>
                <a:cs typeface="Gill Sans SemiBold"/>
                <a:sym typeface="Gill Sans SemiBold"/>
              </a:rPr>
              <a:t>Fusion </a:t>
            </a:r>
            <a:r>
              <a:rPr b="1" sz="3400">
                <a:latin typeface="Gill Sans"/>
                <a:ea typeface="Gill Sans"/>
                <a:cs typeface="Gill Sans"/>
                <a:sym typeface="Gill Sans"/>
              </a:rPr>
              <a:t>(0.1%):</a:t>
            </a:r>
          </a:p>
        </p:txBody>
      </p:sp>
      <p:sp>
        <p:nvSpPr>
          <p:cNvPr id="143" name="Shape 143"/>
          <p:cNvSpPr/>
          <p:nvPr/>
        </p:nvSpPr>
        <p:spPr>
          <a:xfrm>
            <a:off x="1191240" y="2877525"/>
            <a:ext cx="11435121" cy="181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Two positions are randomly selected on the genome, on different chromosomes (like for reciprocal translocations).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The two chromosomes are merged at random ends.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The new centromere is randomly chosen between the two previous centromeres.</a:t>
            </a:r>
          </a:p>
        </p:txBody>
      </p:sp>
      <p:sp>
        <p:nvSpPr>
          <p:cNvPr id="144" name="Shape 144"/>
          <p:cNvSpPr/>
          <p:nvPr/>
        </p:nvSpPr>
        <p:spPr>
          <a:xfrm>
            <a:off x="626780" y="406400"/>
            <a:ext cx="11099801" cy="10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 defTabSz="457200">
              <a:spcBef>
                <a:spcPts val="1200"/>
              </a:spcBef>
              <a:defRPr spc="-200" sz="4000">
                <a:solidFill>
                  <a:srgbClr val="D2533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4000">
                <a:solidFill>
                  <a:srgbClr val="D2533C"/>
                </a:solidFill>
              </a:rPr>
              <a:t>Simulating each type of event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784840" y="1890469"/>
            <a:ext cx="11435121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b="1" sz="3400">
                <a:latin typeface="Gill Sans SemiBold"/>
                <a:ea typeface="Gill Sans SemiBold"/>
                <a:cs typeface="Gill Sans SemiBold"/>
                <a:sym typeface="Gill Sans SemiBold"/>
              </a:rPr>
              <a:t>Fission </a:t>
            </a:r>
            <a:r>
              <a:rPr b="1" sz="3400">
                <a:latin typeface="Gill Sans"/>
                <a:ea typeface="Gill Sans"/>
                <a:cs typeface="Gill Sans"/>
                <a:sym typeface="Gill Sans"/>
              </a:rPr>
              <a:t>(0.1%):</a:t>
            </a:r>
          </a:p>
        </p:txBody>
      </p:sp>
      <p:sp>
        <p:nvSpPr>
          <p:cNvPr id="147" name="Shape 147"/>
          <p:cNvSpPr/>
          <p:nvPr/>
        </p:nvSpPr>
        <p:spPr>
          <a:xfrm>
            <a:off x="1191240" y="2877525"/>
            <a:ext cx="11232615" cy="181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A random position is chosen uniformly over the genome.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The chromosome to which it belongs is split at this position to form two chromosomes. One of the two chromosomes then lacks a centromere.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We add one at a random position in the chromosome.</a:t>
            </a:r>
          </a:p>
        </p:txBody>
      </p:sp>
      <p:sp>
        <p:nvSpPr>
          <p:cNvPr id="148" name="Shape 148"/>
          <p:cNvSpPr/>
          <p:nvPr/>
        </p:nvSpPr>
        <p:spPr>
          <a:xfrm>
            <a:off x="626780" y="406400"/>
            <a:ext cx="11099801" cy="10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 defTabSz="457200">
              <a:spcBef>
                <a:spcPts val="1200"/>
              </a:spcBef>
              <a:defRPr spc="-200" sz="4000">
                <a:solidFill>
                  <a:srgbClr val="D2533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4000">
                <a:solidFill>
                  <a:srgbClr val="D2533C"/>
                </a:solidFill>
              </a:rPr>
              <a:t>Simulating each type of event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784840" y="1890469"/>
            <a:ext cx="11435121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68685" indent="-440085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b="1" sz="3000">
                <a:latin typeface="Gill Sans SemiBold"/>
                <a:ea typeface="Gill Sans SemiBold"/>
                <a:cs typeface="Gill Sans SemiBold"/>
                <a:sym typeface="Gill Sans SemiBold"/>
              </a:rPr>
              <a:t>Whole Genome Duplication (WGD) (0.01%):</a:t>
            </a:r>
          </a:p>
        </p:txBody>
      </p:sp>
      <p:sp>
        <p:nvSpPr>
          <p:cNvPr id="151" name="Shape 151"/>
          <p:cNvSpPr/>
          <p:nvPr/>
        </p:nvSpPr>
        <p:spPr>
          <a:xfrm>
            <a:off x="1521440" y="2687025"/>
            <a:ext cx="10738853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All chromosomes are duplicated.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Each gene is then found in two copies.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For each pair, we have an 80% probability to delete one of them (chosen randomly) and a 20% probability to keep both.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The probability of WGD (0.01%) was chosen so that the average number of WGD in the yeast tree is 0.5 (most trees have 0 or 1 WGD, sometimes a few more). </a:t>
            </a:r>
          </a:p>
        </p:txBody>
      </p:sp>
      <p:sp>
        <p:nvSpPr>
          <p:cNvPr id="152" name="Shape 152"/>
          <p:cNvSpPr/>
          <p:nvPr/>
        </p:nvSpPr>
        <p:spPr>
          <a:xfrm>
            <a:off x="626780" y="406400"/>
            <a:ext cx="11099801" cy="10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 defTabSz="457200">
              <a:spcBef>
                <a:spcPts val="1200"/>
              </a:spcBef>
              <a:defRPr spc="-200" sz="4000">
                <a:solidFill>
                  <a:srgbClr val="D2533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4000">
                <a:solidFill>
                  <a:srgbClr val="D2533C"/>
                </a:solidFill>
              </a:rPr>
              <a:t>Simulating each type of event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5072" y="0"/>
            <a:ext cx="9634655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1270000" y="1183163"/>
            <a:ext cx="10464800" cy="974478"/>
          </a:xfrm>
          <a:prstGeom prst="rect">
            <a:avLst/>
          </a:prstGeom>
        </p:spPr>
        <p:txBody>
          <a:bodyPr/>
          <a:lstStyle>
            <a:lvl1pPr>
              <a:defRPr spc="-199" sz="55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99" sz="5500">
                <a:solidFill>
                  <a:srgbClr val="D2533C"/>
                </a:solidFill>
              </a:rPr>
              <a:t>Doing simulation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952500" y="3556000"/>
            <a:ext cx="10464800" cy="2934842"/>
          </a:xfrm>
          <a:prstGeom prst="rect">
            <a:avLst/>
          </a:prstGeom>
        </p:spPr>
        <p:txBody>
          <a:bodyPr/>
          <a:lstStyle/>
          <a:p>
            <a:pPr lvl="0" marL="444500" indent="-44450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700">
              <a:solidFill>
                <a:srgbClr val="2929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marL="296332" indent="148167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The programs was done in R and it need “ape" library.</a:t>
            </a:r>
            <a:endParaRPr sz="2700">
              <a:solidFill>
                <a:srgbClr val="2929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2" marL="296332" indent="592667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292934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2700">
              <a:solidFill>
                <a:srgbClr val="29293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2" marL="296332" indent="592667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292934"/>
                </a:solidFill>
                <a:latin typeface="Consolas"/>
                <a:ea typeface="Consolas"/>
                <a:cs typeface="Consolas"/>
                <a:sym typeface="Consolas"/>
              </a:rPr>
              <a:t>install.packages("ape", type = "source")</a:t>
            </a:r>
            <a:endParaRPr sz="2700">
              <a:solidFill>
                <a:srgbClr val="29293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marL="296332" indent="148167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292934"/>
                </a:solidFill>
                <a:latin typeface="Consolas"/>
                <a:ea typeface="Consolas"/>
                <a:cs typeface="Consolas"/>
                <a:sym typeface="Consolas"/>
              </a:rPr>
              <a:t>It needs PhyChro to produce trees.</a:t>
            </a:r>
            <a:endParaRPr sz="2700">
              <a:solidFill>
                <a:srgbClr val="29293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2" marL="296332" indent="592667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/>
                <a:ea typeface="Consolas"/>
                <a:cs typeface="Consolas"/>
                <a:sym typeface="Consolas"/>
                <a:hlinkClick r:id="rId2" invalidUrl="" action="" tgtFrame="" tooltip="" history="1" highlightClick="0" endSnd="0"/>
              </a:rPr>
              <a:t>http://www.lgm.upmc.fr/CHROnicle/PhyChro.html</a:t>
            </a:r>
          </a:p>
        </p:txBody>
      </p:sp>
      <p:sp>
        <p:nvSpPr>
          <p:cNvPr id="158" name="Shape 158"/>
          <p:cNvSpPr/>
          <p:nvPr/>
        </p:nvSpPr>
        <p:spPr>
          <a:xfrm>
            <a:off x="1921787" y="2820612"/>
            <a:ext cx="400502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444500" indent="-444500" defTabSz="1300459">
              <a:lnSpc>
                <a:spcPct val="80000"/>
              </a:lnSpc>
              <a:defRPr b="1" sz="3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292934"/>
                </a:solidFill>
              </a:rPr>
              <a:t>Installing the program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952500" y="444500"/>
            <a:ext cx="11099800" cy="1046809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1200"/>
              </a:spcBef>
              <a:defRPr spc="-200" sz="4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4000">
                <a:solidFill>
                  <a:srgbClr val="D2533C"/>
                </a:solidFill>
              </a:rPr>
              <a:t>Motivation for simulations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952500" y="1565820"/>
            <a:ext cx="11099800" cy="1770925"/>
          </a:xfrm>
          <a:prstGeom prst="rect">
            <a:avLst/>
          </a:prstGeom>
        </p:spPr>
        <p:txBody>
          <a:bodyPr/>
          <a:lstStyle/>
          <a:p>
            <a:pPr lvl="0" algn="just" defTabSz="393191">
              <a:spcBef>
                <a:spcPts val="1000"/>
              </a:spcBef>
              <a:buClr>
                <a:srgbClr val="93A299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A biological validation is a very good way to assess the algorithm performance.</a:t>
            </a:r>
            <a:endParaRPr>
              <a:solidFill>
                <a:srgbClr val="292934"/>
              </a:solidFill>
            </a:endParaRPr>
          </a:p>
          <a:p>
            <a:pPr lvl="2" marL="1098296" indent="-457200" algn="just" defTabSz="393191">
              <a:spcBef>
                <a:spcPts val="1000"/>
              </a:spcBef>
              <a:buClr>
                <a:srgbClr val="93A299"/>
              </a:buClr>
              <a:buSzPct val="100000"/>
              <a:buFont typeface="Wingdings"/>
              <a:buChar char="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Nothing can be more realistic that biological data itself</a:t>
            </a:r>
          </a:p>
        </p:txBody>
      </p:sp>
      <p:sp>
        <p:nvSpPr>
          <p:cNvPr id="63" name="Shape 63"/>
          <p:cNvSpPr/>
          <p:nvPr/>
        </p:nvSpPr>
        <p:spPr>
          <a:xfrm>
            <a:off x="952500" y="3411257"/>
            <a:ext cx="11099801" cy="353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just" defTabSz="393191">
              <a:spcBef>
                <a:spcPts val="1000"/>
              </a:spcBef>
              <a:buClr>
                <a:srgbClr val="93A299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However, there are still motivations for using simulations to further benchmark the algorithm</a:t>
            </a:r>
            <a:endParaRPr>
              <a:solidFill>
                <a:srgbClr val="292934"/>
              </a:solidFill>
            </a:endParaRPr>
          </a:p>
          <a:p>
            <a:pPr lvl="2" marL="1098296" indent="-457200" algn="just" defTabSz="393191">
              <a:spcBef>
                <a:spcPts val="1300"/>
              </a:spcBef>
              <a:buClr>
                <a:srgbClr val="93A299"/>
              </a:buClr>
              <a:buSzPct val="100000"/>
              <a:buFont typeface="Wingdings"/>
              <a:buChar char="➢"/>
              <a:tabLst>
                <a:tab pos="114300" algn="l"/>
                <a:tab pos="3810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A simulation allows a large-scale testing, that can show the robustness of the algorithm, even if biological data is scarce. </a:t>
            </a:r>
            <a:endParaRPr sz="2400">
              <a:solidFill>
                <a:srgbClr val="2929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2" marL="1098296" indent="-457200" algn="just" defTabSz="393191">
              <a:spcBef>
                <a:spcPts val="1300"/>
              </a:spcBef>
              <a:buClr>
                <a:srgbClr val="93A299"/>
              </a:buClr>
              <a:buSzPct val="100000"/>
              <a:buFont typeface="Wingdings"/>
              <a:buChar char="➢"/>
              <a:tabLst>
                <a:tab pos="114300" algn="l"/>
                <a:tab pos="3810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We can then be sure it did not find the correct answer “by chance” but works reliably. </a:t>
            </a:r>
            <a:endParaRPr sz="2400">
              <a:solidFill>
                <a:srgbClr val="2929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2" marL="1098296" indent="-457200" algn="just" defTabSz="393191">
              <a:spcBef>
                <a:spcPts val="1300"/>
              </a:spcBef>
              <a:buClr>
                <a:srgbClr val="93A299"/>
              </a:buClr>
              <a:buSzPct val="100000"/>
              <a:buFont typeface="Wingdings"/>
              <a:buChar char="➢"/>
              <a:tabLst>
                <a:tab pos="114300" algn="l"/>
                <a:tab pos="3810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A simulation allows us to </a:t>
            </a:r>
            <a:r>
              <a:rPr b="1" sz="2400">
                <a:solidFill>
                  <a:srgbClr val="93A299"/>
                </a:solidFill>
                <a:latin typeface="Gill Sans"/>
                <a:ea typeface="Gill Sans"/>
                <a:cs typeface="Gill Sans"/>
                <a:sym typeface="Gill Sans"/>
              </a:rPr>
              <a:t>test the limits of the algorithm</a:t>
            </a:r>
            <a:r>
              <a:rPr sz="2400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, and to know how much data and which data quality is required for the algorithm to work.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body" idx="1"/>
          </p:nvPr>
        </p:nvSpPr>
        <p:spPr>
          <a:xfrm>
            <a:off x="952500" y="4064000"/>
            <a:ext cx="11099800" cy="129207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 indent="228600">
              <a:defRPr sz="3600"/>
            </a:lvl2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92934"/>
                </a:solidFill>
              </a:rPr>
              <a:t>Setting parameters</a:t>
            </a:r>
            <a:endParaRPr>
              <a:solidFill>
                <a:srgbClr val="29293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92934"/>
                </a:solidFill>
              </a:rPr>
              <a:t>Take a look at sim_example.R</a:t>
            </a:r>
          </a:p>
        </p:txBody>
      </p:sp>
      <p:sp>
        <p:nvSpPr>
          <p:cNvPr id="161" name="Shape 161"/>
          <p:cNvSpPr/>
          <p:nvPr>
            <p:ph type="title"/>
          </p:nvPr>
        </p:nvSpPr>
        <p:spPr>
          <a:xfrm>
            <a:off x="1270000" y="1183163"/>
            <a:ext cx="10464800" cy="974478"/>
          </a:xfrm>
          <a:prstGeom prst="rect">
            <a:avLst/>
          </a:prstGeom>
        </p:spPr>
        <p:txBody>
          <a:bodyPr lIns="0" tIns="0" rIns="0" bIns="0"/>
          <a:lstStyle>
            <a:lvl1pPr>
              <a:defRPr spc="-199" sz="55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99" sz="5500">
                <a:solidFill>
                  <a:srgbClr val="D2533C"/>
                </a:solidFill>
              </a:rPr>
              <a:t>Doing simulation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2250" y="1276350"/>
            <a:ext cx="10020300" cy="720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6700" y="1530350"/>
            <a:ext cx="9931400" cy="669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body" idx="1"/>
          </p:nvPr>
        </p:nvSpPr>
        <p:spPr>
          <a:xfrm>
            <a:off x="1587500" y="2820612"/>
            <a:ext cx="10464800" cy="341977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2929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2" indent="457200" algn="l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2929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2" marL="685800" indent="-228600" algn="l">
              <a:lnSpc>
                <a:spcPct val="80000"/>
              </a:lnSpc>
              <a:buSzPct val="100000"/>
              <a:buChar char="‣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For vertebrates: </a:t>
            </a:r>
            <a:endParaRPr sz="3000">
              <a:solidFill>
                <a:srgbClr val="2929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3" indent="685800" algn="l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29293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3" indent="685800" algn="l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92934"/>
                </a:solidFill>
                <a:latin typeface="Consolas"/>
                <a:ea typeface="Consolas"/>
                <a:cs typeface="Consolas"/>
                <a:sym typeface="Consolas"/>
              </a:rPr>
              <a:t>Rscript  sim_vert_step1_generate_v2.R</a:t>
            </a:r>
            <a:endParaRPr sz="3000">
              <a:solidFill>
                <a:srgbClr val="29293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2" marL="685800" indent="-228600" algn="l">
              <a:lnSpc>
                <a:spcPct val="80000"/>
              </a:lnSpc>
              <a:buSzPct val="100000"/>
              <a:buChar char="‣"/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2929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2" marL="685800" indent="-228600" algn="l">
              <a:lnSpc>
                <a:spcPct val="80000"/>
              </a:lnSpc>
              <a:buSzPct val="100000"/>
              <a:buChar char="‣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For yeast: </a:t>
            </a:r>
            <a:endParaRPr sz="3000">
              <a:solidFill>
                <a:srgbClr val="2929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3" indent="685800" algn="l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29293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3" indent="685800" algn="l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92934"/>
                </a:solidFill>
                <a:latin typeface="Consolas"/>
                <a:ea typeface="Consolas"/>
                <a:cs typeface="Consolas"/>
                <a:sym typeface="Consolas"/>
              </a:rPr>
              <a:t>Rscript  sim_yeast_step1_generate_v2.R </a:t>
            </a:r>
          </a:p>
        </p:txBody>
      </p:sp>
      <p:sp>
        <p:nvSpPr>
          <p:cNvPr id="168" name="Shape 168"/>
          <p:cNvSpPr/>
          <p:nvPr>
            <p:ph type="title"/>
          </p:nvPr>
        </p:nvSpPr>
        <p:spPr>
          <a:xfrm>
            <a:off x="1270000" y="1183163"/>
            <a:ext cx="10464800" cy="974478"/>
          </a:xfrm>
          <a:prstGeom prst="rect">
            <a:avLst/>
          </a:prstGeom>
        </p:spPr>
        <p:txBody>
          <a:bodyPr lIns="0" tIns="0" rIns="0" bIns="0"/>
          <a:lstStyle>
            <a:lvl1pPr>
              <a:defRPr spc="-199" sz="55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99" sz="5500">
                <a:solidFill>
                  <a:srgbClr val="D2533C"/>
                </a:solidFill>
              </a:rPr>
              <a:t>Doing simulation</a:t>
            </a:r>
          </a:p>
        </p:txBody>
      </p:sp>
      <p:sp>
        <p:nvSpPr>
          <p:cNvPr id="169" name="Shape 169"/>
          <p:cNvSpPr/>
          <p:nvPr/>
        </p:nvSpPr>
        <p:spPr>
          <a:xfrm>
            <a:off x="1602625" y="2957829"/>
            <a:ext cx="3703550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1300459">
              <a:lnSpc>
                <a:spcPct val="80000"/>
              </a:lnSpc>
              <a:defRPr b="1"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292934"/>
                </a:solidFill>
              </a:rPr>
              <a:t>Executing simulations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body" idx="1"/>
          </p:nvPr>
        </p:nvSpPr>
        <p:spPr>
          <a:xfrm>
            <a:off x="1892300" y="2701677"/>
            <a:ext cx="6807052" cy="2159001"/>
          </a:xfrm>
          <a:prstGeom prst="rect">
            <a:avLst/>
          </a:prstGeom>
        </p:spPr>
        <p:txBody>
          <a:bodyPr/>
          <a:lstStyle>
            <a:lvl1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92934"/>
                </a:solidFill>
              </a:rPr>
              <a:t>Rscript sim_vert_step2_phychro.R</a:t>
            </a:r>
          </a:p>
        </p:txBody>
      </p:sp>
      <p:sp>
        <p:nvSpPr>
          <p:cNvPr id="172" name="Shape 172"/>
          <p:cNvSpPr/>
          <p:nvPr/>
        </p:nvSpPr>
        <p:spPr>
          <a:xfrm>
            <a:off x="1270000" y="1183163"/>
            <a:ext cx="10464800" cy="974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 defTabSz="1300459">
              <a:defRPr spc="-199" sz="5500">
                <a:solidFill>
                  <a:srgbClr val="D2533C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99" sz="5500">
                <a:solidFill>
                  <a:srgbClr val="D2533C"/>
                </a:solidFill>
              </a:rPr>
              <a:t>Building Trees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952500" y="-165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pc="-200" sz="40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4000">
                <a:solidFill>
                  <a:srgbClr val="D2533C"/>
                </a:solidFill>
              </a:rPr>
              <a:t>Comparing Trees</a:t>
            </a:r>
          </a:p>
        </p:txBody>
      </p:sp>
      <p:pic>
        <p:nvPicPr>
          <p:cNvPr id="175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" y="1349517"/>
            <a:ext cx="13004800" cy="7740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body" idx="1"/>
          </p:nvPr>
        </p:nvSpPr>
        <p:spPr>
          <a:xfrm>
            <a:off x="952500" y="1565820"/>
            <a:ext cx="11099800" cy="5110890"/>
          </a:xfrm>
          <a:prstGeom prst="rect">
            <a:avLst/>
          </a:prstGeom>
        </p:spPr>
        <p:txBody>
          <a:bodyPr/>
          <a:lstStyle/>
          <a:p>
            <a:pPr lvl="0" algn="just" defTabSz="393191">
              <a:spcBef>
                <a:spcPts val="1000"/>
              </a:spcBef>
              <a:buClr>
                <a:srgbClr val="93A299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We </a:t>
            </a:r>
            <a:r>
              <a:rPr sz="2800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should avoid the pitfalls related to simulations:</a:t>
            </a:r>
          </a:p>
        </p:txBody>
      </p:sp>
      <p:sp>
        <p:nvSpPr>
          <p:cNvPr id="66" name="Shape 66"/>
          <p:cNvSpPr/>
          <p:nvPr/>
        </p:nvSpPr>
        <p:spPr>
          <a:xfrm>
            <a:off x="1895681" y="2306451"/>
            <a:ext cx="10337539" cy="307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4" marL="609600" indent="-609600" algn="just" defTabSz="393191">
              <a:spcBef>
                <a:spcPts val="1300"/>
              </a:spcBef>
              <a:buSzPct val="100000"/>
              <a:buFont typeface="Wingdings"/>
              <a:buChar char="➢"/>
              <a:tabLst>
                <a:tab pos="114300" algn="l"/>
                <a:tab pos="3810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Making the model so close to an experiment </a:t>
            </a:r>
          </a:p>
          <a:p>
            <a:pPr lvl="4" marL="609600" indent="-609600" algn="just" defTabSz="393191">
              <a:spcBef>
                <a:spcPts val="1300"/>
              </a:spcBef>
              <a:buSzPct val="100000"/>
              <a:buFont typeface="Wingdings"/>
              <a:buChar char="➢"/>
              <a:tabLst>
                <a:tab pos="114300" algn="l"/>
                <a:tab pos="3810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Making the model too simplistic so that it is not representative at all of what biological data would be like. </a:t>
            </a:r>
          </a:p>
          <a:p>
            <a:pPr lvl="4" marL="609600" indent="-609600" algn="just" defTabSz="393191">
              <a:spcBef>
                <a:spcPts val="1300"/>
              </a:spcBef>
              <a:buSzPct val="100000"/>
              <a:buFont typeface="Wingdings"/>
              <a:buChar char="➢"/>
              <a:tabLst>
                <a:tab pos="114300" algn="l"/>
                <a:tab pos="3810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Making the model so complex that we cannot know reliably the parameters to set. </a:t>
            </a:r>
          </a:p>
          <a:p>
            <a:pPr lvl="4" marL="609600" indent="-609600" algn="just" defTabSz="393191">
              <a:spcBef>
                <a:spcPts val="1300"/>
              </a:spcBef>
              <a:buSzPct val="100000"/>
              <a:buFont typeface="Wingdings"/>
              <a:buChar char="➢"/>
              <a:tabLst>
                <a:tab pos="114300" algn="l"/>
                <a:tab pos="3810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Setting parameters that are good for the reconstruction program instead of being realistic. </a:t>
            </a:r>
          </a:p>
        </p:txBody>
      </p:sp>
      <p:sp>
        <p:nvSpPr>
          <p:cNvPr id="67" name="Shape 67"/>
          <p:cNvSpPr/>
          <p:nvPr>
            <p:ph type="title"/>
          </p:nvPr>
        </p:nvSpPr>
        <p:spPr>
          <a:xfrm>
            <a:off x="952500" y="444500"/>
            <a:ext cx="11099800" cy="1046809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1200"/>
              </a:spcBef>
              <a:defRPr spc="-200" sz="4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4000">
                <a:solidFill>
                  <a:srgbClr val="D2533C"/>
                </a:solidFill>
              </a:rPr>
              <a:t>Motivation for simulations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952500" y="444500"/>
            <a:ext cx="11099800" cy="1012033"/>
          </a:xfrm>
          <a:prstGeom prst="rect">
            <a:avLst/>
          </a:prstGeom>
        </p:spPr>
        <p:txBody>
          <a:bodyPr/>
          <a:lstStyle>
            <a:lvl1pPr>
              <a:defRPr spc="-200" sz="4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4000">
                <a:solidFill>
                  <a:srgbClr val="D2533C"/>
                </a:solidFill>
              </a:rPr>
              <a:t>A model to simulate evolution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952500" y="1587500"/>
            <a:ext cx="11099800" cy="1494059"/>
          </a:xfrm>
          <a:prstGeom prst="rect">
            <a:avLst/>
          </a:prstGeom>
        </p:spPr>
        <p:txBody>
          <a:bodyPr/>
          <a:lstStyle/>
          <a:p>
            <a:pPr lvl="0" marL="665017" indent="-665017" algn="just" defTabSz="457200">
              <a:lnSpc>
                <a:spcPct val="120000"/>
              </a:lnSpc>
              <a:buClr>
                <a:srgbClr val="93A299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rPr>
              <a:t>Raphaël Champeimont et al, 2014 has designed a model that mimics evolution in </a:t>
            </a:r>
            <a:r>
              <a:rPr b="1" sz="2400">
                <a:solidFill>
                  <a:srgbClr val="93A299"/>
                </a:solidFill>
                <a:latin typeface="Gill Sans"/>
                <a:ea typeface="Gill Sans"/>
                <a:cs typeface="Gill Sans"/>
                <a:sym typeface="Gill Sans"/>
              </a:rPr>
              <a:t>vertebrates</a:t>
            </a:r>
            <a:r>
              <a:rPr sz="2400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rPr>
              <a:t> and </a:t>
            </a:r>
            <a:r>
              <a:rPr b="1" sz="2400">
                <a:solidFill>
                  <a:srgbClr val="93A299"/>
                </a:solidFill>
                <a:latin typeface="Gill Sans"/>
                <a:ea typeface="Gill Sans"/>
                <a:cs typeface="Gill Sans"/>
                <a:sym typeface="Gill Sans"/>
              </a:rPr>
              <a:t>yeast</a:t>
            </a:r>
            <a:r>
              <a:rPr sz="2400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  <a:endParaRPr>
              <a:solidFill>
                <a:srgbClr val="292934"/>
              </a:solidFill>
            </a:endParaRPr>
          </a:p>
          <a:p>
            <a:pPr lvl="4" marL="665017" indent="-665017" algn="just" defTabSz="457200">
              <a:lnSpc>
                <a:spcPct val="120000"/>
              </a:lnSpc>
              <a:buClr>
                <a:srgbClr val="93A299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sz="2400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rPr>
              <a:t>he </a:t>
            </a:r>
            <a:r>
              <a:rPr sz="2400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rPr>
              <a:t>model needs a mathematical formulation and biological knowledge</a:t>
            </a:r>
          </a:p>
        </p:txBody>
      </p:sp>
      <p:sp>
        <p:nvSpPr>
          <p:cNvPr id="71" name="Shape 71"/>
          <p:cNvSpPr/>
          <p:nvPr/>
        </p:nvSpPr>
        <p:spPr>
          <a:xfrm>
            <a:off x="2308026" y="3082139"/>
            <a:ext cx="650240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4" marL="457200" indent="-457200" algn="just" defTabSz="457200">
              <a:buClr>
                <a:srgbClr val="232323"/>
              </a:buClr>
              <a:buSzPct val="100000"/>
              <a:buFont typeface="Wingdings"/>
              <a:buChar char="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rPr>
              <a:t>what events we should simulate?</a:t>
            </a:r>
          </a:p>
          <a:p>
            <a:pPr lvl="4" marL="457200" indent="-457200" algn="just" defTabSz="457200">
              <a:buClr>
                <a:srgbClr val="232323"/>
              </a:buClr>
              <a:buSzPct val="100000"/>
              <a:buFont typeface="Wingdings"/>
              <a:buChar char="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rPr>
              <a:t>Which frequency?</a:t>
            </a:r>
          </a:p>
          <a:p>
            <a:pPr lvl="4" marL="457200" indent="-457200" algn="just" defTabSz="457200">
              <a:buClr>
                <a:srgbClr val="232323"/>
              </a:buClr>
              <a:buSzPct val="100000"/>
              <a:buFont typeface="Wingdings"/>
              <a:buChar char="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rPr>
              <a:t>etc.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952500" y="444500"/>
            <a:ext cx="11099800" cy="1012033"/>
          </a:xfrm>
          <a:prstGeom prst="rect">
            <a:avLst/>
          </a:prstGeom>
        </p:spPr>
        <p:txBody>
          <a:bodyPr/>
          <a:lstStyle>
            <a:lvl1pPr>
              <a:defRPr spc="-200" sz="4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4000">
                <a:solidFill>
                  <a:srgbClr val="D2533C"/>
                </a:solidFill>
              </a:rPr>
              <a:t>A model to simulate evolution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952500" y="1587500"/>
            <a:ext cx="11099800" cy="2185075"/>
          </a:xfrm>
          <a:prstGeom prst="rect">
            <a:avLst/>
          </a:prstGeom>
        </p:spPr>
        <p:txBody>
          <a:bodyPr/>
          <a:lstStyle/>
          <a:p>
            <a:pPr lvl="0" marL="618466" indent="-618466" algn="just" defTabSz="425195">
              <a:spcBef>
                <a:spcPts val="11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232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Making the tree</a:t>
            </a:r>
            <a:endParaRPr sz="1674">
              <a:solidFill>
                <a:srgbClr val="292934"/>
              </a:solidFill>
            </a:endParaRPr>
          </a:p>
          <a:p>
            <a:pPr lvl="1" marL="831064" indent="-618466" algn="just" defTabSz="425195">
              <a:spcBef>
                <a:spcPts val="11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232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The model is based on 13 vertebrates species and 21 yeast species.</a:t>
            </a:r>
            <a:endParaRPr sz="1674">
              <a:solidFill>
                <a:srgbClr val="292934"/>
              </a:solidFill>
            </a:endParaRPr>
          </a:p>
          <a:p>
            <a:pPr lvl="1" marL="831064" indent="-618466" algn="just" defTabSz="425195">
              <a:spcBef>
                <a:spcPts val="11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232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It has defined time as going from 0, at the root, to 1</a:t>
            </a:r>
            <a:r>
              <a:rPr sz="2232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sz="2232">
                <a:solidFill>
                  <a:srgbClr val="292934"/>
                </a:solidFill>
                <a:latin typeface="Gill Sans"/>
                <a:ea typeface="Gill Sans"/>
                <a:cs typeface="Gill Sans"/>
                <a:sym typeface="Gill Sans"/>
              </a:rPr>
              <a:t>leaves of the tree. </a:t>
            </a:r>
            <a:endParaRPr sz="2232">
              <a:solidFill>
                <a:srgbClr val="2929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marL="831064" indent="-618466" algn="just" defTabSz="425195">
              <a:spcBef>
                <a:spcPts val="11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232"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sz="2232">
                <a:latin typeface="Gill Sans"/>
                <a:ea typeface="Gill Sans"/>
                <a:cs typeface="Gill Sans"/>
                <a:sym typeface="Gill Sans"/>
              </a:rPr>
              <a:t>o get the right number of species, it chooses randomly speciation times (branching) uniformly over [0, 1]. </a:t>
            </a:r>
          </a:p>
        </p:txBody>
      </p:sp>
      <p:sp>
        <p:nvSpPr>
          <p:cNvPr id="75" name="Shape 75"/>
          <p:cNvSpPr/>
          <p:nvPr/>
        </p:nvSpPr>
        <p:spPr>
          <a:xfrm>
            <a:off x="4229096" y="4756518"/>
            <a:ext cx="223487" cy="24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4455687" y="4876800"/>
            <a:ext cx="729327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2834603" y="4646929"/>
            <a:ext cx="78239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92934"/>
                </a:solidFill>
              </a:rPr>
              <a:t>t=0.2</a:t>
            </a:r>
          </a:p>
        </p:txBody>
      </p:sp>
      <p:sp>
        <p:nvSpPr>
          <p:cNvPr id="78" name="Shape 78"/>
          <p:cNvSpPr/>
          <p:nvPr/>
        </p:nvSpPr>
        <p:spPr>
          <a:xfrm>
            <a:off x="8191496" y="4756518"/>
            <a:ext cx="223487" cy="24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40FF"/>
                </a:solidFill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8418087" y="4876800"/>
            <a:ext cx="1574745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6797003" y="4646929"/>
            <a:ext cx="78239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92934"/>
                </a:solidFill>
              </a:rPr>
              <a:t>t=0.5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3739765" y="4168589"/>
            <a:ext cx="494500" cy="493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6425">
            <a:solidFill>
              <a:srgbClr val="FF9300"/>
            </a:solidFill>
            <a:prstDash val="sysDot"/>
            <a:miter lim="400000"/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3" name="Shape 83"/>
          <p:cNvSpPr/>
          <p:nvPr>
            <p:ph type="title"/>
          </p:nvPr>
        </p:nvSpPr>
        <p:spPr>
          <a:xfrm>
            <a:off x="952500" y="444500"/>
            <a:ext cx="11099800" cy="1012033"/>
          </a:xfrm>
          <a:prstGeom prst="rect">
            <a:avLst/>
          </a:prstGeom>
        </p:spPr>
        <p:txBody>
          <a:bodyPr lIns="0" tIns="0" rIns="0" bIns="0"/>
          <a:lstStyle>
            <a:lvl1pPr>
              <a:defRPr spc="-200" sz="4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4000">
                <a:solidFill>
                  <a:srgbClr val="D2533C"/>
                </a:solidFill>
              </a:rPr>
              <a:t>A model to simulate evolution</a:t>
            </a:r>
          </a:p>
        </p:txBody>
      </p:sp>
      <p:sp>
        <p:nvSpPr>
          <p:cNvPr id="84" name="Shape 84"/>
          <p:cNvSpPr/>
          <p:nvPr/>
        </p:nvSpPr>
        <p:spPr>
          <a:xfrm>
            <a:off x="1237849" y="1315963"/>
            <a:ext cx="9753601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27363" indent="-498763" algn="just" defTabSz="457200">
              <a:spcBef>
                <a:spcPts val="1200"/>
              </a:spcBef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</a:p>
          <a:p>
            <a:pPr lvl="1" marL="893617" indent="-665017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For each speciation time, we have to split a leaf in two. </a:t>
            </a:r>
          </a:p>
        </p:txBody>
      </p:sp>
      <p:sp>
        <p:nvSpPr>
          <p:cNvPr id="85" name="Shape 85"/>
          <p:cNvSpPr/>
          <p:nvPr/>
        </p:nvSpPr>
        <p:spPr>
          <a:xfrm>
            <a:off x="2617611" y="4224914"/>
            <a:ext cx="673962" cy="389372"/>
          </a:xfrm>
          <a:prstGeom prst="rect">
            <a:avLst/>
          </a:prstGeom>
          <a:solidFill>
            <a:srgbClr val="FFFFFF"/>
          </a:solidFill>
          <a:ln w="26425">
            <a:solidFill>
              <a:srgbClr val="93A299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292934"/>
                </a:solidFill>
              </a:rPr>
              <a:t>t=0.2</a:t>
            </a:r>
          </a:p>
        </p:txBody>
      </p:sp>
      <p:sp>
        <p:nvSpPr>
          <p:cNvPr id="86" name="Shape 86"/>
          <p:cNvSpPr/>
          <p:nvPr/>
        </p:nvSpPr>
        <p:spPr>
          <a:xfrm>
            <a:off x="3964605" y="4419600"/>
            <a:ext cx="1454177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1321860" y="5859919"/>
            <a:ext cx="9064229" cy="128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</a:p>
          <a:p>
            <a:pPr lvl="1" marL="727363" indent="-498763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</a:p>
          <a:p>
            <a:pPr lvl="1" marL="893617" indent="-665017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It repeats this operation until we have the right number of species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grpSp>
        <p:nvGrpSpPr>
          <p:cNvPr id="93" name="Group 93"/>
          <p:cNvGrpSpPr/>
          <p:nvPr/>
        </p:nvGrpSpPr>
        <p:grpSpPr>
          <a:xfrm>
            <a:off x="3001414" y="4299325"/>
            <a:ext cx="1074935" cy="1231151"/>
            <a:chOff x="0" y="0"/>
            <a:chExt cx="1074933" cy="1231149"/>
          </a:xfrm>
        </p:grpSpPr>
        <p:sp>
          <p:nvSpPr>
            <p:cNvPr id="88" name="Shape 88"/>
            <p:cNvSpPr/>
            <p:nvPr/>
          </p:nvSpPr>
          <p:spPr>
            <a:xfrm>
              <a:off x="-1" y="495293"/>
              <a:ext cx="223487" cy="240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A725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Shape 89"/>
            <p:cNvSpPr/>
            <p:nvPr/>
          </p:nvSpPr>
          <p:spPr>
            <a:xfrm flipV="1">
              <a:off x="226590" y="615574"/>
              <a:ext cx="72932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0" name="Shape 90"/>
            <p:cNvSpPr/>
            <p:nvPr/>
          </p:nvSpPr>
          <p:spPr>
            <a:xfrm flipH="1">
              <a:off x="963190" y="109552"/>
              <a:ext cx="1" cy="10120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851448" y="0"/>
              <a:ext cx="223486" cy="240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7A7A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" name="Shape 92"/>
            <p:cNvSpPr/>
            <p:nvPr/>
          </p:nvSpPr>
          <p:spPr>
            <a:xfrm>
              <a:off x="851448" y="990600"/>
              <a:ext cx="223486" cy="240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C5A6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4" name="Shape 94"/>
          <p:cNvSpPr/>
          <p:nvPr/>
        </p:nvSpPr>
        <p:spPr>
          <a:xfrm>
            <a:off x="1211163" y="2303779"/>
            <a:ext cx="1030307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marL="893617" indent="-665017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At each branching, it choose one of the two directions with a 1/2 probability.</a:t>
            </a:r>
          </a:p>
        </p:txBody>
      </p:sp>
      <p:sp>
        <p:nvSpPr>
          <p:cNvPr id="95" name="Shape 95"/>
          <p:cNvSpPr/>
          <p:nvPr/>
        </p:nvSpPr>
        <p:spPr>
          <a:xfrm>
            <a:off x="4500316" y="3914408"/>
            <a:ext cx="673963" cy="389372"/>
          </a:xfrm>
          <a:prstGeom prst="rect">
            <a:avLst/>
          </a:prstGeom>
          <a:solidFill>
            <a:srgbClr val="FFFFFF"/>
          </a:solidFill>
          <a:ln w="26425">
            <a:solidFill>
              <a:srgbClr val="93A299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292934"/>
                </a:solidFill>
              </a:rPr>
              <a:t>t=0.4</a:t>
            </a:r>
          </a:p>
        </p:txBody>
      </p:sp>
      <p:sp>
        <p:nvSpPr>
          <p:cNvPr id="96" name="Shape 96"/>
          <p:cNvSpPr/>
          <p:nvPr/>
        </p:nvSpPr>
        <p:spPr>
          <a:xfrm>
            <a:off x="1226616" y="2908865"/>
            <a:ext cx="1083096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marL="893617" indent="-665017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400">
                <a:latin typeface="Gill Sans"/>
                <a:ea typeface="Gill Sans"/>
                <a:cs typeface="Gill Sans"/>
                <a:sym typeface="Gill Sans"/>
              </a:rPr>
              <a:t>When we reach a leaf, it splits it in two at the speciation time previously defined. </a:t>
            </a:r>
          </a:p>
        </p:txBody>
      </p:sp>
      <p:grpSp>
        <p:nvGrpSpPr>
          <p:cNvPr id="100" name="Group 100"/>
          <p:cNvGrpSpPr/>
          <p:nvPr/>
        </p:nvGrpSpPr>
        <p:grpSpPr>
          <a:xfrm>
            <a:off x="5328075" y="3757828"/>
            <a:ext cx="223486" cy="1239247"/>
            <a:chOff x="0" y="0"/>
            <a:chExt cx="223485" cy="1239246"/>
          </a:xfrm>
        </p:grpSpPr>
        <p:sp>
          <p:nvSpPr>
            <p:cNvPr id="97" name="Shape 97"/>
            <p:cNvSpPr/>
            <p:nvPr/>
          </p:nvSpPr>
          <p:spPr>
            <a:xfrm flipV="1">
              <a:off x="111742" y="143367"/>
              <a:ext cx="1" cy="10348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8" name="Shape 98"/>
            <p:cNvSpPr/>
            <p:nvPr/>
          </p:nvSpPr>
          <p:spPr>
            <a:xfrm>
              <a:off x="-1" y="0"/>
              <a:ext cx="223487" cy="240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26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Shape 99"/>
            <p:cNvSpPr/>
            <p:nvPr/>
          </p:nvSpPr>
          <p:spPr>
            <a:xfrm>
              <a:off x="-1" y="998696"/>
              <a:ext cx="223487" cy="240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26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7" name="Group 107"/>
          <p:cNvGrpSpPr/>
          <p:nvPr/>
        </p:nvGrpSpPr>
        <p:grpSpPr>
          <a:xfrm>
            <a:off x="3988603" y="3588765"/>
            <a:ext cx="4081701" cy="2124400"/>
            <a:chOff x="0" y="0"/>
            <a:chExt cx="4081699" cy="2124398"/>
          </a:xfrm>
        </p:grpSpPr>
        <p:sp>
          <p:nvSpPr>
            <p:cNvPr id="101" name="Shape 101"/>
            <p:cNvSpPr/>
            <p:nvPr/>
          </p:nvSpPr>
          <p:spPr>
            <a:xfrm>
              <a:off x="1523999" y="289337"/>
              <a:ext cx="120409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02" name="Shape 102"/>
            <p:cNvSpPr/>
            <p:nvPr/>
          </p:nvSpPr>
          <p:spPr>
            <a:xfrm>
              <a:off x="1523999" y="1288033"/>
              <a:ext cx="120409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03" name="Shape 103"/>
            <p:cNvSpPr/>
            <p:nvPr/>
          </p:nvSpPr>
          <p:spPr>
            <a:xfrm>
              <a:off x="0" y="1895274"/>
              <a:ext cx="272341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04" name="Shape 104"/>
            <p:cNvSpPr/>
            <p:nvPr/>
          </p:nvSpPr>
          <p:spPr>
            <a:xfrm>
              <a:off x="2814684" y="0"/>
              <a:ext cx="1267016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00">
                  <a:solidFill>
                    <a:srgbClr val="292934"/>
                  </a:solidFill>
                </a:rPr>
                <a:t>species 1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2814684" y="1058163"/>
              <a:ext cx="12670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5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00">
                  <a:solidFill>
                    <a:srgbClr val="292934"/>
                  </a:solidFill>
                </a:rPr>
                <a:t>species 2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2814684" y="1664658"/>
              <a:ext cx="12670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5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00">
                  <a:solidFill>
                    <a:srgbClr val="292934"/>
                  </a:solidFill>
                </a:rPr>
                <a:t>species 3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" grpId="4"/>
      <p:bldP build="whole" bldLvl="1" animBg="1" rev="0" advAuto="0" spid="96" grpId="5"/>
      <p:bldP build="whole" bldLvl="1" animBg="1" rev="0" advAuto="0" spid="93" grpId="1"/>
      <p:bldP build="whole" bldLvl="1" animBg="1" rev="0" advAuto="0" spid="94" grpId="3"/>
      <p:bldP build="whole" bldLvl="1" animBg="1" rev="0" advAuto="0" spid="100" grpId="8"/>
      <p:bldP build="whole" bldLvl="1" animBg="1" rev="0" advAuto="0" spid="87" grpId="10"/>
      <p:bldP build="whole" bldLvl="1" animBg="1" rev="0" advAuto="0" spid="86" grpId="6"/>
      <p:bldP build="whole" bldLvl="1" animBg="1" rev="0" advAuto="0" spid="85" grpId="2"/>
      <p:bldP build="whole" bldLvl="1" animBg="1" rev="0" advAuto="0" spid="107" grpId="9"/>
      <p:bldP build="whole" bldLvl="1" animBg="1" rev="0" advAuto="0" spid="95" grpId="7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952500" y="444500"/>
            <a:ext cx="11099800" cy="1215679"/>
          </a:xfrm>
          <a:prstGeom prst="rect">
            <a:avLst/>
          </a:prstGeom>
        </p:spPr>
        <p:txBody>
          <a:bodyPr/>
          <a:lstStyle>
            <a:lvl1pPr>
              <a:defRPr spc="-200" sz="4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4000">
                <a:solidFill>
                  <a:srgbClr val="D2533C"/>
                </a:solidFill>
              </a:rPr>
              <a:t>A model to simulate evolution</a:t>
            </a:r>
          </a:p>
        </p:txBody>
      </p:sp>
      <p:sp>
        <p:nvSpPr>
          <p:cNvPr id="110" name="Shape 110"/>
          <p:cNvSpPr/>
          <p:nvPr/>
        </p:nvSpPr>
        <p:spPr>
          <a:xfrm>
            <a:off x="508193" y="1865946"/>
            <a:ext cx="1198841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921326" indent="-692726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500">
                <a:latin typeface="Gill Sans"/>
                <a:ea typeface="Gill Sans"/>
                <a:cs typeface="Gill Sans"/>
                <a:sym typeface="Gill Sans"/>
              </a:rPr>
              <a:t>It starts with an ancestor with a number of genes and chromosomes </a:t>
            </a:r>
          </a:p>
        </p:txBody>
      </p:sp>
      <p:sp>
        <p:nvSpPr>
          <p:cNvPr id="111" name="Shape 111"/>
          <p:cNvSpPr/>
          <p:nvPr/>
        </p:nvSpPr>
        <p:spPr>
          <a:xfrm>
            <a:off x="1543738" y="2383933"/>
            <a:ext cx="8190124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marL="921326" indent="-692726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500">
                <a:latin typeface="Gill Sans"/>
                <a:ea typeface="Gill Sans"/>
                <a:cs typeface="Gill Sans"/>
                <a:sym typeface="Gill Sans"/>
              </a:rPr>
              <a:t>Vertebrate ancestor, 23 chromosomes and 18000 genes, 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lvl="1" marL="921326" indent="-692726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‣"/>
              <a:defRPr sz="1800">
                <a:solidFill>
                  <a:srgbClr val="000000"/>
                </a:solidFill>
              </a:defRPr>
            </a:pPr>
            <a:r>
              <a:rPr sz="2500">
                <a:latin typeface="Gill Sans"/>
                <a:ea typeface="Gill Sans"/>
                <a:cs typeface="Gill Sans"/>
                <a:sym typeface="Gill Sans"/>
              </a:rPr>
              <a:t>Yeast ancestor,  8 chromosomes and 5000 genes</a:t>
            </a:r>
          </a:p>
        </p:txBody>
      </p:sp>
      <p:sp>
        <p:nvSpPr>
          <p:cNvPr id="112" name="Shape 112"/>
          <p:cNvSpPr/>
          <p:nvPr/>
        </p:nvSpPr>
        <p:spPr>
          <a:xfrm>
            <a:off x="741679" y="3671441"/>
            <a:ext cx="10508319" cy="379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921326" indent="-692726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500">
                <a:latin typeface="Gill Sans"/>
                <a:ea typeface="Gill Sans"/>
                <a:cs typeface="Gill Sans"/>
                <a:sym typeface="Gill Sans"/>
              </a:rPr>
              <a:t>These genomes are implemented as lists of signed integers. 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lvl="1" marL="921326" indent="-692726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500">
                <a:latin typeface="Gill Sans"/>
                <a:ea typeface="Gill Sans"/>
                <a:cs typeface="Gill Sans"/>
                <a:sym typeface="Gill Sans"/>
              </a:rPr>
              <a:t>Each integer represents a gene. 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lvl="1" marL="921326" indent="-692726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500">
                <a:latin typeface="Gill Sans"/>
                <a:ea typeface="Gill Sans"/>
                <a:cs typeface="Gill Sans"/>
                <a:sym typeface="Gill Sans"/>
              </a:rPr>
              <a:t>A special case is the 0 which is used to mark the centromere. 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lvl="1" marL="921326" indent="-692726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500">
                <a:latin typeface="Gill Sans"/>
                <a:ea typeface="Gill Sans"/>
                <a:cs typeface="Gill Sans"/>
                <a:sym typeface="Gill Sans"/>
              </a:rPr>
              <a:t>If two integers have an equal absolute value, it means that the genes are homologous: orthologs when between different species, paralogs within the same species. 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lvl="1" marL="921326" indent="-692726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500">
                <a:latin typeface="Gill Sans"/>
                <a:ea typeface="Gill Sans"/>
                <a:cs typeface="Gill Sans"/>
                <a:sym typeface="Gill Sans"/>
              </a:rPr>
              <a:t>A different sign means the gene is on a different strand. 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lvl="1" marL="921326" indent="-692726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500">
                <a:latin typeface="Gill Sans"/>
                <a:ea typeface="Gill Sans"/>
                <a:cs typeface="Gill Sans"/>
                <a:sym typeface="Gill Sans"/>
              </a:rPr>
              <a:t>In the ancestor, all genes are different (i.e. all integers appear exactly once).</a:t>
            </a:r>
            <a:r>
              <a:rPr sz="2400">
                <a:latin typeface="Gill Sans"/>
                <a:ea typeface="Gill Sans"/>
                <a:cs typeface="Gill Sans"/>
                <a:sym typeface="Gill Sans"/>
              </a:rPr>
              <a:t>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2" grpId="2"/>
      <p:bldP build="whole" bldLvl="1" animBg="1" rev="0" advAuto="0" spid="1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952500" y="444500"/>
            <a:ext cx="11099800" cy="1215679"/>
          </a:xfrm>
          <a:prstGeom prst="rect">
            <a:avLst/>
          </a:prstGeom>
        </p:spPr>
        <p:txBody>
          <a:bodyPr lIns="0" tIns="0" rIns="0" bIns="0"/>
          <a:lstStyle>
            <a:lvl1pPr>
              <a:defRPr spc="-200" sz="4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4000">
                <a:solidFill>
                  <a:srgbClr val="D2533C"/>
                </a:solidFill>
              </a:rPr>
              <a:t>A model to simulate evolution</a:t>
            </a:r>
          </a:p>
        </p:txBody>
      </p:sp>
      <p:sp>
        <p:nvSpPr>
          <p:cNvPr id="115" name="Shape 115"/>
          <p:cNvSpPr/>
          <p:nvPr/>
        </p:nvSpPr>
        <p:spPr>
          <a:xfrm>
            <a:off x="830579" y="2202180"/>
            <a:ext cx="10565806" cy="534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b="1" sz="2100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&gt;ancestor</a:t>
            </a:r>
            <a:endParaRPr b="1" sz="2100">
              <a:solidFill>
                <a:srgbClr val="2929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1 2 3 4 5 6 7 8 9 10 11 12 13 14 15 16 17 18 19 20 21 </a:t>
            </a:r>
            <a:r>
              <a:rPr b="1" sz="21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sz="2100">
              <a:solidFill>
                <a:srgbClr val="2929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22 23 24 25 26 27 28 29 30 31 32 33 34 35 36 37 38 39 40 41 42 43 44 45 46 47 48 49 50 51 52 53 </a:t>
            </a:r>
            <a:r>
              <a:rPr b="1" sz="21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sz="2100">
              <a:solidFill>
                <a:srgbClr val="2929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54 55 56 57 58 59 60 61 62 63 64 65 66 67 68 69 70 71 72 73 74 75 </a:t>
            </a:r>
            <a:r>
              <a:rPr b="1" sz="21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sz="2100">
              <a:solidFill>
                <a:srgbClr val="2929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76 77 78 79 80 81 82 83 84 85 86 87 88 89 90 91 92 93 94 95 96 97 98 99 100 </a:t>
            </a:r>
            <a:r>
              <a:rPr b="1" sz="21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sz="2100">
              <a:solidFill>
                <a:srgbClr val="2929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b="1" sz="2100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&gt;sp1</a:t>
            </a:r>
            <a:endParaRPr b="1" sz="2100">
              <a:solidFill>
                <a:srgbClr val="2929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2 8 9 11 13 15 17 18 20 21 </a:t>
            </a:r>
            <a:r>
              <a:rPr b="1" sz="21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sz="2100">
              <a:solidFill>
                <a:srgbClr val="2929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-76 79 80 -82 -81 84 86 50 51 52 </a:t>
            </a:r>
            <a:r>
              <a:rPr b="1" sz="21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sz="2100">
              <a:solidFill>
                <a:srgbClr val="2929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54 55 56 57 58 59 61 64 65 66 69 70 71 72 74 -42 -41 -40 -39 -36 -35 -34 -33 -29 -28 -22 </a:t>
            </a:r>
            <a:r>
              <a:rPr b="1" sz="21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sz="2100">
              <a:solidFill>
                <a:srgbClr val="2929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43 45 46 48 90 92 -94 -93 96 98 </a:t>
            </a:r>
            <a:r>
              <a:rPr b="1" sz="21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sz="2100">
              <a:solidFill>
                <a:srgbClr val="2929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1 3 4 5 6 7 10 12 14 16 19 </a:t>
            </a:r>
            <a:r>
              <a:rPr b="1" sz="21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sz="2100">
              <a:solidFill>
                <a:srgbClr val="2929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77 78 -83 85 87 88 89 53 </a:t>
            </a:r>
            <a:r>
              <a:rPr b="1" sz="21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sz="2100">
              <a:solidFill>
                <a:srgbClr val="2929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60 62 63 67 68 73 75 -38 -37 -32 -31 -30 -27 -26 -25 -24 -23 </a:t>
            </a:r>
            <a:r>
              <a:rPr b="1" sz="21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sz="2100">
              <a:solidFill>
                <a:srgbClr val="2929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44 47 49 91 -95 97 99 100 </a:t>
            </a:r>
            <a:r>
              <a:rPr b="1" sz="21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952500" y="444500"/>
            <a:ext cx="11099800" cy="10860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1200"/>
              </a:spcBef>
              <a:defRPr spc="-200" sz="4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4000">
                <a:solidFill>
                  <a:srgbClr val="D2533C"/>
                </a:solidFill>
              </a:rPr>
              <a:t>Simulating the number of rearrangements</a:t>
            </a:r>
          </a:p>
        </p:txBody>
      </p:sp>
      <p:sp>
        <p:nvSpPr>
          <p:cNvPr id="118" name="Shape 118"/>
          <p:cNvSpPr/>
          <p:nvPr/>
        </p:nvSpPr>
        <p:spPr>
          <a:xfrm>
            <a:off x="508193" y="1865946"/>
            <a:ext cx="11988414" cy="413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27362" indent="-498762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600">
                <a:latin typeface="Gill Sans"/>
                <a:ea typeface="Gill Sans"/>
                <a:cs typeface="Gill Sans"/>
                <a:sym typeface="Gill Sans"/>
              </a:rPr>
              <a:t>One of the parameters that must be defined is the average number of events </a:t>
            </a:r>
            <a:r>
              <a:rPr i="1" sz="2600">
                <a:latin typeface="Gill Sans"/>
                <a:ea typeface="Gill Sans"/>
                <a:cs typeface="Gill Sans"/>
                <a:sym typeface="Gill Sans"/>
              </a:rPr>
              <a:t>E </a:t>
            </a:r>
            <a:r>
              <a:rPr sz="2600">
                <a:latin typeface="Gill Sans"/>
                <a:ea typeface="Gill Sans"/>
                <a:cs typeface="Gill Sans"/>
                <a:sym typeface="Gill Sans"/>
              </a:rPr>
              <a:t>from the root to any species. </a:t>
            </a:r>
            <a:endParaRPr sz="2600">
              <a:latin typeface="Gill Sans"/>
              <a:ea typeface="Gill Sans"/>
              <a:cs typeface="Gill Sans"/>
              <a:sym typeface="Gill Sans"/>
            </a:endParaRPr>
          </a:p>
          <a:p>
            <a:pPr lvl="1" marL="727362" indent="-498762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600">
                <a:latin typeface="Gill Sans"/>
                <a:ea typeface="Gill Sans"/>
                <a:cs typeface="Gill Sans"/>
                <a:sym typeface="Gill Sans"/>
              </a:rPr>
              <a:t>We know approximately what this number is if we take the two most remote species, estimate the number of rearrangements between them, and divide by two. </a:t>
            </a:r>
            <a:endParaRPr sz="2600">
              <a:latin typeface="Gill Sans"/>
              <a:ea typeface="Gill Sans"/>
              <a:cs typeface="Gill Sans"/>
              <a:sym typeface="Gill Sans"/>
            </a:endParaRPr>
          </a:p>
          <a:p>
            <a:pPr lvl="1" marL="727362" indent="-498762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600">
                <a:latin typeface="Gill Sans"/>
                <a:ea typeface="Gill Sans"/>
                <a:cs typeface="Gill Sans"/>
                <a:sym typeface="Gill Sans"/>
              </a:rPr>
              <a:t>This has led us to choose </a:t>
            </a:r>
            <a:r>
              <a:rPr i="1" sz="2600">
                <a:latin typeface="Gill Sans"/>
                <a:ea typeface="Gill Sans"/>
                <a:cs typeface="Gill Sans"/>
                <a:sym typeface="Gill Sans"/>
              </a:rPr>
              <a:t>E </a:t>
            </a:r>
            <a:r>
              <a:rPr sz="2600">
                <a:latin typeface="Gill Sans"/>
                <a:ea typeface="Gill Sans"/>
                <a:cs typeface="Gill Sans"/>
                <a:sym typeface="Gill Sans"/>
              </a:rPr>
              <a:t>= 500 events for yeasts and </a:t>
            </a:r>
            <a:r>
              <a:rPr i="1" sz="2600">
                <a:latin typeface="Gill Sans"/>
                <a:ea typeface="Gill Sans"/>
                <a:cs typeface="Gill Sans"/>
                <a:sym typeface="Gill Sans"/>
              </a:rPr>
              <a:t>E </a:t>
            </a:r>
            <a:r>
              <a:rPr sz="2600">
                <a:latin typeface="Gill Sans"/>
                <a:ea typeface="Gill Sans"/>
                <a:cs typeface="Gill Sans"/>
                <a:sym typeface="Gill Sans"/>
              </a:rPr>
              <a:t>= 1000 events for vertebrates (</a:t>
            </a:r>
            <a:r>
              <a:rPr sz="2600">
                <a:solidFill>
                  <a:srgbClr val="0433FF"/>
                </a:solidFill>
                <a:latin typeface="Gill Sans"/>
                <a:ea typeface="Gill Sans"/>
                <a:cs typeface="Gill Sans"/>
                <a:sym typeface="Gill Sans"/>
              </a:rPr>
              <a:t>Drillon and Fischer</a:t>
            </a:r>
            <a:r>
              <a:rPr sz="2600"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sz="2600">
                <a:solidFill>
                  <a:srgbClr val="0433FF"/>
                </a:solidFill>
                <a:latin typeface="Gill Sans"/>
                <a:ea typeface="Gill Sans"/>
                <a:cs typeface="Gill Sans"/>
                <a:sym typeface="Gill Sans"/>
              </a:rPr>
              <a:t>2011</a:t>
            </a:r>
            <a:r>
              <a:rPr sz="2600"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 sz="2600">
              <a:latin typeface="Gill Sans"/>
              <a:ea typeface="Gill Sans"/>
              <a:cs typeface="Gill Sans"/>
              <a:sym typeface="Gill Sans"/>
            </a:endParaRPr>
          </a:p>
          <a:p>
            <a:pPr lvl="1" marL="727362" indent="-498762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600">
                <a:latin typeface="Gill Sans"/>
                <a:ea typeface="Gill Sans"/>
                <a:cs typeface="Gill Sans"/>
                <a:sym typeface="Gill Sans"/>
              </a:rPr>
              <a:t>To choose the number of events on each specific branch </a:t>
            </a:r>
            <a:endParaRPr sz="2600">
              <a:latin typeface="Gill Sans"/>
              <a:ea typeface="Gill Sans"/>
              <a:cs typeface="Gill Sans"/>
              <a:sym typeface="Gill Sans"/>
            </a:endParaRPr>
          </a:p>
          <a:p>
            <a:pPr lvl="1" marL="727362" indent="-498762" algn="just" defTabSz="457200">
              <a:spcBef>
                <a:spcPts val="1200"/>
              </a:spcBef>
              <a:buClr>
                <a:srgbClr val="C0C6D0"/>
              </a:buClr>
              <a:buSzPct val="100000"/>
              <a:buFont typeface="Wingdings"/>
              <a:buChar char="▪"/>
              <a:defRPr sz="1800">
                <a:solidFill>
                  <a:srgbClr val="000000"/>
                </a:solidFill>
              </a:defRPr>
            </a:pPr>
            <a:r>
              <a:rPr sz="2600">
                <a:latin typeface="Gill Sans"/>
                <a:ea typeface="Gill Sans"/>
                <a:cs typeface="Gill Sans"/>
                <a:sym typeface="Gill Sans"/>
              </a:rPr>
              <a:t>it uses a Poisson distribution and set its parameter to λ = </a:t>
            </a:r>
            <a:r>
              <a:rPr i="1" sz="2600">
                <a:latin typeface="Gill Sans"/>
                <a:ea typeface="Gill Sans"/>
                <a:cs typeface="Gill Sans"/>
                <a:sym typeface="Gill Sans"/>
              </a:rPr>
              <a:t>E </a:t>
            </a:r>
            <a:r>
              <a:rPr sz="2600">
                <a:latin typeface="Gill Sans"/>
                <a:ea typeface="Gill Sans"/>
                <a:cs typeface="Gill Sans"/>
                <a:sym typeface="Gill Sans"/>
              </a:rPr>
              <a:t>× </a:t>
            </a:r>
            <a:r>
              <a:rPr i="1" sz="2600">
                <a:latin typeface="Gill Sans"/>
                <a:ea typeface="Gill Sans"/>
                <a:cs typeface="Gill Sans"/>
                <a:sym typeface="Gill Sans"/>
              </a:rPr>
              <a:t>L </a:t>
            </a:r>
            <a:r>
              <a:rPr sz="2600">
                <a:latin typeface="Gill Sans"/>
                <a:ea typeface="Gill Sans"/>
                <a:cs typeface="Gill Sans"/>
                <a:sym typeface="Gill Sans"/>
              </a:rPr>
              <a:t>where </a:t>
            </a:r>
            <a:r>
              <a:rPr i="1" sz="2600">
                <a:latin typeface="Gill Sans"/>
                <a:ea typeface="Gill Sans"/>
                <a:cs typeface="Gill Sans"/>
                <a:sym typeface="Gill Sans"/>
              </a:rPr>
              <a:t>L </a:t>
            </a:r>
            <a:r>
              <a:rPr sz="2600">
                <a:latin typeface="Gill Sans"/>
                <a:ea typeface="Gill Sans"/>
                <a:cs typeface="Gill Sans"/>
                <a:sym typeface="Gill Sans"/>
              </a:rPr>
              <a:t>is the branch length (in the time unit defined in the previous section).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292934"/>
      </a:dk1>
      <a:lt1>
        <a:srgbClr val="FFFFFF"/>
      </a:lt1>
      <a:dk2>
        <a:srgbClr val="A7A7A7"/>
      </a:dk2>
      <a:lt2>
        <a:srgbClr val="535353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rgbClr val="93A299"/>
          </a:solidFill>
          <a:prstDash val="solid"/>
          <a:bevel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6425" cap="flat">
          <a:solidFill>
            <a:srgbClr val="93A299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rgbClr val="93A299"/>
          </a:solidFill>
          <a:prstDash val="solid"/>
          <a:bevel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6425" cap="flat">
          <a:solidFill>
            <a:srgbClr val="93A299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