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64" r:id="rId9"/>
    <p:sldId id="260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lia Vieira" initials="NV" lastIdx="1" clrIdx="0">
    <p:extLst>
      <p:ext uri="{19B8F6BF-5375-455C-9EA6-DF929625EA0E}">
        <p15:presenceInfo xmlns:p15="http://schemas.microsoft.com/office/powerpoint/2012/main" userId="S-1-5-21-1078081533-113007714-725345543-2184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4T21:46:26.747" idx="1">
    <p:pos x="10" y="10"/>
    <p:text>incluir a linguagem utilizada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5A00-E707-44A6-93B8-3B5BD647D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C4FE2-A163-4BBA-887A-657CD9DEB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65887-E044-494A-9BB7-A45684E6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5C07-B8F5-4A0D-8D62-257387BF6C92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6073B-38B2-4D8B-9288-503BFE9D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2781B-3620-439F-859E-A3356F54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7CD7-6A25-4E84-9A20-0536007CA63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7483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6A36-0A44-4829-8C02-BB512E08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39B79-98E6-44CA-8564-4A2A86C5C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BB1A8-DD7D-42E5-B3D6-2FFA90D8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5C07-B8F5-4A0D-8D62-257387BF6C92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116FB-D8EE-4B08-8421-72B8B188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308C3-B097-4B81-A697-DF75A65C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7CD7-6A25-4E84-9A20-0536007CA63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85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B73A7-A9B0-4F06-99E7-E696F7448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8703C-35E5-4A2C-AB82-F79E08EDF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41DCC-32E8-4C62-BCE3-A5C4C0C7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5C07-B8F5-4A0D-8D62-257387BF6C92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6EBE3-3AE7-4F12-9E60-A8E9A14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6350-8ADC-4EED-8219-991357E0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7CD7-6A25-4E84-9A20-0536007CA63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70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F8F7-C846-485E-B431-DA0DB60A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BC6F-843D-4116-AFF4-93AB1DB33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51D22-AB13-4250-BE0A-B4F356CA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5C07-B8F5-4A0D-8D62-257387BF6C92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2E9E5-83EF-4868-B8FC-0BB6403E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F0012-F466-4A22-8808-FC83AD3B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7CD7-6A25-4E84-9A20-0536007CA63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04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E9963-3201-47AF-B6D5-65BA6034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FEE85-EB2D-425B-B51F-6CA5FFC1F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E1272-01FD-4200-8B78-DDC1D3E8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5C07-B8F5-4A0D-8D62-257387BF6C92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532D2-ACEB-43EB-A4CD-E8E9844F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5D805-ABA1-4EA0-AB37-0716EE45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7CD7-6A25-4E84-9A20-0536007CA63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79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7CE8-D286-419F-8E7F-7D523366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BE4D1-915A-43F2-9168-9B1196D08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0A68E-1265-48F5-8ECA-8D6F74EB5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7FC1A-A381-477F-A91B-734E0FBB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5C07-B8F5-4A0D-8D62-257387BF6C92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B9E9B-B498-41A3-B9AD-B3385D68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778C3-D491-4789-A7E3-3FF7EEF3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7CD7-6A25-4E84-9A20-0536007CA63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3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3FE2-61DA-4113-BAEE-A7A3A4199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F5C4B-791D-493D-A2D9-6821E8A3E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311AF-CBE5-4CC4-968F-9758EE0CC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3BD6A-36AE-4B3C-90FE-34F4ACA85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3120F-E049-4325-A32C-2A49A2041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ADB2A-1E86-4B8F-8EAA-92BC1A5E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5C07-B8F5-4A0D-8D62-257387BF6C92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121E92-06F9-4A85-A872-975D2D68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6F24C-7E68-4923-B1D4-59CA0FA1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7CD7-6A25-4E84-9A20-0536007CA63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889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39E5-88E8-45F1-A5C7-B62DEAAE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FD7E6-71C6-4555-88EA-B1F03547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5C07-B8F5-4A0D-8D62-257387BF6C92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F9D7F-CB63-4F84-BF12-40BB5D07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03BEE-52E7-49FC-B655-107CC498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7CD7-6A25-4E84-9A20-0536007CA63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49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497A5-ADDD-427B-9D90-FC236518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5C07-B8F5-4A0D-8D62-257387BF6C92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2A47E-427E-486A-88A9-9C031E26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FEB42-9F8C-4C03-BC0C-D4012E0C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7CD7-6A25-4E84-9A20-0536007CA63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5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C7DB5-F963-424A-90FC-BC1AF1BC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D2952-0235-471A-85CC-017017AF4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C4475-6BCC-4982-B32A-944F109E6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960AB-ADA9-4444-8531-EB8AE238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5C07-B8F5-4A0D-8D62-257387BF6C92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37A4A-E15B-4FFB-96FC-9CDC65CD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F4D45-BDF8-40CC-9BCF-7CE7E2DD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7CD7-6A25-4E84-9A20-0536007CA63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327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7C73-2B70-47D5-95CC-5217D9E53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29380-2045-44EE-969F-5587D6AA0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BC389-41E8-4FE0-A3DF-8163F5DEE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3008A-1C9E-4FDA-8798-291471DC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5C07-B8F5-4A0D-8D62-257387BF6C92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E24D1-566B-4DC5-92DD-3C3A0059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5152F-ABF2-474C-9233-0FE33314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7CD7-6A25-4E84-9A20-0536007CA63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43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6C3DE-0916-4E4C-8660-FC36CD91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6F1D3-769E-48E0-A394-B4A9FEBE6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33C26-ECD3-4E40-8BE6-D0A3FB2D8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C5C07-B8F5-4A0D-8D62-257387BF6C92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68C9-97B7-411A-8AC5-7DF7F9919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6965A-8D0D-4E08-9B5F-BB886ABB1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A7CD7-6A25-4E84-9A20-0536007CA63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C6DB-AC92-462E-99A3-74711F595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65" y="847384"/>
            <a:ext cx="4947048" cy="1018554"/>
          </a:xfrm>
        </p:spPr>
        <p:txBody>
          <a:bodyPr>
            <a:noAutofit/>
          </a:bodyPr>
          <a:lstStyle/>
          <a:p>
            <a:r>
              <a:rPr lang="pt-BR" sz="7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Benchmark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6C8537-7F97-4EC3-9D11-B2DBFCF260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467" y="4650369"/>
            <a:ext cx="1093304" cy="1093304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09F6DC-E60A-474F-ABC7-F67547850B64}"/>
              </a:ext>
            </a:extLst>
          </p:cNvPr>
          <p:cNvSpPr/>
          <p:nvPr/>
        </p:nvSpPr>
        <p:spPr>
          <a:xfrm>
            <a:off x="868074" y="2642917"/>
            <a:ext cx="10559286" cy="400635"/>
          </a:xfrm>
          <a:prstGeom prst="rect">
            <a:avLst/>
          </a:prstGeom>
          <a:solidFill>
            <a:srgbClr val="F0F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083425" algn="l"/>
              </a:tabLst>
              <a:defRPr/>
            </a:pP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8958D-AEB3-4EC2-9406-C1D2C362E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330" y="2648768"/>
            <a:ext cx="10646774" cy="400635"/>
          </a:xfrm>
        </p:spPr>
        <p:txBody>
          <a:bodyPr>
            <a:normAutofit/>
          </a:bodyPr>
          <a:lstStyle/>
          <a:p>
            <a:pPr algn="just"/>
            <a:r>
              <a:rPr lang="pt-BR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Uma análise comparativa entre o modelo de Banco de Dados Relacional e Não Relacional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C0C3FC-3467-48D8-BDD0-7512440A2FE5}"/>
              </a:ext>
            </a:extLst>
          </p:cNvPr>
          <p:cNvSpPr txBox="1"/>
          <p:nvPr/>
        </p:nvSpPr>
        <p:spPr>
          <a:xfrm>
            <a:off x="824330" y="4380914"/>
            <a:ext cx="7138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Programa de Pós-Graduação em Ciência da Computação – CEFET/RJ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Disciplina de Banco de Dados</a:t>
            </a:r>
          </a:p>
          <a:p>
            <a:endParaRPr lang="pt-BR" dirty="0">
              <a:solidFill>
                <a:schemeClr val="bg1">
                  <a:lumMod val="6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Lucas Tavares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Natália Vieira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</a:rPr>
              <a:t>Raphael Dantas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965CE0-0FD3-4D80-AA48-188C09863E9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527" y="5352106"/>
            <a:ext cx="1180089" cy="7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0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3EE65-80EA-4840-ACEE-B5ACAFD5861F}"/>
              </a:ext>
            </a:extLst>
          </p:cNvPr>
          <p:cNvSpPr/>
          <p:nvPr/>
        </p:nvSpPr>
        <p:spPr>
          <a:xfrm>
            <a:off x="1" y="1332877"/>
            <a:ext cx="12192000" cy="1619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385" tIns="45692" rIns="91385" bIns="45692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00" kern="0" dirty="0">
              <a:solidFill>
                <a:srgbClr val="FFFFFF"/>
              </a:solidFill>
              <a:cs typeface="Arial"/>
            </a:endParaRPr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6D3D009C-9A4D-49C7-90B0-E0CC9247D26D}"/>
              </a:ext>
            </a:extLst>
          </p:cNvPr>
          <p:cNvGrpSpPr/>
          <p:nvPr/>
        </p:nvGrpSpPr>
        <p:grpSpPr>
          <a:xfrm>
            <a:off x="0" y="286756"/>
            <a:ext cx="1099930" cy="349347"/>
            <a:chOff x="-508" y="152636"/>
            <a:chExt cx="612068" cy="252028"/>
          </a:xfrm>
        </p:grpSpPr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2379E49F-2AED-468B-9A6B-5987AD452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188640"/>
              <a:ext cx="611270" cy="18002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4320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fld id="{4BDCA541-6FF0-4976-B943-5425366F267A}" type="slidenum">
                <a:rPr kumimoji="0" lang="en-US" sz="2800" b="1" i="0" u="none" strike="noStrike" kern="0" cap="none" spc="0" normalizeH="0" baseline="-3000" smtClean="0">
                  <a:ln>
                    <a:noFill/>
                  </a:ln>
                  <a:solidFill>
                    <a:srgbClr val="95CB89"/>
                  </a:solidFill>
                  <a:effectLst/>
                  <a:uLnTx/>
                  <a:uFillTx/>
                  <a:latin typeface="EYInterstate" panose="02000503020000020004" pitchFamily="2" charset="0"/>
                  <a:ea typeface="MS PGothic"/>
                  <a:cs typeface="Arial" charset="0"/>
                </a:rPr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t>10</a:t>
              </a:fld>
              <a:endParaRPr kumimoji="0" lang="en-US" b="1" i="0" u="none" strike="noStrike" kern="0" cap="none" spc="0" normalizeH="0" baseline="-3000" dirty="0">
                <a:ln>
                  <a:noFill/>
                </a:ln>
                <a:solidFill>
                  <a:srgbClr val="95CB89"/>
                </a:solidFill>
                <a:effectLst/>
                <a:uLnTx/>
                <a:uFillTx/>
                <a:latin typeface="EYInterstate" panose="02000503020000020004" pitchFamily="2" charset="0"/>
                <a:ea typeface="MS PGothic"/>
                <a:cs typeface="Arial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5CB319-B0D4-426E-8938-3AC25ABD6220}"/>
                </a:ext>
              </a:extLst>
            </p:cNvPr>
            <p:cNvCxnSpPr/>
            <p:nvPr/>
          </p:nvCxnSpPr>
          <p:spPr>
            <a:xfrm flipH="1">
              <a:off x="-508" y="152636"/>
              <a:ext cx="612068" cy="0"/>
            </a:xfrm>
            <a:prstGeom prst="line">
              <a:avLst/>
            </a:prstGeom>
            <a:noFill/>
            <a:ln w="3175" cap="flat" cmpd="sng" algn="ctr">
              <a:solidFill>
                <a:srgbClr val="7F7E82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14497D-805D-4750-B7F9-58B338563066}"/>
                </a:ext>
              </a:extLst>
            </p:cNvPr>
            <p:cNvCxnSpPr/>
            <p:nvPr/>
          </p:nvCxnSpPr>
          <p:spPr>
            <a:xfrm flipH="1">
              <a:off x="359532" y="404664"/>
              <a:ext cx="252028" cy="0"/>
            </a:xfrm>
            <a:prstGeom prst="line">
              <a:avLst/>
            </a:prstGeom>
            <a:noFill/>
            <a:ln w="3175" cap="flat" cmpd="sng" algn="ctr">
              <a:solidFill>
                <a:srgbClr val="7F7E82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729788C9-50D0-499C-9661-F21CCCDCC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8640"/>
              <a:ext cx="358775" cy="18002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4320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-30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S PGothic"/>
                <a:cs typeface="Arial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8D05F49-A042-4364-BD06-579E3B5E0974}"/>
              </a:ext>
            </a:extLst>
          </p:cNvPr>
          <p:cNvSpPr/>
          <p:nvPr/>
        </p:nvSpPr>
        <p:spPr>
          <a:xfrm>
            <a:off x="645657" y="748102"/>
            <a:ext cx="53708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YInterstate" panose="02000503020000020004" pitchFamily="2" charset="0"/>
                <a:ea typeface="MS PGothic"/>
              </a:rPr>
              <a:t>Chave</a:t>
            </a:r>
            <a:r>
              <a:rPr lang="en-US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EYInterstate" panose="02000503020000020004" pitchFamily="2" charset="0"/>
                <a:ea typeface="MS PGothic"/>
              </a:rPr>
              <a:t>-Valor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937A7-3821-4417-B38A-791520DB6CFF}"/>
              </a:ext>
            </a:extLst>
          </p:cNvPr>
          <p:cNvSpPr txBox="1"/>
          <p:nvPr/>
        </p:nvSpPr>
        <p:spPr>
          <a:xfrm>
            <a:off x="754802" y="5425578"/>
            <a:ext cx="4837615" cy="3126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txBody>
          <a:bodyPr vert="horz" lIns="36000" tIns="36000" rIns="72000" bIns="0" rtlCol="0" anchor="ctr" anchorCtr="0">
            <a:noAutofit/>
          </a:bodyPr>
          <a:lstStyle>
            <a:defPPr>
              <a:defRPr lang="en-US"/>
            </a:defPPr>
            <a:lvl1pPr algn="ctr" defTabSz="1043056">
              <a:lnSpc>
                <a:spcPct val="95000"/>
              </a:lnSpc>
              <a:spcBef>
                <a:spcPct val="0"/>
              </a:spcBef>
              <a:defRPr sz="1200">
                <a:solidFill>
                  <a:schemeClr val="bg2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070D0-813C-479B-8325-F0304FB247BB}"/>
              </a:ext>
            </a:extLst>
          </p:cNvPr>
          <p:cNvSpPr txBox="1"/>
          <p:nvPr/>
        </p:nvSpPr>
        <p:spPr>
          <a:xfrm>
            <a:off x="758504" y="4460167"/>
            <a:ext cx="4317079" cy="3116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txBody>
          <a:bodyPr vert="horz" lIns="36000" tIns="36000" rIns="72000" bIns="0" rtlCol="0" anchor="ctr" anchorCtr="0">
            <a:noAutofit/>
          </a:bodyPr>
          <a:lstStyle>
            <a:defPPr>
              <a:defRPr lang="en-US"/>
            </a:defPPr>
            <a:lvl1pPr algn="ctr" defTabSz="1043056">
              <a:lnSpc>
                <a:spcPct val="95000"/>
              </a:lnSpc>
              <a:spcBef>
                <a:spcPct val="0"/>
              </a:spcBef>
              <a:defRPr sz="1200">
                <a:solidFill>
                  <a:schemeClr val="bg2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093C41-30CC-462D-B930-8FB70BDCAE7D}"/>
              </a:ext>
            </a:extLst>
          </p:cNvPr>
          <p:cNvSpPr/>
          <p:nvPr/>
        </p:nvSpPr>
        <p:spPr>
          <a:xfrm>
            <a:off x="896084" y="2370776"/>
            <a:ext cx="10116471" cy="1379212"/>
          </a:xfrm>
          <a:prstGeom prst="rect">
            <a:avLst/>
          </a:prstGeom>
          <a:solidFill>
            <a:srgbClr val="95CB89"/>
          </a:solidFill>
          <a:ln w="9525">
            <a:solidFill>
              <a:srgbClr val="95C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t-BR" sz="1200" dirty="0">
              <a:solidFill>
                <a:schemeClr val="tx1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DF450601-CF8B-49C1-AC36-14CE71075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934" y="2304134"/>
            <a:ext cx="10116471" cy="1384980"/>
          </a:xfr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txBody>
          <a:bodyPr vert="horz" lIns="36000" tIns="36000" rIns="72000" bIns="0" rtlCol="0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ct val="0"/>
              </a:spcBef>
              <a:buNone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7743F8-4D65-4601-AA22-C0F5C37CA825}"/>
              </a:ext>
            </a:extLst>
          </p:cNvPr>
          <p:cNvSpPr/>
          <p:nvPr/>
        </p:nvSpPr>
        <p:spPr>
          <a:xfrm>
            <a:off x="817933" y="4099640"/>
            <a:ext cx="10194621" cy="64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endParaRPr lang="pt-BR" sz="1200" dirty="0">
              <a:latin typeface="EYInterstate Light" panose="02000506000000020004" pitchFamily="2" charset="0"/>
              <a:cs typeface="Arial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4909EC-6DF7-4D7A-AD9C-F699FF0A319F}"/>
              </a:ext>
            </a:extLst>
          </p:cNvPr>
          <p:cNvSpPr txBox="1"/>
          <p:nvPr/>
        </p:nvSpPr>
        <p:spPr>
          <a:xfrm>
            <a:off x="758504" y="1813670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ahnschrift" panose="020B0502040204020203" pitchFamily="34" charset="0"/>
              </a:rPr>
              <a:t>Objetivo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3B2F9-2B28-415A-9091-4EBC0F8DD2CE}"/>
              </a:ext>
            </a:extLst>
          </p:cNvPr>
          <p:cNvSpPr txBox="1"/>
          <p:nvPr/>
        </p:nvSpPr>
        <p:spPr>
          <a:xfrm>
            <a:off x="758504" y="3960459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ahnschrift" panose="020B0502040204020203" pitchFamily="34" charset="0"/>
              </a:rPr>
              <a:t>Escopo</a:t>
            </a:r>
          </a:p>
        </p:txBody>
      </p:sp>
    </p:spTree>
    <p:extLst>
      <p:ext uri="{BB962C8B-B14F-4D97-AF65-F5344CB8AC3E}">
        <p14:creationId xmlns:p14="http://schemas.microsoft.com/office/powerpoint/2010/main" val="192558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61258E4-2B60-401A-BBDE-ECB4D67FBD2B}"/>
              </a:ext>
            </a:extLst>
          </p:cNvPr>
          <p:cNvSpPr/>
          <p:nvPr/>
        </p:nvSpPr>
        <p:spPr>
          <a:xfrm>
            <a:off x="7328451" y="688810"/>
            <a:ext cx="4355659" cy="35695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F96CC-F172-47E2-B2AE-D568CDA10B14}"/>
              </a:ext>
            </a:extLst>
          </p:cNvPr>
          <p:cNvSpPr/>
          <p:nvPr/>
        </p:nvSpPr>
        <p:spPr>
          <a:xfrm>
            <a:off x="7328450" y="4372948"/>
            <a:ext cx="2160105" cy="537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849281-821A-41EC-A1AA-94CEAE2DBCD3}"/>
              </a:ext>
            </a:extLst>
          </p:cNvPr>
          <p:cNvSpPr/>
          <p:nvPr/>
        </p:nvSpPr>
        <p:spPr>
          <a:xfrm>
            <a:off x="9644111" y="4372948"/>
            <a:ext cx="2039999" cy="156185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11500" b="1" dirty="0">
                <a:solidFill>
                  <a:srgbClr val="FFFFFF"/>
                </a:solidFill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B80B99-FDAC-4C4A-92A2-40F4B87891AE}"/>
              </a:ext>
            </a:extLst>
          </p:cNvPr>
          <p:cNvSpPr/>
          <p:nvPr/>
        </p:nvSpPr>
        <p:spPr>
          <a:xfrm>
            <a:off x="7328449" y="5025476"/>
            <a:ext cx="2160105" cy="909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7C7646-6766-4767-B286-A701DC193038}"/>
              </a:ext>
            </a:extLst>
          </p:cNvPr>
          <p:cNvSpPr txBox="1"/>
          <p:nvPr/>
        </p:nvSpPr>
        <p:spPr>
          <a:xfrm>
            <a:off x="7892682" y="1020720"/>
            <a:ext cx="35028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Bahnschrift" panose="020B0502040204020203" pitchFamily="34" charset="0"/>
              </a:rPr>
              <a:t>Tempos de Resposta</a:t>
            </a:r>
          </a:p>
        </p:txBody>
      </p:sp>
    </p:spTree>
    <p:extLst>
      <p:ext uri="{BB962C8B-B14F-4D97-AF65-F5344CB8AC3E}">
        <p14:creationId xmlns:p14="http://schemas.microsoft.com/office/powerpoint/2010/main" val="220752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3EE65-80EA-4840-ACEE-B5ACAFD5861F}"/>
              </a:ext>
            </a:extLst>
          </p:cNvPr>
          <p:cNvSpPr/>
          <p:nvPr/>
        </p:nvSpPr>
        <p:spPr>
          <a:xfrm>
            <a:off x="1" y="1332877"/>
            <a:ext cx="12192000" cy="1619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385" tIns="45692" rIns="91385" bIns="45692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00" kern="0" dirty="0">
              <a:solidFill>
                <a:srgbClr val="FFFFFF"/>
              </a:solidFill>
              <a:cs typeface="Arial"/>
            </a:endParaRPr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6D3D009C-9A4D-49C7-90B0-E0CC9247D26D}"/>
              </a:ext>
            </a:extLst>
          </p:cNvPr>
          <p:cNvGrpSpPr/>
          <p:nvPr/>
        </p:nvGrpSpPr>
        <p:grpSpPr>
          <a:xfrm>
            <a:off x="0" y="286756"/>
            <a:ext cx="1099930" cy="349347"/>
            <a:chOff x="-508" y="152636"/>
            <a:chExt cx="612068" cy="252028"/>
          </a:xfrm>
        </p:grpSpPr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2379E49F-2AED-468B-9A6B-5987AD452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188640"/>
              <a:ext cx="611270" cy="18002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4320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fld id="{4BDCA541-6FF0-4976-B943-5425366F267A}" type="slidenum">
                <a:rPr kumimoji="0" lang="en-US" sz="2800" b="1" i="0" u="none" strike="noStrike" kern="0" cap="none" spc="0" normalizeH="0" baseline="-3000" smtClean="0">
                  <a:ln>
                    <a:noFill/>
                  </a:ln>
                  <a:solidFill>
                    <a:srgbClr val="95CB89"/>
                  </a:solidFill>
                  <a:effectLst/>
                  <a:uLnTx/>
                  <a:uFillTx/>
                  <a:latin typeface="EYInterstate" panose="02000503020000020004" pitchFamily="2" charset="0"/>
                  <a:ea typeface="MS PGothic"/>
                  <a:cs typeface="Arial" charset="0"/>
                </a:rPr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t>12</a:t>
              </a:fld>
              <a:endParaRPr kumimoji="0" lang="en-US" b="1" i="0" u="none" strike="noStrike" kern="0" cap="none" spc="0" normalizeH="0" baseline="-3000" dirty="0">
                <a:ln>
                  <a:noFill/>
                </a:ln>
                <a:solidFill>
                  <a:srgbClr val="95CB89"/>
                </a:solidFill>
                <a:effectLst/>
                <a:uLnTx/>
                <a:uFillTx/>
                <a:latin typeface="EYInterstate" panose="02000503020000020004" pitchFamily="2" charset="0"/>
                <a:ea typeface="MS PGothic"/>
                <a:cs typeface="Arial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5CB319-B0D4-426E-8938-3AC25ABD6220}"/>
                </a:ext>
              </a:extLst>
            </p:cNvPr>
            <p:cNvCxnSpPr/>
            <p:nvPr/>
          </p:nvCxnSpPr>
          <p:spPr>
            <a:xfrm flipH="1">
              <a:off x="-508" y="152636"/>
              <a:ext cx="612068" cy="0"/>
            </a:xfrm>
            <a:prstGeom prst="line">
              <a:avLst/>
            </a:prstGeom>
            <a:noFill/>
            <a:ln w="3175" cap="flat" cmpd="sng" algn="ctr">
              <a:solidFill>
                <a:srgbClr val="7F7E82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14497D-805D-4750-B7F9-58B338563066}"/>
                </a:ext>
              </a:extLst>
            </p:cNvPr>
            <p:cNvCxnSpPr/>
            <p:nvPr/>
          </p:nvCxnSpPr>
          <p:spPr>
            <a:xfrm flipH="1">
              <a:off x="359532" y="404664"/>
              <a:ext cx="252028" cy="0"/>
            </a:xfrm>
            <a:prstGeom prst="line">
              <a:avLst/>
            </a:prstGeom>
            <a:noFill/>
            <a:ln w="3175" cap="flat" cmpd="sng" algn="ctr">
              <a:solidFill>
                <a:srgbClr val="7F7E82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729788C9-50D0-499C-9661-F21CCCDCC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8640"/>
              <a:ext cx="358775" cy="18002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4320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-30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S PGothic"/>
                <a:cs typeface="Arial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8D05F49-A042-4364-BD06-579E3B5E0974}"/>
              </a:ext>
            </a:extLst>
          </p:cNvPr>
          <p:cNvSpPr/>
          <p:nvPr/>
        </p:nvSpPr>
        <p:spPr>
          <a:xfrm>
            <a:off x="645657" y="748102"/>
            <a:ext cx="53708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EYInterstate" panose="02000503020000020004" pitchFamily="2" charset="0"/>
                <a:ea typeface="MS PGothic"/>
              </a:rPr>
              <a:t>Tempos de </a:t>
            </a:r>
            <a:r>
              <a:rPr lang="en-US" sz="32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YInterstate" panose="02000503020000020004" pitchFamily="2" charset="0"/>
                <a:ea typeface="MS PGothic"/>
              </a:rPr>
              <a:t>Resposta</a:t>
            </a:r>
            <a:endParaRPr lang="en-US" sz="3200" b="1" kern="0" dirty="0">
              <a:solidFill>
                <a:schemeClr val="tx1">
                  <a:lumMod val="75000"/>
                  <a:lumOff val="25000"/>
                </a:schemeClr>
              </a:solidFill>
              <a:latin typeface="EYInterstate" panose="02000503020000020004" pitchFamily="2" charset="0"/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63464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25F36CC-89BE-4CBD-AA2D-50D917A6114E}"/>
              </a:ext>
            </a:extLst>
          </p:cNvPr>
          <p:cNvSpPr/>
          <p:nvPr/>
        </p:nvSpPr>
        <p:spPr>
          <a:xfrm>
            <a:off x="7328451" y="688810"/>
            <a:ext cx="4355659" cy="35695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CE6D94-5841-4FA7-A5B9-74365E1FB007}"/>
              </a:ext>
            </a:extLst>
          </p:cNvPr>
          <p:cNvSpPr/>
          <p:nvPr/>
        </p:nvSpPr>
        <p:spPr>
          <a:xfrm>
            <a:off x="7328450" y="4372948"/>
            <a:ext cx="2160105" cy="537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CEDB4C-4C42-48A1-98FF-36D6EC5DF1AF}"/>
              </a:ext>
            </a:extLst>
          </p:cNvPr>
          <p:cNvSpPr/>
          <p:nvPr/>
        </p:nvSpPr>
        <p:spPr>
          <a:xfrm>
            <a:off x="9644111" y="4372948"/>
            <a:ext cx="2039999" cy="156185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11500" b="1" dirty="0">
                <a:solidFill>
                  <a:srgbClr val="FFFFFF"/>
                </a:solidFill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EE1F63-92C6-424A-9F79-D64CB16126C8}"/>
              </a:ext>
            </a:extLst>
          </p:cNvPr>
          <p:cNvSpPr/>
          <p:nvPr/>
        </p:nvSpPr>
        <p:spPr>
          <a:xfrm>
            <a:off x="7328449" y="5025476"/>
            <a:ext cx="2160105" cy="909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C3CA2B-7772-41ED-8DBA-AD94B811AB7A}"/>
              </a:ext>
            </a:extLst>
          </p:cNvPr>
          <p:cNvSpPr txBox="1"/>
          <p:nvPr/>
        </p:nvSpPr>
        <p:spPr>
          <a:xfrm>
            <a:off x="7958420" y="1828800"/>
            <a:ext cx="30957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Bahnschrift" panose="020B0502040204020203" pitchFamily="34" charset="0"/>
              </a:rPr>
              <a:t>Sumário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B39ED0-D63C-4BF5-B0F0-C1BA447762F8}"/>
              </a:ext>
            </a:extLst>
          </p:cNvPr>
          <p:cNvSpPr/>
          <p:nvPr/>
        </p:nvSpPr>
        <p:spPr>
          <a:xfrm>
            <a:off x="726960" y="1051835"/>
            <a:ext cx="414745" cy="400635"/>
          </a:xfrm>
          <a:prstGeom prst="rect">
            <a:avLst/>
          </a:prstGeom>
          <a:solidFill>
            <a:srgbClr val="95CB89"/>
          </a:solidFill>
          <a:ln w="25400" cap="flat" cmpd="sng" algn="ctr">
            <a:solidFill>
              <a:srgbClr val="95CB89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pt-B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EYInterstate" panose="02000503020000020004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14A6C6-3C14-4F8A-9EDC-3E03AB25F27D}"/>
              </a:ext>
            </a:extLst>
          </p:cNvPr>
          <p:cNvSpPr/>
          <p:nvPr/>
        </p:nvSpPr>
        <p:spPr>
          <a:xfrm>
            <a:off x="1208645" y="1051835"/>
            <a:ext cx="5400955" cy="400635"/>
          </a:xfrm>
          <a:prstGeom prst="rect">
            <a:avLst/>
          </a:prstGeom>
          <a:solidFill>
            <a:srgbClr val="F0F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083425" algn="l"/>
              </a:tabLst>
              <a:defRPr/>
            </a:pPr>
            <a:r>
              <a:rPr lang="pt-BR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EYInterstate" panose="02000503020000020004" pitchFamily="2" charset="0"/>
              </a:rPr>
              <a:t>Modelos de Banco de Dados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A87688-F5F3-43D1-B348-E68D6411E270}"/>
              </a:ext>
            </a:extLst>
          </p:cNvPr>
          <p:cNvSpPr/>
          <p:nvPr/>
        </p:nvSpPr>
        <p:spPr>
          <a:xfrm>
            <a:off x="726960" y="596045"/>
            <a:ext cx="414745" cy="400635"/>
          </a:xfrm>
          <a:prstGeom prst="rect">
            <a:avLst/>
          </a:prstGeom>
          <a:solidFill>
            <a:srgbClr val="95CB89"/>
          </a:solidFill>
          <a:ln w="25400" cap="flat" cmpd="sng" algn="ctr">
            <a:solidFill>
              <a:srgbClr val="95CB8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1</a:t>
            </a:r>
            <a:endParaRPr kumimoji="0" lang="pt-BR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33D225-5435-49B0-8108-5B393917A417}"/>
              </a:ext>
            </a:extLst>
          </p:cNvPr>
          <p:cNvSpPr/>
          <p:nvPr/>
        </p:nvSpPr>
        <p:spPr>
          <a:xfrm>
            <a:off x="1208645" y="596045"/>
            <a:ext cx="5400955" cy="400635"/>
          </a:xfrm>
          <a:prstGeom prst="rect">
            <a:avLst/>
          </a:prstGeom>
          <a:solidFill>
            <a:srgbClr val="F0F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083425" algn="l"/>
              </a:tabLst>
              <a:defRPr/>
            </a:pPr>
            <a:r>
              <a:rPr lang="pt-BR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EYInterstate" panose="02000503020000020004" pitchFamily="2" charset="0"/>
              </a:rPr>
              <a:t>Plano de Desenvolvimento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8750F5-F829-4F0F-90C6-0B1D8CDAF3BD}"/>
              </a:ext>
            </a:extLst>
          </p:cNvPr>
          <p:cNvSpPr/>
          <p:nvPr/>
        </p:nvSpPr>
        <p:spPr>
          <a:xfrm>
            <a:off x="734666" y="1524279"/>
            <a:ext cx="414745" cy="400635"/>
          </a:xfrm>
          <a:prstGeom prst="rect">
            <a:avLst/>
          </a:prstGeom>
          <a:solidFill>
            <a:srgbClr val="95CB89"/>
          </a:solidFill>
          <a:ln w="25400" cap="flat" cmpd="sng" algn="ctr">
            <a:solidFill>
              <a:srgbClr val="95CB89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pt-B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EYInterstate" panose="02000503020000020004" pitchFamily="2" charset="0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26FB0E-5C8C-45E7-B06E-F293B48C946E}"/>
              </a:ext>
            </a:extLst>
          </p:cNvPr>
          <p:cNvSpPr/>
          <p:nvPr/>
        </p:nvSpPr>
        <p:spPr>
          <a:xfrm>
            <a:off x="1216351" y="1524279"/>
            <a:ext cx="5400955" cy="400635"/>
          </a:xfrm>
          <a:prstGeom prst="rect">
            <a:avLst/>
          </a:prstGeom>
          <a:solidFill>
            <a:srgbClr val="F0F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tabLst>
                <a:tab pos="7083425" algn="l"/>
              </a:tabLst>
            </a:pPr>
            <a:r>
              <a:rPr lang="pt-BR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EYInterstate" panose="02000503020000020004" pitchFamily="2" charset="0"/>
              </a:rPr>
              <a:t>Relacional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D29394-AEC1-411F-9F63-8D22E3474BE4}"/>
              </a:ext>
            </a:extLst>
          </p:cNvPr>
          <p:cNvSpPr/>
          <p:nvPr/>
        </p:nvSpPr>
        <p:spPr>
          <a:xfrm>
            <a:off x="726960" y="1990629"/>
            <a:ext cx="414745" cy="400635"/>
          </a:xfrm>
          <a:prstGeom prst="rect">
            <a:avLst/>
          </a:prstGeom>
          <a:solidFill>
            <a:srgbClr val="95CB89"/>
          </a:solidFill>
          <a:ln w="25400" cap="flat" cmpd="sng" algn="ctr">
            <a:solidFill>
              <a:srgbClr val="95CB89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EYInterstate" panose="02000503020000020004" pitchFamily="2" charset="0"/>
              </a:rPr>
              <a:t>4</a:t>
            </a:r>
            <a:endParaRPr lang="pt-BR" sz="1400" b="1" kern="0" dirty="0">
              <a:solidFill>
                <a:schemeClr val="tx1">
                  <a:lumMod val="75000"/>
                  <a:lumOff val="25000"/>
                </a:schemeClr>
              </a:solidFill>
              <a:latin typeface="EYInterstate" panose="02000503020000020004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BFE29B-5E86-49A0-82A2-82E9A4C7E607}"/>
              </a:ext>
            </a:extLst>
          </p:cNvPr>
          <p:cNvSpPr/>
          <p:nvPr/>
        </p:nvSpPr>
        <p:spPr>
          <a:xfrm>
            <a:off x="1208645" y="1990629"/>
            <a:ext cx="5400955" cy="400635"/>
          </a:xfrm>
          <a:prstGeom prst="rect">
            <a:avLst/>
          </a:prstGeom>
          <a:solidFill>
            <a:srgbClr val="F0F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tabLst>
                <a:tab pos="7083425" algn="l"/>
              </a:tabLst>
            </a:pPr>
            <a:r>
              <a:rPr lang="pt-BR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EYInterstate" panose="02000503020000020004" pitchFamily="2" charset="0"/>
              </a:rPr>
              <a:t>Documento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B5CB3F3-931F-4C36-AA14-DF89ADAAA968}"/>
              </a:ext>
            </a:extLst>
          </p:cNvPr>
          <p:cNvSpPr/>
          <p:nvPr/>
        </p:nvSpPr>
        <p:spPr>
          <a:xfrm>
            <a:off x="719254" y="2918863"/>
            <a:ext cx="414745" cy="400635"/>
          </a:xfrm>
          <a:prstGeom prst="rect">
            <a:avLst/>
          </a:prstGeom>
          <a:solidFill>
            <a:srgbClr val="95CB89"/>
          </a:solidFill>
          <a:ln w="25400" cap="flat" cmpd="sng" algn="ctr">
            <a:solidFill>
              <a:srgbClr val="95CB89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pt-B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EYInterstate" panose="02000503020000020004" pitchFamily="2" charset="0"/>
              </a:rPr>
              <a:t>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E7946E-732A-4BEE-B4B3-E3B3830B0F66}"/>
              </a:ext>
            </a:extLst>
          </p:cNvPr>
          <p:cNvSpPr/>
          <p:nvPr/>
        </p:nvSpPr>
        <p:spPr>
          <a:xfrm>
            <a:off x="1200939" y="2918863"/>
            <a:ext cx="5400955" cy="400635"/>
          </a:xfrm>
          <a:prstGeom prst="rect">
            <a:avLst/>
          </a:prstGeom>
          <a:solidFill>
            <a:srgbClr val="F0F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083425" algn="l"/>
              </a:tabLst>
              <a:defRPr/>
            </a:pPr>
            <a:r>
              <a:rPr lang="pt-BR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EYInterstate" panose="02000503020000020004" pitchFamily="2" charset="0"/>
              </a:rPr>
              <a:t>Tempos de Resposta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007FFB-E999-467B-A07B-359E44602395}"/>
              </a:ext>
            </a:extLst>
          </p:cNvPr>
          <p:cNvSpPr/>
          <p:nvPr/>
        </p:nvSpPr>
        <p:spPr>
          <a:xfrm>
            <a:off x="719254" y="2463073"/>
            <a:ext cx="414745" cy="400635"/>
          </a:xfrm>
          <a:prstGeom prst="rect">
            <a:avLst/>
          </a:prstGeom>
          <a:solidFill>
            <a:srgbClr val="95CB89"/>
          </a:solidFill>
          <a:ln w="25400" cap="flat" cmpd="sng" algn="ctr">
            <a:solidFill>
              <a:srgbClr val="95CB89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pt-B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EYInterstate" panose="02000503020000020004" pitchFamily="2" charset="0"/>
              </a:rPr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73A273-0A20-4B29-A90B-7F3B413D6610}"/>
              </a:ext>
            </a:extLst>
          </p:cNvPr>
          <p:cNvSpPr/>
          <p:nvPr/>
        </p:nvSpPr>
        <p:spPr>
          <a:xfrm>
            <a:off x="1200939" y="2463073"/>
            <a:ext cx="5400955" cy="400635"/>
          </a:xfrm>
          <a:prstGeom prst="rect">
            <a:avLst/>
          </a:prstGeom>
          <a:solidFill>
            <a:srgbClr val="F0F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083425" algn="l"/>
              </a:tabLst>
              <a:defRPr/>
            </a:pPr>
            <a:r>
              <a:rPr lang="pt-BR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EYInterstate" panose="02000503020000020004" pitchFamily="2" charset="0"/>
              </a:rPr>
              <a:t>Chave-Valor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56BCC2-3521-451D-AD70-325DFF34C2FF}"/>
              </a:ext>
            </a:extLst>
          </p:cNvPr>
          <p:cNvSpPr/>
          <p:nvPr/>
        </p:nvSpPr>
        <p:spPr>
          <a:xfrm>
            <a:off x="726960" y="3391307"/>
            <a:ext cx="414745" cy="400635"/>
          </a:xfrm>
          <a:prstGeom prst="rect">
            <a:avLst/>
          </a:prstGeom>
          <a:solidFill>
            <a:srgbClr val="95CB89"/>
          </a:solidFill>
          <a:ln w="25400" cap="flat" cmpd="sng" algn="ctr">
            <a:solidFill>
              <a:srgbClr val="95CB89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pt-B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EYInterstate" panose="02000503020000020004" pitchFamily="2" charset="0"/>
              </a:rPr>
              <a:t>7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65F115-A971-4847-86D2-E28D15359D46}"/>
              </a:ext>
            </a:extLst>
          </p:cNvPr>
          <p:cNvSpPr/>
          <p:nvPr/>
        </p:nvSpPr>
        <p:spPr>
          <a:xfrm>
            <a:off x="1208645" y="3391307"/>
            <a:ext cx="5400955" cy="400635"/>
          </a:xfrm>
          <a:prstGeom prst="rect">
            <a:avLst/>
          </a:prstGeom>
          <a:solidFill>
            <a:srgbClr val="F0F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tabLst>
                <a:tab pos="7083425" algn="l"/>
              </a:tabLst>
            </a:pPr>
            <a:endParaRPr lang="pt-BR" sz="1600" kern="0" dirty="0">
              <a:solidFill>
                <a:schemeClr val="accent1">
                  <a:lumMod val="75000"/>
                </a:schemeClr>
              </a:solidFill>
              <a:latin typeface="EYInterstate" panose="02000503020000020004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F3F45C7-6610-4546-8A00-9115E40D3128}"/>
              </a:ext>
            </a:extLst>
          </p:cNvPr>
          <p:cNvSpPr/>
          <p:nvPr/>
        </p:nvSpPr>
        <p:spPr>
          <a:xfrm>
            <a:off x="719254" y="3857657"/>
            <a:ext cx="414745" cy="400635"/>
          </a:xfrm>
          <a:prstGeom prst="rect">
            <a:avLst/>
          </a:prstGeom>
          <a:solidFill>
            <a:srgbClr val="95CB89"/>
          </a:solidFill>
          <a:ln w="25400" cap="flat" cmpd="sng" algn="ctr">
            <a:solidFill>
              <a:srgbClr val="95CB89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EYInterstate" panose="02000503020000020004" pitchFamily="2" charset="0"/>
              </a:rPr>
              <a:t>8</a:t>
            </a:r>
            <a:endParaRPr lang="pt-BR" sz="1400" b="1" kern="0" dirty="0">
              <a:solidFill>
                <a:schemeClr val="tx1">
                  <a:lumMod val="75000"/>
                  <a:lumOff val="25000"/>
                </a:schemeClr>
              </a:solidFill>
              <a:latin typeface="EYInterstate" panose="02000503020000020004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768C90D-640C-446F-9A96-A3066B983F8E}"/>
              </a:ext>
            </a:extLst>
          </p:cNvPr>
          <p:cNvSpPr/>
          <p:nvPr/>
        </p:nvSpPr>
        <p:spPr>
          <a:xfrm>
            <a:off x="1200939" y="3857657"/>
            <a:ext cx="5400955" cy="400635"/>
          </a:xfrm>
          <a:prstGeom prst="rect">
            <a:avLst/>
          </a:prstGeom>
          <a:solidFill>
            <a:srgbClr val="F0F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tabLst>
                <a:tab pos="7083425" algn="l"/>
              </a:tabLst>
            </a:pPr>
            <a:endParaRPr lang="pt-BR" sz="1600" kern="0" dirty="0">
              <a:solidFill>
                <a:schemeClr val="accent1">
                  <a:lumMod val="75000"/>
                </a:schemeClr>
              </a:solidFill>
              <a:latin typeface="EYInterstate" panose="02000503020000020004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467E42-3395-480E-A97B-43859F072ABE}"/>
              </a:ext>
            </a:extLst>
          </p:cNvPr>
          <p:cNvSpPr/>
          <p:nvPr/>
        </p:nvSpPr>
        <p:spPr>
          <a:xfrm>
            <a:off x="726960" y="4775331"/>
            <a:ext cx="414745" cy="400635"/>
          </a:xfrm>
          <a:prstGeom prst="rect">
            <a:avLst/>
          </a:prstGeom>
          <a:solidFill>
            <a:srgbClr val="95CB89"/>
          </a:solidFill>
          <a:ln w="25400" cap="flat" cmpd="sng" algn="ctr">
            <a:solidFill>
              <a:srgbClr val="95CB89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pt-B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EYInterstate" panose="02000503020000020004" pitchFamily="2" charset="0"/>
              </a:rPr>
              <a:t>10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1DD7D5-3C5F-488E-AD4C-E62827A9DD5D}"/>
              </a:ext>
            </a:extLst>
          </p:cNvPr>
          <p:cNvSpPr/>
          <p:nvPr/>
        </p:nvSpPr>
        <p:spPr>
          <a:xfrm>
            <a:off x="1208645" y="4775331"/>
            <a:ext cx="5400955" cy="400635"/>
          </a:xfrm>
          <a:prstGeom prst="rect">
            <a:avLst/>
          </a:prstGeom>
          <a:solidFill>
            <a:srgbClr val="F0F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083425" algn="l"/>
              </a:tabLst>
              <a:defRPr/>
            </a:pP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1EFDCE-5B34-4A52-AC97-815352BF1BA2}"/>
              </a:ext>
            </a:extLst>
          </p:cNvPr>
          <p:cNvSpPr/>
          <p:nvPr/>
        </p:nvSpPr>
        <p:spPr>
          <a:xfrm>
            <a:off x="726960" y="4319541"/>
            <a:ext cx="414745" cy="400635"/>
          </a:xfrm>
          <a:prstGeom prst="rect">
            <a:avLst/>
          </a:prstGeom>
          <a:solidFill>
            <a:srgbClr val="95CB89"/>
          </a:solidFill>
          <a:ln w="25400" cap="flat" cmpd="sng" algn="ctr">
            <a:solidFill>
              <a:srgbClr val="95CB89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pt-B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EYInterstate" panose="02000503020000020004" pitchFamily="2" charset="0"/>
              </a:rPr>
              <a:t>9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C326F2E-3131-4B03-AFEF-CB93E5BC8EDC}"/>
              </a:ext>
            </a:extLst>
          </p:cNvPr>
          <p:cNvSpPr/>
          <p:nvPr/>
        </p:nvSpPr>
        <p:spPr>
          <a:xfrm>
            <a:off x="1208645" y="4319541"/>
            <a:ext cx="5400955" cy="400635"/>
          </a:xfrm>
          <a:prstGeom prst="rect">
            <a:avLst/>
          </a:prstGeom>
          <a:solidFill>
            <a:srgbClr val="F0F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083425" algn="l"/>
              </a:tabLst>
              <a:defRPr/>
            </a:pP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A87F7B-3E64-4DA5-9379-3108895D6715}"/>
              </a:ext>
            </a:extLst>
          </p:cNvPr>
          <p:cNvSpPr/>
          <p:nvPr/>
        </p:nvSpPr>
        <p:spPr>
          <a:xfrm>
            <a:off x="719254" y="5247775"/>
            <a:ext cx="414745" cy="400635"/>
          </a:xfrm>
          <a:prstGeom prst="rect">
            <a:avLst/>
          </a:prstGeom>
          <a:solidFill>
            <a:srgbClr val="95CB89"/>
          </a:solidFill>
          <a:ln w="25400" cap="flat" cmpd="sng" algn="ctr">
            <a:solidFill>
              <a:srgbClr val="95CB89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pt-B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EYInterstate" panose="02000503020000020004" pitchFamily="2" charset="0"/>
              </a:rPr>
              <a:t>11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33CC093-C22E-438E-B1F0-454C95A5E612}"/>
              </a:ext>
            </a:extLst>
          </p:cNvPr>
          <p:cNvSpPr/>
          <p:nvPr/>
        </p:nvSpPr>
        <p:spPr>
          <a:xfrm>
            <a:off x="1216351" y="5247775"/>
            <a:ext cx="5400955" cy="400635"/>
          </a:xfrm>
          <a:prstGeom prst="rect">
            <a:avLst/>
          </a:prstGeom>
          <a:solidFill>
            <a:srgbClr val="F0F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tabLst>
                <a:tab pos="7083425" algn="l"/>
              </a:tabLst>
            </a:pPr>
            <a:endParaRPr lang="pt-BR" sz="1600" kern="0" dirty="0">
              <a:solidFill>
                <a:schemeClr val="accent1">
                  <a:lumMod val="75000"/>
                </a:schemeClr>
              </a:solidFill>
              <a:latin typeface="EYInterstate" panose="02000503020000020004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FB1E9CF-9DE0-4CC2-BE74-F01E7A1FEEA8}"/>
              </a:ext>
            </a:extLst>
          </p:cNvPr>
          <p:cNvSpPr/>
          <p:nvPr/>
        </p:nvSpPr>
        <p:spPr>
          <a:xfrm>
            <a:off x="726960" y="5714125"/>
            <a:ext cx="414745" cy="400635"/>
          </a:xfrm>
          <a:prstGeom prst="rect">
            <a:avLst/>
          </a:prstGeom>
          <a:solidFill>
            <a:srgbClr val="95CB89"/>
          </a:solidFill>
          <a:ln w="25400" cap="flat" cmpd="sng" algn="ctr">
            <a:solidFill>
              <a:srgbClr val="95CB89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EYInterstate" panose="02000503020000020004" pitchFamily="2" charset="0"/>
              </a:rPr>
              <a:t>12</a:t>
            </a:r>
            <a:endParaRPr lang="pt-BR" sz="1400" b="1" kern="0" dirty="0">
              <a:solidFill>
                <a:schemeClr val="tx1">
                  <a:lumMod val="75000"/>
                  <a:lumOff val="25000"/>
                </a:schemeClr>
              </a:solidFill>
              <a:latin typeface="EYInterstate" panose="02000503020000020004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F293128-02F2-41A6-97D2-FC6A611C8029}"/>
              </a:ext>
            </a:extLst>
          </p:cNvPr>
          <p:cNvSpPr/>
          <p:nvPr/>
        </p:nvSpPr>
        <p:spPr>
          <a:xfrm>
            <a:off x="1208645" y="5714125"/>
            <a:ext cx="5400955" cy="400635"/>
          </a:xfrm>
          <a:prstGeom prst="rect">
            <a:avLst/>
          </a:prstGeom>
          <a:solidFill>
            <a:srgbClr val="F0F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tabLst>
                <a:tab pos="7083425" algn="l"/>
              </a:tabLst>
            </a:pPr>
            <a:endParaRPr lang="pt-BR" sz="1600" kern="0" dirty="0">
              <a:solidFill>
                <a:schemeClr val="accent1">
                  <a:lumMod val="75000"/>
                </a:schemeClr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2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3EE65-80EA-4840-ACEE-B5ACAFD5861F}"/>
              </a:ext>
            </a:extLst>
          </p:cNvPr>
          <p:cNvSpPr/>
          <p:nvPr/>
        </p:nvSpPr>
        <p:spPr>
          <a:xfrm>
            <a:off x="1" y="1332877"/>
            <a:ext cx="12192000" cy="1619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385" tIns="45692" rIns="91385" bIns="45692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00" kern="0" dirty="0">
              <a:solidFill>
                <a:srgbClr val="FFFFFF"/>
              </a:solidFill>
              <a:cs typeface="Arial"/>
            </a:endParaRPr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6D3D009C-9A4D-49C7-90B0-E0CC9247D26D}"/>
              </a:ext>
            </a:extLst>
          </p:cNvPr>
          <p:cNvGrpSpPr/>
          <p:nvPr/>
        </p:nvGrpSpPr>
        <p:grpSpPr>
          <a:xfrm>
            <a:off x="0" y="286756"/>
            <a:ext cx="1099930" cy="349347"/>
            <a:chOff x="-508" y="152636"/>
            <a:chExt cx="612068" cy="252028"/>
          </a:xfrm>
        </p:grpSpPr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2379E49F-2AED-468B-9A6B-5987AD452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188640"/>
              <a:ext cx="611270" cy="18002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4320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fld id="{4BDCA541-6FF0-4976-B943-5425366F267A}" type="slidenum">
                <a:rPr kumimoji="0" lang="en-US" sz="2800" b="1" i="0" u="none" strike="noStrike" kern="0" cap="none" spc="0" normalizeH="0" baseline="-3000" smtClean="0">
                  <a:ln>
                    <a:noFill/>
                  </a:ln>
                  <a:solidFill>
                    <a:srgbClr val="95CB89"/>
                  </a:solidFill>
                  <a:effectLst/>
                  <a:uLnTx/>
                  <a:uFillTx/>
                  <a:latin typeface="EYInterstate" panose="02000503020000020004" pitchFamily="2" charset="0"/>
                  <a:ea typeface="MS PGothic"/>
                  <a:cs typeface="Arial" charset="0"/>
                </a:rPr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t>3</a:t>
              </a:fld>
              <a:endParaRPr kumimoji="0" lang="en-US" b="1" i="0" u="none" strike="noStrike" kern="0" cap="none" spc="0" normalizeH="0" baseline="-3000" dirty="0">
                <a:ln>
                  <a:noFill/>
                </a:ln>
                <a:solidFill>
                  <a:srgbClr val="95CB89"/>
                </a:solidFill>
                <a:effectLst/>
                <a:uLnTx/>
                <a:uFillTx/>
                <a:latin typeface="EYInterstate" panose="02000503020000020004" pitchFamily="2" charset="0"/>
                <a:ea typeface="MS PGothic"/>
                <a:cs typeface="Arial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5CB319-B0D4-426E-8938-3AC25ABD6220}"/>
                </a:ext>
              </a:extLst>
            </p:cNvPr>
            <p:cNvCxnSpPr/>
            <p:nvPr/>
          </p:nvCxnSpPr>
          <p:spPr>
            <a:xfrm flipH="1">
              <a:off x="-508" y="152636"/>
              <a:ext cx="612068" cy="0"/>
            </a:xfrm>
            <a:prstGeom prst="line">
              <a:avLst/>
            </a:prstGeom>
            <a:noFill/>
            <a:ln w="3175" cap="flat" cmpd="sng" algn="ctr">
              <a:solidFill>
                <a:srgbClr val="7F7E82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14497D-805D-4750-B7F9-58B338563066}"/>
                </a:ext>
              </a:extLst>
            </p:cNvPr>
            <p:cNvCxnSpPr/>
            <p:nvPr/>
          </p:nvCxnSpPr>
          <p:spPr>
            <a:xfrm flipH="1">
              <a:off x="359532" y="404664"/>
              <a:ext cx="252028" cy="0"/>
            </a:xfrm>
            <a:prstGeom prst="line">
              <a:avLst/>
            </a:prstGeom>
            <a:noFill/>
            <a:ln w="3175" cap="flat" cmpd="sng" algn="ctr">
              <a:solidFill>
                <a:srgbClr val="7F7E82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729788C9-50D0-499C-9661-F21CCCDCC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8640"/>
              <a:ext cx="358775" cy="18002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4320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-30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S PGothic"/>
                <a:cs typeface="Arial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8D05F49-A042-4364-BD06-579E3B5E0974}"/>
              </a:ext>
            </a:extLst>
          </p:cNvPr>
          <p:cNvSpPr/>
          <p:nvPr/>
        </p:nvSpPr>
        <p:spPr>
          <a:xfrm>
            <a:off x="645657" y="748102"/>
            <a:ext cx="53708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MS PGothic"/>
              </a:rPr>
              <a:t>Plano de desenvolvimento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937A7-3821-4417-B38A-791520DB6CFF}"/>
              </a:ext>
            </a:extLst>
          </p:cNvPr>
          <p:cNvSpPr txBox="1"/>
          <p:nvPr/>
        </p:nvSpPr>
        <p:spPr>
          <a:xfrm>
            <a:off x="754802" y="5425578"/>
            <a:ext cx="4837615" cy="3126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txBody>
          <a:bodyPr vert="horz" lIns="36000" tIns="36000" rIns="72000" bIns="0" rtlCol="0" anchor="ctr" anchorCtr="0">
            <a:noAutofit/>
          </a:bodyPr>
          <a:lstStyle>
            <a:defPPr>
              <a:defRPr lang="en-US"/>
            </a:defPPr>
            <a:lvl1pPr algn="ctr" defTabSz="1043056">
              <a:lnSpc>
                <a:spcPct val="95000"/>
              </a:lnSpc>
              <a:spcBef>
                <a:spcPct val="0"/>
              </a:spcBef>
              <a:defRPr sz="1200">
                <a:solidFill>
                  <a:schemeClr val="bg2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070D0-813C-479B-8325-F0304FB247BB}"/>
              </a:ext>
            </a:extLst>
          </p:cNvPr>
          <p:cNvSpPr txBox="1"/>
          <p:nvPr/>
        </p:nvSpPr>
        <p:spPr>
          <a:xfrm>
            <a:off x="758504" y="4460167"/>
            <a:ext cx="4317079" cy="3116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txBody>
          <a:bodyPr vert="horz" lIns="36000" tIns="36000" rIns="72000" bIns="0" rtlCol="0" anchor="ctr" anchorCtr="0">
            <a:noAutofit/>
          </a:bodyPr>
          <a:lstStyle>
            <a:defPPr>
              <a:defRPr lang="en-US"/>
            </a:defPPr>
            <a:lvl1pPr algn="ctr" defTabSz="1043056">
              <a:lnSpc>
                <a:spcPct val="95000"/>
              </a:lnSpc>
              <a:spcBef>
                <a:spcPct val="0"/>
              </a:spcBef>
              <a:defRPr sz="1200">
                <a:solidFill>
                  <a:schemeClr val="bg2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093C41-30CC-462D-B930-8FB70BDCAE7D}"/>
              </a:ext>
            </a:extLst>
          </p:cNvPr>
          <p:cNvSpPr/>
          <p:nvPr/>
        </p:nvSpPr>
        <p:spPr>
          <a:xfrm>
            <a:off x="896084" y="2370776"/>
            <a:ext cx="10116471" cy="1379212"/>
          </a:xfrm>
          <a:prstGeom prst="rect">
            <a:avLst/>
          </a:prstGeom>
          <a:solidFill>
            <a:srgbClr val="95CB89"/>
          </a:solidFill>
          <a:ln w="9525">
            <a:solidFill>
              <a:srgbClr val="95C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t-BR" sz="1200" dirty="0">
              <a:solidFill>
                <a:schemeClr val="tx1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DF450601-CF8B-49C1-AC36-14CE71075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934" y="2304134"/>
            <a:ext cx="10116471" cy="1384980"/>
          </a:xfr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txBody>
          <a:bodyPr vert="horz" lIns="36000" tIns="36000" rIns="72000" bIns="0" rtlCol="0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Realizar uma análise entre um modelo de banco de dados relacional e um não relacional de forma a identificar os melhores tempos de processamento e as alterações necessárias para cada linguagem de consulta.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7743F8-4D65-4601-AA22-C0F5C37CA825}"/>
              </a:ext>
            </a:extLst>
          </p:cNvPr>
          <p:cNvSpPr/>
          <p:nvPr/>
        </p:nvSpPr>
        <p:spPr>
          <a:xfrm>
            <a:off x="817933" y="4099640"/>
            <a:ext cx="1019462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endParaRPr lang="pt-BR" sz="1200" dirty="0">
              <a:latin typeface="EYInterstate Light" panose="02000506000000020004" pitchFamily="2" charset="0"/>
              <a:cs typeface="Arial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1600" b="1" cap="small" dirty="0">
                <a:latin typeface="Arial" panose="020B0604020202020204" pitchFamily="34" charset="0"/>
                <a:cs typeface="Arial" panose="020B0604020202020204" pitchFamily="34" charset="0"/>
              </a:rPr>
              <a:t>Escolha e implementação dos data bases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Escolha de um Banco de Dados para implementação dos modelos Documento e Chave-Valor; criação e população das tabelas com os dados disponibilizados.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1600" b="1" cap="small" dirty="0">
                <a:latin typeface="Arial" panose="020B0604020202020204" pitchFamily="34" charset="0"/>
                <a:cs typeface="Arial" panose="020B0604020202020204" pitchFamily="34" charset="0"/>
              </a:rPr>
              <a:t>Processamento das queries e coleta de dados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Identificação das alterações necessárias nos scripts de cada modelo, processamento e coleta das informações de tempo de processamento para cada query executada.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4909EC-6DF7-4D7A-AD9C-F699FF0A319F}"/>
              </a:ext>
            </a:extLst>
          </p:cNvPr>
          <p:cNvSpPr txBox="1"/>
          <p:nvPr/>
        </p:nvSpPr>
        <p:spPr>
          <a:xfrm>
            <a:off x="758504" y="1813670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ahnschrift" panose="020B0502040204020203" pitchFamily="34" charset="0"/>
              </a:rPr>
              <a:t>Objetivo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3B2F9-2B28-415A-9091-4EBC0F8DD2CE}"/>
              </a:ext>
            </a:extLst>
          </p:cNvPr>
          <p:cNvSpPr txBox="1"/>
          <p:nvPr/>
        </p:nvSpPr>
        <p:spPr>
          <a:xfrm>
            <a:off x="758504" y="3960459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ahnschrift" panose="020B0502040204020203" pitchFamily="34" charset="0"/>
              </a:rPr>
              <a:t>Escopo</a:t>
            </a:r>
          </a:p>
        </p:txBody>
      </p:sp>
    </p:spTree>
    <p:extLst>
      <p:ext uri="{BB962C8B-B14F-4D97-AF65-F5344CB8AC3E}">
        <p14:creationId xmlns:p14="http://schemas.microsoft.com/office/powerpoint/2010/main" val="9871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3EE65-80EA-4840-ACEE-B5ACAFD5861F}"/>
              </a:ext>
            </a:extLst>
          </p:cNvPr>
          <p:cNvSpPr/>
          <p:nvPr/>
        </p:nvSpPr>
        <p:spPr>
          <a:xfrm>
            <a:off x="1" y="1332877"/>
            <a:ext cx="12192000" cy="1619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385" tIns="45692" rIns="91385" bIns="45692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00" kern="0" dirty="0">
              <a:solidFill>
                <a:srgbClr val="FFFFFF"/>
              </a:solidFill>
              <a:cs typeface="Arial"/>
            </a:endParaRPr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6D3D009C-9A4D-49C7-90B0-E0CC9247D26D}"/>
              </a:ext>
            </a:extLst>
          </p:cNvPr>
          <p:cNvGrpSpPr/>
          <p:nvPr/>
        </p:nvGrpSpPr>
        <p:grpSpPr>
          <a:xfrm>
            <a:off x="0" y="286756"/>
            <a:ext cx="1099930" cy="349347"/>
            <a:chOff x="-508" y="152636"/>
            <a:chExt cx="612068" cy="252028"/>
          </a:xfrm>
        </p:grpSpPr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2379E49F-2AED-468B-9A6B-5987AD452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188640"/>
              <a:ext cx="611270" cy="18002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4320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fld id="{4BDCA541-6FF0-4976-B943-5425366F267A}" type="slidenum">
                <a:rPr kumimoji="0" lang="en-US" sz="2800" b="1" i="0" u="none" strike="noStrike" kern="0" cap="none" spc="0" normalizeH="0" baseline="-3000" smtClean="0">
                  <a:ln>
                    <a:noFill/>
                  </a:ln>
                  <a:solidFill>
                    <a:srgbClr val="95CB89"/>
                  </a:solidFill>
                  <a:effectLst/>
                  <a:uLnTx/>
                  <a:uFillTx/>
                  <a:latin typeface="EYInterstate" panose="02000503020000020004" pitchFamily="2" charset="0"/>
                  <a:ea typeface="MS PGothic"/>
                  <a:cs typeface="Arial" charset="0"/>
                </a:rPr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t>4</a:t>
              </a:fld>
              <a:endParaRPr kumimoji="0" lang="en-US" b="1" i="0" u="none" strike="noStrike" kern="0" cap="none" spc="0" normalizeH="0" baseline="-3000" dirty="0">
                <a:ln>
                  <a:noFill/>
                </a:ln>
                <a:solidFill>
                  <a:srgbClr val="95CB89"/>
                </a:solidFill>
                <a:effectLst/>
                <a:uLnTx/>
                <a:uFillTx/>
                <a:latin typeface="EYInterstate" panose="02000503020000020004" pitchFamily="2" charset="0"/>
                <a:ea typeface="MS PGothic"/>
                <a:cs typeface="Arial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5CB319-B0D4-426E-8938-3AC25ABD6220}"/>
                </a:ext>
              </a:extLst>
            </p:cNvPr>
            <p:cNvCxnSpPr/>
            <p:nvPr/>
          </p:nvCxnSpPr>
          <p:spPr>
            <a:xfrm flipH="1">
              <a:off x="-508" y="152636"/>
              <a:ext cx="612068" cy="0"/>
            </a:xfrm>
            <a:prstGeom prst="line">
              <a:avLst/>
            </a:prstGeom>
            <a:noFill/>
            <a:ln w="3175" cap="flat" cmpd="sng" algn="ctr">
              <a:solidFill>
                <a:srgbClr val="7F7E82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14497D-805D-4750-B7F9-58B338563066}"/>
                </a:ext>
              </a:extLst>
            </p:cNvPr>
            <p:cNvCxnSpPr/>
            <p:nvPr/>
          </p:nvCxnSpPr>
          <p:spPr>
            <a:xfrm flipH="1">
              <a:off x="359532" y="404664"/>
              <a:ext cx="252028" cy="0"/>
            </a:xfrm>
            <a:prstGeom prst="line">
              <a:avLst/>
            </a:prstGeom>
            <a:noFill/>
            <a:ln w="3175" cap="flat" cmpd="sng" algn="ctr">
              <a:solidFill>
                <a:srgbClr val="7F7E82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729788C9-50D0-499C-9661-F21CCCDCC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8640"/>
              <a:ext cx="358775" cy="18002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4320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-30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S PGothic"/>
                <a:cs typeface="Arial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8D05F49-A042-4364-BD06-579E3B5E0974}"/>
              </a:ext>
            </a:extLst>
          </p:cNvPr>
          <p:cNvSpPr/>
          <p:nvPr/>
        </p:nvSpPr>
        <p:spPr>
          <a:xfrm>
            <a:off x="645657" y="748102"/>
            <a:ext cx="5556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MS PGothic"/>
              </a:rPr>
              <a:t>Modelos</a:t>
            </a:r>
            <a:r>
              <a:rPr lang="en-US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MS PGothic"/>
              </a:rPr>
              <a:t> de Banco de Dados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1E1E5F-B9C2-4899-9E85-34696EB97F31}"/>
              </a:ext>
            </a:extLst>
          </p:cNvPr>
          <p:cNvSpPr/>
          <p:nvPr/>
        </p:nvSpPr>
        <p:spPr>
          <a:xfrm>
            <a:off x="6358118" y="1917648"/>
            <a:ext cx="5251175" cy="45361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err="1">
                <a:solidFill>
                  <a:schemeClr val="tx1"/>
                </a:solidFill>
                <a:latin typeface="Bahnschrift" panose="020B0502040204020203" pitchFamily="34" charset="0"/>
              </a:rPr>
              <a:t>NoSQL</a:t>
            </a:r>
            <a:endParaRPr lang="pt-BR" sz="24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7B2ED3-487E-48BF-A169-D0F7BD85480B}"/>
              </a:ext>
            </a:extLst>
          </p:cNvPr>
          <p:cNvSpPr/>
          <p:nvPr/>
        </p:nvSpPr>
        <p:spPr>
          <a:xfrm>
            <a:off x="645657" y="1917648"/>
            <a:ext cx="5251175" cy="45361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tx1"/>
                </a:solidFill>
                <a:latin typeface="Bahnschrift" panose="020B0502040204020203" pitchFamily="34" charset="0"/>
              </a:rPr>
              <a:t>SQL</a:t>
            </a:r>
            <a:endParaRPr lang="pt-BR" sz="24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4A102172-8995-4DFA-9A5E-5A8E4F6BF827}"/>
              </a:ext>
            </a:extLst>
          </p:cNvPr>
          <p:cNvSpPr/>
          <p:nvPr/>
        </p:nvSpPr>
        <p:spPr>
          <a:xfrm>
            <a:off x="5531127" y="3503241"/>
            <a:ext cx="1192696" cy="1046922"/>
          </a:xfrm>
          <a:prstGeom prst="mathMultiply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57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61258E4-2B60-401A-BBDE-ECB4D67FBD2B}"/>
              </a:ext>
            </a:extLst>
          </p:cNvPr>
          <p:cNvSpPr/>
          <p:nvPr/>
        </p:nvSpPr>
        <p:spPr>
          <a:xfrm>
            <a:off x="7328451" y="688810"/>
            <a:ext cx="4355659" cy="35695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F96CC-F172-47E2-B2AE-D568CDA10B14}"/>
              </a:ext>
            </a:extLst>
          </p:cNvPr>
          <p:cNvSpPr/>
          <p:nvPr/>
        </p:nvSpPr>
        <p:spPr>
          <a:xfrm>
            <a:off x="7328450" y="4372948"/>
            <a:ext cx="2160105" cy="537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849281-821A-41EC-A1AA-94CEAE2DBCD3}"/>
              </a:ext>
            </a:extLst>
          </p:cNvPr>
          <p:cNvSpPr/>
          <p:nvPr/>
        </p:nvSpPr>
        <p:spPr>
          <a:xfrm>
            <a:off x="9644111" y="4372948"/>
            <a:ext cx="2039999" cy="156185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11500" b="1" dirty="0">
                <a:solidFill>
                  <a:srgbClr val="FFFFFF"/>
                </a:solidFill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B80B99-FDAC-4C4A-92A2-40F4B87891AE}"/>
              </a:ext>
            </a:extLst>
          </p:cNvPr>
          <p:cNvSpPr/>
          <p:nvPr/>
        </p:nvSpPr>
        <p:spPr>
          <a:xfrm>
            <a:off x="7328449" y="5025476"/>
            <a:ext cx="2160105" cy="909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7C7646-6766-4767-B286-A701DC193038}"/>
              </a:ext>
            </a:extLst>
          </p:cNvPr>
          <p:cNvSpPr txBox="1"/>
          <p:nvPr/>
        </p:nvSpPr>
        <p:spPr>
          <a:xfrm>
            <a:off x="7612973" y="1992247"/>
            <a:ext cx="3786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Bahnschrift" panose="020B0502040204020203" pitchFamily="34" charset="0"/>
              </a:rPr>
              <a:t>Relacional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49F608-B1E7-4BC6-9465-50153C575E74}"/>
              </a:ext>
            </a:extLst>
          </p:cNvPr>
          <p:cNvSpPr/>
          <p:nvPr/>
        </p:nvSpPr>
        <p:spPr>
          <a:xfrm>
            <a:off x="726960" y="1144600"/>
            <a:ext cx="414745" cy="400635"/>
          </a:xfrm>
          <a:prstGeom prst="rect">
            <a:avLst/>
          </a:prstGeom>
          <a:solidFill>
            <a:srgbClr val="95CB89"/>
          </a:solidFill>
          <a:ln w="25400" cap="flat" cmpd="sng" algn="ctr">
            <a:solidFill>
              <a:srgbClr val="95CB89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pt-BR" sz="1400" b="1" kern="0" dirty="0">
              <a:solidFill>
                <a:schemeClr val="tx1">
                  <a:lumMod val="75000"/>
                  <a:lumOff val="25000"/>
                </a:schemeClr>
              </a:solidFill>
              <a:latin typeface="EYInterstate" panose="0200050302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1CA854-D882-4AA6-9747-752098F5CC84}"/>
              </a:ext>
            </a:extLst>
          </p:cNvPr>
          <p:cNvSpPr/>
          <p:nvPr/>
        </p:nvSpPr>
        <p:spPr>
          <a:xfrm>
            <a:off x="1208645" y="1144600"/>
            <a:ext cx="5400955" cy="400635"/>
          </a:xfrm>
          <a:prstGeom prst="rect">
            <a:avLst/>
          </a:prstGeom>
          <a:solidFill>
            <a:srgbClr val="F0F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pt-B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EYInterstate" panose="02000503020000020004" pitchFamily="2" charset="0"/>
              </a:rPr>
              <a:t>Linguagem utilizada: SQL + Python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C9FC19-A55B-48C7-899C-FF9AAEE4527D}"/>
              </a:ext>
            </a:extLst>
          </p:cNvPr>
          <p:cNvSpPr/>
          <p:nvPr/>
        </p:nvSpPr>
        <p:spPr>
          <a:xfrm>
            <a:off x="726960" y="688810"/>
            <a:ext cx="414745" cy="400635"/>
          </a:xfrm>
          <a:prstGeom prst="rect">
            <a:avLst/>
          </a:prstGeom>
          <a:solidFill>
            <a:srgbClr val="95CB89"/>
          </a:solidFill>
          <a:ln w="25400" cap="flat" cmpd="sng" algn="ctr">
            <a:solidFill>
              <a:srgbClr val="95CB8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b="1" kern="0" dirty="0">
              <a:solidFill>
                <a:schemeClr val="tx1">
                  <a:lumMod val="75000"/>
                  <a:lumOff val="25000"/>
                </a:schemeClr>
              </a:solidFill>
              <a:latin typeface="EYInterstate" panose="0200050302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E145E-89D4-4009-81C7-CD2BFE1028DD}"/>
              </a:ext>
            </a:extLst>
          </p:cNvPr>
          <p:cNvSpPr/>
          <p:nvPr/>
        </p:nvSpPr>
        <p:spPr>
          <a:xfrm>
            <a:off x="1208645" y="688810"/>
            <a:ext cx="5400955" cy="400635"/>
          </a:xfrm>
          <a:prstGeom prst="rect">
            <a:avLst/>
          </a:prstGeom>
          <a:solidFill>
            <a:srgbClr val="F0F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pt-B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EYInterstate" panose="02000503020000020004" pitchFamily="2" charset="0"/>
              </a:rPr>
              <a:t>Banco de dados: MySQL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0A9641B-6A3F-4A9B-89B7-B148493D763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45" y="14524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3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3EE65-80EA-4840-ACEE-B5ACAFD5861F}"/>
              </a:ext>
            </a:extLst>
          </p:cNvPr>
          <p:cNvSpPr/>
          <p:nvPr/>
        </p:nvSpPr>
        <p:spPr>
          <a:xfrm>
            <a:off x="1" y="1332877"/>
            <a:ext cx="12192000" cy="1619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385" tIns="45692" rIns="91385" bIns="45692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00" kern="0" dirty="0">
              <a:solidFill>
                <a:srgbClr val="FFFFFF"/>
              </a:solidFill>
              <a:cs typeface="Arial"/>
            </a:endParaRPr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6D3D009C-9A4D-49C7-90B0-E0CC9247D26D}"/>
              </a:ext>
            </a:extLst>
          </p:cNvPr>
          <p:cNvGrpSpPr/>
          <p:nvPr/>
        </p:nvGrpSpPr>
        <p:grpSpPr>
          <a:xfrm>
            <a:off x="0" y="286756"/>
            <a:ext cx="1099930" cy="349347"/>
            <a:chOff x="-508" y="152636"/>
            <a:chExt cx="612068" cy="252028"/>
          </a:xfrm>
        </p:grpSpPr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2379E49F-2AED-468B-9A6B-5987AD452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188640"/>
              <a:ext cx="611270" cy="18002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4320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fld id="{4BDCA541-6FF0-4976-B943-5425366F267A}" type="slidenum">
                <a:rPr kumimoji="0" lang="en-US" sz="2800" b="1" i="0" u="none" strike="noStrike" kern="0" cap="none" spc="0" normalizeH="0" baseline="-3000" smtClean="0">
                  <a:ln>
                    <a:noFill/>
                  </a:ln>
                  <a:solidFill>
                    <a:srgbClr val="95CB89"/>
                  </a:solidFill>
                  <a:effectLst/>
                  <a:uLnTx/>
                  <a:uFillTx/>
                  <a:latin typeface="EYInterstate" panose="02000503020000020004" pitchFamily="2" charset="0"/>
                  <a:ea typeface="MS PGothic"/>
                  <a:cs typeface="Arial" charset="0"/>
                </a:rPr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t>6</a:t>
              </a:fld>
              <a:endParaRPr kumimoji="0" lang="en-US" b="1" i="0" u="none" strike="noStrike" kern="0" cap="none" spc="0" normalizeH="0" baseline="-3000" dirty="0">
                <a:ln>
                  <a:noFill/>
                </a:ln>
                <a:solidFill>
                  <a:srgbClr val="95CB89"/>
                </a:solidFill>
                <a:effectLst/>
                <a:uLnTx/>
                <a:uFillTx/>
                <a:latin typeface="EYInterstate" panose="02000503020000020004" pitchFamily="2" charset="0"/>
                <a:ea typeface="MS PGothic"/>
                <a:cs typeface="Arial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5CB319-B0D4-426E-8938-3AC25ABD6220}"/>
                </a:ext>
              </a:extLst>
            </p:cNvPr>
            <p:cNvCxnSpPr/>
            <p:nvPr/>
          </p:nvCxnSpPr>
          <p:spPr>
            <a:xfrm flipH="1">
              <a:off x="-508" y="152636"/>
              <a:ext cx="612068" cy="0"/>
            </a:xfrm>
            <a:prstGeom prst="line">
              <a:avLst/>
            </a:prstGeom>
            <a:noFill/>
            <a:ln w="3175" cap="flat" cmpd="sng" algn="ctr">
              <a:solidFill>
                <a:srgbClr val="7F7E82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14497D-805D-4750-B7F9-58B338563066}"/>
                </a:ext>
              </a:extLst>
            </p:cNvPr>
            <p:cNvCxnSpPr/>
            <p:nvPr/>
          </p:nvCxnSpPr>
          <p:spPr>
            <a:xfrm flipH="1">
              <a:off x="359532" y="404664"/>
              <a:ext cx="252028" cy="0"/>
            </a:xfrm>
            <a:prstGeom prst="line">
              <a:avLst/>
            </a:prstGeom>
            <a:noFill/>
            <a:ln w="3175" cap="flat" cmpd="sng" algn="ctr">
              <a:solidFill>
                <a:srgbClr val="7F7E82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729788C9-50D0-499C-9661-F21CCCDCC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8640"/>
              <a:ext cx="358775" cy="18002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4320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-30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S PGothic"/>
                <a:cs typeface="Arial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8D05F49-A042-4364-BD06-579E3B5E0974}"/>
              </a:ext>
            </a:extLst>
          </p:cNvPr>
          <p:cNvSpPr/>
          <p:nvPr/>
        </p:nvSpPr>
        <p:spPr>
          <a:xfrm>
            <a:off x="645657" y="748102"/>
            <a:ext cx="53708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YInterstate" panose="02000503020000020004" pitchFamily="2" charset="0"/>
                <a:ea typeface="MS PGothic"/>
              </a:rPr>
              <a:t>Relacional</a:t>
            </a:r>
            <a:endParaRPr lang="en-US" sz="3200" b="1" kern="0" dirty="0">
              <a:solidFill>
                <a:schemeClr val="tx1">
                  <a:lumMod val="75000"/>
                  <a:lumOff val="25000"/>
                </a:schemeClr>
              </a:solidFill>
              <a:latin typeface="EYInterstate" panose="02000503020000020004" pitchFamily="2" charset="0"/>
              <a:ea typeface="MS P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937A7-3821-4417-B38A-791520DB6CFF}"/>
              </a:ext>
            </a:extLst>
          </p:cNvPr>
          <p:cNvSpPr txBox="1"/>
          <p:nvPr/>
        </p:nvSpPr>
        <p:spPr>
          <a:xfrm>
            <a:off x="754802" y="5425578"/>
            <a:ext cx="4837615" cy="3126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txBody>
          <a:bodyPr vert="horz" lIns="36000" tIns="36000" rIns="72000" bIns="0" rtlCol="0" anchor="ctr" anchorCtr="0">
            <a:noAutofit/>
          </a:bodyPr>
          <a:lstStyle>
            <a:defPPr>
              <a:defRPr lang="en-US"/>
            </a:defPPr>
            <a:lvl1pPr algn="ctr" defTabSz="1043056">
              <a:lnSpc>
                <a:spcPct val="95000"/>
              </a:lnSpc>
              <a:spcBef>
                <a:spcPct val="0"/>
              </a:spcBef>
              <a:defRPr sz="1200">
                <a:solidFill>
                  <a:schemeClr val="bg2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070D0-813C-479B-8325-F0304FB247BB}"/>
              </a:ext>
            </a:extLst>
          </p:cNvPr>
          <p:cNvSpPr txBox="1"/>
          <p:nvPr/>
        </p:nvSpPr>
        <p:spPr>
          <a:xfrm>
            <a:off x="758504" y="4460167"/>
            <a:ext cx="4317079" cy="3116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txBody>
          <a:bodyPr vert="horz" lIns="36000" tIns="36000" rIns="72000" bIns="0" rtlCol="0" anchor="ctr" anchorCtr="0">
            <a:noAutofit/>
          </a:bodyPr>
          <a:lstStyle>
            <a:defPPr>
              <a:defRPr lang="en-US"/>
            </a:defPPr>
            <a:lvl1pPr algn="ctr" defTabSz="1043056">
              <a:lnSpc>
                <a:spcPct val="95000"/>
              </a:lnSpc>
              <a:spcBef>
                <a:spcPct val="0"/>
              </a:spcBef>
              <a:defRPr sz="1200">
                <a:solidFill>
                  <a:schemeClr val="bg2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093C41-30CC-462D-B930-8FB70BDCAE7D}"/>
              </a:ext>
            </a:extLst>
          </p:cNvPr>
          <p:cNvSpPr/>
          <p:nvPr/>
        </p:nvSpPr>
        <p:spPr>
          <a:xfrm>
            <a:off x="896084" y="2370776"/>
            <a:ext cx="10116471" cy="1379212"/>
          </a:xfrm>
          <a:prstGeom prst="rect">
            <a:avLst/>
          </a:prstGeom>
          <a:solidFill>
            <a:srgbClr val="95CB89"/>
          </a:solidFill>
          <a:ln w="9525">
            <a:solidFill>
              <a:srgbClr val="95C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t-BR" sz="1200" dirty="0">
              <a:solidFill>
                <a:schemeClr val="tx1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DF450601-CF8B-49C1-AC36-14CE71075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934" y="2304134"/>
            <a:ext cx="10116471" cy="1384980"/>
          </a:xfr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txBody>
          <a:bodyPr vert="horz" lIns="36000" tIns="36000" rIns="72000" bIns="0" rtlCol="0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ct val="0"/>
              </a:spcBef>
              <a:buNone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4909EC-6DF7-4D7A-AD9C-F699FF0A319F}"/>
              </a:ext>
            </a:extLst>
          </p:cNvPr>
          <p:cNvSpPr txBox="1"/>
          <p:nvPr/>
        </p:nvSpPr>
        <p:spPr>
          <a:xfrm>
            <a:off x="758504" y="1813670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ahnschrift" panose="020B0502040204020203" pitchFamily="34" charset="0"/>
              </a:rPr>
              <a:t>Objetivo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3B2F9-2B28-415A-9091-4EBC0F8DD2CE}"/>
              </a:ext>
            </a:extLst>
          </p:cNvPr>
          <p:cNvSpPr txBox="1"/>
          <p:nvPr/>
        </p:nvSpPr>
        <p:spPr>
          <a:xfrm>
            <a:off x="758504" y="3960459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ahnschrift" panose="020B0502040204020203" pitchFamily="34" charset="0"/>
              </a:rPr>
              <a:t>Escopo</a:t>
            </a:r>
          </a:p>
        </p:txBody>
      </p:sp>
    </p:spTree>
    <p:extLst>
      <p:ext uri="{BB962C8B-B14F-4D97-AF65-F5344CB8AC3E}">
        <p14:creationId xmlns:p14="http://schemas.microsoft.com/office/powerpoint/2010/main" val="318713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61258E4-2B60-401A-BBDE-ECB4D67FBD2B}"/>
              </a:ext>
            </a:extLst>
          </p:cNvPr>
          <p:cNvSpPr/>
          <p:nvPr/>
        </p:nvSpPr>
        <p:spPr>
          <a:xfrm>
            <a:off x="7328451" y="688810"/>
            <a:ext cx="4355659" cy="35695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F96CC-F172-47E2-B2AE-D568CDA10B14}"/>
              </a:ext>
            </a:extLst>
          </p:cNvPr>
          <p:cNvSpPr/>
          <p:nvPr/>
        </p:nvSpPr>
        <p:spPr>
          <a:xfrm>
            <a:off x="7328450" y="4372948"/>
            <a:ext cx="2160105" cy="537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849281-821A-41EC-A1AA-94CEAE2DBCD3}"/>
              </a:ext>
            </a:extLst>
          </p:cNvPr>
          <p:cNvSpPr/>
          <p:nvPr/>
        </p:nvSpPr>
        <p:spPr>
          <a:xfrm>
            <a:off x="9644111" y="4372948"/>
            <a:ext cx="2039999" cy="156185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11500" b="1" dirty="0">
                <a:solidFill>
                  <a:srgbClr val="FFFFFF"/>
                </a:solidFill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B80B99-FDAC-4C4A-92A2-40F4B87891AE}"/>
              </a:ext>
            </a:extLst>
          </p:cNvPr>
          <p:cNvSpPr/>
          <p:nvPr/>
        </p:nvSpPr>
        <p:spPr>
          <a:xfrm>
            <a:off x="7328449" y="5025476"/>
            <a:ext cx="2160105" cy="909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7C7646-6766-4767-B286-A701DC193038}"/>
              </a:ext>
            </a:extLst>
          </p:cNvPr>
          <p:cNvSpPr txBox="1"/>
          <p:nvPr/>
        </p:nvSpPr>
        <p:spPr>
          <a:xfrm>
            <a:off x="7591323" y="1965743"/>
            <a:ext cx="4092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Bahnschrift" panose="020B0502040204020203" pitchFamily="34" charset="0"/>
              </a:rPr>
              <a:t>Documento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33A6C5-7CCC-4739-BEFB-3FD8B1DE7282}"/>
              </a:ext>
            </a:extLst>
          </p:cNvPr>
          <p:cNvSpPr/>
          <p:nvPr/>
        </p:nvSpPr>
        <p:spPr>
          <a:xfrm>
            <a:off x="726960" y="1144600"/>
            <a:ext cx="414745" cy="400635"/>
          </a:xfrm>
          <a:prstGeom prst="rect">
            <a:avLst/>
          </a:prstGeom>
          <a:solidFill>
            <a:srgbClr val="95CB89"/>
          </a:solidFill>
          <a:ln w="25400" cap="flat" cmpd="sng" algn="ctr">
            <a:solidFill>
              <a:srgbClr val="95CB89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pt-BR" sz="1400" b="1" kern="0" dirty="0">
              <a:solidFill>
                <a:schemeClr val="tx1">
                  <a:lumMod val="75000"/>
                  <a:lumOff val="25000"/>
                </a:schemeClr>
              </a:solidFill>
              <a:latin typeface="EYInterstate" panose="0200050302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1A360A-12A2-4D2A-98BA-472F7C8EEB28}"/>
              </a:ext>
            </a:extLst>
          </p:cNvPr>
          <p:cNvSpPr/>
          <p:nvPr/>
        </p:nvSpPr>
        <p:spPr>
          <a:xfrm>
            <a:off x="1208645" y="1144600"/>
            <a:ext cx="5400955" cy="400635"/>
          </a:xfrm>
          <a:prstGeom prst="rect">
            <a:avLst/>
          </a:prstGeom>
          <a:solidFill>
            <a:srgbClr val="F0F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pt-B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EYInterstate" panose="02000503020000020004" pitchFamily="2" charset="0"/>
              </a:rPr>
              <a:t>Linguagem utilizada:  + 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86318C-2406-4140-9A91-FCDC405EA447}"/>
              </a:ext>
            </a:extLst>
          </p:cNvPr>
          <p:cNvSpPr/>
          <p:nvPr/>
        </p:nvSpPr>
        <p:spPr>
          <a:xfrm>
            <a:off x="726960" y="688810"/>
            <a:ext cx="414745" cy="400635"/>
          </a:xfrm>
          <a:prstGeom prst="rect">
            <a:avLst/>
          </a:prstGeom>
          <a:solidFill>
            <a:srgbClr val="95CB89"/>
          </a:solidFill>
          <a:ln w="25400" cap="flat" cmpd="sng" algn="ctr">
            <a:solidFill>
              <a:srgbClr val="95CB8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b="1" kern="0" dirty="0">
              <a:solidFill>
                <a:schemeClr val="tx1">
                  <a:lumMod val="75000"/>
                  <a:lumOff val="25000"/>
                </a:schemeClr>
              </a:solidFill>
              <a:latin typeface="EYInterstate" panose="0200050302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857BF5-72BD-42FE-B25C-CCD30641401A}"/>
              </a:ext>
            </a:extLst>
          </p:cNvPr>
          <p:cNvSpPr/>
          <p:nvPr/>
        </p:nvSpPr>
        <p:spPr>
          <a:xfrm>
            <a:off x="1208645" y="688810"/>
            <a:ext cx="5400955" cy="400635"/>
          </a:xfrm>
          <a:prstGeom prst="rect">
            <a:avLst/>
          </a:prstGeom>
          <a:solidFill>
            <a:srgbClr val="F0F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pt-B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EYInterstate" panose="02000503020000020004" pitchFamily="2" charset="0"/>
              </a:rPr>
              <a:t>Banco de dados: </a:t>
            </a:r>
            <a:r>
              <a:rPr lang="pt-BR" sz="1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YInterstate" panose="02000503020000020004" pitchFamily="2" charset="0"/>
              </a:rPr>
              <a:t>MongoDB</a:t>
            </a:r>
            <a:endParaRPr lang="pt-BR" sz="1400" b="1" kern="0" dirty="0">
              <a:solidFill>
                <a:schemeClr val="tx1">
                  <a:lumMod val="75000"/>
                  <a:lumOff val="25000"/>
                </a:schemeClr>
              </a:solidFill>
              <a:latin typeface="EYInterstate" panose="0200050302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0B0B3-A3C6-42E9-8C64-F587BB87FB5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46" y="1753342"/>
            <a:ext cx="4181464" cy="418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3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D3EE65-80EA-4840-ACEE-B5ACAFD5861F}"/>
              </a:ext>
            </a:extLst>
          </p:cNvPr>
          <p:cNvSpPr/>
          <p:nvPr/>
        </p:nvSpPr>
        <p:spPr>
          <a:xfrm>
            <a:off x="1" y="1332877"/>
            <a:ext cx="12192000" cy="1619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385" tIns="45692" rIns="91385" bIns="45692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00" kern="0" dirty="0">
              <a:solidFill>
                <a:srgbClr val="FFFFFF"/>
              </a:solidFill>
              <a:cs typeface="Arial"/>
            </a:endParaRPr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6D3D009C-9A4D-49C7-90B0-E0CC9247D26D}"/>
              </a:ext>
            </a:extLst>
          </p:cNvPr>
          <p:cNvGrpSpPr/>
          <p:nvPr/>
        </p:nvGrpSpPr>
        <p:grpSpPr>
          <a:xfrm>
            <a:off x="0" y="286756"/>
            <a:ext cx="1099930" cy="349347"/>
            <a:chOff x="-508" y="152636"/>
            <a:chExt cx="612068" cy="252028"/>
          </a:xfrm>
        </p:grpSpPr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2379E49F-2AED-468B-9A6B-5987AD452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188640"/>
              <a:ext cx="611270" cy="180020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4320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fld id="{4BDCA541-6FF0-4976-B943-5425366F267A}" type="slidenum">
                <a:rPr kumimoji="0" lang="en-US" sz="2800" b="1" i="0" u="none" strike="noStrike" kern="0" cap="none" spc="0" normalizeH="0" baseline="-3000" smtClean="0">
                  <a:ln>
                    <a:noFill/>
                  </a:ln>
                  <a:solidFill>
                    <a:srgbClr val="95CB89"/>
                  </a:solidFill>
                  <a:effectLst/>
                  <a:uLnTx/>
                  <a:uFillTx/>
                  <a:latin typeface="EYInterstate" panose="02000503020000020004" pitchFamily="2" charset="0"/>
                  <a:ea typeface="MS PGothic"/>
                  <a:cs typeface="Arial" charset="0"/>
                </a:rPr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t>8</a:t>
              </a:fld>
              <a:endParaRPr kumimoji="0" lang="en-US" b="1" i="0" u="none" strike="noStrike" kern="0" cap="none" spc="0" normalizeH="0" baseline="-3000" dirty="0">
                <a:ln>
                  <a:noFill/>
                </a:ln>
                <a:solidFill>
                  <a:srgbClr val="95CB89"/>
                </a:solidFill>
                <a:effectLst/>
                <a:uLnTx/>
                <a:uFillTx/>
                <a:latin typeface="EYInterstate" panose="02000503020000020004" pitchFamily="2" charset="0"/>
                <a:ea typeface="MS PGothic"/>
                <a:cs typeface="Arial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5CB319-B0D4-426E-8938-3AC25ABD6220}"/>
                </a:ext>
              </a:extLst>
            </p:cNvPr>
            <p:cNvCxnSpPr/>
            <p:nvPr/>
          </p:nvCxnSpPr>
          <p:spPr>
            <a:xfrm flipH="1">
              <a:off x="-508" y="152636"/>
              <a:ext cx="612068" cy="0"/>
            </a:xfrm>
            <a:prstGeom prst="line">
              <a:avLst/>
            </a:prstGeom>
            <a:noFill/>
            <a:ln w="3175" cap="flat" cmpd="sng" algn="ctr">
              <a:solidFill>
                <a:srgbClr val="7F7E82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14497D-805D-4750-B7F9-58B338563066}"/>
                </a:ext>
              </a:extLst>
            </p:cNvPr>
            <p:cNvCxnSpPr/>
            <p:nvPr/>
          </p:nvCxnSpPr>
          <p:spPr>
            <a:xfrm flipH="1">
              <a:off x="359532" y="404664"/>
              <a:ext cx="252028" cy="0"/>
            </a:xfrm>
            <a:prstGeom prst="line">
              <a:avLst/>
            </a:prstGeom>
            <a:noFill/>
            <a:ln w="3175" cap="flat" cmpd="sng" algn="ctr">
              <a:solidFill>
                <a:srgbClr val="7F7E82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729788C9-50D0-499C-9661-F21CCCDCC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8640"/>
              <a:ext cx="358775" cy="18002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43200" bIns="0" anchor="ctr"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-300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S PGothic"/>
                <a:cs typeface="Arial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8D05F49-A042-4364-BD06-579E3B5E0974}"/>
              </a:ext>
            </a:extLst>
          </p:cNvPr>
          <p:cNvSpPr/>
          <p:nvPr/>
        </p:nvSpPr>
        <p:spPr>
          <a:xfrm>
            <a:off x="645657" y="748102"/>
            <a:ext cx="53708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YInterstate" panose="02000503020000020004" pitchFamily="2" charset="0"/>
                <a:ea typeface="MS PGothic"/>
              </a:rPr>
              <a:t>Documento</a:t>
            </a:r>
            <a:endParaRPr lang="en-US" sz="3200" b="1" kern="0" dirty="0">
              <a:solidFill>
                <a:schemeClr val="tx1">
                  <a:lumMod val="75000"/>
                  <a:lumOff val="25000"/>
                </a:schemeClr>
              </a:solidFill>
              <a:latin typeface="EYInterstate" panose="02000503020000020004" pitchFamily="2" charset="0"/>
              <a:ea typeface="MS P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937A7-3821-4417-B38A-791520DB6CFF}"/>
              </a:ext>
            </a:extLst>
          </p:cNvPr>
          <p:cNvSpPr txBox="1"/>
          <p:nvPr/>
        </p:nvSpPr>
        <p:spPr>
          <a:xfrm>
            <a:off x="754802" y="5425578"/>
            <a:ext cx="4837615" cy="3126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txBody>
          <a:bodyPr vert="horz" lIns="36000" tIns="36000" rIns="72000" bIns="0" rtlCol="0" anchor="ctr" anchorCtr="0">
            <a:noAutofit/>
          </a:bodyPr>
          <a:lstStyle>
            <a:defPPr>
              <a:defRPr lang="en-US"/>
            </a:defPPr>
            <a:lvl1pPr algn="ctr" defTabSz="1043056">
              <a:lnSpc>
                <a:spcPct val="95000"/>
              </a:lnSpc>
              <a:spcBef>
                <a:spcPct val="0"/>
              </a:spcBef>
              <a:defRPr sz="1200">
                <a:solidFill>
                  <a:schemeClr val="bg2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070D0-813C-479B-8325-F0304FB247BB}"/>
              </a:ext>
            </a:extLst>
          </p:cNvPr>
          <p:cNvSpPr txBox="1"/>
          <p:nvPr/>
        </p:nvSpPr>
        <p:spPr>
          <a:xfrm>
            <a:off x="758504" y="4460167"/>
            <a:ext cx="4317079" cy="3116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txBody>
          <a:bodyPr vert="horz" lIns="36000" tIns="36000" rIns="72000" bIns="0" rtlCol="0" anchor="ctr" anchorCtr="0">
            <a:noAutofit/>
          </a:bodyPr>
          <a:lstStyle>
            <a:defPPr>
              <a:defRPr lang="en-US"/>
            </a:defPPr>
            <a:lvl1pPr algn="ctr" defTabSz="1043056">
              <a:lnSpc>
                <a:spcPct val="95000"/>
              </a:lnSpc>
              <a:spcBef>
                <a:spcPct val="0"/>
              </a:spcBef>
              <a:defRPr sz="1200">
                <a:solidFill>
                  <a:schemeClr val="bg2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093C41-30CC-462D-B930-8FB70BDCAE7D}"/>
              </a:ext>
            </a:extLst>
          </p:cNvPr>
          <p:cNvSpPr/>
          <p:nvPr/>
        </p:nvSpPr>
        <p:spPr>
          <a:xfrm>
            <a:off x="896084" y="2370776"/>
            <a:ext cx="10116471" cy="1379212"/>
          </a:xfrm>
          <a:prstGeom prst="rect">
            <a:avLst/>
          </a:prstGeom>
          <a:solidFill>
            <a:srgbClr val="95CB89"/>
          </a:solidFill>
          <a:ln w="9525">
            <a:solidFill>
              <a:srgbClr val="95C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t-BR" sz="1200" dirty="0">
              <a:solidFill>
                <a:schemeClr val="tx1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DF450601-CF8B-49C1-AC36-14CE71075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934" y="2304134"/>
            <a:ext cx="10116471" cy="1384980"/>
          </a:xfr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txBody>
          <a:bodyPr vert="horz" lIns="36000" tIns="36000" rIns="72000" bIns="0" rtlCol="0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ct val="0"/>
              </a:spcBef>
              <a:buNone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4909EC-6DF7-4D7A-AD9C-F699FF0A319F}"/>
              </a:ext>
            </a:extLst>
          </p:cNvPr>
          <p:cNvSpPr txBox="1"/>
          <p:nvPr/>
        </p:nvSpPr>
        <p:spPr>
          <a:xfrm>
            <a:off x="758504" y="1813670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ahnschrift" panose="020B0502040204020203" pitchFamily="34" charset="0"/>
              </a:rPr>
              <a:t>Objetivo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3B2F9-2B28-415A-9091-4EBC0F8DD2CE}"/>
              </a:ext>
            </a:extLst>
          </p:cNvPr>
          <p:cNvSpPr txBox="1"/>
          <p:nvPr/>
        </p:nvSpPr>
        <p:spPr>
          <a:xfrm>
            <a:off x="758504" y="3960459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ahnschrift" panose="020B0502040204020203" pitchFamily="34" charset="0"/>
              </a:rPr>
              <a:t>Escopo</a:t>
            </a:r>
          </a:p>
        </p:txBody>
      </p:sp>
    </p:spTree>
    <p:extLst>
      <p:ext uri="{BB962C8B-B14F-4D97-AF65-F5344CB8AC3E}">
        <p14:creationId xmlns:p14="http://schemas.microsoft.com/office/powerpoint/2010/main" val="320143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61258E4-2B60-401A-BBDE-ECB4D67FBD2B}"/>
              </a:ext>
            </a:extLst>
          </p:cNvPr>
          <p:cNvSpPr/>
          <p:nvPr/>
        </p:nvSpPr>
        <p:spPr>
          <a:xfrm>
            <a:off x="7328451" y="688810"/>
            <a:ext cx="4355659" cy="35695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F96CC-F172-47E2-B2AE-D568CDA10B14}"/>
              </a:ext>
            </a:extLst>
          </p:cNvPr>
          <p:cNvSpPr/>
          <p:nvPr/>
        </p:nvSpPr>
        <p:spPr>
          <a:xfrm>
            <a:off x="7328450" y="4372948"/>
            <a:ext cx="2160105" cy="537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849281-821A-41EC-A1AA-94CEAE2DBCD3}"/>
              </a:ext>
            </a:extLst>
          </p:cNvPr>
          <p:cNvSpPr/>
          <p:nvPr/>
        </p:nvSpPr>
        <p:spPr>
          <a:xfrm>
            <a:off x="9644111" y="4372948"/>
            <a:ext cx="2039999" cy="156185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sz="11500" b="1" dirty="0">
                <a:solidFill>
                  <a:srgbClr val="FFFFFF"/>
                </a:solidFill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B80B99-FDAC-4C4A-92A2-40F4B87891AE}"/>
              </a:ext>
            </a:extLst>
          </p:cNvPr>
          <p:cNvSpPr/>
          <p:nvPr/>
        </p:nvSpPr>
        <p:spPr>
          <a:xfrm>
            <a:off x="7328449" y="5025476"/>
            <a:ext cx="2160105" cy="909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7C7646-6766-4767-B286-A701DC193038}"/>
              </a:ext>
            </a:extLst>
          </p:cNvPr>
          <p:cNvSpPr txBox="1"/>
          <p:nvPr/>
        </p:nvSpPr>
        <p:spPr>
          <a:xfrm>
            <a:off x="7257908" y="1965743"/>
            <a:ext cx="44967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Bahnschrift" panose="020B0502040204020203" pitchFamily="34" charset="0"/>
              </a:rPr>
              <a:t>Chave-Valor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6A48D1-024A-4D1E-8C57-CC30010C26F3}"/>
              </a:ext>
            </a:extLst>
          </p:cNvPr>
          <p:cNvSpPr/>
          <p:nvPr/>
        </p:nvSpPr>
        <p:spPr>
          <a:xfrm>
            <a:off x="726960" y="1144600"/>
            <a:ext cx="414745" cy="400635"/>
          </a:xfrm>
          <a:prstGeom prst="rect">
            <a:avLst/>
          </a:prstGeom>
          <a:solidFill>
            <a:srgbClr val="95CB89"/>
          </a:solidFill>
          <a:ln w="25400" cap="flat" cmpd="sng" algn="ctr">
            <a:solidFill>
              <a:srgbClr val="95CB89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pt-BR" sz="1400" b="1" kern="0" dirty="0">
              <a:solidFill>
                <a:schemeClr val="tx1">
                  <a:lumMod val="75000"/>
                  <a:lumOff val="25000"/>
                </a:schemeClr>
              </a:solidFill>
              <a:latin typeface="EYInterstate" panose="0200050302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6D797C-2D53-4751-8A8C-BE9F2ADA399F}"/>
              </a:ext>
            </a:extLst>
          </p:cNvPr>
          <p:cNvSpPr/>
          <p:nvPr/>
        </p:nvSpPr>
        <p:spPr>
          <a:xfrm>
            <a:off x="1208645" y="1144600"/>
            <a:ext cx="5400955" cy="400635"/>
          </a:xfrm>
          <a:prstGeom prst="rect">
            <a:avLst/>
          </a:prstGeom>
          <a:solidFill>
            <a:srgbClr val="F0F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pt-B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EYInterstate" panose="02000503020000020004" pitchFamily="2" charset="0"/>
              </a:rPr>
              <a:t>Linguagem utilizada: CQL + 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3E3EB1-C007-494D-B8AE-E9AC070C5B19}"/>
              </a:ext>
            </a:extLst>
          </p:cNvPr>
          <p:cNvSpPr/>
          <p:nvPr/>
        </p:nvSpPr>
        <p:spPr>
          <a:xfrm>
            <a:off x="726960" y="688810"/>
            <a:ext cx="414745" cy="400635"/>
          </a:xfrm>
          <a:prstGeom prst="rect">
            <a:avLst/>
          </a:prstGeom>
          <a:solidFill>
            <a:srgbClr val="95CB89"/>
          </a:solidFill>
          <a:ln w="25400" cap="flat" cmpd="sng" algn="ctr">
            <a:solidFill>
              <a:srgbClr val="95CB8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b="1" kern="0" dirty="0">
              <a:solidFill>
                <a:schemeClr val="tx1">
                  <a:lumMod val="75000"/>
                  <a:lumOff val="25000"/>
                </a:schemeClr>
              </a:solidFill>
              <a:latin typeface="EYInterstate" panose="0200050302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F7A73-99DA-4D12-B7B8-30E1F9C9D7A7}"/>
              </a:ext>
            </a:extLst>
          </p:cNvPr>
          <p:cNvSpPr/>
          <p:nvPr/>
        </p:nvSpPr>
        <p:spPr>
          <a:xfrm>
            <a:off x="1208645" y="688810"/>
            <a:ext cx="5400955" cy="400635"/>
          </a:xfrm>
          <a:prstGeom prst="rect">
            <a:avLst/>
          </a:prstGeom>
          <a:solidFill>
            <a:srgbClr val="F0F0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pt-B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EYInterstate" panose="02000503020000020004" pitchFamily="2" charset="0"/>
              </a:rPr>
              <a:t>Banco de dados: Cassandra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A7221-19C9-4858-A110-EA24F600248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96" y="1965743"/>
            <a:ext cx="5786504" cy="38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9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232</Words>
  <Application>Microsoft Office PowerPoint</Application>
  <PresentationFormat>Widescreen</PresentationFormat>
  <Paragraphs>70</Paragraphs>
  <Slides>12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MS PGothic</vt:lpstr>
      <vt:lpstr>Arial</vt:lpstr>
      <vt:lpstr>Bahnschrift</vt:lpstr>
      <vt:lpstr>Calibri</vt:lpstr>
      <vt:lpstr>Calibri Light</vt:lpstr>
      <vt:lpstr>EYInterstate</vt:lpstr>
      <vt:lpstr>EYInterstate Light</vt:lpstr>
      <vt:lpstr>Office Theme</vt:lpstr>
      <vt:lpstr>Benchmark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Natalia Vieira</dc:creator>
  <cp:lastModifiedBy>Natalia Vieira</cp:lastModifiedBy>
  <cp:revision>15</cp:revision>
  <dcterms:created xsi:type="dcterms:W3CDTF">2019-05-08T16:34:13Z</dcterms:created>
  <dcterms:modified xsi:type="dcterms:W3CDTF">2019-05-15T02:21:22Z</dcterms:modified>
</cp:coreProperties>
</file>