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14" r:id="rId2"/>
  </p:sldMasterIdLst>
  <p:notesMasterIdLst>
    <p:notesMasterId r:id="rId17"/>
  </p:notesMasterIdLst>
  <p:sldIdLst>
    <p:sldId id="469" r:id="rId3"/>
    <p:sldId id="443" r:id="rId4"/>
    <p:sldId id="578" r:id="rId5"/>
    <p:sldId id="577" r:id="rId6"/>
    <p:sldId id="487" r:id="rId7"/>
    <p:sldId id="496" r:id="rId8"/>
    <p:sldId id="580" r:id="rId9"/>
    <p:sldId id="530" r:id="rId10"/>
    <p:sldId id="497" r:id="rId11"/>
    <p:sldId id="582" r:id="rId12"/>
    <p:sldId id="583" r:id="rId13"/>
    <p:sldId id="584" r:id="rId14"/>
    <p:sldId id="585" r:id="rId15"/>
    <p:sldId id="48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9" autoAdjust="0"/>
    <p:restoredTop sz="80072" autoAdjust="0"/>
  </p:normalViewPr>
  <p:slideViewPr>
    <p:cSldViewPr>
      <p:cViewPr varScale="1">
        <p:scale>
          <a:sx n="59" d="100"/>
          <a:sy n="59" d="100"/>
        </p:scale>
        <p:origin x="60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51C6-E1C2-4120-96BD-A5D8BC196A57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D1688-CB1C-4C97-A825-53B9B3589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6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0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3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50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maior é transformar o texto em dados para análise, por meio da aplicação do processamento de linguagem natural (PLN) e de métodos analíticos. </a:t>
            </a:r>
          </a:p>
          <a:p>
            <a:endParaRPr lang="pt-BR" dirty="0" smtClean="0"/>
          </a:p>
          <a:p>
            <a:r>
              <a:rPr lang="pt-BR" dirty="0" smtClean="0"/>
              <a:t>análise lexical a fim de estudar a frequência de distribuição de palavras, reconhecimento de padrões, identificação/anotação, extração de informações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5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55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8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estudo teve como foco:</a:t>
            </a:r>
          </a:p>
          <a:p>
            <a:r>
              <a:rPr lang="pt-BR" dirty="0" smtClean="0"/>
              <a:t>Estudar o métodos que hoje</a:t>
            </a:r>
            <a:r>
              <a:rPr lang="pt-BR" baseline="0" dirty="0" smtClean="0"/>
              <a:t> são mais comumente utilizados e realizar uma nova abordagem buscando melhores resultados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Antes de mostrar </a:t>
            </a:r>
          </a:p>
          <a:p>
            <a:r>
              <a:rPr lang="pt-BR" dirty="0" smtClean="0"/>
              <a:t>1- Tratar sobre os órgãos que regem o registro de patentes</a:t>
            </a:r>
          </a:p>
          <a:p>
            <a:r>
              <a:rPr lang="pt-BR" dirty="0" smtClean="0"/>
              <a:t>2</a:t>
            </a:r>
            <a:r>
              <a:rPr lang="pt-BR" baseline="0" dirty="0" smtClean="0"/>
              <a:t>- </a:t>
            </a:r>
            <a:r>
              <a:rPr lang="pt-BR" dirty="0" smtClean="0"/>
              <a:t>A motivação do porque</a:t>
            </a:r>
            <a:r>
              <a:rPr lang="pt-BR" baseline="0" dirty="0" smtClean="0"/>
              <a:t> esta escolhendo esse tema</a:t>
            </a:r>
          </a:p>
          <a:p>
            <a:r>
              <a:rPr lang="pt-BR" baseline="0" dirty="0" smtClean="0"/>
              <a:t>3 – Metodologia uso de padrões frequentes , agrupamento, matriz de similaridade, </a:t>
            </a:r>
            <a:r>
              <a:rPr lang="pt-BR" baseline="0" dirty="0" err="1" smtClean="0"/>
              <a:t>textmining</a:t>
            </a:r>
            <a:r>
              <a:rPr lang="pt-BR" baseline="0" dirty="0" smtClean="0"/>
              <a:t>, obtenção de resultados.</a:t>
            </a:r>
          </a:p>
          <a:p>
            <a:r>
              <a:rPr lang="pt-BR" baseline="0" dirty="0" smtClean="0"/>
              <a:t>4 – Desafios para esta abordagem</a:t>
            </a:r>
          </a:p>
          <a:p>
            <a:r>
              <a:rPr lang="pt-BR" baseline="0" dirty="0" smtClean="0"/>
              <a:t>5 – Considerações finais.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final faremos algumas considerações e podemos mostrar o cronograma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4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INPI</a:t>
            </a:r>
            <a:r>
              <a:rPr lang="pt-BR" baseline="0" dirty="0" smtClean="0"/>
              <a:t> – Realiza o regulamento da propriedade industrial tendo em vista função social , econômica e jurídica</a:t>
            </a:r>
          </a:p>
          <a:p>
            <a:endParaRPr lang="pt-BR" baseline="0" dirty="0" smtClean="0"/>
          </a:p>
          <a:p>
            <a:r>
              <a:rPr lang="pt-BR" baseline="0" dirty="0" smtClean="0"/>
              <a:t>WIPO – Proposito a promoção da proteção da propriedade intelectual ao redor do mundo através da cooperação entre estados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USPTO – </a:t>
            </a:r>
            <a:r>
              <a:rPr lang="pt-BR" baseline="0" dirty="0" err="1" smtClean="0"/>
              <a:t>Orgão</a:t>
            </a:r>
            <a:r>
              <a:rPr lang="pt-BR" baseline="0" dirty="0" smtClean="0"/>
              <a:t> Americano responsável pelo registro de patentes.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28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Alguns </a:t>
            </a:r>
            <a:r>
              <a:rPr lang="pt-BR" dirty="0" err="1" smtClean="0"/>
              <a:t>Bechmarks</a:t>
            </a:r>
            <a:r>
              <a:rPr lang="pt-BR" dirty="0" smtClean="0"/>
              <a:t> interessantes sobre a condução de pedidos</a:t>
            </a:r>
            <a:r>
              <a:rPr lang="pt-BR" baseline="0" dirty="0" smtClean="0"/>
              <a:t> de patentes realizados pelo mundo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54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8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informações relevantes a diversas áreas de conhecimento</a:t>
            </a:r>
          </a:p>
          <a:p>
            <a:r>
              <a:rPr lang="pt-BR" dirty="0" smtClean="0"/>
              <a:t> com uso das ferramentas disponíveis para análise de textos</a:t>
            </a:r>
          </a:p>
          <a:p>
            <a:r>
              <a:rPr lang="en-US" dirty="0" smtClean="0"/>
              <a:t>Before using the algorithms and methods and train machines,</a:t>
            </a:r>
          </a:p>
          <a:p>
            <a:r>
              <a:rPr lang="en-US" dirty="0" smtClean="0"/>
              <a:t>a computational system needs to transform textual data into numerical representations</a:t>
            </a:r>
          </a:p>
          <a:p>
            <a:r>
              <a:rPr lang="en-US" dirty="0" smtClean="0"/>
              <a:t>in processes such as vectorization</a:t>
            </a:r>
          </a:p>
          <a:p>
            <a:r>
              <a:rPr lang="en-US" dirty="0" smtClean="0"/>
              <a:t>The inherent complexity in natural language texts can be reduced utilizing lexical approaches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6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informações relevantes a diversas áreas de conhecimento</a:t>
            </a:r>
          </a:p>
          <a:p>
            <a:r>
              <a:rPr lang="pt-BR" dirty="0" smtClean="0"/>
              <a:t> com uso das ferramentas disponíveis para análise de textos</a:t>
            </a:r>
          </a:p>
          <a:p>
            <a:r>
              <a:rPr lang="en-US" dirty="0" smtClean="0"/>
              <a:t>Before using the algorithms and methods and train machines,</a:t>
            </a:r>
          </a:p>
          <a:p>
            <a:r>
              <a:rPr lang="en-US" dirty="0" smtClean="0"/>
              <a:t>a computational system needs to transform textual data into numerical representations</a:t>
            </a:r>
          </a:p>
          <a:p>
            <a:r>
              <a:rPr lang="en-US" dirty="0" smtClean="0"/>
              <a:t>in processes such as vectorization</a:t>
            </a:r>
          </a:p>
          <a:p>
            <a:r>
              <a:rPr lang="en-US" dirty="0" smtClean="0"/>
              <a:t>The inherent complexity in natural language texts can be reduced utilizing lexical approaches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7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3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1688-CB1C-4C97-A825-53B9B35890B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1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pt-BR" sz="28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3pPr>
            <a:lvl4pPr>
              <a:defRPr lang="pt-BR" sz="2400" b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4pPr>
            <a:lvl5pPr>
              <a:defRPr lang="pt-BR" sz="2400" b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5pPr>
          </a:lstStyle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pt-BR" noProof="0" dirty="0"/>
              <a:t>Quinto nível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021237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179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49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0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657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887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8785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2105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6537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18567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9349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9021237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22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89316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 userDrawn="1"/>
        </p:nvSpPr>
        <p:spPr bwMode="auto">
          <a:xfrm>
            <a:off x="1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0"/>
            <a:endParaRPr lang="en-US" sz="2400" b="1" noProof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8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 userDrawn="1"/>
        </p:nvSpPr>
        <p:spPr bwMode="auto">
          <a:xfrm>
            <a:off x="1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0"/>
            <a:endParaRPr lang="en-US" sz="2400" b="1" noProof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 userDrawn="1"/>
        </p:nvSpPr>
        <p:spPr bwMode="auto">
          <a:xfrm>
            <a:off x="1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eaLnBrk="0" hangingPunct="0">
              <a:defRPr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0"/>
            <a:endParaRPr lang="en-US" sz="2400" b="1" noProof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6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691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9021237" y="6507163"/>
            <a:ext cx="2764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FEA7D3FB-003C-4332-ACE8-F4F3C584543F}" type="slidenum">
              <a:rPr lang="en-US" sz="1400" b="0" noProof="0" smtClean="0">
                <a:latin typeface="Verdana" pitchFamily="34" charset="0"/>
              </a:rPr>
              <a:pPr algn="r" eaLnBrk="1" hangingPunct="1">
                <a:defRPr/>
              </a:pPr>
              <a:t>‹nº›</a:t>
            </a:fld>
            <a:endParaRPr lang="en-US" sz="1400" b="0" noProof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9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6124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886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277A-4916-44A0-B132-24F9A5BB03DD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852774-3D19-4461-B0D6-C3E66DA2AB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2826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Clique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estilo</a:t>
            </a:r>
            <a:r>
              <a:rPr lang="en-US" noProof="0" dirty="0"/>
              <a:t> do </a:t>
            </a:r>
            <a:r>
              <a:rPr lang="en-US" noProof="0" dirty="0" err="1"/>
              <a:t>título</a:t>
            </a:r>
            <a:r>
              <a:rPr lang="en-US" noProof="0" dirty="0"/>
              <a:t> </a:t>
            </a:r>
            <a:r>
              <a:rPr lang="en-US" noProof="0" dirty="0" err="1"/>
              <a:t>mestre</a:t>
            </a:r>
            <a:endParaRPr lang="en-US" noProof="0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53" y="990601"/>
            <a:ext cx="11615241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Clique para editar os estilos do texto mestre</a:t>
            </a:r>
          </a:p>
          <a:p>
            <a:pPr marL="457200" lvl="1" indent="-228600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Segundo nível</a:t>
            </a:r>
          </a:p>
          <a:p>
            <a:pPr marL="685800" lvl="2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Terceiro nível</a:t>
            </a:r>
          </a:p>
          <a:p>
            <a:pPr marL="914400" lvl="3" algn="l" defTabSz="91440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Quarto nível</a:t>
            </a:r>
          </a:p>
          <a:p>
            <a:pPr marL="1143000" lvl="4" algn="l" defTabSz="91440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</a:pPr>
            <a:r>
              <a:rPr lang="en-US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423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82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i="1" noProof="0" smtClean="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2000" b="0" kern="1200" dirty="0" smtClean="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lang="pt-BR" sz="1800" b="0" kern="1200" dirty="0" smtClean="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9"/>
          <p:cNvSpPr/>
          <p:nvPr/>
        </p:nvSpPr>
        <p:spPr>
          <a:xfrm>
            <a:off x="1524000" y="1775718"/>
            <a:ext cx="9144000" cy="186930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Calibri"/>
                <a:cs typeface="Calibri"/>
              </a:rPr>
              <a:t>Metodologia de </a:t>
            </a:r>
            <a:r>
              <a:rPr lang="pt-BR" sz="3200" dirty="0" smtClean="0">
                <a:latin typeface="Calibri"/>
                <a:cs typeface="Calibri"/>
              </a:rPr>
              <a:t>pesquisa </a:t>
            </a:r>
            <a:r>
              <a:rPr lang="pt-BR" sz="3200" dirty="0" smtClean="0">
                <a:latin typeface="Calibri"/>
                <a:cs typeface="Calibri"/>
              </a:rPr>
              <a:t>de Patentes </a:t>
            </a:r>
            <a:r>
              <a:rPr lang="pt-BR" sz="3200" dirty="0" smtClean="0">
                <a:latin typeface="Calibri"/>
                <a:cs typeface="Calibri"/>
              </a:rPr>
              <a:t>Verdes utilizando padrões </a:t>
            </a:r>
            <a:r>
              <a:rPr lang="pt-BR" sz="3200" dirty="0">
                <a:latin typeface="Calibri"/>
                <a:cs typeface="Calibri"/>
              </a:rPr>
              <a:t>f</a:t>
            </a:r>
            <a:r>
              <a:rPr lang="pt-BR" sz="3200" dirty="0" smtClean="0">
                <a:latin typeface="Calibri"/>
                <a:cs typeface="Calibri"/>
              </a:rPr>
              <a:t>requentes</a:t>
            </a:r>
            <a:endParaRPr lang="pt-BR" sz="3200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9536" y="260653"/>
            <a:ext cx="8363292" cy="1323439"/>
            <a:chOff x="1475656" y="4509120"/>
            <a:chExt cx="9199615" cy="1613892"/>
          </a:xfrm>
        </p:grpSpPr>
        <p:pic>
          <p:nvPicPr>
            <p:cNvPr id="5" name="Picture 9" descr="cefe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532335"/>
              <a:ext cx="1085054" cy="1153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ixaDeTexto 13"/>
            <p:cNvSpPr txBox="1">
              <a:spLocks noChangeArrowheads="1"/>
            </p:cNvSpPr>
            <p:nvPr/>
          </p:nvSpPr>
          <p:spPr bwMode="auto">
            <a:xfrm>
              <a:off x="2745349" y="4509120"/>
              <a:ext cx="7929922" cy="161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2400" b="1">
                  <a:solidFill>
                    <a:srgbClr val="0000FF"/>
                  </a:solidFill>
                </a:defRPr>
              </a:lvl1pPr>
            </a:lstStyle>
            <a:p>
              <a: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  <a:t>Centro Federal de Educação Tecnológica</a:t>
              </a:r>
              <a:b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  <a:t>Celso Suckow da Fonseca - CEFET/RJ</a:t>
              </a:r>
            </a:p>
            <a:p>
              <a: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  <a:t>Programa de Pós-Graduação em Ciência da Computação </a:t>
              </a:r>
            </a:p>
            <a:p>
              <a:endParaRPr lang="pt-BR" sz="2000" dirty="0">
                <a:solidFill>
                  <a:srgbClr val="00009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9" name="CaixaDeTexto 19"/>
          <p:cNvSpPr txBox="1">
            <a:spLocks noChangeArrowheads="1"/>
          </p:cNvSpPr>
          <p:nvPr/>
        </p:nvSpPr>
        <p:spPr bwMode="auto">
          <a:xfrm>
            <a:off x="2903582" y="4653136"/>
            <a:ext cx="6696744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pt-BR" sz="2800" b="1" dirty="0" smtClean="0">
                <a:solidFill>
                  <a:srgbClr val="000090"/>
                </a:solidFill>
                <a:latin typeface="Helvetica" charset="0"/>
                <a:ea typeface="Helvetica" charset="0"/>
                <a:cs typeface="Helvetica" charset="0"/>
              </a:rPr>
              <a:t>Autor: Raphael Dantas.</a:t>
            </a:r>
          </a:p>
          <a:p>
            <a:pPr algn="ctr" eaLnBrk="1" hangingPunct="1"/>
            <a:r>
              <a:rPr lang="pt-BR" sz="2800" b="1" dirty="0" smtClean="0">
                <a:solidFill>
                  <a:srgbClr val="000090"/>
                </a:solidFill>
                <a:latin typeface="Helvetica" charset="0"/>
                <a:ea typeface="Helvetica" charset="0"/>
                <a:cs typeface="Helvetica" charset="0"/>
              </a:rPr>
              <a:t>Raphael.Pereira@eic.cefet-rj.br</a:t>
            </a:r>
          </a:p>
          <a:p>
            <a:pPr algn="ctr" eaLnBrk="1" hangingPunct="1"/>
            <a:endParaRPr lang="pt-BR" sz="2000" b="1" dirty="0" smtClean="0">
              <a:solidFill>
                <a:srgbClr val="00009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5434" y="1112714"/>
            <a:ext cx="9525142" cy="5745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Busca encontrar relacionamento entre os itens através de regras de associação</a:t>
            </a:r>
          </a:p>
          <a:p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 = X -&gt; Y</a:t>
            </a:r>
          </a:p>
          <a:p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(X) antecedente e (Y) consequente;</a:t>
            </a:r>
          </a:p>
          <a:p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Medidas de interesse: Suporte e confiança;</a:t>
            </a:r>
          </a:p>
          <a:p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Suporte: indica a porcentagem de ocorrência concomitante dos conjuntos X e Y na base de dados;</a:t>
            </a:r>
          </a:p>
          <a:p>
            <a:pPr marL="914400" lvl="2" indent="0">
              <a:buNone/>
            </a:pP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Suporte (X-&gt;Y)  =  Nº de registros contendo  X e Y 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			Total de registros</a:t>
            </a:r>
            <a:endParaRPr lang="pt-BR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Confiança: indica a frequência em que a ocorrência do conjunto de itens 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 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implica no ocorrência do conjunto 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Y</a:t>
            </a:r>
          </a:p>
          <a:p>
            <a:pPr marL="914400" lvl="2" indent="0">
              <a:buNone/>
            </a:pP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Confiança (X-&gt;Y) = P(Y | X) 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= </a:t>
            </a:r>
            <a:r>
              <a:rPr lang="pt-BR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Nº de registros contendo  X e Y </a:t>
            </a:r>
          </a:p>
          <a:p>
            <a:pPr marL="914400" lvl="2" indent="0">
              <a:buNone/>
            </a:pP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					     Nº </a:t>
            </a:r>
            <a:r>
              <a:rPr lang="pt-BR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 registros contendo  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</a:p>
          <a:p>
            <a:pPr marL="400050" indent="-285750"/>
            <a:r>
              <a:rPr lang="pt-BR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Lift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regra de associação 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-&gt; B, 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 medida indica o quanto mais frequente torna-se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B 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quando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ocorre</a:t>
            </a:r>
          </a:p>
          <a:p>
            <a:pPr marL="400050" indent="-285750"/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Regra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Lift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(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A-&gt;B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pt-BR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conf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A-&gt;B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)/</a:t>
            </a:r>
            <a:r>
              <a:rPr lang="pt-BR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Sup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pt-BR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4" name="Retângulo 9"/>
          <p:cNvSpPr/>
          <p:nvPr/>
        </p:nvSpPr>
        <p:spPr>
          <a:xfrm>
            <a:off x="1539150" y="202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Metodologia – Padrões Frequentes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4151784" y="3717032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5159896" y="5085184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5434" y="1112714"/>
            <a:ext cx="9525142" cy="5745286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Medir as semelhanças entre pares de Objetos </a:t>
            </a: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Pontuações mais altas são dadas a caracteres mais-similares e pontuações mais baixas ou negativas para caracteres diferentes</a:t>
            </a:r>
            <a:r>
              <a:rPr lang="pt-BR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39150" y="202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Metodologia – Matriz de Similaridade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63655"/>
              </p:ext>
            </p:extLst>
          </p:nvPr>
        </p:nvGraphicFramePr>
        <p:xfrm>
          <a:off x="5807968" y="3789040"/>
          <a:ext cx="6076156" cy="260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131">
                  <a:extLst>
                    <a:ext uri="{9D8B030D-6E8A-4147-A177-3AD203B41FA5}">
                      <a16:colId xmlns:a16="http://schemas.microsoft.com/office/drawing/2014/main" val="3359078893"/>
                    </a:ext>
                  </a:extLst>
                </a:gridCol>
                <a:gridCol w="982005">
                  <a:extLst>
                    <a:ext uri="{9D8B030D-6E8A-4147-A177-3AD203B41FA5}">
                      <a16:colId xmlns:a16="http://schemas.microsoft.com/office/drawing/2014/main" val="340348760"/>
                    </a:ext>
                  </a:extLst>
                </a:gridCol>
                <a:gridCol w="982005">
                  <a:extLst>
                    <a:ext uri="{9D8B030D-6E8A-4147-A177-3AD203B41FA5}">
                      <a16:colId xmlns:a16="http://schemas.microsoft.com/office/drawing/2014/main" val="3094476178"/>
                    </a:ext>
                  </a:extLst>
                </a:gridCol>
                <a:gridCol w="982005">
                  <a:extLst>
                    <a:ext uri="{9D8B030D-6E8A-4147-A177-3AD203B41FA5}">
                      <a16:colId xmlns:a16="http://schemas.microsoft.com/office/drawing/2014/main" val="886842976"/>
                    </a:ext>
                  </a:extLst>
                </a:gridCol>
                <a:gridCol w="982005">
                  <a:extLst>
                    <a:ext uri="{9D8B030D-6E8A-4147-A177-3AD203B41FA5}">
                      <a16:colId xmlns:a16="http://schemas.microsoft.com/office/drawing/2014/main" val="3973279507"/>
                    </a:ext>
                  </a:extLst>
                </a:gridCol>
                <a:gridCol w="982005">
                  <a:extLst>
                    <a:ext uri="{9D8B030D-6E8A-4147-A177-3AD203B41FA5}">
                      <a16:colId xmlns:a16="http://schemas.microsoft.com/office/drawing/2014/main" val="2500318417"/>
                    </a:ext>
                  </a:extLst>
                </a:gridCol>
              </a:tblGrid>
              <a:tr h="4957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5928374"/>
                  </a:ext>
                </a:extLst>
              </a:tr>
              <a:tr h="2738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7302859"/>
                  </a:ext>
                </a:extLst>
              </a:tr>
              <a:tr h="2738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221806"/>
                  </a:ext>
                </a:extLst>
              </a:tr>
              <a:tr h="2738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193828"/>
                  </a:ext>
                </a:extLst>
              </a:tr>
              <a:tr h="2738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5003375"/>
                  </a:ext>
                </a:extLst>
              </a:tr>
              <a:tr h="2738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AE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6825881"/>
                  </a:ext>
                </a:extLst>
              </a:tr>
              <a:tr h="736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T </a:t>
                      </a:r>
                      <a:r>
                        <a:rPr lang="pt-BR" sz="1100" u="none" strike="noStrike" dirty="0">
                          <a:effectLst/>
                        </a:rPr>
                        <a:t>= </a:t>
                      </a:r>
                      <a:r>
                        <a:rPr lang="pt-BR" sz="1100" u="none" strike="noStrike" dirty="0" smtClean="0">
                          <a:effectLst/>
                        </a:rPr>
                        <a:t>AA   H </a:t>
                      </a:r>
                      <a:r>
                        <a:rPr lang="pt-BR" sz="1100" u="none" strike="noStrike" dirty="0">
                          <a:effectLst/>
                        </a:rPr>
                        <a:t>= </a:t>
                      </a:r>
                      <a:r>
                        <a:rPr lang="pt-BR" sz="1100" u="none" strike="noStrike" dirty="0" smtClean="0">
                          <a:effectLst/>
                        </a:rPr>
                        <a:t>AB                  sim(T,H) </a:t>
                      </a:r>
                      <a:r>
                        <a:rPr lang="pt-BR" sz="1100" u="none" strike="noStrike" dirty="0">
                          <a:effectLst/>
                        </a:rPr>
                        <a:t>= 0.8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Matriz de Similaridade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92789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184232" y="6390880"/>
            <a:ext cx="172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Fonte: Autoria Própria </a:t>
            </a:r>
            <a:endParaRPr lang="pt-B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5434" y="1112714"/>
            <a:ext cx="9525142" cy="5745286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Resumo </a:t>
            </a:r>
            <a:r>
              <a:rPr lang="pt-BR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documentos e modelagem de relações entre </a:t>
            </a:r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entidades</a:t>
            </a: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Uso de processamento </a:t>
            </a:r>
            <a:r>
              <a:rPr lang="pt-BR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linguagem natural (PLN</a:t>
            </a:r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Relacionamento, fato, e evento de extração: identificação de associações </a:t>
            </a:r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</a:t>
            </a:r>
            <a:r>
              <a:rPr lang="pt-BR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outras informações textuais.</a:t>
            </a:r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39150" y="202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Metodologia – </a:t>
            </a:r>
            <a:r>
              <a:rPr lang="pt-BR" sz="3200" dirty="0" err="1" smtClean="0">
                <a:latin typeface="Helvetica" charset="0"/>
                <a:ea typeface="Helvetica" charset="0"/>
                <a:cs typeface="Helvetica" charset="0"/>
              </a:rPr>
              <a:t>TextMining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0225" y="1163841"/>
            <a:ext cx="10480431" cy="5521325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Espera-se gerar resultados que confirmem a hipótese de uma melhor metodologia a ser implementada utilizando Padrões Frequentes.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Espera-se gerar uma </a:t>
            </a:r>
            <a:r>
              <a:rPr lang="pt-BR" sz="2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ontribuição para o meio acadêmico e  Sociedade. 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86623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Conclusões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9"/>
          <p:cNvSpPr/>
          <p:nvPr/>
        </p:nvSpPr>
        <p:spPr>
          <a:xfrm>
            <a:off x="1524000" y="1585956"/>
            <a:ext cx="9144000" cy="198706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Calibri"/>
                <a:cs typeface="Calibri"/>
              </a:rPr>
              <a:t>Metodologia </a:t>
            </a:r>
            <a:r>
              <a:rPr lang="pt-BR" sz="3200" dirty="0">
                <a:latin typeface="Calibri"/>
                <a:cs typeface="Calibri"/>
              </a:rPr>
              <a:t>de </a:t>
            </a:r>
            <a:r>
              <a:rPr lang="pt-BR" sz="3200" dirty="0" smtClean="0">
                <a:latin typeface="Calibri"/>
                <a:cs typeface="Calibri"/>
              </a:rPr>
              <a:t>pesquisa </a:t>
            </a:r>
            <a:r>
              <a:rPr lang="pt-BR" sz="3200" dirty="0">
                <a:latin typeface="Calibri"/>
                <a:cs typeface="Calibri"/>
              </a:rPr>
              <a:t>de Patentes </a:t>
            </a:r>
            <a:r>
              <a:rPr lang="pt-BR" sz="3200" dirty="0" smtClean="0">
                <a:latin typeface="Calibri"/>
                <a:cs typeface="Calibri"/>
              </a:rPr>
              <a:t>Verdes utilizando padrões frequentes</a:t>
            </a:r>
            <a:endParaRPr lang="pt-BR" sz="3200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19536" y="260653"/>
            <a:ext cx="8363292" cy="1323439"/>
            <a:chOff x="1475656" y="4509120"/>
            <a:chExt cx="9199615" cy="1613892"/>
          </a:xfrm>
        </p:grpSpPr>
        <p:pic>
          <p:nvPicPr>
            <p:cNvPr id="5" name="Picture 9" descr="cefet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532335"/>
              <a:ext cx="1085054" cy="1153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ixaDeTexto 13"/>
            <p:cNvSpPr txBox="1">
              <a:spLocks noChangeArrowheads="1"/>
            </p:cNvSpPr>
            <p:nvPr/>
          </p:nvSpPr>
          <p:spPr bwMode="auto">
            <a:xfrm>
              <a:off x="2745349" y="4509120"/>
              <a:ext cx="7929922" cy="161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2400" b="1">
                  <a:solidFill>
                    <a:srgbClr val="0000FF"/>
                  </a:solidFill>
                </a:defRPr>
              </a:lvl1pPr>
            </a:lstStyle>
            <a:p>
              <a: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  <a:t>Centro Federal de Educação Tecnológica</a:t>
              </a:r>
              <a:b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  <a:t>Celso Suckow da Fonseca - CEFET/RJ</a:t>
              </a:r>
            </a:p>
            <a:p>
              <a:r>
                <a:rPr lang="pt-BR" sz="2000" dirty="0">
                  <a:solidFill>
                    <a:srgbClr val="000090"/>
                  </a:solidFill>
                  <a:latin typeface="Helvetica" charset="0"/>
                  <a:ea typeface="Helvetica" charset="0"/>
                  <a:cs typeface="Helvetica" charset="0"/>
                </a:rPr>
                <a:t>Programa de Pós-Graduação em Ciência da Computação </a:t>
              </a:r>
            </a:p>
            <a:p>
              <a:endParaRPr lang="pt-BR" sz="2000" dirty="0">
                <a:solidFill>
                  <a:srgbClr val="00009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1" name="TextBox 1"/>
          <p:cNvSpPr txBox="1"/>
          <p:nvPr/>
        </p:nvSpPr>
        <p:spPr>
          <a:xfrm>
            <a:off x="2720717" y="3668832"/>
            <a:ext cx="6750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Helvetica" charset="0"/>
                <a:ea typeface="Helvetica" charset="0"/>
                <a:cs typeface="Helvetica" charset="0"/>
              </a:rPr>
              <a:t>Muito Obrigado!</a:t>
            </a:r>
          </a:p>
        </p:txBody>
      </p:sp>
      <p:sp>
        <p:nvSpPr>
          <p:cNvPr id="9" name="CaixaDeTexto 19"/>
          <p:cNvSpPr txBox="1">
            <a:spLocks noChangeArrowheads="1"/>
          </p:cNvSpPr>
          <p:nvPr/>
        </p:nvSpPr>
        <p:spPr bwMode="auto">
          <a:xfrm>
            <a:off x="3269940" y="4908356"/>
            <a:ext cx="565212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pt-BR" sz="2400" b="1" dirty="0" smtClean="0">
              <a:solidFill>
                <a:srgbClr val="00009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 eaLnBrk="1" hangingPunct="1"/>
            <a:r>
              <a:rPr lang="pt-BR" sz="2400" b="1" dirty="0" smtClean="0">
                <a:solidFill>
                  <a:srgbClr val="000090"/>
                </a:solidFill>
                <a:latin typeface="Helvetica" charset="0"/>
                <a:ea typeface="Helvetica" charset="0"/>
                <a:cs typeface="Helvetica" charset="0"/>
              </a:rPr>
              <a:t>Autor</a:t>
            </a:r>
            <a:r>
              <a:rPr lang="pt-BR" sz="2400" b="1" dirty="0">
                <a:solidFill>
                  <a:srgbClr val="000090"/>
                </a:solidFill>
                <a:latin typeface="Helvetica" charset="0"/>
                <a:ea typeface="Helvetica" charset="0"/>
                <a:cs typeface="Helvetica" charset="0"/>
              </a:rPr>
              <a:t>: Raphael Dantas.</a:t>
            </a:r>
          </a:p>
          <a:p>
            <a:pPr algn="ctr" eaLnBrk="1" hangingPunct="1"/>
            <a:r>
              <a:rPr lang="pt-BR" sz="2400" b="1" dirty="0">
                <a:solidFill>
                  <a:srgbClr val="000090"/>
                </a:solidFill>
                <a:latin typeface="Helvetica" charset="0"/>
                <a:ea typeface="Helvetica" charset="0"/>
                <a:cs typeface="Helvetica" charset="0"/>
              </a:rPr>
              <a:t>Raphael.Pereira@eic.cefet-rj.br</a:t>
            </a:r>
          </a:p>
          <a:p>
            <a:pPr algn="ctr" eaLnBrk="1" hangingPunct="1"/>
            <a:endParaRPr lang="pt-BR" sz="2300" b="1" dirty="0">
              <a:solidFill>
                <a:srgbClr val="00009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90804" y="1700808"/>
            <a:ext cx="7377604" cy="5040560"/>
          </a:xfrm>
        </p:spPr>
        <p:txBody>
          <a:bodyPr>
            <a:normAutofit/>
          </a:bodyPr>
          <a:lstStyle/>
          <a:p>
            <a:r>
              <a:rPr lang="pt-BR" sz="2800" noProof="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Introdução</a:t>
            </a:r>
          </a:p>
          <a:p>
            <a:endParaRPr lang="pt-BR" sz="2800" noProof="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noProof="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Patentes Verdes </a:t>
            </a:r>
            <a:endParaRPr lang="pt-BR" sz="2800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Metodologia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</a:p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0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>
                <a:latin typeface="Helvetica" charset="0"/>
                <a:ea typeface="Helvetica" charset="0"/>
                <a:cs typeface="Helvetica" charset="0"/>
              </a:rPr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38459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6709" y="1163841"/>
            <a:ext cx="9609851" cy="5521325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INPI (Instituto Nacional da Propriedade Industrial)</a:t>
            </a:r>
          </a:p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WIPO (World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Intellectual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Property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Organization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USPTO (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United States Patent and Trademark Office</a:t>
            </a:r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0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>
                <a:latin typeface="Helvetica" charset="0"/>
                <a:ea typeface="Helvetica" charset="0"/>
                <a:cs typeface="Helvetica" charset="0"/>
              </a:rPr>
              <a:t>Introdução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617" y="1054855"/>
            <a:ext cx="190500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617" y="2996952"/>
            <a:ext cx="2190750" cy="15430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42" y="4797152"/>
            <a:ext cx="1544875" cy="15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6709" y="1163841"/>
            <a:ext cx="9393827" cy="5521325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cada ano são feitos 2,5 milhões de pedidos de Patentes.(WIPO)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 ano são concedidos cerca de 1,2 milhões de </a:t>
            </a:r>
            <a:r>
              <a:rPr lang="pt-BR" sz="2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patentes. 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(WIPO)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Entre as fontes de pesquisa , a documentação de patentes é a mais completa.”70% das informações tecnológicas contidas nesses documentos não estão disponíveis em qualquer tipo de fonte de informação”.(INPI,2017)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0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>
                <a:latin typeface="Helvetica" charset="0"/>
                <a:ea typeface="Helvetica" charset="0"/>
                <a:cs typeface="Helvetica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78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6709" y="1163841"/>
            <a:ext cx="3993227" cy="5521325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 IPC (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Patent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Classification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).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Áreas tecnológicas são divididas nas classes A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H.</a:t>
            </a:r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0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Introdução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73" y="1195382"/>
            <a:ext cx="6174805" cy="52579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04112" y="6347037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Fonte: </a:t>
            </a:r>
            <a:r>
              <a:rPr lang="pt-BR" sz="1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Dewert</a:t>
            </a:r>
            <a:r>
              <a:rPr lang="pt-B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Innovations</a:t>
            </a:r>
            <a:r>
              <a:rPr lang="pt-B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Index</a:t>
            </a:r>
            <a:endParaRPr lang="pt-B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6709" y="1772816"/>
            <a:ext cx="8711431" cy="491235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Tecnologias voltadas para a redução </a:t>
            </a:r>
            <a:r>
              <a:rPr lang="pt-BR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consumo de </a:t>
            </a:r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combustíveis fósseis</a:t>
            </a: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Contribuir para as mudanças climáticas globais</a:t>
            </a: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Acelerar o exame dos pedidos de patentes relacionadas a tecnologias voltadas para o meio ambiente</a:t>
            </a: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0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Patentes Verdes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6509" y="1196752"/>
            <a:ext cx="8319931" cy="4912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Categorias de Patentes Verdes</a:t>
            </a:r>
          </a:p>
          <a:p>
            <a:pPr marL="0" indent="0" algn="ctr">
              <a:buNone/>
            </a:pPr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Transportes verdes</a:t>
            </a: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Fontes de energia e geração de energia verdes</a:t>
            </a: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Combustíveis verdes</a:t>
            </a: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Consciência ambiental</a:t>
            </a: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Redução e controle da poluição</a:t>
            </a:r>
          </a:p>
          <a:p>
            <a:r>
              <a:rPr lang="pt-BR" sz="2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Reciclagem de materiais</a:t>
            </a: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sz="28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0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Patentes Verdes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3827522"/>
            <a:ext cx="2160240" cy="231454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76319" y="6228636"/>
            <a:ext cx="1687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Fonte : INPI</a:t>
            </a:r>
            <a:endParaRPr lang="pt-B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912" y="5723811"/>
            <a:ext cx="1190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6709" y="1628805"/>
            <a:ext cx="8711431" cy="505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20225" y="0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Metodologia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23792" y="2325493"/>
            <a:ext cx="3456384" cy="50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Análise Exploratória</a:t>
            </a:r>
            <a:endParaRPr lang="pt-B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23792" y="6140929"/>
            <a:ext cx="3456384" cy="50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TextMining</a:t>
            </a:r>
            <a:endParaRPr lang="pt-B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23792" y="5187070"/>
            <a:ext cx="3456384" cy="50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Matriz de Similaridade</a:t>
            </a:r>
            <a:endParaRPr lang="pt-B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23792" y="3279352"/>
            <a:ext cx="3456384" cy="50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Processamento dos Dados</a:t>
            </a:r>
            <a:endParaRPr lang="pt-B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23792" y="4233211"/>
            <a:ext cx="3456384" cy="50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Padrões</a:t>
            </a:r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Frequentes</a:t>
            </a:r>
            <a:endParaRPr lang="pt-B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23792" y="1376779"/>
            <a:ext cx="3456384" cy="50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 de Dados</a:t>
            </a:r>
            <a:endParaRPr lang="pt-BR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5892282" y="1913774"/>
            <a:ext cx="360040" cy="444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5892282" y="2806841"/>
            <a:ext cx="360040" cy="444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eta para Baixo 12"/>
          <p:cNvSpPr/>
          <p:nvPr/>
        </p:nvSpPr>
        <p:spPr>
          <a:xfrm>
            <a:off x="5896744" y="3806624"/>
            <a:ext cx="360040" cy="444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eta para Baixo 13"/>
          <p:cNvSpPr/>
          <p:nvPr/>
        </p:nvSpPr>
        <p:spPr>
          <a:xfrm>
            <a:off x="5896744" y="4737262"/>
            <a:ext cx="360040" cy="444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5892282" y="5669150"/>
            <a:ext cx="360040" cy="444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03129" y="6275648"/>
            <a:ext cx="172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Fonte: Autoria Própria </a:t>
            </a:r>
            <a:endParaRPr lang="pt-BR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6709" y="1628805"/>
            <a:ext cx="8711431" cy="5056361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Base de dados: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Dewert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Innovations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Index, parte integrante da Web </a:t>
            </a:r>
            <a:r>
              <a:rPr lang="pt-BR" sz="28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of</a:t>
            </a:r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Science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 exploratória: Realizar um exame preliminar dos dados antes de aplicação de qualquer técnica</a:t>
            </a:r>
          </a:p>
          <a:p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sz="28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Processamento dos dados: Etapa responsável pela captação, organização e tratamento dos dados. 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sz="28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tângulo 9"/>
          <p:cNvSpPr/>
          <p:nvPr/>
        </p:nvSpPr>
        <p:spPr>
          <a:xfrm>
            <a:off x="1534891" y="116632"/>
            <a:ext cx="9144000" cy="107721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 smtClean="0">
                <a:latin typeface="Helvetica" charset="0"/>
                <a:ea typeface="Helvetica" charset="0"/>
                <a:cs typeface="Helvetica" charset="0"/>
              </a:rPr>
              <a:t>Metodologia </a:t>
            </a:r>
            <a:endParaRPr lang="pt-BR" sz="3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sign padrã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Design padrão">
      <a:majorFont>
        <a:latin typeface="Times New Roman"/>
        <a:ea typeface=""/>
        <a:cs typeface=""/>
      </a:majorFont>
      <a:minorFont>
        <a:latin typeface="Courier Ne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12229</TotalTime>
  <Words>828</Words>
  <Application>Microsoft Office PowerPoint</Application>
  <PresentationFormat>Widescreen</PresentationFormat>
  <Paragraphs>200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Gothic</vt:lpstr>
      <vt:lpstr>Helvetica</vt:lpstr>
      <vt:lpstr>Times New Roman</vt:lpstr>
      <vt:lpstr>Verdana</vt:lpstr>
      <vt:lpstr>Wingdings</vt:lpstr>
      <vt:lpstr>Wingdings 3</vt:lpstr>
      <vt:lpstr>4_Design padrão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FLFLFL</dc:creator>
  <cp:lastModifiedBy>Raphael Dantas de Oliveira Pereira</cp:lastModifiedBy>
  <cp:revision>407</cp:revision>
  <dcterms:created xsi:type="dcterms:W3CDTF">2013-10-04T18:52:26Z</dcterms:created>
  <dcterms:modified xsi:type="dcterms:W3CDTF">2019-08-06T07:54:27Z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raphael.dantas@petrobras.com.br</vt:lpwstr>
  </property>
  <property fmtid="{D5CDD505-2E9C-101B-9397-08002B2CF9AE}" pid="5" name="MSIP_Label_8e61996e-cafd-4c9a-8a94-2dc1b82131ae_SetDate">
    <vt:lpwstr>2019-08-06T01:57:10.9896905Z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bc88e720-4d28-40d8-a425-b8cd38a33a4c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