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63" r:id="rId2"/>
    <p:sldId id="262" r:id="rId3"/>
    <p:sldId id="261" r:id="rId4"/>
  </p:sldIdLst>
  <p:sldSz cx="9144000" cy="5143500" type="screen16x9"/>
  <p:notesSz cx="6858000" cy="9144000"/>
  <p:embeddedFontLst>
    <p:embeddedFont>
      <p:font typeface="Work Sans Light" panose="020B0604020202020204" charset="0"/>
      <p:regular r:id="rId6"/>
      <p:bold r:id="rId7"/>
    </p:embeddedFont>
    <p:embeddedFont>
      <p:font typeface="Work Sans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lanie Seyff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05829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5844328" y="2312925"/>
            <a:ext cx="2366400" cy="204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verse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59498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7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6" y="523983"/>
            <a:ext cx="2620778" cy="575352"/>
          </a:xfrm>
        </p:spPr>
        <p:txBody>
          <a:bodyPr/>
          <a:lstStyle/>
          <a:p>
            <a:r>
              <a:rPr lang="en-US" sz="2800" dirty="0" smtClean="0"/>
              <a:t>PERCEPTION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763" y="2474588"/>
            <a:ext cx="2454642" cy="1982912"/>
          </a:xfrm>
        </p:spPr>
        <p:txBody>
          <a:bodyPr/>
          <a:lstStyle/>
          <a:p>
            <a:r>
              <a:rPr lang="en-US" b="1" dirty="0" smtClean="0"/>
              <a:t>CLOSURE</a:t>
            </a:r>
            <a:endParaRPr lang="en-US" b="1" dirty="0" smtClean="0"/>
          </a:p>
          <a:p>
            <a:pPr>
              <a:buNone/>
            </a:pPr>
            <a:r>
              <a:rPr lang="en-US" dirty="0"/>
              <a:t>Our perception is synthetic; it establishes meaningful wholes. If something does not quite close itself, such as a circle, square, triangle, or word, we see it as closed anyway.</a:t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21420" y="3363727"/>
            <a:ext cx="2318815" cy="1226477"/>
          </a:xfrm>
        </p:spPr>
        <p:txBody>
          <a:bodyPr/>
          <a:lstStyle/>
          <a:p>
            <a:r>
              <a:rPr lang="en-US" b="1" dirty="0" smtClean="0"/>
              <a:t>PROXIMITY</a:t>
            </a:r>
          </a:p>
          <a:p>
            <a:pPr>
              <a:buNone/>
            </a:pPr>
            <a:r>
              <a:rPr lang="en-US" dirty="0"/>
              <a:t>Our eyes and mind see objects as belonging together if they are near each other in space.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	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95768" y="577563"/>
            <a:ext cx="5599416" cy="871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>
              <a:buNone/>
            </a:pPr>
            <a:r>
              <a:rPr lang="en-US" dirty="0"/>
              <a:t>Perception is our awareness and understanding of the elements and objects of our environment through the physical sensation of our various senses, including </a:t>
            </a:r>
            <a:r>
              <a:rPr lang="en-US" dirty="0">
                <a:solidFill>
                  <a:srgbClr val="FF0000"/>
                </a:solidFill>
              </a:rPr>
              <a:t>sight, sound, smell</a:t>
            </a:r>
            <a:r>
              <a:rPr lang="en-US" dirty="0"/>
              <a:t>, and so forth.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0" y="1109609"/>
            <a:ext cx="2318815" cy="2110520"/>
          </a:xfrm>
          <a:prstGeom prst="rect">
            <a:avLst/>
          </a:prstGeom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3054342" y="1345914"/>
            <a:ext cx="5540842" cy="89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r>
              <a:rPr lang="en-US" b="1" dirty="0" smtClean="0"/>
              <a:t>EXPERIENCE</a:t>
            </a:r>
          </a:p>
          <a:p>
            <a:pPr>
              <a:buNone/>
            </a:pPr>
            <a:r>
              <a:rPr lang="en-US" dirty="0"/>
              <a:t> Perception is influenced, in part, by experience. We classify stimuli based on models stored in our memories and in this way achieve understanding.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1" y="2560842"/>
            <a:ext cx="2466154" cy="1908416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idx="3"/>
          </p:nvPr>
        </p:nvSpPr>
        <p:spPr>
          <a:xfrm rot="16200000">
            <a:off x="1039765" y="2434967"/>
            <a:ext cx="3815879" cy="334897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GESTALT PRINCIPLES OF PERCEPTION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2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3711357" y="719296"/>
            <a:ext cx="2504508" cy="1037585"/>
          </a:xfrm>
        </p:spPr>
        <p:txBody>
          <a:bodyPr/>
          <a:lstStyle/>
          <a:p>
            <a:r>
              <a:rPr lang="en-US" b="1" dirty="0" smtClean="0"/>
              <a:t>CONTINUITY</a:t>
            </a:r>
          </a:p>
          <a:p>
            <a:pPr>
              <a:buNone/>
            </a:pPr>
            <a:r>
              <a:rPr lang="en-US" dirty="0" smtClean="0"/>
              <a:t>Shortened </a:t>
            </a:r>
            <a:r>
              <a:rPr lang="en-US" dirty="0"/>
              <a:t>lines may be automatically extended.</a:t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0" name="Text Placeholder 4"/>
          <p:cNvSpPr>
            <a:spLocks noGrp="1"/>
          </p:cNvSpPr>
          <p:nvPr>
            <p:ph type="body" idx="3"/>
          </p:nvPr>
        </p:nvSpPr>
        <p:spPr>
          <a:xfrm>
            <a:off x="997523" y="719296"/>
            <a:ext cx="2713834" cy="2157469"/>
          </a:xfrm>
        </p:spPr>
        <p:txBody>
          <a:bodyPr/>
          <a:lstStyle/>
          <a:p>
            <a:r>
              <a:rPr lang="en-US" b="1" dirty="0" smtClean="0"/>
              <a:t>SIMILARITY</a:t>
            </a:r>
            <a:endParaRPr lang="en-US" b="1" dirty="0"/>
          </a:p>
          <a:p>
            <a:pPr>
              <a:buNone/>
            </a:pPr>
            <a:r>
              <a:rPr lang="en-US" dirty="0" smtClean="0"/>
              <a:t>Our </a:t>
            </a:r>
            <a:r>
              <a:rPr lang="en-US" dirty="0"/>
              <a:t>eyes and mind see objects as belonging together if they share a common visual property, such as color, size, shape, brightness, or orientation.</a:t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49" y="2340141"/>
            <a:ext cx="2656008" cy="2249937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idx="3"/>
          </p:nvPr>
        </p:nvSpPr>
        <p:spPr>
          <a:xfrm>
            <a:off x="3863757" y="1756881"/>
            <a:ext cx="2352108" cy="1839074"/>
          </a:xfrm>
        </p:spPr>
        <p:txBody>
          <a:bodyPr/>
          <a:lstStyle/>
          <a:p>
            <a:r>
              <a:rPr lang="en-US" b="1" dirty="0" smtClean="0"/>
              <a:t>BALANCE</a:t>
            </a:r>
            <a:endParaRPr lang="en-US" b="1" dirty="0" smtClean="0"/>
          </a:p>
          <a:p>
            <a:pPr>
              <a:buNone/>
            </a:pPr>
            <a:r>
              <a:rPr lang="en-US" dirty="0"/>
              <a:t>We desire stabilization or equilibrium in our viewing environment. Vertical, horizontal, and right angles are the most visually satisfying and easiest to look at.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en-US" b="1" dirty="0" smtClean="0"/>
          </a:p>
        </p:txBody>
      </p:sp>
      <p:sp>
        <p:nvSpPr>
          <p:cNvPr id="12" name="Text Placeholder 4"/>
          <p:cNvSpPr>
            <a:spLocks noGrp="1"/>
          </p:cNvSpPr>
          <p:nvPr>
            <p:ph type="body" idx="3"/>
          </p:nvPr>
        </p:nvSpPr>
        <p:spPr>
          <a:xfrm>
            <a:off x="6143946" y="719295"/>
            <a:ext cx="2402440" cy="3421190"/>
          </a:xfrm>
        </p:spPr>
        <p:txBody>
          <a:bodyPr/>
          <a:lstStyle/>
          <a:p>
            <a:r>
              <a:rPr lang="en-US" b="1" dirty="0" smtClean="0"/>
              <a:t>EXPECTANCIES</a:t>
            </a:r>
          </a:p>
          <a:p>
            <a:pPr>
              <a:buNone/>
            </a:pPr>
            <a:r>
              <a:rPr lang="en-US" dirty="0" smtClean="0"/>
              <a:t>Perception </a:t>
            </a:r>
            <a:r>
              <a:rPr lang="en-US" dirty="0"/>
              <a:t>is also influenced by expectancies; sometimes we perceive not what is there but what we expect to be there. Missing a spelling mistake in</a:t>
            </a:r>
            <a:br>
              <a:rPr lang="en-US" dirty="0"/>
            </a:br>
            <a:r>
              <a:rPr lang="en-US" dirty="0"/>
              <a:t>proofreading something we write is often an example of a perceptual expectancy error; we see not how a word is spelled, but how we expect to see it spelled.</a:t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en-US" b="1" dirty="0" smtClean="0"/>
          </a:p>
        </p:txBody>
      </p:sp>
      <p:sp>
        <p:nvSpPr>
          <p:cNvPr id="13" name="Text Placeholder 4"/>
          <p:cNvSpPr>
            <a:spLocks noGrp="1"/>
          </p:cNvSpPr>
          <p:nvPr>
            <p:ph type="body" idx="3"/>
          </p:nvPr>
        </p:nvSpPr>
        <p:spPr>
          <a:xfrm>
            <a:off x="6266197" y="4140381"/>
            <a:ext cx="2280189" cy="342383"/>
          </a:xfrm>
        </p:spPr>
        <p:txBody>
          <a:bodyPr/>
          <a:lstStyle/>
          <a:p>
            <a:r>
              <a:rPr lang="en-US" b="1" dirty="0" smtClean="0"/>
              <a:t>CONTEXT</a:t>
            </a:r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74" y="3719245"/>
            <a:ext cx="2080605" cy="8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175" y="736595"/>
            <a:ext cx="3747930" cy="693264"/>
          </a:xfrm>
        </p:spPr>
        <p:txBody>
          <a:bodyPr/>
          <a:lstStyle/>
          <a:p>
            <a:r>
              <a:rPr lang="en-US" sz="2000" dirty="0" smtClean="0"/>
              <a:t>GESTALT PRINCIPLES APPLIED IN UI DESIGN</a:t>
            </a:r>
            <a:endParaRPr lang="en-US" sz="2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562" y="1429859"/>
            <a:ext cx="2816936" cy="1488002"/>
          </a:xfrm>
        </p:spPr>
        <p:txBody>
          <a:bodyPr/>
          <a:lstStyle/>
          <a:p>
            <a:r>
              <a:rPr lang="en-US" dirty="0" smtClean="0"/>
              <a:t>Proximity</a:t>
            </a:r>
          </a:p>
          <a:p>
            <a:r>
              <a:rPr lang="en-US" dirty="0" smtClean="0"/>
              <a:t>Similarity</a:t>
            </a:r>
          </a:p>
          <a:p>
            <a:r>
              <a:rPr lang="en-US" dirty="0" smtClean="0"/>
              <a:t>Symmetry</a:t>
            </a:r>
          </a:p>
          <a:p>
            <a:r>
              <a:rPr lang="en-US" dirty="0" smtClean="0"/>
              <a:t>Closure</a:t>
            </a:r>
          </a:p>
          <a:p>
            <a:r>
              <a:rPr lang="en-US" dirty="0" smtClean="0"/>
              <a:t>Figure-Ground</a:t>
            </a:r>
          </a:p>
          <a:p>
            <a:r>
              <a:rPr lang="en-US" dirty="0" smtClean="0"/>
              <a:t>Among others…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6" y="712482"/>
            <a:ext cx="4055083" cy="37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73575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239</Words>
  <Application>Microsoft Office PowerPoint</Application>
  <PresentationFormat>On-screen Show (16:9)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Work Sans Light</vt:lpstr>
      <vt:lpstr>Work Sans</vt:lpstr>
      <vt:lpstr>Times New Roman</vt:lpstr>
      <vt:lpstr>Arial</vt:lpstr>
      <vt:lpstr>Jacquenetta template</vt:lpstr>
      <vt:lpstr>PERCEPTION</vt:lpstr>
      <vt:lpstr>PowerPoint Presentation</vt:lpstr>
      <vt:lpstr>GESTALT PRINCIPLES APPLIED IN UI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cp:lastModifiedBy>King</cp:lastModifiedBy>
  <cp:revision>54</cp:revision>
  <dcterms:modified xsi:type="dcterms:W3CDTF">2017-10-05T14:37:23Z</dcterms:modified>
</cp:coreProperties>
</file>