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4" r:id="rId16"/>
    <p:sldId id="300"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301" r:id="rId39"/>
    <p:sldId id="296" r:id="rId40"/>
    <p:sldId id="297" r:id="rId41"/>
    <p:sldId id="298" r:id="rId42"/>
    <p:sldId id="299" r:id="rId43"/>
    <p:sldId id="30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196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0B8479-764D-4213-96BC-D33416277373}" type="datetimeFigureOut">
              <a:rPr lang="en-US" smtClean="0"/>
              <a:t>9/8/2018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18973E-9B91-4DCC-9DA1-B872CEA69733}" type="slidenum">
              <a:rPr lang="en-US" smtClean="0"/>
              <a:t>‹#›</a:t>
            </a:fld>
            <a:endParaRPr lang="en-US"/>
          </a:p>
        </p:txBody>
      </p:sp>
    </p:spTree>
    <p:extLst>
      <p:ext uri="{BB962C8B-B14F-4D97-AF65-F5344CB8AC3E}">
        <p14:creationId xmlns:p14="http://schemas.microsoft.com/office/powerpoint/2010/main" val="3477867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08/09/2018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64C048-AB92-DA4E-8279-778C49A4BD12}" type="slidenum">
              <a:rPr lang="en-GB" sz="1200"/>
              <a:pPr eaLnBrk="1" hangingPunct="1"/>
              <a:t>2</a:t>
            </a:fld>
            <a:endParaRPr lang="en-GB" sz="1200"/>
          </a:p>
        </p:txBody>
      </p:sp>
      <p:sp>
        <p:nvSpPr>
          <p:cNvPr id="163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5A0C2EB-2860-2A44-8139-AB222FC88470}" type="slidenum">
              <a:rPr lang="en-GB" sz="1200">
                <a:latin typeface="Times" charset="0"/>
              </a:rPr>
              <a:pPr algn="r"/>
              <a:t>2</a:t>
            </a:fld>
            <a:endParaRPr lang="en-GB" sz="1200">
              <a:latin typeface="Times" charset="0"/>
            </a:endParaRPr>
          </a:p>
        </p:txBody>
      </p:sp>
      <p:sp>
        <p:nvSpPr>
          <p:cNvPr id="16388"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16389"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6A8434-AB41-EC42-BC0B-B1571233E991}" type="slidenum">
              <a:rPr lang="en-GB" sz="1200"/>
              <a:pPr eaLnBrk="1" hangingPunct="1"/>
              <a:t>17</a:t>
            </a:fld>
            <a:endParaRPr lang="en-GB" sz="1200"/>
          </a:p>
        </p:txBody>
      </p:sp>
      <p:sp>
        <p:nvSpPr>
          <p:cNvPr id="39939" name="Slide Image Placeholder 1"/>
          <p:cNvSpPr>
            <a:spLocks noGrp="1" noRot="1" noChangeAspect="1" noTextEdit="1"/>
          </p:cNvSpPr>
          <p:nvPr>
            <p:ph type="sldImg"/>
          </p:nvPr>
        </p:nvSpPr>
        <p:spPr>
          <a:ln/>
        </p:spPr>
      </p:sp>
      <p:sp>
        <p:nvSpPr>
          <p:cNvPr id="3994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t>These include the placement of items a customer wishes to purchase into a shopping cart or basket and proceeding to checkout when ready to make the purchase. A variation – which is also based on what happens in a physical store – is making a booking, where new items are added, before proceeding to pay. </a:t>
            </a:r>
          </a:p>
          <a:p>
            <a:pPr eaLnBrk="1" hangingPunct="1"/>
            <a:r>
              <a:rPr lang="en-GB"/>
              <a:t>Making a purchase online is an undertaking with risks and people want to feel they are making the right choice. Designing the interface to have a familiar metaphor (with icon of a shopping cart/basket – although not a cash till!) makes it easier for people to know what to do at the different stages of making a purchase. Importantly, placing an item in the basket does not commit the customer to purchase it there and then. It also enables them to browse further and select other items – as they might in a physical store </a:t>
            </a:r>
          </a:p>
        </p:txBody>
      </p:sp>
      <p:sp>
        <p:nvSpPr>
          <p:cNvPr id="3994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0F6229B-32AB-0A43-85F8-C269D62E1E9B}" type="slidenum">
              <a:rPr lang="en-US" sz="1200">
                <a:latin typeface="Times" charset="0"/>
              </a:rPr>
              <a:pPr algn="r"/>
              <a:t>17</a:t>
            </a:fld>
            <a:endParaRPr lang="en-US" sz="1200">
              <a:latin typeface="Time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BB08C3-A065-8740-A557-C22A519AE86B}" type="slidenum">
              <a:rPr lang="en-GB" sz="1200"/>
              <a:pPr eaLnBrk="1" hangingPunct="1"/>
              <a:t>21</a:t>
            </a:fld>
            <a:endParaRPr lang="en-GB" sz="1200"/>
          </a:p>
        </p:txBody>
      </p:sp>
      <p:sp>
        <p:nvSpPr>
          <p:cNvPr id="450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CB1966D0-501D-3345-A94F-83A8F05DE11D}" type="slidenum">
              <a:rPr lang="en-GB" sz="1200">
                <a:latin typeface="Times" charset="0"/>
              </a:rPr>
              <a:pPr algn="r"/>
              <a:t>21</a:t>
            </a:fld>
            <a:endParaRPr lang="en-GB" sz="1200">
              <a:latin typeface="Times" charset="0"/>
            </a:endParaRPr>
          </a:p>
        </p:txBody>
      </p:sp>
      <p:sp>
        <p:nvSpPr>
          <p:cNvPr id="45060"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45061"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C77291-C786-3343-942F-45A437023FE8}" type="slidenum">
              <a:rPr lang="en-GB" sz="1200"/>
              <a:pPr eaLnBrk="1" hangingPunct="1"/>
              <a:t>23</a:t>
            </a:fld>
            <a:endParaRPr lang="en-GB" sz="1200"/>
          </a:p>
        </p:txBody>
      </p:sp>
      <p:sp>
        <p:nvSpPr>
          <p:cNvPr id="48131" name="Slide Image Placeholder 1"/>
          <p:cNvSpPr>
            <a:spLocks noGrp="1" noRot="1" noChangeAspect="1" noTextEdit="1"/>
          </p:cNvSpPr>
          <p:nvPr>
            <p:ph type="sldImg"/>
          </p:nvPr>
        </p:nvSpPr>
        <p:spPr>
          <a:ln/>
        </p:spPr>
      </p:sp>
      <p:sp>
        <p:nvSpPr>
          <p:cNvPr id="4813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z="1100"/>
              <a:t>The first vending machine has been designed using simple instructions. There is a small number of drinks to choose from and each is represented by a large button displaying the label of each drink. The user simply has to press one button and this should have the effect of returning the selected drink. The second machine is more complex, offering a wider range of snacks. The trade-off for providing more choices, however, is that the user can no longer instruct the machine by using a simple one-press action but is required to use a more complex process, involving: (i) reading off the code (e.g., C12) under the item chosen, then (ii) keying this into the number pad adjacent to the displayed items, and (iii) checking the price of the selected option and ensuring that the amount of money inserted is the same or greater  (depending on whether or not the machine provides change). Problems that can arise from this type of interaction are the customer misreading the code and or miskeying in the code, resulting in the machine not issuing the snack or providing the wrong item.</a:t>
            </a:r>
            <a:endParaRPr lang="en-GB" sz="1100"/>
          </a:p>
          <a:p>
            <a:pPr eaLnBrk="1" hangingPunct="1"/>
            <a:r>
              <a:rPr lang="en-US" sz="1100"/>
              <a:t>A better way of designing an interface for a large number of choices of variable cost might be to continue to use direct mapping, but use buttons that show miniature versions of the snacks placed in a large matrix (rather than showing actual versions). This would use the available space at the front of the vending machine more economically. The customer would need only to press the button of the object chosen and put in the correct amount of money. There is less chance of error resulting from pressing the wrong code or keys. The trade-off for the vending company, however, is that the machine is less flexible in terms of which snacks it can sell. If a new product line comes out they will also need to replace part of the physical interface to the machine – which would be costly.</a:t>
            </a:r>
            <a:endParaRPr lang="en-GB" sz="1100"/>
          </a:p>
          <a:p>
            <a:pPr eaLnBrk="1" hangingPunct="1"/>
            <a:endParaRPr lang="en-GB" sz="1100"/>
          </a:p>
        </p:txBody>
      </p:sp>
      <p:sp>
        <p:nvSpPr>
          <p:cNvPr id="48133"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2BACE444-DFAB-EE4C-9E64-E644692E5F91}" type="slidenum">
              <a:rPr lang="en-US" sz="1200">
                <a:latin typeface="Times" charset="0"/>
              </a:rPr>
              <a:pPr algn="r"/>
              <a:t>23</a:t>
            </a:fld>
            <a:endParaRPr lang="en-US" sz="1200">
              <a:latin typeface="Time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11A7909-7379-6940-847C-23662C5C2A2D}" type="slidenum">
              <a:rPr lang="en-GB" sz="1200"/>
              <a:pPr eaLnBrk="1" hangingPunct="1"/>
              <a:t>24</a:t>
            </a:fld>
            <a:endParaRPr lang="en-GB" sz="1200"/>
          </a:p>
        </p:txBody>
      </p:sp>
      <p:sp>
        <p:nvSpPr>
          <p:cNvPr id="5017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6463F42B-27F7-A543-BB27-5884B5CB8653}" type="slidenum">
              <a:rPr lang="en-GB" sz="1200">
                <a:latin typeface="Times" charset="0"/>
              </a:rPr>
              <a:pPr algn="r"/>
              <a:t>24</a:t>
            </a:fld>
            <a:endParaRPr lang="en-GB" sz="1200">
              <a:latin typeface="Times" charset="0"/>
            </a:endParaRPr>
          </a:p>
        </p:txBody>
      </p:sp>
      <p:sp>
        <p:nvSpPr>
          <p:cNvPr id="50180"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0181"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456D08-4766-E542-AE56-8AE20C4880DE}" type="slidenum">
              <a:rPr lang="en-GB" sz="1200"/>
              <a:pPr eaLnBrk="1" hangingPunct="1"/>
              <a:t>27</a:t>
            </a:fld>
            <a:endParaRPr lang="en-GB" sz="1200"/>
          </a:p>
        </p:txBody>
      </p:sp>
      <p:sp>
        <p:nvSpPr>
          <p:cNvPr id="542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B3B4665-15F8-E043-8E4C-FD0434B36C4F}" type="slidenum">
              <a:rPr lang="en-GB" sz="1200">
                <a:latin typeface="Times" charset="0"/>
              </a:rPr>
              <a:pPr algn="r"/>
              <a:t>27</a:t>
            </a:fld>
            <a:endParaRPr lang="en-GB" sz="1200">
              <a:latin typeface="Times" charset="0"/>
            </a:endParaRPr>
          </a:p>
        </p:txBody>
      </p:sp>
      <p:sp>
        <p:nvSpPr>
          <p:cNvPr id="54276"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4277"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05DEC53-96EB-1D49-9618-8CB489089E00}" type="slidenum">
              <a:rPr lang="en-GB" sz="1200"/>
              <a:pPr eaLnBrk="1" hangingPunct="1"/>
              <a:t>28</a:t>
            </a:fld>
            <a:endParaRPr lang="en-GB" sz="1200"/>
          </a:p>
        </p:txBody>
      </p:sp>
      <p:sp>
        <p:nvSpPr>
          <p:cNvPr id="563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D8B9A7B-9862-E14D-A74E-83E55927293A}" type="slidenum">
              <a:rPr lang="en-GB" sz="1200">
                <a:latin typeface="Times" charset="0"/>
              </a:rPr>
              <a:pPr algn="r"/>
              <a:t>28</a:t>
            </a:fld>
            <a:endParaRPr lang="en-GB" sz="1200">
              <a:latin typeface="Times" charset="0"/>
            </a:endParaRPr>
          </a:p>
        </p:txBody>
      </p:sp>
      <p:sp>
        <p:nvSpPr>
          <p:cNvPr id="56324"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6325"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87F9EC-4A4F-FB4D-A9E3-F838672F020B}" type="slidenum">
              <a:rPr lang="en-GB" sz="1200"/>
              <a:pPr eaLnBrk="1" hangingPunct="1"/>
              <a:t>29</a:t>
            </a:fld>
            <a:endParaRPr lang="en-GB" sz="1200"/>
          </a:p>
        </p:txBody>
      </p:sp>
      <p:sp>
        <p:nvSpPr>
          <p:cNvPr id="583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94C36964-A634-F34A-9754-0F5E0E4FB46C}" type="slidenum">
              <a:rPr lang="en-GB" sz="1200">
                <a:latin typeface="Times" charset="0"/>
              </a:rPr>
              <a:pPr algn="r"/>
              <a:t>29</a:t>
            </a:fld>
            <a:endParaRPr lang="en-GB" sz="1200">
              <a:latin typeface="Times" charset="0"/>
            </a:endParaRPr>
          </a:p>
        </p:txBody>
      </p:sp>
      <p:sp>
        <p:nvSpPr>
          <p:cNvPr id="58372"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8373"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FFC1DE-E5BF-2640-98A9-FD810B73E007}" type="slidenum">
              <a:rPr lang="en-GB" sz="1200"/>
              <a:pPr eaLnBrk="1" hangingPunct="1"/>
              <a:t>30</a:t>
            </a:fld>
            <a:endParaRPr lang="en-GB" sz="1200"/>
          </a:p>
        </p:txBody>
      </p:sp>
      <p:sp>
        <p:nvSpPr>
          <p:cNvPr id="6041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4AC3FD9-3AF6-BF4A-B2D4-E26DF275BE1A}" type="slidenum">
              <a:rPr lang="en-GB" sz="1200">
                <a:latin typeface="Times" charset="0"/>
              </a:rPr>
              <a:pPr algn="r"/>
              <a:t>30</a:t>
            </a:fld>
            <a:endParaRPr lang="en-GB" sz="1200">
              <a:latin typeface="Times" charset="0"/>
            </a:endParaRPr>
          </a:p>
        </p:txBody>
      </p:sp>
      <p:sp>
        <p:nvSpPr>
          <p:cNvPr id="60420"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60421"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FB7347-94A0-BE43-BCEC-E54B5838ED4B}" type="slidenum">
              <a:rPr lang="en-GB" sz="1200"/>
              <a:pPr eaLnBrk="1" hangingPunct="1"/>
              <a:t>32</a:t>
            </a:fld>
            <a:endParaRPr lang="en-GB" sz="1200"/>
          </a:p>
        </p:txBody>
      </p:sp>
      <p:sp>
        <p:nvSpPr>
          <p:cNvPr id="6349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C3B0689-5C1C-FD49-AD7A-A7A8D2305260}" type="slidenum">
              <a:rPr lang="en-GB" sz="1200">
                <a:latin typeface="Times" charset="0"/>
              </a:rPr>
              <a:pPr algn="r"/>
              <a:t>32</a:t>
            </a:fld>
            <a:endParaRPr lang="en-GB" sz="1200">
              <a:latin typeface="Times" charset="0"/>
            </a:endParaRPr>
          </a:p>
        </p:txBody>
      </p:sp>
      <p:sp>
        <p:nvSpPr>
          <p:cNvPr id="63492"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63493"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29F260-477A-3747-A562-A9898B582E16}" type="slidenum">
              <a:rPr lang="en-GB" sz="1200"/>
              <a:pPr eaLnBrk="1" hangingPunct="1"/>
              <a:t>3</a:t>
            </a:fld>
            <a:endParaRPr lang="en-GB" sz="1200"/>
          </a:p>
        </p:txBody>
      </p:sp>
      <p:sp>
        <p:nvSpPr>
          <p:cNvPr id="1843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B7C8CC1-1741-C24B-8A35-11E14FA83172}" type="slidenum">
              <a:rPr lang="en-GB" sz="1200">
                <a:latin typeface="Times" charset="0"/>
              </a:rPr>
              <a:pPr algn="r"/>
              <a:t>3</a:t>
            </a:fld>
            <a:endParaRPr lang="en-GB" sz="1200">
              <a:latin typeface="Times" charset="0"/>
            </a:endParaRPr>
          </a:p>
        </p:txBody>
      </p:sp>
      <p:sp>
        <p:nvSpPr>
          <p:cNvPr id="18436"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18437"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4</a:t>
            </a:fld>
            <a:endParaRPr lang="en-GB"/>
          </a:p>
        </p:txBody>
      </p:sp>
    </p:spTree>
    <p:extLst>
      <p:ext uri="{BB962C8B-B14F-4D97-AF65-F5344CB8AC3E}">
        <p14:creationId xmlns:p14="http://schemas.microsoft.com/office/powerpoint/2010/main" val="10984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4F6AF61-5C7C-D943-ADB0-E653A7BC6DDC}" type="slidenum">
              <a:rPr lang="en-GB" sz="1200"/>
              <a:pPr eaLnBrk="1" hangingPunct="1"/>
              <a:t>5</a:t>
            </a:fld>
            <a:endParaRPr lang="en-GB" sz="1200"/>
          </a:p>
        </p:txBody>
      </p:sp>
      <p:sp>
        <p:nvSpPr>
          <p:cNvPr id="21507" name="Slide Image Placeholder 1"/>
          <p:cNvSpPr>
            <a:spLocks noGrp="1" noRot="1" noChangeAspect="1" noTextEdit="1"/>
          </p:cNvSpPr>
          <p:nvPr>
            <p:ph type="sldImg"/>
          </p:nvPr>
        </p:nvSpPr>
        <p:spPr>
          <a:ln/>
        </p:spPr>
      </p:sp>
      <p:sp>
        <p:nvSpPr>
          <p:cNvPr id="21508"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dirty="0"/>
              <a:t>Writing down your assumptions and claims and then trying to defend and support them can highlight those that are vague or wanting. In so doing, poorly constructed design ideas can be reformulated. Explicating people</a:t>
            </a:r>
            <a:r>
              <a:rPr lang="ja-JP" altLang="en-GB" dirty="0"/>
              <a:t>’</a:t>
            </a:r>
            <a:r>
              <a:rPr lang="en-GB" dirty="0"/>
              <a:t>s assumptions and claims about why they think something might be a good idea (or not) enables the design team as a whole to view multiple perspectives on the problem space and in so doing reveal conflicting and problematic ones. </a:t>
            </a:r>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93C2BE4-0FDE-D34E-B990-BB3E5599FA3F}" type="slidenum">
              <a:rPr lang="en-US" sz="1200">
                <a:latin typeface="Times" charset="0"/>
              </a:rPr>
              <a:pPr algn="r"/>
              <a:t>5</a:t>
            </a:fld>
            <a:endParaRPr lang="en-US" sz="120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F2391C4-0581-7045-9C3E-DB6A0CB58B8D}" type="slidenum">
              <a:rPr lang="en-GB" sz="1200"/>
              <a:pPr eaLnBrk="1" hangingPunct="1"/>
              <a:t>7</a:t>
            </a:fld>
            <a:endParaRPr lang="en-GB" sz="1200"/>
          </a:p>
        </p:txBody>
      </p:sp>
      <p:sp>
        <p:nvSpPr>
          <p:cNvPr id="24579" name="Slide Image Placeholder 1"/>
          <p:cNvSpPr>
            <a:spLocks noGrp="1" noRot="1" noChangeAspect="1" noTextEdit="1"/>
          </p:cNvSpPr>
          <p:nvPr>
            <p:ph type="sldImg"/>
          </p:nvPr>
        </p:nvSpPr>
        <p:spPr>
          <a:ln/>
        </p:spPr>
      </p:sp>
      <p:sp>
        <p:nvSpPr>
          <p:cNvPr id="2458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dirty="0"/>
          </a:p>
        </p:txBody>
      </p:sp>
      <p:sp>
        <p:nvSpPr>
          <p:cNvPr id="2458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4C2B159-4959-4F48-AF99-8B159AF6F7D0}" type="slidenum">
              <a:rPr lang="en-US" sz="1200">
                <a:latin typeface="Times" charset="0"/>
              </a:rPr>
              <a:pPr algn="r"/>
              <a:t>7</a:t>
            </a:fld>
            <a:endParaRPr lang="en-US" sz="120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921526F-81ED-9B4C-ACD4-5EE164166433}" type="slidenum">
              <a:rPr lang="en-GB" sz="1200"/>
              <a:pPr eaLnBrk="1" hangingPunct="1"/>
              <a:t>8</a:t>
            </a:fld>
            <a:endParaRPr lang="en-GB" sz="1200"/>
          </a:p>
        </p:txBody>
      </p:sp>
      <p:sp>
        <p:nvSpPr>
          <p:cNvPr id="26627" name="Slide Image Placeholder 1"/>
          <p:cNvSpPr>
            <a:spLocks noGrp="1" noRot="1" noChangeAspect="1" noTextEdit="1"/>
          </p:cNvSpPr>
          <p:nvPr>
            <p:ph type="sldImg"/>
          </p:nvPr>
        </p:nvSpPr>
        <p:spPr>
          <a:ln/>
        </p:spPr>
      </p:sp>
      <p:sp>
        <p:nvSpPr>
          <p:cNvPr id="26628"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2662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726DAF0D-232A-8F4A-B5CD-6C3B67D20448}" type="slidenum">
              <a:rPr lang="en-US" sz="1200">
                <a:latin typeface="Times" charset="0"/>
              </a:rPr>
              <a:pPr algn="r"/>
              <a:t>8</a:t>
            </a:fld>
            <a:endParaRPr lang="en-US" sz="1200">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55DB01-10BF-2748-9E8A-0D9C1B70A420}" type="slidenum">
              <a:rPr lang="en-GB" sz="1200"/>
              <a:pPr eaLnBrk="1" hangingPunct="1"/>
              <a:t>10</a:t>
            </a:fld>
            <a:endParaRPr lang="en-GB" sz="1200"/>
          </a:p>
        </p:txBody>
      </p:sp>
      <p:sp>
        <p:nvSpPr>
          <p:cNvPr id="29699" name="Slide Image Placeholder 1"/>
          <p:cNvSpPr>
            <a:spLocks noGrp="1" noRot="1" noChangeAspect="1" noTextEdit="1"/>
          </p:cNvSpPr>
          <p:nvPr>
            <p:ph type="sldImg"/>
          </p:nvPr>
        </p:nvSpPr>
        <p:spPr>
          <a:ln/>
        </p:spPr>
      </p:sp>
      <p:sp>
        <p:nvSpPr>
          <p:cNvPr id="2970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dirty="0"/>
          </a:p>
        </p:txBody>
      </p:sp>
      <p:sp>
        <p:nvSpPr>
          <p:cNvPr id="2970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FBDCA6D9-AD68-C447-8428-8C968483DF8B}" type="slidenum">
              <a:rPr lang="en-US" sz="1200">
                <a:latin typeface="Times" charset="0"/>
              </a:rPr>
              <a:pPr algn="r"/>
              <a:t>10</a:t>
            </a:fld>
            <a:endParaRPr lang="en-US" sz="1200">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B3FE9D-B45A-664D-AE97-D312846D98CD}" type="slidenum">
              <a:rPr lang="en-GB" sz="1200"/>
              <a:pPr eaLnBrk="1" hangingPunct="1"/>
              <a:t>14</a:t>
            </a:fld>
            <a:endParaRPr lang="en-GB" sz="1200"/>
          </a:p>
        </p:txBody>
      </p:sp>
      <p:sp>
        <p:nvSpPr>
          <p:cNvPr id="34819" name="Slide Image Placeholder 1"/>
          <p:cNvSpPr>
            <a:spLocks noGrp="1" noRot="1" noChangeAspect="1" noTextEdit="1"/>
          </p:cNvSpPr>
          <p:nvPr>
            <p:ph type="sldImg"/>
          </p:nvPr>
        </p:nvSpPr>
        <p:spPr>
          <a:ln/>
        </p:spPr>
      </p:sp>
      <p:sp>
        <p:nvSpPr>
          <p:cNvPr id="3482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t>The best conceptual models are those that appear obvious; the operations they support being intuitive to use. However, sometimes applications can end up being based on overly complex conceptual models, especially if they are the result of a series of upgrades, where more and more functions and ways of doing something are added to the original conceptual model. Most interface applications are actually based on well-established conceptual models. For example, a conceptual model based on the core aspects of the customer experience when at a shopping mall underlies most online shopping websites. </a:t>
            </a:r>
          </a:p>
          <a:p>
            <a:pPr eaLnBrk="1" hangingPunct="1"/>
            <a:endParaRPr lang="en-GB"/>
          </a:p>
          <a:p>
            <a:pPr eaLnBrk="1" hangingPunct="1"/>
            <a:r>
              <a:rPr lang="en-GB"/>
              <a:t>Interface metaphors are intended to provide familiar entities that enable people to readily understand the underlying conceptual model and know what to do at an interface. However, they can also contravene people</a:t>
            </a:r>
            <a:r>
              <a:rPr lang="ja-JP" altLang="en-GB"/>
              <a:t>’</a:t>
            </a:r>
            <a:r>
              <a:rPr lang="en-GB"/>
              <a:t>s expectations about how things should be, such as the recycle bin (trashcan) that used to sit on the desktop. Logically and culturally (i.e. in the real world) it should have been placed under the desk. But users would not have been able to see it because it would be occluded by the desktop surface. So it needed to go on the desktop. Some users find this irksome but most did not find it to be a problem. Once they understood why the bin icon was on the desktop they simply accepted it being there. </a:t>
            </a:r>
          </a:p>
          <a:p>
            <a:pPr eaLnBrk="1" hangingPunct="1"/>
            <a:endParaRPr lang="en-GB"/>
          </a:p>
        </p:txBody>
      </p:sp>
      <p:sp>
        <p:nvSpPr>
          <p:cNvPr id="3482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72B1153B-25FF-BF49-AE20-9E214290C536}" type="slidenum">
              <a:rPr lang="en-US" sz="1200">
                <a:latin typeface="Times" charset="0"/>
              </a:rPr>
              <a:pPr algn="r"/>
              <a:t>14</a:t>
            </a:fld>
            <a:endParaRPr lang="en-US" sz="1200">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new image for</a:t>
            </a:r>
            <a:r>
              <a:rPr lang="en-US" baseline="0" dirty="0"/>
              <a:t> figure 2.5</a:t>
            </a:r>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16</a:t>
            </a:fld>
            <a:endParaRPr lang="en-GB"/>
          </a:p>
        </p:txBody>
      </p:sp>
    </p:spTree>
    <p:extLst>
      <p:ext uri="{BB962C8B-B14F-4D97-AF65-F5344CB8AC3E}">
        <p14:creationId xmlns:p14="http://schemas.microsoft.com/office/powerpoint/2010/main" val="408825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143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59341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 </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a:t>www.id-book.com </a:t>
            </a:r>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www.id-book.com </a:t>
            </a:r>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07614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23699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 </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25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 </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904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a:t>www.id-book.com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u.wiley.com/WileyCDA/WileyTitle/productCd-1119020751.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file:///\\localhost\Users\yrogers\Desktop\!OLE_LINK3" TargetMode="External"/><Relationship Id="rId5" Type="http://schemas.openxmlformats.org/officeDocument/2006/relationships/image" Target="../media/image8.png"/><Relationship Id="rId4" Type="http://schemas.openxmlformats.org/officeDocument/2006/relationships/oleObject" Target="file:///\\localhost\Users\yrogers\Desktop\!OLE_LINK2"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620688"/>
            <a:ext cx="2857500" cy="372427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08388" y="4581128"/>
            <a:ext cx="8704426" cy="1785104"/>
          </a:xfrm>
          <a:prstGeom prst="rect">
            <a:avLst/>
          </a:prstGeom>
          <a:noFill/>
        </p:spPr>
        <p:txBody>
          <a:bodyPr wrap="none" rtlCol="0">
            <a:spAutoFit/>
          </a:bodyPr>
          <a:lstStyle/>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2</a:t>
            </a:r>
            <a:b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br>
            <a:endParaRPr lang="en-GB" sz="14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UNDERSTANDING </a:t>
            </a:r>
            <a:r>
              <a:rPr lang="en-GB" sz="3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AND CONCEPTUALIZING</a:t>
            </a:r>
            <a:endPar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 INTERACTION DESIGN?</a:t>
            </a:r>
          </a:p>
        </p:txBody>
      </p:sp>
    </p:spTree>
    <p:extLst>
      <p:ext uri="{BB962C8B-B14F-4D97-AF65-F5344CB8AC3E}">
        <p14:creationId xmlns:p14="http://schemas.microsoft.com/office/powerpoint/2010/main" val="147118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idx="4294967295"/>
          </p:nvPr>
        </p:nvSpPr>
        <p:spPr/>
        <p:txBody>
          <a:bodyPr>
            <a:normAutofit/>
          </a:bodyPr>
          <a:lstStyle/>
          <a:p>
            <a:pPr eaLnBrk="1" hangingPunct="1"/>
            <a:r>
              <a:rPr lang="en-GB" sz="3800" dirty="0"/>
              <a:t>From problem space to design space</a:t>
            </a:r>
          </a:p>
        </p:txBody>
      </p:sp>
      <p:sp>
        <p:nvSpPr>
          <p:cNvPr id="28677" name="Rectangle 3"/>
          <p:cNvSpPr>
            <a:spLocks noGrp="1" noChangeArrowheads="1"/>
          </p:cNvSpPr>
          <p:nvPr>
            <p:ph type="body" idx="4294967295"/>
          </p:nvPr>
        </p:nvSpPr>
        <p:spPr/>
        <p:txBody>
          <a:bodyPr/>
          <a:lstStyle/>
          <a:p>
            <a:pPr eaLnBrk="1" hangingPunct="1">
              <a:lnSpc>
                <a:spcPct val="90000"/>
              </a:lnSpc>
            </a:pPr>
            <a:r>
              <a:rPr lang="en-GB" dirty="0">
                <a:solidFill>
                  <a:srgbClr val="7030A0"/>
                </a:solidFill>
              </a:rPr>
              <a:t>Having a good understanding of the problem space can help inform the design space</a:t>
            </a:r>
          </a:p>
          <a:p>
            <a:pPr eaLnBrk="1" hangingPunct="1">
              <a:lnSpc>
                <a:spcPct val="90000"/>
              </a:lnSpc>
            </a:pPr>
            <a:endParaRPr lang="en-GB" sz="800" dirty="0">
              <a:solidFill>
                <a:srgbClr val="7030A0"/>
              </a:solidFill>
            </a:endParaRPr>
          </a:p>
          <a:p>
            <a:pPr lvl="1" eaLnBrk="1" hangingPunct="1">
              <a:lnSpc>
                <a:spcPct val="90000"/>
              </a:lnSpc>
            </a:pPr>
            <a:r>
              <a:rPr lang="en-GB" sz="2400" dirty="0">
                <a:solidFill>
                  <a:schemeClr val="accent1"/>
                </a:solidFill>
              </a:rPr>
              <a:t>e.g. what kind of interface, </a:t>
            </a:r>
            <a:r>
              <a:rPr lang="en-GB" sz="2400" dirty="0" err="1">
                <a:solidFill>
                  <a:schemeClr val="accent1"/>
                </a:solidFill>
              </a:rPr>
              <a:t>behavior</a:t>
            </a:r>
            <a:r>
              <a:rPr lang="en-GB" sz="2400" dirty="0">
                <a:solidFill>
                  <a:schemeClr val="accent1"/>
                </a:solidFill>
              </a:rPr>
              <a:t>, functionality to provide</a:t>
            </a:r>
          </a:p>
          <a:p>
            <a:pPr lvl="1" eaLnBrk="1" hangingPunct="1">
              <a:lnSpc>
                <a:spcPct val="90000"/>
              </a:lnSpc>
            </a:pPr>
            <a:endParaRPr lang="en-GB" sz="2400" dirty="0"/>
          </a:p>
          <a:p>
            <a:pPr eaLnBrk="1" hangingPunct="1">
              <a:lnSpc>
                <a:spcPct val="90000"/>
              </a:lnSpc>
            </a:pPr>
            <a:r>
              <a:rPr lang="en-GB" dirty="0">
                <a:solidFill>
                  <a:srgbClr val="7030A0"/>
                </a:solidFill>
              </a:rPr>
              <a:t>But before deciding upon these it is important to develop a conceptual model</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10</a:t>
            </a:fld>
            <a:endParaRPr lang="en-GB" dirty="0">
              <a:solidFill>
                <a:schemeClr val="accent6">
                  <a:lumMod val="75000"/>
                </a:schemeClr>
              </a:solidFill>
            </a:endParaRPr>
          </a:p>
        </p:txBody>
      </p:sp>
    </p:spTree>
    <p:extLst>
      <p:ext uri="{BB962C8B-B14F-4D97-AF65-F5344CB8AC3E}">
        <p14:creationId xmlns:p14="http://schemas.microsoft.com/office/powerpoint/2010/main" val="3412822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idx="4294967295"/>
          </p:nvPr>
        </p:nvSpPr>
        <p:spPr/>
        <p:txBody>
          <a:bodyPr/>
          <a:lstStyle/>
          <a:p>
            <a:pPr eaLnBrk="1" hangingPunct="1"/>
            <a:r>
              <a:rPr lang="en-GB" dirty="0"/>
              <a:t>Conceptual model</a:t>
            </a:r>
          </a:p>
        </p:txBody>
      </p:sp>
      <p:sp>
        <p:nvSpPr>
          <p:cNvPr id="30725" name="Rectangle 3"/>
          <p:cNvSpPr>
            <a:spLocks noGrp="1" noChangeArrowheads="1"/>
          </p:cNvSpPr>
          <p:nvPr>
            <p:ph type="body" idx="4294967295"/>
          </p:nvPr>
        </p:nvSpPr>
        <p:spPr>
          <a:xfrm>
            <a:off x="467544" y="1700808"/>
            <a:ext cx="8229600" cy="4525963"/>
          </a:xfrm>
        </p:spPr>
        <p:txBody>
          <a:bodyPr/>
          <a:lstStyle/>
          <a:p>
            <a:pPr eaLnBrk="1" hangingPunct="1">
              <a:lnSpc>
                <a:spcPct val="90000"/>
              </a:lnSpc>
            </a:pPr>
            <a:r>
              <a:rPr lang="en-GB" sz="2800" dirty="0">
                <a:solidFill>
                  <a:srgbClr val="7030A0"/>
                </a:solidFill>
              </a:rPr>
              <a:t>A conceptual model is:</a:t>
            </a:r>
          </a:p>
          <a:p>
            <a:pPr lvl="1" eaLnBrk="1" hangingPunct="1">
              <a:lnSpc>
                <a:spcPct val="90000"/>
              </a:lnSpc>
            </a:pPr>
            <a:r>
              <a:rPr lang="en-US" sz="2400" dirty="0">
                <a:solidFill>
                  <a:schemeClr val="accent1"/>
                </a:solidFill>
              </a:rPr>
              <a:t>“…a high-level description of how a system is organized and operates” (Johnson and Henderson, 2002, p26)</a:t>
            </a:r>
          </a:p>
          <a:p>
            <a:pPr eaLnBrk="1" hangingPunct="1">
              <a:lnSpc>
                <a:spcPct val="90000"/>
              </a:lnSpc>
            </a:pPr>
            <a:endParaRPr lang="en-GB" sz="2800" dirty="0"/>
          </a:p>
          <a:p>
            <a:pPr eaLnBrk="1" hangingPunct="1">
              <a:lnSpc>
                <a:spcPct val="90000"/>
              </a:lnSpc>
            </a:pPr>
            <a:r>
              <a:rPr lang="en-GB" sz="2800" dirty="0">
                <a:solidFill>
                  <a:srgbClr val="7030A0"/>
                </a:solidFill>
              </a:rPr>
              <a:t>Enables </a:t>
            </a:r>
          </a:p>
          <a:p>
            <a:pPr lvl="1">
              <a:lnSpc>
                <a:spcPct val="90000"/>
              </a:lnSpc>
            </a:pPr>
            <a:r>
              <a:rPr lang="ja-JP" altLang="en-GB" sz="2400" dirty="0">
                <a:solidFill>
                  <a:schemeClr val="accent1"/>
                </a:solidFill>
                <a:ea typeface="ＭＳ Ｐゴシック" charset="0"/>
              </a:rPr>
              <a:t>“</a:t>
            </a:r>
            <a:r>
              <a:rPr lang="en-GB" altLang="ja-JP" sz="2400" dirty="0">
                <a:solidFill>
                  <a:schemeClr val="accent1"/>
                </a:solidFill>
              </a:rPr>
              <a:t>…</a:t>
            </a:r>
            <a:r>
              <a:rPr lang="en-GB" sz="2400" dirty="0">
                <a:solidFill>
                  <a:schemeClr val="accent1"/>
                </a:solidFill>
              </a:rPr>
              <a:t>designers to straighten out their thinking before they start laying out their widgets</a:t>
            </a:r>
            <a:r>
              <a:rPr lang="ja-JP" altLang="en-GB" sz="2400" dirty="0">
                <a:solidFill>
                  <a:schemeClr val="accent1"/>
                </a:solidFill>
                <a:ea typeface="ＭＳ Ｐゴシック" charset="0"/>
              </a:rPr>
              <a:t>”</a:t>
            </a:r>
            <a:br>
              <a:rPr lang="en-GB" altLang="ja-JP" sz="2400" dirty="0">
                <a:solidFill>
                  <a:schemeClr val="accent1"/>
                </a:solidFill>
              </a:rPr>
            </a:br>
            <a:r>
              <a:rPr lang="en-GB" sz="2400" dirty="0">
                <a:solidFill>
                  <a:schemeClr val="accent1"/>
                </a:solidFill>
              </a:rPr>
              <a:t>(</a:t>
            </a:r>
            <a:r>
              <a:rPr lang="en-US" sz="2400" dirty="0">
                <a:solidFill>
                  <a:schemeClr val="accent1"/>
                </a:solidFill>
              </a:rPr>
              <a:t>Johnson and Henderson, 2002, </a:t>
            </a:r>
            <a:r>
              <a:rPr lang="en-GB" sz="2400" dirty="0">
                <a:solidFill>
                  <a:schemeClr val="accent1"/>
                </a:solidFill>
              </a:rPr>
              <a:t>p28) </a:t>
            </a:r>
          </a:p>
          <a:p>
            <a:pPr eaLnBrk="1" hangingPunct="1">
              <a:lnSpc>
                <a:spcPct val="90000"/>
              </a:lnSpc>
            </a:pPr>
            <a:endParaRPr lang="en-GB" sz="2800" dirty="0"/>
          </a:p>
          <a:p>
            <a:pPr lvl="1" eaLnBrk="1" hangingPunct="1">
              <a:lnSpc>
                <a:spcPct val="90000"/>
              </a:lnSpc>
              <a:buFontTx/>
              <a:buNone/>
            </a:pPr>
            <a:endParaRPr lang="en-US" sz="2400" dirty="0"/>
          </a:p>
          <a:p>
            <a:pPr lvl="1" eaLnBrk="1" hangingPunct="1">
              <a:lnSpc>
                <a:spcPct val="90000"/>
              </a:lnSpc>
            </a:pPr>
            <a:endParaRPr lang="en-GB" sz="24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11</a:t>
            </a:fld>
            <a:endParaRPr lang="en-GB" dirty="0">
              <a:solidFill>
                <a:schemeClr val="accent6">
                  <a:lumMod val="75000"/>
                </a:schemeClr>
              </a:solidFill>
            </a:endParaRPr>
          </a:p>
        </p:txBody>
      </p:sp>
    </p:spTree>
    <p:extLst>
      <p:ext uri="{BB962C8B-B14F-4D97-AF65-F5344CB8AC3E}">
        <p14:creationId xmlns:p14="http://schemas.microsoft.com/office/powerpoint/2010/main" val="359068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idx="4294967295"/>
          </p:nvPr>
        </p:nvSpPr>
        <p:spPr/>
        <p:txBody>
          <a:bodyPr/>
          <a:lstStyle/>
          <a:p>
            <a:pPr eaLnBrk="1" hangingPunct="1"/>
            <a:r>
              <a:rPr lang="en-GB" dirty="0"/>
              <a:t>Components</a:t>
            </a:r>
          </a:p>
        </p:txBody>
      </p:sp>
      <p:sp>
        <p:nvSpPr>
          <p:cNvPr id="31749" name="Content Placeholder 2"/>
          <p:cNvSpPr>
            <a:spLocks noGrp="1"/>
          </p:cNvSpPr>
          <p:nvPr>
            <p:ph idx="4294967295"/>
          </p:nvPr>
        </p:nvSpPr>
        <p:spPr>
          <a:xfrm>
            <a:off x="611560" y="1628800"/>
            <a:ext cx="7772400" cy="4114800"/>
          </a:xfrm>
        </p:spPr>
        <p:txBody>
          <a:bodyPr>
            <a:normAutofit fontScale="92500" lnSpcReduction="20000"/>
          </a:bodyPr>
          <a:lstStyle/>
          <a:p>
            <a:pPr eaLnBrk="1" hangingPunct="1"/>
            <a:r>
              <a:rPr lang="en-US" dirty="0">
                <a:solidFill>
                  <a:srgbClr val="7030A0"/>
                </a:solidFill>
              </a:rPr>
              <a:t>Metaphors and analogies </a:t>
            </a:r>
          </a:p>
          <a:p>
            <a:pPr lvl="1" eaLnBrk="1" hangingPunct="1"/>
            <a:r>
              <a:rPr lang="en-US" dirty="0">
                <a:solidFill>
                  <a:schemeClr val="accent1"/>
                </a:solidFill>
              </a:rPr>
              <a:t> </a:t>
            </a:r>
            <a:r>
              <a:rPr lang="en-US" sz="2400" dirty="0">
                <a:solidFill>
                  <a:schemeClr val="accent1"/>
                </a:solidFill>
              </a:rPr>
              <a:t>understand what a product is for and how to use it for an activity</a:t>
            </a:r>
          </a:p>
          <a:p>
            <a:pPr lvl="1" eaLnBrk="1" hangingPunct="1"/>
            <a:endParaRPr lang="en-US" sz="1200" dirty="0">
              <a:solidFill>
                <a:schemeClr val="accent1"/>
              </a:solidFill>
            </a:endParaRPr>
          </a:p>
          <a:p>
            <a:pPr eaLnBrk="1" hangingPunct="1"/>
            <a:r>
              <a:rPr lang="en-US" dirty="0">
                <a:solidFill>
                  <a:srgbClr val="7030A0"/>
                </a:solidFill>
              </a:rPr>
              <a:t>Concepts that people are exposed to through the product</a:t>
            </a:r>
          </a:p>
          <a:p>
            <a:pPr eaLnBrk="1" hangingPunct="1"/>
            <a:endParaRPr lang="en-US" sz="1200" dirty="0">
              <a:solidFill>
                <a:srgbClr val="7030A0"/>
              </a:solidFill>
            </a:endParaRPr>
          </a:p>
          <a:p>
            <a:pPr lvl="1" eaLnBrk="1" hangingPunct="1"/>
            <a:r>
              <a:rPr lang="en-US" sz="2400" dirty="0">
                <a:solidFill>
                  <a:schemeClr val="accent1"/>
                </a:solidFill>
              </a:rPr>
              <a:t>task–domain objects, their attributes, and operations (e.g. saving, revisiting, organizing)</a:t>
            </a:r>
          </a:p>
          <a:p>
            <a:pPr lvl="1" eaLnBrk="1" hangingPunct="1"/>
            <a:endParaRPr lang="en-US" sz="2400" dirty="0">
              <a:solidFill>
                <a:schemeClr val="accent1"/>
              </a:solidFill>
            </a:endParaRPr>
          </a:p>
          <a:p>
            <a:pPr eaLnBrk="1" hangingPunct="1"/>
            <a:r>
              <a:rPr lang="en-US" dirty="0">
                <a:solidFill>
                  <a:srgbClr val="7030A0"/>
                </a:solidFill>
              </a:rPr>
              <a:t>Relationship and mappings between these concepts </a:t>
            </a:r>
          </a:p>
          <a:p>
            <a:pPr eaLnBrk="1" hangingPunct="1">
              <a:buFontTx/>
              <a:buNone/>
            </a:pPr>
            <a:endParaRPr lang="en-US" dirty="0"/>
          </a:p>
          <a:p>
            <a:pPr eaLnBrk="1" hangingPunct="1"/>
            <a:endParaRPr lang="en-GB"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12</a:t>
            </a:fld>
            <a:endParaRPr lang="en-GB" dirty="0">
              <a:solidFill>
                <a:schemeClr val="accent6">
                  <a:lumMod val="75000"/>
                </a:schemeClr>
              </a:solidFill>
            </a:endParaRPr>
          </a:p>
        </p:txBody>
      </p:sp>
    </p:spTree>
    <p:extLst>
      <p:ext uri="{BB962C8B-B14F-4D97-AF65-F5344CB8AC3E}">
        <p14:creationId xmlns:p14="http://schemas.microsoft.com/office/powerpoint/2010/main" val="5313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p:txBody>
          <a:bodyPr>
            <a:normAutofit fontScale="90000"/>
          </a:bodyPr>
          <a:lstStyle/>
          <a:p>
            <a:pPr eaLnBrk="1" hangingPunct="1"/>
            <a:r>
              <a:rPr lang="en-GB" dirty="0"/>
              <a:t>First steps in formulating a conceptual model</a:t>
            </a:r>
          </a:p>
        </p:txBody>
      </p:sp>
      <p:sp>
        <p:nvSpPr>
          <p:cNvPr id="32773" name="Rectangle 3"/>
          <p:cNvSpPr>
            <a:spLocks noGrp="1" noChangeArrowheads="1"/>
          </p:cNvSpPr>
          <p:nvPr>
            <p:ph type="body" idx="4294967295"/>
          </p:nvPr>
        </p:nvSpPr>
        <p:spPr>
          <a:xfrm>
            <a:off x="467544" y="1700808"/>
            <a:ext cx="8229600" cy="4525963"/>
          </a:xfrm>
        </p:spPr>
        <p:txBody>
          <a:bodyPr/>
          <a:lstStyle/>
          <a:p>
            <a:pPr eaLnBrk="1" hangingPunct="1">
              <a:lnSpc>
                <a:spcPct val="90000"/>
              </a:lnSpc>
            </a:pPr>
            <a:r>
              <a:rPr lang="en-GB" sz="2800" dirty="0">
                <a:solidFill>
                  <a:srgbClr val="7030A0"/>
                </a:solidFill>
              </a:rPr>
              <a:t>What will the users be doing when carrying out their tasks?</a:t>
            </a:r>
          </a:p>
          <a:p>
            <a:pPr eaLnBrk="1" hangingPunct="1">
              <a:lnSpc>
                <a:spcPct val="90000"/>
              </a:lnSpc>
            </a:pPr>
            <a:r>
              <a:rPr lang="en-GB" sz="2800" dirty="0">
                <a:solidFill>
                  <a:srgbClr val="7030A0"/>
                </a:solidFill>
              </a:rPr>
              <a:t>How will the system support these?</a:t>
            </a:r>
          </a:p>
          <a:p>
            <a:pPr eaLnBrk="1" hangingPunct="1">
              <a:lnSpc>
                <a:spcPct val="90000"/>
              </a:lnSpc>
            </a:pPr>
            <a:r>
              <a:rPr lang="en-GB" sz="2800" dirty="0">
                <a:solidFill>
                  <a:srgbClr val="7030A0"/>
                </a:solidFill>
              </a:rPr>
              <a:t>What kind of interface metaphor, if any, will be appropriate?</a:t>
            </a:r>
          </a:p>
          <a:p>
            <a:pPr eaLnBrk="1" hangingPunct="1">
              <a:lnSpc>
                <a:spcPct val="90000"/>
              </a:lnSpc>
            </a:pPr>
            <a:r>
              <a:rPr lang="en-GB" sz="2800" dirty="0">
                <a:solidFill>
                  <a:srgbClr val="7030A0"/>
                </a:solidFill>
              </a:rPr>
              <a:t>What kinds of interaction modes and styles to use? </a:t>
            </a:r>
          </a:p>
          <a:p>
            <a:pPr eaLnBrk="1" hangingPunct="1">
              <a:lnSpc>
                <a:spcPct val="90000"/>
              </a:lnSpc>
            </a:pPr>
            <a:endParaRPr lang="en-GB" sz="1000" dirty="0">
              <a:solidFill>
                <a:srgbClr val="7030A0"/>
              </a:solidFill>
            </a:endParaRPr>
          </a:p>
          <a:p>
            <a:pPr lvl="1" eaLnBrk="1" hangingPunct="1">
              <a:lnSpc>
                <a:spcPct val="90000"/>
              </a:lnSpc>
              <a:buFontTx/>
              <a:buNone/>
            </a:pPr>
            <a:r>
              <a:rPr lang="en-GB" sz="2400" dirty="0">
                <a:solidFill>
                  <a:schemeClr val="accent2"/>
                </a:solidFill>
              </a:rPr>
              <a:t>	</a:t>
            </a:r>
            <a:r>
              <a:rPr lang="en-GB" sz="2400" dirty="0">
                <a:solidFill>
                  <a:schemeClr val="accent1"/>
                </a:solidFill>
              </a:rPr>
              <a:t>- </a:t>
            </a:r>
            <a:r>
              <a:rPr lang="en-GB" sz="2200" dirty="0">
                <a:solidFill>
                  <a:schemeClr val="accent1"/>
                </a:solidFill>
              </a:rPr>
              <a:t>always keep in mind when making design decisions how the user will understand the underlying conceptual model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13</a:t>
            </a:fld>
            <a:endParaRPr lang="en-GB" dirty="0">
              <a:solidFill>
                <a:schemeClr val="accent6">
                  <a:lumMod val="75000"/>
                </a:schemeClr>
              </a:solidFill>
            </a:endParaRPr>
          </a:p>
        </p:txBody>
      </p:sp>
    </p:spTree>
    <p:extLst>
      <p:ext uri="{BB962C8B-B14F-4D97-AF65-F5344CB8AC3E}">
        <p14:creationId xmlns:p14="http://schemas.microsoft.com/office/powerpoint/2010/main" val="377201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idx="4294967295"/>
          </p:nvPr>
        </p:nvSpPr>
        <p:spPr/>
        <p:txBody>
          <a:bodyPr/>
          <a:lstStyle/>
          <a:p>
            <a:pPr eaLnBrk="1" hangingPunct="1"/>
            <a:r>
              <a:rPr lang="en-GB" dirty="0"/>
              <a:t>Conceptual models</a:t>
            </a:r>
          </a:p>
        </p:txBody>
      </p:sp>
      <p:sp>
        <p:nvSpPr>
          <p:cNvPr id="33797" name="Rectangle 3"/>
          <p:cNvSpPr>
            <a:spLocks noGrp="1" noChangeArrowheads="1"/>
          </p:cNvSpPr>
          <p:nvPr>
            <p:ph type="body" idx="4294967295"/>
          </p:nvPr>
        </p:nvSpPr>
        <p:spPr>
          <a:xfrm>
            <a:off x="467544" y="1772816"/>
            <a:ext cx="8229600" cy="4525963"/>
          </a:xfrm>
        </p:spPr>
        <p:txBody>
          <a:bodyPr/>
          <a:lstStyle/>
          <a:p>
            <a:pPr eaLnBrk="1" hangingPunct="1"/>
            <a:r>
              <a:rPr lang="en-GB" dirty="0"/>
              <a:t>Many kinds and ways of classifying them</a:t>
            </a:r>
          </a:p>
          <a:p>
            <a:pPr eaLnBrk="1" hangingPunct="1"/>
            <a:endParaRPr lang="en-GB" dirty="0"/>
          </a:p>
          <a:p>
            <a:pPr eaLnBrk="1" hangingPunct="1"/>
            <a:r>
              <a:rPr lang="en-GB" dirty="0"/>
              <a:t>We describe them in terms of core activities and objects</a:t>
            </a:r>
          </a:p>
          <a:p>
            <a:pPr eaLnBrk="1" hangingPunct="1"/>
            <a:endParaRPr lang="en-GB" dirty="0"/>
          </a:p>
          <a:p>
            <a:pPr eaLnBrk="1" hangingPunct="1"/>
            <a:r>
              <a:rPr lang="en-GB" dirty="0"/>
              <a:t>Also in terms of interface metaphors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14</a:t>
            </a:fld>
            <a:endParaRPr lang="en-GB" dirty="0">
              <a:solidFill>
                <a:schemeClr val="accent6">
                  <a:lumMod val="75000"/>
                </a:schemeClr>
              </a:solidFill>
            </a:endParaRPr>
          </a:p>
        </p:txBody>
      </p:sp>
    </p:spTree>
    <p:extLst>
      <p:ext uri="{BB962C8B-B14F-4D97-AF65-F5344CB8AC3E}">
        <p14:creationId xmlns:p14="http://schemas.microsoft.com/office/powerpoint/2010/main" val="31465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1"/>
          <p:cNvSpPr>
            <a:spLocks noGrp="1"/>
          </p:cNvSpPr>
          <p:nvPr>
            <p:ph type="title" idx="4294967295"/>
          </p:nvPr>
        </p:nvSpPr>
        <p:spPr/>
        <p:txBody>
          <a:bodyPr/>
          <a:lstStyle/>
          <a:p>
            <a:pPr eaLnBrk="1" hangingPunct="1"/>
            <a:r>
              <a:rPr lang="en-GB" dirty="0"/>
              <a:t>Interface metaphors</a:t>
            </a:r>
          </a:p>
        </p:txBody>
      </p:sp>
      <p:sp>
        <p:nvSpPr>
          <p:cNvPr id="37893" name="Content Placeholder 2"/>
          <p:cNvSpPr>
            <a:spLocks noGrp="1"/>
          </p:cNvSpPr>
          <p:nvPr>
            <p:ph idx="4294967295"/>
          </p:nvPr>
        </p:nvSpPr>
        <p:spPr>
          <a:xfrm>
            <a:off x="457200" y="1600201"/>
            <a:ext cx="8229600" cy="4205064"/>
          </a:xfrm>
        </p:spPr>
        <p:txBody>
          <a:bodyPr/>
          <a:lstStyle/>
          <a:p>
            <a:pPr eaLnBrk="1" hangingPunct="1"/>
            <a:r>
              <a:rPr lang="en-US" dirty="0"/>
              <a:t>Conceptualizing what we are doing, e.g. surfing the web</a:t>
            </a:r>
          </a:p>
          <a:p>
            <a:pPr eaLnBrk="1" hangingPunct="1"/>
            <a:endParaRPr lang="en-US" sz="1000" dirty="0"/>
          </a:p>
          <a:p>
            <a:pPr eaLnBrk="1" hangingPunct="1"/>
            <a:r>
              <a:rPr lang="en-US" dirty="0"/>
              <a:t>A conceptual model instantiated at the interface, e.g. the desktop metaphor</a:t>
            </a:r>
          </a:p>
          <a:p>
            <a:pPr eaLnBrk="1" hangingPunct="1"/>
            <a:endParaRPr lang="en-US" sz="1000" dirty="0"/>
          </a:p>
          <a:p>
            <a:pPr eaLnBrk="1" hangingPunct="1"/>
            <a:r>
              <a:rPr lang="en-US" dirty="0"/>
              <a:t>Visualizing an operation, e.g. an icon of a shopping cart for placing items into</a:t>
            </a:r>
          </a:p>
          <a:p>
            <a:pPr eaLnBrk="1" hangingPunct="1"/>
            <a:endParaRPr lang="en-GB"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15</a:t>
            </a:fld>
            <a:endParaRPr lang="en-GB" dirty="0">
              <a:solidFill>
                <a:schemeClr val="accent6">
                  <a:lumMod val="75000"/>
                </a:schemeClr>
              </a:solidFill>
            </a:endParaRPr>
          </a:p>
        </p:txBody>
      </p:sp>
    </p:spTree>
    <p:extLst>
      <p:ext uri="{BB962C8B-B14F-4D97-AF65-F5344CB8AC3E}">
        <p14:creationId xmlns:p14="http://schemas.microsoft.com/office/powerpoint/2010/main" val="1664859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Material Metaphors</a:t>
            </a:r>
          </a:p>
        </p:txBody>
      </p:sp>
      <p:sp>
        <p:nvSpPr>
          <p:cNvPr id="6" name="Content Placeholder 5"/>
          <p:cNvSpPr>
            <a:spLocks noGrp="1"/>
          </p:cNvSpPr>
          <p:nvPr>
            <p:ph sz="half" idx="1"/>
          </p:nvPr>
        </p:nvSpPr>
        <p:spPr>
          <a:xfrm>
            <a:off x="827584" y="1772816"/>
            <a:ext cx="4038600" cy="4525963"/>
          </a:xfrm>
        </p:spPr>
        <p:txBody>
          <a:bodyPr>
            <a:normAutofit/>
          </a:bodyPr>
          <a:lstStyle/>
          <a:p>
            <a:r>
              <a:rPr lang="en-US" sz="2000" dirty="0"/>
              <a:t>The card is a very popular UI</a:t>
            </a:r>
          </a:p>
          <a:p>
            <a:endParaRPr lang="en-US" sz="2000" dirty="0"/>
          </a:p>
          <a:p>
            <a:r>
              <a:rPr lang="en-US" sz="2000" dirty="0"/>
              <a:t>Why?: Has familiar form factor</a:t>
            </a:r>
          </a:p>
          <a:p>
            <a:endParaRPr lang="en-US" sz="2000" dirty="0"/>
          </a:p>
          <a:p>
            <a:r>
              <a:rPr lang="en-US" sz="2000" dirty="0"/>
              <a:t>Material properties are added, giving appearance and physical behavior, e.g. surface of paper</a:t>
            </a:r>
          </a:p>
          <a:p>
            <a:endParaRPr lang="en-US" dirty="0"/>
          </a:p>
        </p:txBody>
      </p:sp>
      <p:pic>
        <p:nvPicPr>
          <p:cNvPr id="3993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96136" y="1556792"/>
            <a:ext cx="2463616" cy="42911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301208"/>
            <a:ext cx="5163319" cy="5467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Footer Placeholder 6"/>
          <p:cNvSpPr>
            <a:spLocks noGrp="1"/>
          </p:cNvSpPr>
          <p:nvPr>
            <p:ph type="ftr" sz="quarter" idx="11"/>
          </p:nvPr>
        </p:nvSpPr>
        <p:spPr/>
        <p:txBody>
          <a:bodyPr/>
          <a:lstStyle/>
          <a:p>
            <a:r>
              <a:rPr lang="en-GB" dirty="0">
                <a:solidFill>
                  <a:schemeClr val="accent6">
                    <a:lumMod val="75000"/>
                  </a:schemeClr>
                </a:solidFill>
              </a:rPr>
              <a:t>www.id-book.com </a:t>
            </a: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16</a:t>
            </a:fld>
            <a:endParaRPr lang="en-GB" dirty="0">
              <a:solidFill>
                <a:schemeClr val="accent6">
                  <a:lumMod val="75000"/>
                </a:schemeClr>
              </a:solidFill>
            </a:endParaRPr>
          </a:p>
        </p:txBody>
      </p:sp>
    </p:spTree>
    <p:extLst>
      <p:ext uri="{BB962C8B-B14F-4D97-AF65-F5344CB8AC3E}">
        <p14:creationId xmlns:p14="http://schemas.microsoft.com/office/powerpoint/2010/main" val="35392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idx="4294967295"/>
          </p:nvPr>
        </p:nvSpPr>
        <p:spPr/>
        <p:txBody>
          <a:bodyPr/>
          <a:lstStyle/>
          <a:p>
            <a:pPr eaLnBrk="1" hangingPunct="1"/>
            <a:r>
              <a:rPr lang="en-GB" dirty="0"/>
              <a:t>Activity</a:t>
            </a:r>
          </a:p>
        </p:txBody>
      </p:sp>
      <p:sp>
        <p:nvSpPr>
          <p:cNvPr id="38917" name="Content Placeholder 2"/>
          <p:cNvSpPr>
            <a:spLocks noGrp="1"/>
          </p:cNvSpPr>
          <p:nvPr>
            <p:ph idx="4294967295"/>
          </p:nvPr>
        </p:nvSpPr>
        <p:spPr/>
        <p:txBody>
          <a:bodyPr>
            <a:normAutofit/>
          </a:bodyPr>
          <a:lstStyle/>
          <a:p>
            <a:pPr eaLnBrk="1" hangingPunct="1"/>
            <a:r>
              <a:rPr lang="en-GB" dirty="0">
                <a:solidFill>
                  <a:srgbClr val="7030A0"/>
                </a:solidFill>
              </a:rPr>
              <a:t>Describe the components of the conceptual model </a:t>
            </a:r>
            <a:r>
              <a:rPr lang="en-US" dirty="0">
                <a:solidFill>
                  <a:srgbClr val="7030A0"/>
                </a:solidFill>
              </a:rPr>
              <a:t>underlying most online shopping websites, e.g.</a:t>
            </a:r>
          </a:p>
          <a:p>
            <a:pPr eaLnBrk="1" hangingPunct="1"/>
            <a:endParaRPr lang="en-US" sz="1000" dirty="0">
              <a:solidFill>
                <a:srgbClr val="7030A0"/>
              </a:solidFill>
            </a:endParaRPr>
          </a:p>
          <a:p>
            <a:pPr lvl="1" eaLnBrk="1" hangingPunct="1"/>
            <a:r>
              <a:rPr lang="en-US" dirty="0">
                <a:solidFill>
                  <a:schemeClr val="accent1"/>
                </a:solidFill>
              </a:rPr>
              <a:t>Shopping cart</a:t>
            </a:r>
          </a:p>
          <a:p>
            <a:pPr lvl="1" eaLnBrk="1" hangingPunct="1"/>
            <a:r>
              <a:rPr lang="en-US" dirty="0">
                <a:solidFill>
                  <a:schemeClr val="accent1"/>
                </a:solidFill>
              </a:rPr>
              <a:t>Proceeding to check-out</a:t>
            </a:r>
          </a:p>
          <a:p>
            <a:pPr lvl="1" eaLnBrk="1" hangingPunct="1"/>
            <a:r>
              <a:rPr lang="en-US" dirty="0">
                <a:solidFill>
                  <a:schemeClr val="accent1"/>
                </a:solidFill>
              </a:rPr>
              <a:t>1-click</a:t>
            </a:r>
          </a:p>
          <a:p>
            <a:pPr lvl="1" eaLnBrk="1" hangingPunct="1"/>
            <a:r>
              <a:rPr lang="en-US" dirty="0">
                <a:solidFill>
                  <a:schemeClr val="accent1"/>
                </a:solidFill>
              </a:rPr>
              <a:t>Gift wrapping</a:t>
            </a:r>
          </a:p>
          <a:p>
            <a:pPr lvl="1" eaLnBrk="1" hangingPunct="1"/>
            <a:r>
              <a:rPr lang="en-US" dirty="0">
                <a:solidFill>
                  <a:schemeClr val="accent1"/>
                </a:solidFill>
              </a:rPr>
              <a:t>Cash till?</a:t>
            </a:r>
            <a:endParaRPr lang="en-GB" dirty="0">
              <a:solidFill>
                <a:schemeClr val="accent1"/>
              </a:solidFill>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17</a:t>
            </a:fld>
            <a:endParaRPr lang="en-GB" dirty="0">
              <a:solidFill>
                <a:schemeClr val="accent6">
                  <a:lumMod val="75000"/>
                </a:schemeClr>
              </a:solidFill>
            </a:endParaRPr>
          </a:p>
        </p:txBody>
      </p:sp>
    </p:spTree>
    <p:extLst>
      <p:ext uri="{BB962C8B-B14F-4D97-AF65-F5344CB8AC3E}">
        <p14:creationId xmlns:p14="http://schemas.microsoft.com/office/powerpoint/2010/main" val="199306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idx="4294967295"/>
          </p:nvPr>
        </p:nvSpPr>
        <p:spPr/>
        <p:txBody>
          <a:bodyPr/>
          <a:lstStyle/>
          <a:p>
            <a:pPr eaLnBrk="1" hangingPunct="1"/>
            <a:r>
              <a:rPr lang="en-GB" dirty="0"/>
              <a:t>Interface metaphors</a:t>
            </a:r>
          </a:p>
        </p:txBody>
      </p:sp>
      <p:sp>
        <p:nvSpPr>
          <p:cNvPr id="40965" name="Rectangle 3"/>
          <p:cNvSpPr>
            <a:spLocks noGrp="1" noChangeArrowheads="1"/>
          </p:cNvSpPr>
          <p:nvPr>
            <p:ph type="body" idx="4294967295"/>
          </p:nvPr>
        </p:nvSpPr>
        <p:spPr/>
        <p:txBody>
          <a:bodyPr>
            <a:normAutofit lnSpcReduction="10000"/>
          </a:bodyPr>
          <a:lstStyle/>
          <a:p>
            <a:pPr eaLnBrk="1" hangingPunct="1">
              <a:lnSpc>
                <a:spcPct val="90000"/>
              </a:lnSpc>
            </a:pPr>
            <a:r>
              <a:rPr lang="en-GB" sz="2400" dirty="0">
                <a:solidFill>
                  <a:srgbClr val="7030A0"/>
                </a:solidFill>
              </a:rPr>
              <a:t>Interface designed to be similar to a physical entity but also has own properties</a:t>
            </a:r>
          </a:p>
          <a:p>
            <a:pPr eaLnBrk="1" hangingPunct="1">
              <a:lnSpc>
                <a:spcPct val="90000"/>
              </a:lnSpc>
            </a:pPr>
            <a:endParaRPr lang="en-GB" sz="800" dirty="0">
              <a:solidFill>
                <a:srgbClr val="7030A0"/>
              </a:solidFill>
            </a:endParaRPr>
          </a:p>
          <a:p>
            <a:pPr lvl="1" eaLnBrk="1" hangingPunct="1">
              <a:lnSpc>
                <a:spcPct val="90000"/>
              </a:lnSpc>
            </a:pPr>
            <a:r>
              <a:rPr lang="en-GB" sz="2400" dirty="0">
                <a:solidFill>
                  <a:schemeClr val="accent1"/>
                </a:solidFill>
              </a:rPr>
              <a:t>e.g. desktop metaphor, web portals</a:t>
            </a:r>
          </a:p>
          <a:p>
            <a:pPr lvl="1" eaLnBrk="1" hangingPunct="1">
              <a:lnSpc>
                <a:spcPct val="90000"/>
              </a:lnSpc>
            </a:pPr>
            <a:endParaRPr lang="en-GB" sz="2400" dirty="0">
              <a:solidFill>
                <a:schemeClr val="accent1"/>
              </a:solidFill>
            </a:endParaRPr>
          </a:p>
          <a:p>
            <a:pPr eaLnBrk="1" hangingPunct="1">
              <a:lnSpc>
                <a:spcPct val="90000"/>
              </a:lnSpc>
            </a:pPr>
            <a:r>
              <a:rPr lang="en-GB" sz="2400" dirty="0">
                <a:solidFill>
                  <a:srgbClr val="7030A0"/>
                </a:solidFill>
              </a:rPr>
              <a:t>Can be based on activity, object or a combination of both</a:t>
            </a:r>
          </a:p>
          <a:p>
            <a:pPr eaLnBrk="1" hangingPunct="1">
              <a:lnSpc>
                <a:spcPct val="90000"/>
              </a:lnSpc>
            </a:pPr>
            <a:endParaRPr lang="en-GB" sz="2400" dirty="0">
              <a:solidFill>
                <a:srgbClr val="7030A0"/>
              </a:solidFill>
            </a:endParaRPr>
          </a:p>
          <a:p>
            <a:pPr eaLnBrk="1" hangingPunct="1">
              <a:lnSpc>
                <a:spcPct val="90000"/>
              </a:lnSpc>
            </a:pPr>
            <a:r>
              <a:rPr lang="en-GB" sz="2400" dirty="0">
                <a:solidFill>
                  <a:srgbClr val="7030A0"/>
                </a:solidFill>
              </a:rPr>
              <a:t>Exploit user</a:t>
            </a:r>
            <a:r>
              <a:rPr lang="ja-JP" altLang="en-GB" sz="2400" dirty="0">
                <a:solidFill>
                  <a:srgbClr val="7030A0"/>
                </a:solidFill>
              </a:rPr>
              <a:t>’</a:t>
            </a:r>
            <a:r>
              <a:rPr lang="en-GB" sz="2400" dirty="0">
                <a:solidFill>
                  <a:srgbClr val="7030A0"/>
                </a:solidFill>
              </a:rPr>
              <a:t>s familiar knowledge, helping them to understand </a:t>
            </a:r>
            <a:r>
              <a:rPr lang="ja-JP" altLang="en-GB" sz="2400" dirty="0">
                <a:solidFill>
                  <a:srgbClr val="7030A0"/>
                </a:solidFill>
              </a:rPr>
              <a:t>‘</a:t>
            </a:r>
            <a:r>
              <a:rPr lang="en-GB" sz="2400" dirty="0">
                <a:solidFill>
                  <a:srgbClr val="7030A0"/>
                </a:solidFill>
              </a:rPr>
              <a:t>the unfamiliar</a:t>
            </a:r>
            <a:r>
              <a:rPr lang="ja-JP" altLang="en-GB" sz="2400" dirty="0">
                <a:solidFill>
                  <a:srgbClr val="7030A0"/>
                </a:solidFill>
              </a:rPr>
              <a:t>’</a:t>
            </a:r>
            <a:r>
              <a:rPr lang="en-GB" sz="2400" dirty="0">
                <a:solidFill>
                  <a:srgbClr val="7030A0"/>
                </a:solidFill>
              </a:rPr>
              <a:t> </a:t>
            </a:r>
          </a:p>
          <a:p>
            <a:pPr eaLnBrk="1" hangingPunct="1">
              <a:lnSpc>
                <a:spcPct val="90000"/>
              </a:lnSpc>
            </a:pPr>
            <a:endParaRPr lang="en-GB" sz="2400" dirty="0">
              <a:solidFill>
                <a:srgbClr val="7030A0"/>
              </a:solidFill>
            </a:endParaRPr>
          </a:p>
          <a:p>
            <a:pPr eaLnBrk="1" hangingPunct="1">
              <a:lnSpc>
                <a:spcPct val="90000"/>
              </a:lnSpc>
            </a:pPr>
            <a:r>
              <a:rPr lang="en-GB" sz="2400" dirty="0">
                <a:solidFill>
                  <a:srgbClr val="7030A0"/>
                </a:solidFill>
              </a:rPr>
              <a:t>Conjures up the essence of the unfamiliar activity, enabling users to leverage of this to understand more aspects of the unfamiliar functionality</a:t>
            </a:r>
            <a:endParaRPr lang="en-GB" sz="2800" dirty="0">
              <a:solidFill>
                <a:srgbClr val="7030A0"/>
              </a:solidFill>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18</a:t>
            </a:fld>
            <a:endParaRPr lang="en-GB" dirty="0">
              <a:solidFill>
                <a:schemeClr val="accent6">
                  <a:lumMod val="75000"/>
                </a:schemeClr>
              </a:solidFill>
            </a:endParaRPr>
          </a:p>
        </p:txBody>
      </p:sp>
    </p:spTree>
    <p:extLst>
      <p:ext uri="{BB962C8B-B14F-4D97-AF65-F5344CB8AC3E}">
        <p14:creationId xmlns:p14="http://schemas.microsoft.com/office/powerpoint/2010/main" val="324324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26"/>
          <p:cNvSpPr>
            <a:spLocks noGrp="1" noChangeArrowheads="1"/>
          </p:cNvSpPr>
          <p:nvPr>
            <p:ph type="title" idx="4294967295"/>
          </p:nvPr>
        </p:nvSpPr>
        <p:spPr/>
        <p:txBody>
          <a:bodyPr>
            <a:normAutofit/>
          </a:bodyPr>
          <a:lstStyle/>
          <a:p>
            <a:pPr eaLnBrk="1" hangingPunct="1"/>
            <a:r>
              <a:rPr lang="en-GB" dirty="0"/>
              <a:t>Benefits of interface metaphors</a:t>
            </a:r>
          </a:p>
        </p:txBody>
      </p:sp>
      <p:sp>
        <p:nvSpPr>
          <p:cNvPr id="41989" name="Rectangle 1027"/>
          <p:cNvSpPr>
            <a:spLocks noGrp="1" noChangeArrowheads="1"/>
          </p:cNvSpPr>
          <p:nvPr>
            <p:ph type="body" idx="4294967295"/>
          </p:nvPr>
        </p:nvSpPr>
        <p:spPr>
          <a:xfrm>
            <a:off x="467544" y="1772816"/>
            <a:ext cx="8229600" cy="4525963"/>
          </a:xfrm>
        </p:spPr>
        <p:txBody>
          <a:bodyPr/>
          <a:lstStyle/>
          <a:p>
            <a:pPr eaLnBrk="1" hangingPunct="1">
              <a:lnSpc>
                <a:spcPct val="90000"/>
              </a:lnSpc>
            </a:pPr>
            <a:r>
              <a:rPr lang="en-GB" dirty="0">
                <a:solidFill>
                  <a:srgbClr val="7030A0"/>
                </a:solidFill>
              </a:rPr>
              <a:t>Makes learning new systems easier</a:t>
            </a:r>
          </a:p>
          <a:p>
            <a:pPr eaLnBrk="1" hangingPunct="1">
              <a:lnSpc>
                <a:spcPct val="90000"/>
              </a:lnSpc>
            </a:pPr>
            <a:endParaRPr lang="en-GB" sz="1000" dirty="0">
              <a:solidFill>
                <a:srgbClr val="7030A0"/>
              </a:solidFill>
            </a:endParaRPr>
          </a:p>
          <a:p>
            <a:pPr eaLnBrk="1" hangingPunct="1">
              <a:lnSpc>
                <a:spcPct val="90000"/>
              </a:lnSpc>
            </a:pPr>
            <a:r>
              <a:rPr lang="en-GB" dirty="0">
                <a:solidFill>
                  <a:srgbClr val="7030A0"/>
                </a:solidFill>
              </a:rPr>
              <a:t>Helps users understand the underlying conceptual model</a:t>
            </a:r>
          </a:p>
          <a:p>
            <a:pPr eaLnBrk="1" hangingPunct="1">
              <a:lnSpc>
                <a:spcPct val="90000"/>
              </a:lnSpc>
            </a:pPr>
            <a:endParaRPr lang="en-GB" sz="1000" dirty="0">
              <a:solidFill>
                <a:srgbClr val="7030A0"/>
              </a:solidFill>
            </a:endParaRPr>
          </a:p>
          <a:p>
            <a:pPr eaLnBrk="1" hangingPunct="1">
              <a:lnSpc>
                <a:spcPct val="90000"/>
              </a:lnSpc>
            </a:pPr>
            <a:r>
              <a:rPr lang="en-GB" dirty="0">
                <a:solidFill>
                  <a:srgbClr val="7030A0"/>
                </a:solidFill>
              </a:rPr>
              <a:t>Can be very innovative and enable the realm of computers and their applications to be made more accessible to a greater diversity of users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19</a:t>
            </a:fld>
            <a:endParaRPr lang="en-GB" dirty="0">
              <a:solidFill>
                <a:schemeClr val="accent6">
                  <a:lumMod val="75000"/>
                </a:schemeClr>
              </a:solidFill>
            </a:endParaRPr>
          </a:p>
        </p:txBody>
      </p:sp>
    </p:spTree>
    <p:extLst>
      <p:ext uri="{BB962C8B-B14F-4D97-AF65-F5344CB8AC3E}">
        <p14:creationId xmlns:p14="http://schemas.microsoft.com/office/powerpoint/2010/main" val="288663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a:xfrm>
            <a:off x="762000" y="228600"/>
            <a:ext cx="7772400" cy="1143000"/>
          </a:xfrm>
        </p:spPr>
        <p:txBody>
          <a:bodyPr/>
          <a:lstStyle/>
          <a:p>
            <a:pPr eaLnBrk="1" hangingPunct="1"/>
            <a:r>
              <a:rPr lang="en-GB" dirty="0"/>
              <a:t>Recap</a:t>
            </a:r>
          </a:p>
        </p:txBody>
      </p:sp>
      <p:sp>
        <p:nvSpPr>
          <p:cNvPr id="15365" name="Rectangle 3"/>
          <p:cNvSpPr>
            <a:spLocks noGrp="1" noChangeArrowheads="1"/>
          </p:cNvSpPr>
          <p:nvPr>
            <p:ph type="body" idx="4294967295"/>
          </p:nvPr>
        </p:nvSpPr>
        <p:spPr>
          <a:xfrm>
            <a:off x="683568" y="1556792"/>
            <a:ext cx="7772400" cy="4114800"/>
          </a:xfrm>
        </p:spPr>
        <p:txBody>
          <a:bodyPr>
            <a:normAutofit fontScale="70000" lnSpcReduction="20000"/>
          </a:bodyPr>
          <a:lstStyle/>
          <a:p>
            <a:pPr eaLnBrk="1" hangingPunct="1">
              <a:lnSpc>
                <a:spcPct val="90000"/>
              </a:lnSpc>
            </a:pPr>
            <a:r>
              <a:rPr lang="en-GB" sz="2800" dirty="0">
                <a:solidFill>
                  <a:srgbClr val="7030A0"/>
                </a:solidFill>
              </a:rPr>
              <a:t>HCI has moved beyond designing interfaces for desktop machines</a:t>
            </a:r>
          </a:p>
          <a:p>
            <a:pPr eaLnBrk="1" hangingPunct="1">
              <a:lnSpc>
                <a:spcPct val="90000"/>
              </a:lnSpc>
            </a:pPr>
            <a:endParaRPr lang="en-GB" sz="2800" dirty="0">
              <a:solidFill>
                <a:srgbClr val="7030A0"/>
              </a:solidFill>
            </a:endParaRPr>
          </a:p>
          <a:p>
            <a:pPr eaLnBrk="1" hangingPunct="1">
              <a:lnSpc>
                <a:spcPct val="90000"/>
              </a:lnSpc>
            </a:pPr>
            <a:r>
              <a:rPr lang="en-GB" sz="2800" dirty="0">
                <a:solidFill>
                  <a:srgbClr val="7030A0"/>
                </a:solidFill>
              </a:rPr>
              <a:t>About extending and supporting all manner of human activities in all manner of places</a:t>
            </a:r>
          </a:p>
          <a:p>
            <a:pPr eaLnBrk="1" hangingPunct="1">
              <a:lnSpc>
                <a:spcPct val="90000"/>
              </a:lnSpc>
            </a:pPr>
            <a:endParaRPr lang="en-GB" sz="2800" dirty="0">
              <a:solidFill>
                <a:srgbClr val="7030A0"/>
              </a:solidFill>
            </a:endParaRPr>
          </a:p>
          <a:p>
            <a:pPr eaLnBrk="1" hangingPunct="1">
              <a:lnSpc>
                <a:spcPct val="90000"/>
              </a:lnSpc>
            </a:pPr>
            <a:r>
              <a:rPr lang="en-GB" sz="2800" dirty="0">
                <a:solidFill>
                  <a:srgbClr val="7030A0"/>
                </a:solidFill>
              </a:rPr>
              <a:t>Facilitating user experiences through designing interactions:</a:t>
            </a:r>
          </a:p>
          <a:p>
            <a:pPr eaLnBrk="1" hangingPunct="1">
              <a:lnSpc>
                <a:spcPct val="90000"/>
              </a:lnSpc>
            </a:pPr>
            <a:endParaRPr lang="en-GB" sz="1400" dirty="0">
              <a:solidFill>
                <a:srgbClr val="7030A0"/>
              </a:solidFill>
            </a:endParaRPr>
          </a:p>
          <a:p>
            <a:pPr eaLnBrk="1" hangingPunct="1">
              <a:lnSpc>
                <a:spcPct val="90000"/>
              </a:lnSpc>
            </a:pPr>
            <a:endParaRPr lang="en-GB" sz="900" dirty="0">
              <a:solidFill>
                <a:srgbClr val="7030A0"/>
              </a:solidFill>
            </a:endParaRPr>
          </a:p>
          <a:p>
            <a:pPr lvl="2" eaLnBrk="1" hangingPunct="1">
              <a:lnSpc>
                <a:spcPct val="90000"/>
              </a:lnSpc>
            </a:pPr>
            <a:r>
              <a:rPr lang="en-GB" sz="2000" dirty="0">
                <a:solidFill>
                  <a:schemeClr val="accent1"/>
                </a:solidFill>
              </a:rPr>
              <a:t>Make work effective, efficient and safer</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Improve and enhance learning and training</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Provide enjoyable and exciting entertainment</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Enhance communication and understanding</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Support new forms of creativity and expression</a:t>
            </a:r>
          </a:p>
        </p:txBody>
      </p:sp>
      <p:sp>
        <p:nvSpPr>
          <p:cNvPr id="7" name="Footer Placeholder 6"/>
          <p:cNvSpPr>
            <a:spLocks noGrp="1"/>
          </p:cNvSpPr>
          <p:nvPr>
            <p:ph type="ftr" sz="quarter" idx="11"/>
          </p:nvPr>
        </p:nvSpPr>
        <p:spPr/>
        <p:txBody>
          <a:bodyPr/>
          <a:lstStyle/>
          <a:p>
            <a:r>
              <a:rPr lang="en-GB" dirty="0">
                <a:solidFill>
                  <a:schemeClr val="accent6">
                    <a:lumMod val="75000"/>
                  </a:schemeClr>
                </a:solidFill>
              </a:rPr>
              <a:t>www.id-book.com </a:t>
            </a: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2</a:t>
            </a:fld>
            <a:endParaRPr lang="en-GB" dirty="0">
              <a:solidFill>
                <a:schemeClr val="accent6">
                  <a:lumMod val="75000"/>
                </a:schemeClr>
              </a:solidFill>
            </a:endParaRPr>
          </a:p>
        </p:txBody>
      </p:sp>
    </p:spTree>
    <p:extLst>
      <p:ext uri="{BB962C8B-B14F-4D97-AF65-F5344CB8AC3E}">
        <p14:creationId xmlns:p14="http://schemas.microsoft.com/office/powerpoint/2010/main" val="57118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1026"/>
          <p:cNvSpPr>
            <a:spLocks noGrp="1" noChangeArrowheads="1"/>
          </p:cNvSpPr>
          <p:nvPr>
            <p:ph type="title" idx="4294967295"/>
          </p:nvPr>
        </p:nvSpPr>
        <p:spPr/>
        <p:txBody>
          <a:bodyPr>
            <a:normAutofit fontScale="90000"/>
          </a:bodyPr>
          <a:lstStyle/>
          <a:p>
            <a:pPr eaLnBrk="1" hangingPunct="1"/>
            <a:r>
              <a:rPr lang="en-GB" dirty="0"/>
              <a:t>Problems with interface metaphors </a:t>
            </a:r>
          </a:p>
        </p:txBody>
      </p:sp>
      <p:sp>
        <p:nvSpPr>
          <p:cNvPr id="43013" name="Rectangle 1027"/>
          <p:cNvSpPr>
            <a:spLocks noGrp="1" noChangeArrowheads="1"/>
          </p:cNvSpPr>
          <p:nvPr>
            <p:ph type="body" idx="4294967295"/>
          </p:nvPr>
        </p:nvSpPr>
        <p:spPr/>
        <p:txBody>
          <a:bodyPr>
            <a:normAutofit fontScale="92500" lnSpcReduction="20000"/>
          </a:bodyPr>
          <a:lstStyle/>
          <a:p>
            <a:pPr eaLnBrk="1" hangingPunct="1"/>
            <a:r>
              <a:rPr lang="en-GB" sz="2400" dirty="0">
                <a:solidFill>
                  <a:srgbClr val="7030A0"/>
                </a:solidFill>
              </a:rPr>
              <a:t>Break conventional and cultural rules</a:t>
            </a:r>
          </a:p>
          <a:p>
            <a:pPr eaLnBrk="1" hangingPunct="1"/>
            <a:endParaRPr lang="en-GB" sz="900" dirty="0">
              <a:solidFill>
                <a:srgbClr val="7030A0"/>
              </a:solidFill>
            </a:endParaRPr>
          </a:p>
          <a:p>
            <a:pPr lvl="1" eaLnBrk="1" hangingPunct="1"/>
            <a:r>
              <a:rPr lang="en-GB" sz="2400" dirty="0">
                <a:solidFill>
                  <a:schemeClr val="accent1"/>
                </a:solidFill>
              </a:rPr>
              <a:t>e.g. recycle bin placed on desktop</a:t>
            </a:r>
          </a:p>
          <a:p>
            <a:pPr lvl="1" eaLnBrk="1" hangingPunct="1"/>
            <a:endParaRPr lang="en-GB" sz="1100" dirty="0">
              <a:solidFill>
                <a:schemeClr val="accent1"/>
              </a:solidFill>
            </a:endParaRPr>
          </a:p>
          <a:p>
            <a:pPr eaLnBrk="1" hangingPunct="1"/>
            <a:r>
              <a:rPr lang="en-GB" sz="2400" dirty="0">
                <a:solidFill>
                  <a:srgbClr val="7030A0"/>
                </a:solidFill>
              </a:rPr>
              <a:t>Can constrain designers in the way they conceptualize a problem space</a:t>
            </a:r>
          </a:p>
          <a:p>
            <a:pPr eaLnBrk="1" hangingPunct="1"/>
            <a:endParaRPr lang="en-GB" sz="1100" dirty="0">
              <a:solidFill>
                <a:srgbClr val="7030A0"/>
              </a:solidFill>
            </a:endParaRPr>
          </a:p>
          <a:p>
            <a:pPr eaLnBrk="1" hangingPunct="1"/>
            <a:r>
              <a:rPr lang="en-GB" sz="2400" dirty="0">
                <a:solidFill>
                  <a:srgbClr val="7030A0"/>
                </a:solidFill>
              </a:rPr>
              <a:t>Conflict with design principles</a:t>
            </a:r>
          </a:p>
          <a:p>
            <a:pPr eaLnBrk="1" hangingPunct="1"/>
            <a:endParaRPr lang="en-GB" sz="1100" dirty="0">
              <a:solidFill>
                <a:srgbClr val="7030A0"/>
              </a:solidFill>
            </a:endParaRPr>
          </a:p>
          <a:p>
            <a:pPr eaLnBrk="1" hangingPunct="1"/>
            <a:r>
              <a:rPr lang="en-GB" sz="2400" dirty="0">
                <a:solidFill>
                  <a:srgbClr val="7030A0"/>
                </a:solidFill>
              </a:rPr>
              <a:t>Forces users to only understand the system in terms of the metaphor</a:t>
            </a:r>
          </a:p>
          <a:p>
            <a:pPr eaLnBrk="1" hangingPunct="1"/>
            <a:endParaRPr lang="en-GB" sz="1100" dirty="0">
              <a:solidFill>
                <a:srgbClr val="7030A0"/>
              </a:solidFill>
            </a:endParaRPr>
          </a:p>
          <a:p>
            <a:pPr eaLnBrk="1" hangingPunct="1"/>
            <a:r>
              <a:rPr lang="en-GB" sz="2400" dirty="0">
                <a:solidFill>
                  <a:srgbClr val="7030A0"/>
                </a:solidFill>
              </a:rPr>
              <a:t>Designers can inadvertently use bad existing designs and transfer the bad parts over</a:t>
            </a:r>
          </a:p>
          <a:p>
            <a:pPr eaLnBrk="1" hangingPunct="1"/>
            <a:endParaRPr lang="en-GB" sz="1100" dirty="0">
              <a:solidFill>
                <a:srgbClr val="7030A0"/>
              </a:solidFill>
            </a:endParaRPr>
          </a:p>
          <a:p>
            <a:pPr eaLnBrk="1" hangingPunct="1"/>
            <a:r>
              <a:rPr lang="en-GB" sz="2400" dirty="0">
                <a:solidFill>
                  <a:srgbClr val="7030A0"/>
                </a:solidFill>
              </a:rPr>
              <a:t>Limits designers</a:t>
            </a:r>
            <a:r>
              <a:rPr lang="ja-JP" altLang="en-GB" sz="2400" dirty="0">
                <a:solidFill>
                  <a:srgbClr val="7030A0"/>
                </a:solidFill>
              </a:rPr>
              <a:t>’</a:t>
            </a:r>
            <a:r>
              <a:rPr lang="en-GB" sz="2400" dirty="0">
                <a:solidFill>
                  <a:srgbClr val="7030A0"/>
                </a:solidFill>
              </a:rPr>
              <a:t> imagination in coming up with new conceptual models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20</a:t>
            </a:fld>
            <a:endParaRPr lang="en-GB" dirty="0">
              <a:solidFill>
                <a:schemeClr val="accent6">
                  <a:lumMod val="75000"/>
                </a:schemeClr>
              </a:solidFill>
            </a:endParaRPr>
          </a:p>
        </p:txBody>
      </p:sp>
    </p:spTree>
    <p:extLst>
      <p:ext uri="{BB962C8B-B14F-4D97-AF65-F5344CB8AC3E}">
        <p14:creationId xmlns:p14="http://schemas.microsoft.com/office/powerpoint/2010/main" val="79619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idx="4294967295"/>
          </p:nvPr>
        </p:nvSpPr>
        <p:spPr>
          <a:noFill/>
        </p:spPr>
        <p:txBody>
          <a:bodyPr lIns="90487" tIns="44450" rIns="90487" bIns="44450"/>
          <a:lstStyle/>
          <a:p>
            <a:pPr eaLnBrk="1" hangingPunct="1"/>
            <a:r>
              <a:rPr lang="en-GB" dirty="0"/>
              <a:t>Interaction types</a:t>
            </a:r>
          </a:p>
        </p:txBody>
      </p:sp>
      <p:sp>
        <p:nvSpPr>
          <p:cNvPr id="44037" name="Rectangle 3"/>
          <p:cNvSpPr>
            <a:spLocks noGrp="1" noChangeArrowheads="1"/>
          </p:cNvSpPr>
          <p:nvPr>
            <p:ph type="body" idx="4294967295"/>
          </p:nvPr>
        </p:nvSpPr>
        <p:spPr>
          <a:xfrm>
            <a:off x="685800" y="1676400"/>
            <a:ext cx="8153400" cy="4114800"/>
          </a:xfrm>
          <a:noFill/>
        </p:spPr>
        <p:txBody>
          <a:bodyPr lIns="90487" tIns="44450" rIns="90487" bIns="44450">
            <a:normAutofit fontScale="92500" lnSpcReduction="10000"/>
          </a:bodyPr>
          <a:lstStyle/>
          <a:p>
            <a:pPr eaLnBrk="1" hangingPunct="1">
              <a:lnSpc>
                <a:spcPct val="90000"/>
              </a:lnSpc>
            </a:pPr>
            <a:r>
              <a:rPr lang="en-GB" sz="2800" dirty="0">
                <a:solidFill>
                  <a:srgbClr val="7030A0"/>
                </a:solidFill>
              </a:rPr>
              <a:t>Instructing</a:t>
            </a:r>
          </a:p>
          <a:p>
            <a:pPr eaLnBrk="1" hangingPunct="1">
              <a:lnSpc>
                <a:spcPct val="90000"/>
              </a:lnSpc>
            </a:pPr>
            <a:endParaRPr lang="en-GB" sz="900" dirty="0">
              <a:solidFill>
                <a:srgbClr val="7030A0"/>
              </a:solidFill>
            </a:endParaRPr>
          </a:p>
          <a:p>
            <a:pPr lvl="1" eaLnBrk="1" hangingPunct="1">
              <a:lnSpc>
                <a:spcPct val="90000"/>
              </a:lnSpc>
            </a:pPr>
            <a:r>
              <a:rPr lang="en-GB" sz="2400" dirty="0">
                <a:solidFill>
                  <a:schemeClr val="accent1"/>
                </a:solidFill>
              </a:rPr>
              <a:t>issuing commands and selecting options</a:t>
            </a:r>
          </a:p>
          <a:p>
            <a:pPr lvl="1" eaLnBrk="1" hangingPunct="1">
              <a:lnSpc>
                <a:spcPct val="90000"/>
              </a:lnSpc>
            </a:pPr>
            <a:endParaRPr lang="en-GB" sz="900" dirty="0">
              <a:solidFill>
                <a:schemeClr val="accent1"/>
              </a:solidFill>
            </a:endParaRPr>
          </a:p>
          <a:p>
            <a:pPr eaLnBrk="1" hangingPunct="1">
              <a:lnSpc>
                <a:spcPct val="90000"/>
              </a:lnSpc>
            </a:pPr>
            <a:r>
              <a:rPr lang="en-GB" sz="2800" dirty="0">
                <a:solidFill>
                  <a:srgbClr val="7030A0"/>
                </a:solidFill>
              </a:rPr>
              <a:t>Conversing</a:t>
            </a:r>
          </a:p>
          <a:p>
            <a:pPr eaLnBrk="1" hangingPunct="1">
              <a:lnSpc>
                <a:spcPct val="90000"/>
              </a:lnSpc>
            </a:pPr>
            <a:endParaRPr lang="en-GB" sz="900" dirty="0">
              <a:solidFill>
                <a:srgbClr val="7030A0"/>
              </a:solidFill>
            </a:endParaRPr>
          </a:p>
          <a:p>
            <a:pPr lvl="1" eaLnBrk="1" hangingPunct="1">
              <a:lnSpc>
                <a:spcPct val="90000"/>
              </a:lnSpc>
            </a:pPr>
            <a:r>
              <a:rPr lang="en-GB" sz="2400" dirty="0">
                <a:solidFill>
                  <a:schemeClr val="accent1"/>
                </a:solidFill>
              </a:rPr>
              <a:t>interacting with a system as if having a conversation</a:t>
            </a:r>
          </a:p>
          <a:p>
            <a:pPr lvl="1" eaLnBrk="1" hangingPunct="1">
              <a:lnSpc>
                <a:spcPct val="90000"/>
              </a:lnSpc>
            </a:pPr>
            <a:endParaRPr lang="en-GB" sz="900" dirty="0">
              <a:solidFill>
                <a:schemeClr val="accent1"/>
              </a:solidFill>
            </a:endParaRPr>
          </a:p>
          <a:p>
            <a:pPr eaLnBrk="1" hangingPunct="1">
              <a:lnSpc>
                <a:spcPct val="90000"/>
              </a:lnSpc>
            </a:pPr>
            <a:r>
              <a:rPr lang="en-GB" sz="2800" dirty="0">
                <a:solidFill>
                  <a:srgbClr val="7030A0"/>
                </a:solidFill>
              </a:rPr>
              <a:t>Manipulating</a:t>
            </a:r>
          </a:p>
          <a:p>
            <a:pPr eaLnBrk="1" hangingPunct="1">
              <a:lnSpc>
                <a:spcPct val="90000"/>
              </a:lnSpc>
            </a:pPr>
            <a:endParaRPr lang="en-GB" sz="900" dirty="0">
              <a:solidFill>
                <a:srgbClr val="7030A0"/>
              </a:solidFill>
            </a:endParaRPr>
          </a:p>
          <a:p>
            <a:pPr lvl="1" eaLnBrk="1" hangingPunct="1">
              <a:lnSpc>
                <a:spcPct val="90000"/>
              </a:lnSpc>
            </a:pPr>
            <a:r>
              <a:rPr lang="en-GB" sz="2400" dirty="0">
                <a:solidFill>
                  <a:schemeClr val="accent1"/>
                </a:solidFill>
              </a:rPr>
              <a:t>interacting with objects in a virtual or physical space by manipulating them </a:t>
            </a:r>
          </a:p>
          <a:p>
            <a:pPr lvl="1" eaLnBrk="1" hangingPunct="1">
              <a:lnSpc>
                <a:spcPct val="90000"/>
              </a:lnSpc>
            </a:pPr>
            <a:endParaRPr lang="en-GB" sz="900" dirty="0">
              <a:solidFill>
                <a:schemeClr val="accent1"/>
              </a:solidFill>
            </a:endParaRPr>
          </a:p>
          <a:p>
            <a:pPr eaLnBrk="1" hangingPunct="1">
              <a:lnSpc>
                <a:spcPct val="90000"/>
              </a:lnSpc>
            </a:pPr>
            <a:r>
              <a:rPr lang="en-GB" sz="2800" dirty="0">
                <a:solidFill>
                  <a:srgbClr val="7030A0"/>
                </a:solidFill>
              </a:rPr>
              <a:t>Exploring</a:t>
            </a:r>
          </a:p>
          <a:p>
            <a:pPr lvl="1" eaLnBrk="1" hangingPunct="1">
              <a:lnSpc>
                <a:spcPct val="90000"/>
              </a:lnSpc>
            </a:pPr>
            <a:r>
              <a:rPr lang="en-US" sz="2400" dirty="0">
                <a:solidFill>
                  <a:schemeClr val="accent1"/>
                </a:solidFill>
              </a:rPr>
              <a:t>moving through a virtual environment or a physical space</a:t>
            </a:r>
            <a:endParaRPr lang="en-GB" sz="2400" dirty="0">
              <a:solidFill>
                <a:schemeClr val="accent1"/>
              </a:solidFill>
            </a:endParaRPr>
          </a:p>
        </p:txBody>
      </p:sp>
      <p:sp>
        <p:nvSpPr>
          <p:cNvPr id="44038" name="Rectangle 4"/>
          <p:cNvSpPr>
            <a:spLocks noChangeArrowheads="1"/>
          </p:cNvSpPr>
          <p:nvPr/>
        </p:nvSpPr>
        <p:spPr bwMode="auto">
          <a:xfrm>
            <a:off x="304800" y="1143000"/>
            <a:ext cx="1128713" cy="621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lnSpc>
                <a:spcPct val="90000"/>
              </a:lnSpc>
              <a:spcBef>
                <a:spcPct val="20000"/>
              </a:spcBef>
            </a:pPr>
            <a:endParaRPr lang="en-GB" sz="2800" baseline="-25000">
              <a:latin typeface="Liberation Sans" panose="020B0604020202020204" pitchFamily="34" charset="0"/>
              <a:ea typeface="Liberation Sans" panose="020B0604020202020204" pitchFamily="34" charset="0"/>
              <a:cs typeface="Liberation Sans" panose="020B0604020202020204" pitchFamily="34" charset="0"/>
            </a:endParaRPr>
          </a:p>
          <a:p>
            <a:pPr lvl="1" eaLnBrk="0" hangingPunct="0">
              <a:lnSpc>
                <a:spcPct val="90000"/>
              </a:lnSpc>
              <a:spcBef>
                <a:spcPct val="20000"/>
              </a:spcBef>
              <a:buFontTx/>
              <a:buChar char="–"/>
            </a:pPr>
            <a:endParaRPr lang="en-GB" sz="2400" baseline="-250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21</a:t>
            </a:fld>
            <a:endParaRPr lang="en-GB" dirty="0">
              <a:solidFill>
                <a:schemeClr val="accent6">
                  <a:lumMod val="75000"/>
                </a:schemeClr>
              </a:solidFill>
            </a:endParaRPr>
          </a:p>
        </p:txBody>
      </p:sp>
    </p:spTree>
    <p:extLst>
      <p:ext uri="{BB962C8B-B14F-4D97-AF65-F5344CB8AC3E}">
        <p14:creationId xmlns:p14="http://schemas.microsoft.com/office/powerpoint/2010/main" val="291470693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idx="4294967295"/>
          </p:nvPr>
        </p:nvSpPr>
        <p:spPr/>
        <p:txBody>
          <a:bodyPr/>
          <a:lstStyle/>
          <a:p>
            <a:pPr eaLnBrk="1" hangingPunct="1"/>
            <a:r>
              <a:rPr lang="en-GB" dirty="0"/>
              <a:t>1. Instructing</a:t>
            </a:r>
          </a:p>
        </p:txBody>
      </p:sp>
      <p:sp>
        <p:nvSpPr>
          <p:cNvPr id="46085" name="Rectangle 3"/>
          <p:cNvSpPr>
            <a:spLocks noGrp="1" noChangeArrowheads="1"/>
          </p:cNvSpPr>
          <p:nvPr>
            <p:ph type="body" idx="4294967295"/>
          </p:nvPr>
        </p:nvSpPr>
        <p:spPr>
          <a:xfrm>
            <a:off x="685800" y="1600200"/>
            <a:ext cx="7772400" cy="4114800"/>
          </a:xfrm>
        </p:spPr>
        <p:txBody>
          <a:bodyPr>
            <a:normAutofit fontScale="92500" lnSpcReduction="10000"/>
          </a:bodyPr>
          <a:lstStyle/>
          <a:p>
            <a:pPr eaLnBrk="1" hangingPunct="1">
              <a:lnSpc>
                <a:spcPct val="90000"/>
              </a:lnSpc>
            </a:pPr>
            <a:r>
              <a:rPr lang="en-GB" sz="2800" dirty="0">
                <a:solidFill>
                  <a:srgbClr val="7030A0"/>
                </a:solidFill>
              </a:rPr>
              <a:t>Where users instruct a system and tell it what to do</a:t>
            </a:r>
          </a:p>
          <a:p>
            <a:pPr lvl="1" eaLnBrk="1" hangingPunct="1">
              <a:lnSpc>
                <a:spcPct val="90000"/>
              </a:lnSpc>
            </a:pPr>
            <a:r>
              <a:rPr lang="en-GB" sz="2400" dirty="0">
                <a:solidFill>
                  <a:schemeClr val="accent1"/>
                </a:solidFill>
              </a:rPr>
              <a:t>e.g. tell the time, print a file, save a file</a:t>
            </a:r>
          </a:p>
          <a:p>
            <a:pPr lvl="1" eaLnBrk="1" hangingPunct="1">
              <a:lnSpc>
                <a:spcPct val="90000"/>
              </a:lnSpc>
            </a:pPr>
            <a:endParaRPr lang="en-GB" sz="1100" dirty="0">
              <a:solidFill>
                <a:schemeClr val="accent1"/>
              </a:solidFill>
            </a:endParaRPr>
          </a:p>
          <a:p>
            <a:pPr eaLnBrk="1" hangingPunct="1">
              <a:lnSpc>
                <a:spcPct val="90000"/>
              </a:lnSpc>
            </a:pPr>
            <a:r>
              <a:rPr lang="en-GB" sz="2800" dirty="0">
                <a:solidFill>
                  <a:srgbClr val="7030A0"/>
                </a:solidFill>
              </a:rPr>
              <a:t>Very common conceptual model, underlying a diversity of devices and systems</a:t>
            </a:r>
          </a:p>
          <a:p>
            <a:pPr lvl="1" eaLnBrk="1" hangingPunct="1">
              <a:lnSpc>
                <a:spcPct val="90000"/>
              </a:lnSpc>
            </a:pPr>
            <a:r>
              <a:rPr lang="en-GB" sz="2400" dirty="0">
                <a:solidFill>
                  <a:schemeClr val="accent1"/>
                </a:solidFill>
              </a:rPr>
              <a:t>e.g. word processors, VCRs, vending machines</a:t>
            </a:r>
          </a:p>
          <a:p>
            <a:pPr lvl="1" eaLnBrk="1" hangingPunct="1">
              <a:lnSpc>
                <a:spcPct val="90000"/>
              </a:lnSpc>
            </a:pPr>
            <a:endParaRPr lang="en-GB" sz="1100" dirty="0">
              <a:solidFill>
                <a:schemeClr val="accent1"/>
              </a:solidFill>
            </a:endParaRPr>
          </a:p>
          <a:p>
            <a:pPr eaLnBrk="1" hangingPunct="1">
              <a:lnSpc>
                <a:spcPct val="90000"/>
              </a:lnSpc>
            </a:pPr>
            <a:r>
              <a:rPr lang="en-GB" sz="2800" dirty="0">
                <a:solidFill>
                  <a:srgbClr val="7030A0"/>
                </a:solidFill>
              </a:rPr>
              <a:t>Main benefit is that instructing supports quick and efficient interaction</a:t>
            </a:r>
          </a:p>
          <a:p>
            <a:pPr lvl="1" eaLnBrk="1" hangingPunct="1">
              <a:lnSpc>
                <a:spcPct val="90000"/>
              </a:lnSpc>
            </a:pPr>
            <a:r>
              <a:rPr lang="en-GB" sz="2400" dirty="0">
                <a:solidFill>
                  <a:schemeClr val="accent1"/>
                </a:solidFill>
              </a:rPr>
              <a:t>good for repetitive kinds of actions performed on multiple objects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22</a:t>
            </a:fld>
            <a:endParaRPr lang="en-GB" dirty="0">
              <a:solidFill>
                <a:schemeClr val="accent6">
                  <a:lumMod val="75000"/>
                </a:schemeClr>
              </a:solidFill>
            </a:endParaRPr>
          </a:p>
        </p:txBody>
      </p:sp>
    </p:spTree>
    <p:extLst>
      <p:ext uri="{BB962C8B-B14F-4D97-AF65-F5344CB8AC3E}">
        <p14:creationId xmlns:p14="http://schemas.microsoft.com/office/powerpoint/2010/main" val="118974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itle 1"/>
          <p:cNvSpPr>
            <a:spLocks noGrp="1"/>
          </p:cNvSpPr>
          <p:nvPr>
            <p:ph type="title" idx="4294967295"/>
          </p:nvPr>
        </p:nvSpPr>
        <p:spPr/>
        <p:txBody>
          <a:bodyPr/>
          <a:lstStyle/>
          <a:p>
            <a:pPr eaLnBrk="1" hangingPunct="1"/>
            <a:r>
              <a:rPr lang="en-GB" dirty="0"/>
              <a:t>Which is easiest and why?</a:t>
            </a:r>
          </a:p>
        </p:txBody>
      </p:sp>
      <p:graphicFrame>
        <p:nvGraphicFramePr>
          <p:cNvPr id="47106" name="Object 2"/>
          <p:cNvGraphicFramePr>
            <a:graphicFrameLocks noChangeAspect="1"/>
          </p:cNvGraphicFramePr>
          <p:nvPr>
            <p:extLst>
              <p:ext uri="{D42A27DB-BD31-4B8C-83A1-F6EECF244321}">
                <p14:modId xmlns:p14="http://schemas.microsoft.com/office/powerpoint/2010/main" val="2585001560"/>
              </p:ext>
            </p:extLst>
          </p:nvPr>
        </p:nvGraphicFramePr>
        <p:xfrm>
          <a:off x="1547664" y="1988840"/>
          <a:ext cx="5486400" cy="3492500"/>
        </p:xfrm>
        <a:graphic>
          <a:graphicData uri="http://schemas.openxmlformats.org/presentationml/2006/ole">
            <mc:AlternateContent xmlns:mc="http://schemas.openxmlformats.org/markup-compatibility/2006">
              <mc:Choice xmlns:v="urn:schemas-microsoft-com:vml" Requires="v">
                <p:oleObj spid="_x0000_s33844" name="Document" r:id="rId4" imgW="5486400" imgH="3492500" progId="Word.Document.12">
                  <p:link updateAutomatic="1"/>
                </p:oleObj>
              </mc:Choice>
              <mc:Fallback>
                <p:oleObj name="Document" r:id="rId4" imgW="5486400" imgH="349250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988840"/>
                        <a:ext cx="5486400" cy="349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7107" name="Object 3"/>
          <p:cNvGraphicFramePr>
            <a:graphicFrameLocks noChangeAspect="1"/>
          </p:cNvGraphicFramePr>
          <p:nvPr>
            <p:extLst>
              <p:ext uri="{D42A27DB-BD31-4B8C-83A1-F6EECF244321}">
                <p14:modId xmlns:p14="http://schemas.microsoft.com/office/powerpoint/2010/main" val="3267381447"/>
              </p:ext>
            </p:extLst>
          </p:nvPr>
        </p:nvGraphicFramePr>
        <p:xfrm>
          <a:off x="4788024" y="1988840"/>
          <a:ext cx="2159000" cy="3492500"/>
        </p:xfrm>
        <a:graphic>
          <a:graphicData uri="http://schemas.openxmlformats.org/presentationml/2006/ole">
            <mc:AlternateContent xmlns:mc="http://schemas.openxmlformats.org/markup-compatibility/2006">
              <mc:Choice xmlns:v="urn:schemas-microsoft-com:vml" Requires="v">
                <p:oleObj spid="_x0000_s33845" name="Document" r:id="rId6" imgW="2159000" imgH="3492500" progId="Word.Document.12">
                  <p:link updateAutomatic="1"/>
                </p:oleObj>
              </mc:Choice>
              <mc:Fallback>
                <p:oleObj name="Document" r:id="rId6" imgW="2159000" imgH="3492500" progId="Word.Document.12">
                  <p:link updateAutomatic="1"/>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1988840"/>
                        <a:ext cx="2159000" cy="349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23</a:t>
            </a:fld>
            <a:endParaRPr lang="en-GB" dirty="0">
              <a:solidFill>
                <a:schemeClr val="accent6">
                  <a:lumMod val="75000"/>
                </a:schemeClr>
              </a:solidFill>
            </a:endParaRPr>
          </a:p>
        </p:txBody>
      </p:sp>
    </p:spTree>
    <p:extLst>
      <p:ext uri="{BB962C8B-B14F-4D97-AF65-F5344CB8AC3E}">
        <p14:creationId xmlns:p14="http://schemas.microsoft.com/office/powerpoint/2010/main" val="162530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idx="4294967295"/>
          </p:nvPr>
        </p:nvSpPr>
        <p:spPr>
          <a:xfrm>
            <a:off x="685800" y="381000"/>
            <a:ext cx="7772400" cy="1143000"/>
          </a:xfrm>
          <a:noFill/>
        </p:spPr>
        <p:txBody>
          <a:bodyPr lIns="90487" tIns="44450" rIns="90487" bIns="44450"/>
          <a:lstStyle/>
          <a:p>
            <a:pPr eaLnBrk="1" hangingPunct="1"/>
            <a:r>
              <a:rPr lang="en-GB" dirty="0"/>
              <a:t>2. Conversing</a:t>
            </a:r>
          </a:p>
        </p:txBody>
      </p:sp>
      <p:sp>
        <p:nvSpPr>
          <p:cNvPr id="49157" name="Rectangle 3"/>
          <p:cNvSpPr>
            <a:spLocks noGrp="1" noChangeArrowheads="1"/>
          </p:cNvSpPr>
          <p:nvPr>
            <p:ph type="body" idx="4294967295"/>
          </p:nvPr>
        </p:nvSpPr>
        <p:spPr>
          <a:xfrm>
            <a:off x="683568" y="1772816"/>
            <a:ext cx="7772400" cy="4114800"/>
          </a:xfrm>
          <a:noFill/>
        </p:spPr>
        <p:txBody>
          <a:bodyPr lIns="90487" tIns="44450" rIns="90487" bIns="44450">
            <a:normAutofit lnSpcReduction="10000"/>
          </a:bodyPr>
          <a:lstStyle/>
          <a:p>
            <a:pPr eaLnBrk="1" hangingPunct="1">
              <a:lnSpc>
                <a:spcPct val="90000"/>
              </a:lnSpc>
            </a:pPr>
            <a:r>
              <a:rPr lang="en-GB" sz="2400" dirty="0"/>
              <a:t>Underlying model of having a conversation with another human</a:t>
            </a:r>
          </a:p>
          <a:p>
            <a:pPr eaLnBrk="1" hangingPunct="1">
              <a:lnSpc>
                <a:spcPct val="90000"/>
              </a:lnSpc>
            </a:pPr>
            <a:endParaRPr lang="en-GB" sz="2400" dirty="0"/>
          </a:p>
          <a:p>
            <a:pPr eaLnBrk="1" hangingPunct="1">
              <a:lnSpc>
                <a:spcPct val="90000"/>
              </a:lnSpc>
            </a:pPr>
            <a:endParaRPr lang="en-GB" sz="800" dirty="0"/>
          </a:p>
          <a:p>
            <a:pPr eaLnBrk="1" hangingPunct="1">
              <a:lnSpc>
                <a:spcPct val="90000"/>
              </a:lnSpc>
            </a:pPr>
            <a:r>
              <a:rPr lang="en-GB" sz="2400" dirty="0"/>
              <a:t>Range from simple voice recognition menu-driven systems to more complex </a:t>
            </a:r>
            <a:r>
              <a:rPr lang="ja-JP" altLang="en-GB" sz="2400" dirty="0"/>
              <a:t>‘</a:t>
            </a:r>
            <a:r>
              <a:rPr lang="en-GB" sz="2400" dirty="0"/>
              <a:t>natural language</a:t>
            </a:r>
            <a:r>
              <a:rPr lang="ja-JP" altLang="en-GB" sz="2400" dirty="0"/>
              <a:t>’</a:t>
            </a:r>
            <a:r>
              <a:rPr lang="en-GB" sz="2400" dirty="0"/>
              <a:t> dialogs</a:t>
            </a:r>
          </a:p>
          <a:p>
            <a:pPr eaLnBrk="1" hangingPunct="1">
              <a:lnSpc>
                <a:spcPct val="90000"/>
              </a:lnSpc>
            </a:pPr>
            <a:endParaRPr lang="en-GB" sz="2400" dirty="0"/>
          </a:p>
          <a:p>
            <a:pPr eaLnBrk="1" hangingPunct="1">
              <a:lnSpc>
                <a:spcPct val="90000"/>
              </a:lnSpc>
            </a:pPr>
            <a:endParaRPr lang="en-GB" sz="800" dirty="0"/>
          </a:p>
          <a:p>
            <a:pPr eaLnBrk="1" hangingPunct="1">
              <a:lnSpc>
                <a:spcPct val="90000"/>
              </a:lnSpc>
            </a:pPr>
            <a:r>
              <a:rPr lang="en-GB" sz="2400" dirty="0"/>
              <a:t>Examples include timetables, search engines, advice-giving systems, help systems</a:t>
            </a:r>
          </a:p>
          <a:p>
            <a:pPr eaLnBrk="1" hangingPunct="1">
              <a:lnSpc>
                <a:spcPct val="90000"/>
              </a:lnSpc>
            </a:pPr>
            <a:endParaRPr lang="en-GB" sz="2400" dirty="0"/>
          </a:p>
          <a:p>
            <a:pPr eaLnBrk="1" hangingPunct="1">
              <a:lnSpc>
                <a:spcPct val="90000"/>
              </a:lnSpc>
            </a:pPr>
            <a:endParaRPr lang="en-GB" sz="800" dirty="0"/>
          </a:p>
          <a:p>
            <a:pPr eaLnBrk="1" hangingPunct="1">
              <a:lnSpc>
                <a:spcPct val="90000"/>
              </a:lnSpc>
            </a:pPr>
            <a:r>
              <a:rPr lang="en-GB" sz="2400" dirty="0"/>
              <a:t>Also virtual agents, toys and pet robots designed to converse with you</a:t>
            </a:r>
          </a:p>
          <a:p>
            <a:pPr lvl="1" eaLnBrk="1" hangingPunct="1">
              <a:lnSpc>
                <a:spcPct val="90000"/>
              </a:lnSpc>
            </a:pPr>
            <a:endParaRPr lang="en-GB" sz="20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24</a:t>
            </a:fld>
            <a:endParaRPr lang="en-GB" dirty="0">
              <a:solidFill>
                <a:schemeClr val="accent6">
                  <a:lumMod val="75000"/>
                </a:schemeClr>
              </a:solidFill>
            </a:endParaRPr>
          </a:p>
        </p:txBody>
      </p:sp>
    </p:spTree>
    <p:extLst>
      <p:ext uri="{BB962C8B-B14F-4D97-AF65-F5344CB8AC3E}">
        <p14:creationId xmlns:p14="http://schemas.microsoft.com/office/powerpoint/2010/main" val="255403494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itle 1"/>
          <p:cNvSpPr>
            <a:spLocks noGrp="1"/>
          </p:cNvSpPr>
          <p:nvPr>
            <p:ph type="title" idx="4294967295"/>
          </p:nvPr>
        </p:nvSpPr>
        <p:spPr>
          <a:xfrm>
            <a:off x="467544" y="188640"/>
            <a:ext cx="8229600" cy="1143000"/>
          </a:xfrm>
        </p:spPr>
        <p:txBody>
          <a:bodyPr/>
          <a:lstStyle/>
          <a:p>
            <a:pPr eaLnBrk="1" hangingPunct="1"/>
            <a:r>
              <a:rPr lang="en-GB" dirty="0"/>
              <a:t>Would you talk with Anna?</a:t>
            </a:r>
          </a:p>
        </p:txBody>
      </p:sp>
      <p:pic>
        <p:nvPicPr>
          <p:cNvPr id="37907" name="Picture 19"/>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59632" y="5373216"/>
            <a:ext cx="7067550" cy="895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790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268760"/>
            <a:ext cx="3322712" cy="39457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25</a:t>
            </a:fld>
            <a:endParaRPr lang="en-GB" dirty="0">
              <a:solidFill>
                <a:schemeClr val="accent6">
                  <a:lumMod val="75000"/>
                </a:schemeClr>
              </a:solidFill>
            </a:endParaRPr>
          </a:p>
        </p:txBody>
      </p:sp>
    </p:spTree>
    <p:extLst>
      <p:ext uri="{BB962C8B-B14F-4D97-AF65-F5344CB8AC3E}">
        <p14:creationId xmlns:p14="http://schemas.microsoft.com/office/powerpoint/2010/main" val="1027318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idx="4294967295"/>
          </p:nvPr>
        </p:nvSpPr>
        <p:spPr>
          <a:xfrm>
            <a:off x="685800" y="457200"/>
            <a:ext cx="7772400" cy="1143000"/>
          </a:xfrm>
        </p:spPr>
        <p:txBody>
          <a:bodyPr>
            <a:noAutofit/>
          </a:bodyPr>
          <a:lstStyle/>
          <a:p>
            <a:pPr eaLnBrk="1" hangingPunct="1"/>
            <a:r>
              <a:rPr lang="en-GB" sz="4000" dirty="0"/>
              <a:t>Pros and cons of conversational model</a:t>
            </a:r>
          </a:p>
        </p:txBody>
      </p:sp>
      <p:sp>
        <p:nvSpPr>
          <p:cNvPr id="52229" name="Rectangle 3"/>
          <p:cNvSpPr>
            <a:spLocks noGrp="1" noChangeArrowheads="1"/>
          </p:cNvSpPr>
          <p:nvPr>
            <p:ph type="body" idx="4294967295"/>
          </p:nvPr>
        </p:nvSpPr>
        <p:spPr>
          <a:xfrm>
            <a:off x="683568" y="2060848"/>
            <a:ext cx="7772400" cy="4114800"/>
          </a:xfrm>
        </p:spPr>
        <p:txBody>
          <a:bodyPr/>
          <a:lstStyle/>
          <a:p>
            <a:pPr eaLnBrk="1" hangingPunct="1">
              <a:lnSpc>
                <a:spcPct val="90000"/>
              </a:lnSpc>
            </a:pPr>
            <a:r>
              <a:rPr lang="en-GB" sz="2400" dirty="0"/>
              <a:t>Allows users, especially novices and technophobes, to interact with the system in a way that is familiar</a:t>
            </a:r>
          </a:p>
          <a:p>
            <a:pPr eaLnBrk="1" hangingPunct="1">
              <a:lnSpc>
                <a:spcPct val="90000"/>
              </a:lnSpc>
            </a:pPr>
            <a:endParaRPr lang="en-GB" sz="2400" dirty="0"/>
          </a:p>
          <a:p>
            <a:pPr lvl="1" eaLnBrk="1" hangingPunct="1">
              <a:lnSpc>
                <a:spcPct val="90000"/>
              </a:lnSpc>
            </a:pPr>
            <a:r>
              <a:rPr lang="en-GB" sz="2000" dirty="0"/>
              <a:t>makes them feel comfortable, at ease and less scared</a:t>
            </a:r>
          </a:p>
          <a:p>
            <a:pPr lvl="1" eaLnBrk="1" hangingPunct="1">
              <a:lnSpc>
                <a:spcPct val="90000"/>
              </a:lnSpc>
            </a:pPr>
            <a:endParaRPr lang="en-GB" sz="2000" dirty="0"/>
          </a:p>
          <a:p>
            <a:pPr eaLnBrk="1" hangingPunct="1">
              <a:lnSpc>
                <a:spcPct val="90000"/>
              </a:lnSpc>
            </a:pPr>
            <a:r>
              <a:rPr lang="en-GB" sz="2400" dirty="0"/>
              <a:t>Misunderstandings can arise when the system does not know how to parse what the user says</a:t>
            </a:r>
          </a:p>
          <a:p>
            <a:pPr eaLnBrk="1" hangingPunct="1">
              <a:lnSpc>
                <a:spcPct val="90000"/>
              </a:lnSpc>
            </a:pPr>
            <a:endParaRPr lang="en-GB" sz="24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26</a:t>
            </a:fld>
            <a:endParaRPr lang="en-GB" dirty="0">
              <a:solidFill>
                <a:schemeClr val="accent6">
                  <a:lumMod val="75000"/>
                </a:schemeClr>
              </a:solidFill>
            </a:endParaRPr>
          </a:p>
        </p:txBody>
      </p:sp>
    </p:spTree>
    <p:extLst>
      <p:ext uri="{BB962C8B-B14F-4D97-AF65-F5344CB8AC3E}">
        <p14:creationId xmlns:p14="http://schemas.microsoft.com/office/powerpoint/2010/main" val="1807381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idx="4294967295"/>
          </p:nvPr>
        </p:nvSpPr>
        <p:spPr>
          <a:xfrm>
            <a:off x="323528" y="476672"/>
            <a:ext cx="8382000" cy="1143000"/>
          </a:xfrm>
          <a:noFill/>
        </p:spPr>
        <p:txBody>
          <a:bodyPr lIns="90487" tIns="44450" rIns="90487" bIns="44450"/>
          <a:lstStyle/>
          <a:p>
            <a:pPr eaLnBrk="1" hangingPunct="1"/>
            <a:r>
              <a:rPr lang="en-GB" dirty="0"/>
              <a:t>3. Manipulating</a:t>
            </a:r>
          </a:p>
        </p:txBody>
      </p:sp>
      <p:sp>
        <p:nvSpPr>
          <p:cNvPr id="53253" name="Rectangle 3"/>
          <p:cNvSpPr>
            <a:spLocks noGrp="1" noChangeArrowheads="1"/>
          </p:cNvSpPr>
          <p:nvPr>
            <p:ph type="body" idx="4294967295"/>
          </p:nvPr>
        </p:nvSpPr>
        <p:spPr>
          <a:xfrm>
            <a:off x="539552" y="1772816"/>
            <a:ext cx="7772400" cy="4572000"/>
          </a:xfrm>
          <a:noFill/>
        </p:spPr>
        <p:txBody>
          <a:bodyPr lIns="90487" tIns="44450" rIns="90487" bIns="44450">
            <a:normAutofit/>
          </a:bodyPr>
          <a:lstStyle/>
          <a:p>
            <a:pPr eaLnBrk="1" hangingPunct="1">
              <a:lnSpc>
                <a:spcPct val="90000"/>
              </a:lnSpc>
            </a:pPr>
            <a:r>
              <a:rPr lang="en-GB" sz="2400" dirty="0"/>
              <a:t>Involves dragging, selecting, opening, closing and zooming actions on virtual objects </a:t>
            </a:r>
          </a:p>
          <a:p>
            <a:pPr eaLnBrk="1" hangingPunct="1">
              <a:lnSpc>
                <a:spcPct val="90000"/>
              </a:lnSpc>
            </a:pPr>
            <a:endParaRPr lang="en-GB" sz="1100" dirty="0"/>
          </a:p>
          <a:p>
            <a:pPr eaLnBrk="1" hangingPunct="1">
              <a:lnSpc>
                <a:spcPct val="90000"/>
              </a:lnSpc>
            </a:pPr>
            <a:endParaRPr lang="en-GB" sz="800" dirty="0"/>
          </a:p>
          <a:p>
            <a:pPr eaLnBrk="1" hangingPunct="1">
              <a:lnSpc>
                <a:spcPct val="90000"/>
              </a:lnSpc>
            </a:pPr>
            <a:r>
              <a:rPr lang="en-GB" sz="2400" dirty="0"/>
              <a:t>Exploit</a:t>
            </a:r>
            <a:r>
              <a:rPr lang="ja-JP" altLang="en-GB" sz="2400" dirty="0"/>
              <a:t>’</a:t>
            </a:r>
            <a:r>
              <a:rPr lang="en-GB" sz="2400" dirty="0"/>
              <a:t>s users</a:t>
            </a:r>
            <a:r>
              <a:rPr lang="ja-JP" altLang="en-GB" sz="2400" dirty="0"/>
              <a:t>’</a:t>
            </a:r>
            <a:r>
              <a:rPr lang="en-GB" sz="2400" dirty="0"/>
              <a:t> knowledge of how they move and manipulate in the physical world</a:t>
            </a:r>
          </a:p>
          <a:p>
            <a:pPr eaLnBrk="1" hangingPunct="1">
              <a:lnSpc>
                <a:spcPct val="90000"/>
              </a:lnSpc>
            </a:pPr>
            <a:endParaRPr lang="en-GB" sz="1000" dirty="0"/>
          </a:p>
          <a:p>
            <a:pPr eaLnBrk="1" hangingPunct="1">
              <a:lnSpc>
                <a:spcPct val="90000"/>
              </a:lnSpc>
            </a:pPr>
            <a:endParaRPr lang="en-GB" sz="800" dirty="0"/>
          </a:p>
          <a:p>
            <a:pPr eaLnBrk="1" hangingPunct="1">
              <a:lnSpc>
                <a:spcPct val="90000"/>
              </a:lnSpc>
            </a:pPr>
            <a:r>
              <a:rPr lang="en-GB" sz="2400" dirty="0"/>
              <a:t>Can involve actions using physical controllers (e.g. Wii) or air gestures (e.g. Kinect) to control the movements of an on screen avatar</a:t>
            </a:r>
          </a:p>
          <a:p>
            <a:pPr eaLnBrk="1" hangingPunct="1">
              <a:lnSpc>
                <a:spcPct val="90000"/>
              </a:lnSpc>
            </a:pPr>
            <a:endParaRPr lang="en-GB" sz="1000" dirty="0"/>
          </a:p>
          <a:p>
            <a:pPr eaLnBrk="1" hangingPunct="1">
              <a:lnSpc>
                <a:spcPct val="90000"/>
              </a:lnSpc>
            </a:pPr>
            <a:r>
              <a:rPr lang="en-US" sz="2400" dirty="0"/>
              <a:t>Tagged physical objects (e.g. balls) that are manipulated in a physical world result in physical/digital events (e.g. animation)</a:t>
            </a:r>
            <a:endParaRPr lang="en-GB" sz="24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27</a:t>
            </a:fld>
            <a:endParaRPr lang="en-GB" dirty="0">
              <a:solidFill>
                <a:schemeClr val="accent6">
                  <a:lumMod val="75000"/>
                </a:schemeClr>
              </a:solidFill>
            </a:endParaRPr>
          </a:p>
        </p:txBody>
      </p:sp>
    </p:spTree>
    <p:extLst>
      <p:ext uri="{BB962C8B-B14F-4D97-AF65-F5344CB8AC3E}">
        <p14:creationId xmlns:p14="http://schemas.microsoft.com/office/powerpoint/2010/main" val="227900509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idx="4294967295"/>
          </p:nvPr>
        </p:nvSpPr>
        <p:spPr>
          <a:noFill/>
        </p:spPr>
        <p:txBody>
          <a:bodyPr lIns="90487" tIns="44450" rIns="90487" bIns="44450"/>
          <a:lstStyle/>
          <a:p>
            <a:pPr eaLnBrk="1" hangingPunct="1"/>
            <a:r>
              <a:rPr lang="en-GB" dirty="0"/>
              <a:t>Direct Manipulation</a:t>
            </a:r>
          </a:p>
        </p:txBody>
      </p:sp>
      <p:sp>
        <p:nvSpPr>
          <p:cNvPr id="55301" name="Rectangle 3"/>
          <p:cNvSpPr>
            <a:spLocks noGrp="1" noChangeArrowheads="1"/>
          </p:cNvSpPr>
          <p:nvPr>
            <p:ph type="body" idx="4294967295"/>
          </p:nvPr>
        </p:nvSpPr>
        <p:spPr>
          <a:noFill/>
        </p:spPr>
        <p:txBody>
          <a:bodyPr lIns="90487" tIns="44450" rIns="90487" bIns="44450">
            <a:normAutofit lnSpcReduction="10000"/>
          </a:bodyPr>
          <a:lstStyle/>
          <a:p>
            <a:pPr eaLnBrk="1" hangingPunct="1">
              <a:lnSpc>
                <a:spcPct val="90000"/>
              </a:lnSpc>
            </a:pPr>
            <a:r>
              <a:rPr lang="en-GB" sz="2800" dirty="0"/>
              <a:t>Schneiderman (1983) coined the term DM, came from his fascination with computer games at the time</a:t>
            </a:r>
          </a:p>
          <a:p>
            <a:pPr eaLnBrk="1" hangingPunct="1">
              <a:lnSpc>
                <a:spcPct val="90000"/>
              </a:lnSpc>
            </a:pPr>
            <a:endParaRPr lang="en-GB" sz="2800" dirty="0"/>
          </a:p>
          <a:p>
            <a:pPr lvl="1" eaLnBrk="1" hangingPunct="1">
              <a:lnSpc>
                <a:spcPct val="90000"/>
              </a:lnSpc>
            </a:pPr>
            <a:r>
              <a:rPr lang="en-GB" sz="2400" dirty="0"/>
              <a:t>Continuous representation of objects and actions of interest</a:t>
            </a:r>
          </a:p>
          <a:p>
            <a:pPr lvl="1" eaLnBrk="1" hangingPunct="1">
              <a:lnSpc>
                <a:spcPct val="90000"/>
              </a:lnSpc>
            </a:pPr>
            <a:endParaRPr lang="en-GB" sz="2400" dirty="0"/>
          </a:p>
          <a:p>
            <a:pPr lvl="1" eaLnBrk="1" hangingPunct="1">
              <a:lnSpc>
                <a:spcPct val="90000"/>
              </a:lnSpc>
            </a:pPr>
            <a:r>
              <a:rPr lang="en-GB" sz="2400" dirty="0"/>
              <a:t>Physical actions and button pressing instead of issuing commands with complex syntax</a:t>
            </a:r>
          </a:p>
          <a:p>
            <a:pPr lvl="1" eaLnBrk="1" hangingPunct="1">
              <a:lnSpc>
                <a:spcPct val="90000"/>
              </a:lnSpc>
            </a:pPr>
            <a:endParaRPr lang="en-GB" sz="2400" dirty="0"/>
          </a:p>
          <a:p>
            <a:pPr lvl="1" eaLnBrk="1" hangingPunct="1">
              <a:lnSpc>
                <a:spcPct val="90000"/>
              </a:lnSpc>
            </a:pPr>
            <a:r>
              <a:rPr lang="en-GB" sz="2400" dirty="0"/>
              <a:t>Rapid reversible actions with immediate feedback on object of interest</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28</a:t>
            </a:fld>
            <a:endParaRPr lang="en-GB" dirty="0">
              <a:solidFill>
                <a:schemeClr val="accent6">
                  <a:lumMod val="75000"/>
                </a:schemeClr>
              </a:solidFill>
            </a:endParaRPr>
          </a:p>
        </p:txBody>
      </p:sp>
    </p:spTree>
    <p:extLst>
      <p:ext uri="{BB962C8B-B14F-4D97-AF65-F5344CB8AC3E}">
        <p14:creationId xmlns:p14="http://schemas.microsoft.com/office/powerpoint/2010/main" val="37253717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idx="4294967295"/>
          </p:nvPr>
        </p:nvSpPr>
        <p:spPr>
          <a:xfrm>
            <a:off x="685800" y="304800"/>
            <a:ext cx="7772400" cy="1143000"/>
          </a:xfrm>
          <a:noFill/>
        </p:spPr>
        <p:txBody>
          <a:bodyPr lIns="90487" tIns="44450" rIns="90487" bIns="44450">
            <a:normAutofit fontScale="90000"/>
          </a:bodyPr>
          <a:lstStyle/>
          <a:p>
            <a:pPr eaLnBrk="1" hangingPunct="1"/>
            <a:r>
              <a:rPr lang="en-GB" sz="3600" dirty="0"/>
              <a:t>Why are DM interfaces so enjoyable?</a:t>
            </a:r>
          </a:p>
        </p:txBody>
      </p:sp>
      <p:sp>
        <p:nvSpPr>
          <p:cNvPr id="57349" name="Rectangle 3"/>
          <p:cNvSpPr>
            <a:spLocks noGrp="1" noChangeArrowheads="1"/>
          </p:cNvSpPr>
          <p:nvPr>
            <p:ph type="body" idx="4294967295"/>
          </p:nvPr>
        </p:nvSpPr>
        <p:spPr>
          <a:xfrm>
            <a:off x="467544" y="1556792"/>
            <a:ext cx="8305800" cy="4114800"/>
          </a:xfrm>
          <a:noFill/>
        </p:spPr>
        <p:txBody>
          <a:bodyPr lIns="90487" tIns="44450" rIns="90487" bIns="44450">
            <a:noAutofit/>
          </a:bodyPr>
          <a:lstStyle/>
          <a:p>
            <a:pPr eaLnBrk="1" hangingPunct="1"/>
            <a:r>
              <a:rPr lang="en-GB" sz="1800" dirty="0"/>
              <a:t>Novices can learn the basic functionality quickly</a:t>
            </a:r>
          </a:p>
          <a:p>
            <a:pPr eaLnBrk="1" hangingPunct="1"/>
            <a:endParaRPr lang="en-GB" sz="1000" dirty="0"/>
          </a:p>
          <a:p>
            <a:pPr eaLnBrk="1" hangingPunct="1"/>
            <a:r>
              <a:rPr lang="en-GB" sz="1800" dirty="0"/>
              <a:t>Experienced users can work extremely rapidly to carry out a wide range of tasks, even defining new functions </a:t>
            </a:r>
          </a:p>
          <a:p>
            <a:pPr eaLnBrk="1" hangingPunct="1"/>
            <a:endParaRPr lang="en-GB" sz="1000" dirty="0"/>
          </a:p>
          <a:p>
            <a:pPr eaLnBrk="1" hangingPunct="1"/>
            <a:r>
              <a:rPr lang="en-GB" sz="1800" dirty="0"/>
              <a:t>Intermittent users can retain operational concepts over time</a:t>
            </a:r>
          </a:p>
          <a:p>
            <a:pPr eaLnBrk="1" hangingPunct="1"/>
            <a:endParaRPr lang="en-GB" sz="1000" dirty="0"/>
          </a:p>
          <a:p>
            <a:pPr eaLnBrk="1" hangingPunct="1"/>
            <a:r>
              <a:rPr lang="en-GB" sz="1800" dirty="0"/>
              <a:t>Error messages rarely needed</a:t>
            </a:r>
          </a:p>
          <a:p>
            <a:pPr eaLnBrk="1" hangingPunct="1"/>
            <a:endParaRPr lang="en-GB" sz="1000" dirty="0"/>
          </a:p>
          <a:p>
            <a:pPr eaLnBrk="1" hangingPunct="1"/>
            <a:r>
              <a:rPr lang="en-GB" sz="1800" dirty="0"/>
              <a:t>Users can immediately see if their actions are furthering their goals and if not do something else</a:t>
            </a:r>
          </a:p>
          <a:p>
            <a:pPr eaLnBrk="1" hangingPunct="1"/>
            <a:endParaRPr lang="en-GB" sz="1000" dirty="0"/>
          </a:p>
          <a:p>
            <a:pPr eaLnBrk="1" hangingPunct="1"/>
            <a:r>
              <a:rPr lang="en-GB" sz="1800" dirty="0"/>
              <a:t>Users experience less anxiety</a:t>
            </a:r>
          </a:p>
          <a:p>
            <a:pPr eaLnBrk="1" hangingPunct="1"/>
            <a:endParaRPr lang="en-GB" sz="1000" dirty="0"/>
          </a:p>
          <a:p>
            <a:pPr eaLnBrk="1" hangingPunct="1"/>
            <a:r>
              <a:rPr lang="en-GB" sz="1800" dirty="0"/>
              <a:t>Users gain confidence and mastery and feel in control</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29</a:t>
            </a:fld>
            <a:endParaRPr lang="en-GB" dirty="0">
              <a:solidFill>
                <a:schemeClr val="accent6">
                  <a:lumMod val="75000"/>
                </a:schemeClr>
              </a:solidFill>
            </a:endParaRPr>
          </a:p>
        </p:txBody>
      </p:sp>
    </p:spTree>
    <p:extLst>
      <p:ext uri="{BB962C8B-B14F-4D97-AF65-F5344CB8AC3E}">
        <p14:creationId xmlns:p14="http://schemas.microsoft.com/office/powerpoint/2010/main" val="33093199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idx="4294967295"/>
          </p:nvPr>
        </p:nvSpPr>
        <p:spPr>
          <a:xfrm>
            <a:off x="467544" y="620688"/>
            <a:ext cx="8229600" cy="1143000"/>
          </a:xfrm>
        </p:spPr>
        <p:txBody>
          <a:bodyPr>
            <a:normAutofit fontScale="90000"/>
          </a:bodyPr>
          <a:lstStyle/>
          <a:p>
            <a:pPr eaLnBrk="1" hangingPunct="1"/>
            <a:r>
              <a:rPr lang="en-GB" dirty="0"/>
              <a:t>Understanding the problem space</a:t>
            </a:r>
          </a:p>
        </p:txBody>
      </p:sp>
      <p:sp>
        <p:nvSpPr>
          <p:cNvPr id="17413" name="Rectangle 3"/>
          <p:cNvSpPr>
            <a:spLocks noGrp="1" noChangeArrowheads="1"/>
          </p:cNvSpPr>
          <p:nvPr>
            <p:ph type="body" idx="4294967295"/>
          </p:nvPr>
        </p:nvSpPr>
        <p:spPr>
          <a:xfrm>
            <a:off x="539552" y="1484784"/>
            <a:ext cx="8229600" cy="4065315"/>
          </a:xfrm>
        </p:spPr>
        <p:txBody>
          <a:bodyPr/>
          <a:lstStyle/>
          <a:p>
            <a:pPr eaLnBrk="1" hangingPunct="1"/>
            <a:endParaRPr lang="en-GB" dirty="0"/>
          </a:p>
          <a:p>
            <a:pPr eaLnBrk="1" hangingPunct="1"/>
            <a:endParaRPr lang="en-GB" dirty="0"/>
          </a:p>
          <a:p>
            <a:pPr lvl="1" eaLnBrk="1" hangingPunct="1"/>
            <a:r>
              <a:rPr lang="en-GB" dirty="0"/>
              <a:t>What do you want to create?</a:t>
            </a:r>
          </a:p>
          <a:p>
            <a:pPr marL="457200" lvl="1" indent="0" eaLnBrk="1" hangingPunct="1">
              <a:buNone/>
            </a:pPr>
            <a:endParaRPr lang="en-GB" dirty="0"/>
          </a:p>
          <a:p>
            <a:pPr lvl="1" eaLnBrk="1" hangingPunct="1"/>
            <a:r>
              <a:rPr lang="en-GB" dirty="0"/>
              <a:t>What are your assumptions?</a:t>
            </a:r>
          </a:p>
          <a:p>
            <a:pPr lvl="1" eaLnBrk="1" hangingPunct="1"/>
            <a:endParaRPr lang="en-GB" dirty="0"/>
          </a:p>
          <a:p>
            <a:pPr lvl="1" eaLnBrk="1" hangingPunct="1"/>
            <a:r>
              <a:rPr lang="en-GB" dirty="0"/>
              <a:t>Will it achieve what you hope it will?</a:t>
            </a:r>
          </a:p>
          <a:p>
            <a:pPr lvl="1" eaLnBrk="1" hangingPunct="1"/>
            <a:endParaRPr lang="en-GB" dirty="0"/>
          </a:p>
        </p:txBody>
      </p:sp>
      <p:sp>
        <p:nvSpPr>
          <p:cNvPr id="3" name="Footer Placeholder 2"/>
          <p:cNvSpPr>
            <a:spLocks noGrp="1"/>
          </p:cNvSpPr>
          <p:nvPr>
            <p:ph type="ftr" sz="quarter" idx="11"/>
          </p:nvPr>
        </p:nvSpPr>
        <p:spPr>
          <a:xfrm>
            <a:off x="3131840" y="6381328"/>
            <a:ext cx="2895600" cy="365125"/>
          </a:xfrm>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a:t>
            </a:fld>
            <a:endParaRPr lang="en-GB" dirty="0">
              <a:solidFill>
                <a:schemeClr val="accent6">
                  <a:lumMod val="75000"/>
                </a:schemeClr>
              </a:solidFill>
            </a:endParaRPr>
          </a:p>
        </p:txBody>
      </p:sp>
    </p:spTree>
    <p:extLst>
      <p:ext uri="{BB962C8B-B14F-4D97-AF65-F5344CB8AC3E}">
        <p14:creationId xmlns:p14="http://schemas.microsoft.com/office/powerpoint/2010/main" val="4184971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idx="4294967295"/>
          </p:nvPr>
        </p:nvSpPr>
        <p:spPr>
          <a:noFill/>
        </p:spPr>
        <p:txBody>
          <a:bodyPr lIns="90487" tIns="44450" rIns="90487" bIns="44450">
            <a:normAutofit fontScale="90000"/>
          </a:bodyPr>
          <a:lstStyle/>
          <a:p>
            <a:pPr eaLnBrk="1" hangingPunct="1"/>
            <a:r>
              <a:rPr lang="en-GB" dirty="0"/>
              <a:t>What are the disadvantages with DM?</a:t>
            </a:r>
          </a:p>
        </p:txBody>
      </p:sp>
      <p:sp>
        <p:nvSpPr>
          <p:cNvPr id="59397" name="Rectangle 3"/>
          <p:cNvSpPr>
            <a:spLocks noGrp="1" noChangeArrowheads="1"/>
          </p:cNvSpPr>
          <p:nvPr>
            <p:ph type="body" idx="4294967295"/>
          </p:nvPr>
        </p:nvSpPr>
        <p:spPr>
          <a:noFill/>
        </p:spPr>
        <p:txBody>
          <a:bodyPr lIns="90487" tIns="44450" rIns="90487" bIns="44450">
            <a:normAutofit lnSpcReduction="10000"/>
          </a:bodyPr>
          <a:lstStyle/>
          <a:p>
            <a:pPr eaLnBrk="1" hangingPunct="1"/>
            <a:r>
              <a:rPr lang="en-GB" sz="2400" dirty="0"/>
              <a:t>Some people take the metaphor of direct manipulation too literally</a:t>
            </a:r>
          </a:p>
          <a:p>
            <a:pPr eaLnBrk="1" hangingPunct="1"/>
            <a:endParaRPr lang="en-GB" sz="1100" dirty="0"/>
          </a:p>
          <a:p>
            <a:pPr eaLnBrk="1" hangingPunct="1"/>
            <a:r>
              <a:rPr lang="en-GB" sz="2400" dirty="0"/>
              <a:t>Not all tasks can be described by objects and not all actions can be done directly</a:t>
            </a:r>
          </a:p>
          <a:p>
            <a:pPr eaLnBrk="1" hangingPunct="1"/>
            <a:endParaRPr lang="en-GB" sz="1100" dirty="0"/>
          </a:p>
          <a:p>
            <a:pPr eaLnBrk="1" hangingPunct="1"/>
            <a:r>
              <a:rPr lang="en-GB" sz="2400" dirty="0"/>
              <a:t>Some tasks are better achieved through delegating</a:t>
            </a:r>
          </a:p>
          <a:p>
            <a:pPr lvl="1" eaLnBrk="1" hangingPunct="1"/>
            <a:r>
              <a:rPr lang="en-GB" sz="2400" dirty="0"/>
              <a:t>e.g. spell checking</a:t>
            </a:r>
          </a:p>
          <a:p>
            <a:pPr lvl="1" eaLnBrk="1" hangingPunct="1"/>
            <a:endParaRPr lang="en-GB" sz="1100" dirty="0"/>
          </a:p>
          <a:p>
            <a:pPr eaLnBrk="1" hangingPunct="1"/>
            <a:r>
              <a:rPr lang="en-GB" sz="2400" dirty="0"/>
              <a:t>Can become screen space </a:t>
            </a:r>
            <a:r>
              <a:rPr lang="ja-JP" altLang="en-GB" sz="2400" dirty="0"/>
              <a:t>‘</a:t>
            </a:r>
            <a:r>
              <a:rPr lang="en-GB" sz="2400" dirty="0"/>
              <a:t>gobblers</a:t>
            </a:r>
            <a:r>
              <a:rPr lang="ja-JP" altLang="en-GB" sz="2400" dirty="0"/>
              <a:t>’</a:t>
            </a:r>
            <a:endParaRPr lang="en-GB" altLang="ja-JP" sz="2400" dirty="0"/>
          </a:p>
          <a:p>
            <a:pPr eaLnBrk="1" hangingPunct="1"/>
            <a:endParaRPr lang="en-GB" sz="1000" dirty="0"/>
          </a:p>
          <a:p>
            <a:pPr eaLnBrk="1" hangingPunct="1"/>
            <a:r>
              <a:rPr lang="en-GB" sz="2400" dirty="0"/>
              <a:t>Moving a mouse around the screen can be slower than pressing function keys to do same actions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30</a:t>
            </a:fld>
            <a:endParaRPr lang="en-GB" dirty="0">
              <a:solidFill>
                <a:schemeClr val="accent6">
                  <a:lumMod val="75000"/>
                </a:schemeClr>
              </a:solidFill>
            </a:endParaRPr>
          </a:p>
        </p:txBody>
      </p:sp>
    </p:spTree>
    <p:extLst>
      <p:ext uri="{BB962C8B-B14F-4D97-AF65-F5344CB8AC3E}">
        <p14:creationId xmlns:p14="http://schemas.microsoft.com/office/powerpoint/2010/main" val="30799230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idx="4294967295"/>
          </p:nvPr>
        </p:nvSpPr>
        <p:spPr/>
        <p:txBody>
          <a:bodyPr/>
          <a:lstStyle/>
          <a:p>
            <a:pPr eaLnBrk="1" hangingPunct="1"/>
            <a:r>
              <a:rPr lang="en-GB" dirty="0"/>
              <a:t>4. Exploring</a:t>
            </a:r>
          </a:p>
        </p:txBody>
      </p:sp>
      <p:sp>
        <p:nvSpPr>
          <p:cNvPr id="61445" name="Rectangle 3"/>
          <p:cNvSpPr>
            <a:spLocks noGrp="1" noChangeArrowheads="1"/>
          </p:cNvSpPr>
          <p:nvPr>
            <p:ph type="body" idx="4294967295"/>
          </p:nvPr>
        </p:nvSpPr>
        <p:spPr>
          <a:xfrm>
            <a:off x="395536" y="1700808"/>
            <a:ext cx="8229600" cy="4525963"/>
          </a:xfrm>
        </p:spPr>
        <p:txBody>
          <a:bodyPr/>
          <a:lstStyle/>
          <a:p>
            <a:pPr eaLnBrk="1" hangingPunct="1">
              <a:lnSpc>
                <a:spcPct val="90000"/>
              </a:lnSpc>
            </a:pPr>
            <a:r>
              <a:rPr lang="en-US" sz="2800" dirty="0"/>
              <a:t>Involves users moving through virtual or physical environments</a:t>
            </a:r>
          </a:p>
          <a:p>
            <a:pPr eaLnBrk="1" hangingPunct="1">
              <a:lnSpc>
                <a:spcPct val="90000"/>
              </a:lnSpc>
            </a:pPr>
            <a:endParaRPr lang="en-GB" sz="2800" dirty="0"/>
          </a:p>
          <a:p>
            <a:pPr eaLnBrk="1" hangingPunct="1">
              <a:lnSpc>
                <a:spcPct val="90000"/>
              </a:lnSpc>
            </a:pPr>
            <a:endParaRPr lang="en-US" sz="2800" dirty="0"/>
          </a:p>
          <a:p>
            <a:pPr eaLnBrk="1" hangingPunct="1">
              <a:lnSpc>
                <a:spcPct val="90000"/>
              </a:lnSpc>
            </a:pPr>
            <a:r>
              <a:rPr lang="en-GB" sz="2800" dirty="0"/>
              <a:t>Physical environments with embedded sensor technologies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31</a:t>
            </a:fld>
            <a:endParaRPr lang="en-GB" dirty="0">
              <a:solidFill>
                <a:schemeClr val="accent6">
                  <a:lumMod val="75000"/>
                </a:schemeClr>
              </a:solidFill>
            </a:endParaRPr>
          </a:p>
        </p:txBody>
      </p:sp>
    </p:spTree>
    <p:extLst>
      <p:ext uri="{BB962C8B-B14F-4D97-AF65-F5344CB8AC3E}">
        <p14:creationId xmlns:p14="http://schemas.microsoft.com/office/powerpoint/2010/main" val="76745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idx="4294967295"/>
          </p:nvPr>
        </p:nvSpPr>
        <p:spPr>
          <a:noFill/>
        </p:spPr>
        <p:txBody>
          <a:bodyPr lIns="90487" tIns="44450" rIns="90487" bIns="44450">
            <a:normAutofit fontScale="90000"/>
          </a:bodyPr>
          <a:lstStyle/>
          <a:p>
            <a:pPr eaLnBrk="1" hangingPunct="1"/>
            <a:r>
              <a:rPr lang="en-GB" dirty="0"/>
              <a:t>Which conceptual model is best?</a:t>
            </a:r>
          </a:p>
        </p:txBody>
      </p:sp>
      <p:sp>
        <p:nvSpPr>
          <p:cNvPr id="62469" name="Rectangle 3"/>
          <p:cNvSpPr>
            <a:spLocks noGrp="1" noChangeArrowheads="1"/>
          </p:cNvSpPr>
          <p:nvPr>
            <p:ph type="body" idx="4294967295"/>
          </p:nvPr>
        </p:nvSpPr>
        <p:spPr>
          <a:noFill/>
        </p:spPr>
        <p:txBody>
          <a:bodyPr lIns="90487" tIns="44450" rIns="90487" bIns="44450">
            <a:normAutofit/>
          </a:bodyPr>
          <a:lstStyle/>
          <a:p>
            <a:pPr eaLnBrk="1" hangingPunct="1">
              <a:lnSpc>
                <a:spcPct val="90000"/>
              </a:lnSpc>
            </a:pPr>
            <a:r>
              <a:rPr lang="en-GB" sz="2400" dirty="0"/>
              <a:t>Direct manipulation is good for </a:t>
            </a:r>
            <a:r>
              <a:rPr lang="ja-JP" altLang="en-GB" sz="2400" dirty="0"/>
              <a:t>‘</a:t>
            </a:r>
            <a:r>
              <a:rPr lang="en-GB" sz="2400" dirty="0"/>
              <a:t>doing</a:t>
            </a:r>
            <a:r>
              <a:rPr lang="ja-JP" altLang="en-GB" sz="2400" dirty="0"/>
              <a:t>’</a:t>
            </a:r>
            <a:r>
              <a:rPr lang="en-GB" sz="2400" dirty="0"/>
              <a:t> types of tasks, e.g. designing, drawing, flying, driving, sizing windows</a:t>
            </a:r>
          </a:p>
          <a:p>
            <a:pPr eaLnBrk="1" hangingPunct="1">
              <a:lnSpc>
                <a:spcPct val="90000"/>
              </a:lnSpc>
            </a:pPr>
            <a:endParaRPr lang="en-GB" sz="1000" dirty="0"/>
          </a:p>
          <a:p>
            <a:pPr eaLnBrk="1" hangingPunct="1">
              <a:lnSpc>
                <a:spcPct val="90000"/>
              </a:lnSpc>
            </a:pPr>
            <a:r>
              <a:rPr lang="en-GB" sz="2400" dirty="0"/>
              <a:t>Issuing instructions is good for repetitive tasks, e.g. spell-checking,  file management </a:t>
            </a:r>
          </a:p>
          <a:p>
            <a:pPr eaLnBrk="1" hangingPunct="1">
              <a:lnSpc>
                <a:spcPct val="90000"/>
              </a:lnSpc>
            </a:pPr>
            <a:endParaRPr lang="en-GB" sz="1000" dirty="0"/>
          </a:p>
          <a:p>
            <a:pPr eaLnBrk="1" hangingPunct="1">
              <a:lnSpc>
                <a:spcPct val="90000"/>
              </a:lnSpc>
            </a:pPr>
            <a:r>
              <a:rPr lang="en-GB" sz="2400" dirty="0"/>
              <a:t>Having a conversation is good for children, computer-phobic, disabled users and specialised applications (e.g. phone services)</a:t>
            </a:r>
          </a:p>
          <a:p>
            <a:pPr eaLnBrk="1" hangingPunct="1">
              <a:lnSpc>
                <a:spcPct val="90000"/>
              </a:lnSpc>
            </a:pPr>
            <a:endParaRPr lang="en-GB" sz="1000" dirty="0"/>
          </a:p>
          <a:p>
            <a:pPr eaLnBrk="1" hangingPunct="1">
              <a:lnSpc>
                <a:spcPct val="90000"/>
              </a:lnSpc>
            </a:pPr>
            <a:r>
              <a:rPr lang="en-GB" sz="2400" dirty="0"/>
              <a:t>Hybrid conceptual models are often employed, where different ways of carrying out the same actions is supported at the interface - but can take longer to learn</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32</a:t>
            </a:fld>
            <a:endParaRPr lang="en-GB" dirty="0">
              <a:solidFill>
                <a:schemeClr val="accent6">
                  <a:lumMod val="75000"/>
                </a:schemeClr>
              </a:solidFill>
            </a:endParaRPr>
          </a:p>
        </p:txBody>
      </p:sp>
    </p:spTree>
    <p:extLst>
      <p:ext uri="{BB962C8B-B14F-4D97-AF65-F5344CB8AC3E}">
        <p14:creationId xmlns:p14="http://schemas.microsoft.com/office/powerpoint/2010/main" val="217047828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1026"/>
          <p:cNvSpPr>
            <a:spLocks noGrp="1" noChangeArrowheads="1"/>
          </p:cNvSpPr>
          <p:nvPr>
            <p:ph type="title" idx="4294967295"/>
          </p:nvPr>
        </p:nvSpPr>
        <p:spPr/>
        <p:txBody>
          <a:bodyPr>
            <a:normAutofit fontScale="90000"/>
          </a:bodyPr>
          <a:lstStyle/>
          <a:p>
            <a:pPr eaLnBrk="1" hangingPunct="1"/>
            <a:r>
              <a:rPr lang="en-GB" dirty="0"/>
              <a:t>Conceptual models: interaction and interface</a:t>
            </a:r>
          </a:p>
        </p:txBody>
      </p:sp>
      <p:sp>
        <p:nvSpPr>
          <p:cNvPr id="64517" name="Rectangle 1027"/>
          <p:cNvSpPr>
            <a:spLocks noGrp="1" noChangeArrowheads="1"/>
          </p:cNvSpPr>
          <p:nvPr>
            <p:ph type="body" idx="4294967295"/>
          </p:nvPr>
        </p:nvSpPr>
        <p:spPr>
          <a:xfrm>
            <a:off x="467544" y="1700808"/>
            <a:ext cx="8229600" cy="4525963"/>
          </a:xfrm>
        </p:spPr>
        <p:txBody>
          <a:bodyPr/>
          <a:lstStyle/>
          <a:p>
            <a:pPr eaLnBrk="1" hangingPunct="1"/>
            <a:r>
              <a:rPr lang="en-GB" sz="2800" dirty="0"/>
              <a:t>Interaction type: </a:t>
            </a:r>
          </a:p>
          <a:p>
            <a:pPr eaLnBrk="1" hangingPunct="1"/>
            <a:endParaRPr lang="en-GB" sz="800" dirty="0"/>
          </a:p>
          <a:p>
            <a:pPr lvl="1" eaLnBrk="1" hangingPunct="1"/>
            <a:r>
              <a:rPr lang="en-GB" sz="2400" dirty="0"/>
              <a:t>what the user is doing when interacting with a system, e.g. instructing, talking, browsing or other</a:t>
            </a:r>
          </a:p>
          <a:p>
            <a:pPr lvl="1" eaLnBrk="1" hangingPunct="1"/>
            <a:endParaRPr lang="en-GB" sz="2400" dirty="0"/>
          </a:p>
          <a:p>
            <a:pPr lvl="1" eaLnBrk="1" hangingPunct="1"/>
            <a:endParaRPr lang="en-GB" sz="1000" dirty="0"/>
          </a:p>
          <a:p>
            <a:pPr eaLnBrk="1" hangingPunct="1"/>
            <a:r>
              <a:rPr lang="en-GB" sz="2800" dirty="0"/>
              <a:t>Interface type:</a:t>
            </a:r>
          </a:p>
          <a:p>
            <a:pPr eaLnBrk="1" hangingPunct="1"/>
            <a:endParaRPr lang="en-GB" sz="800" dirty="0"/>
          </a:p>
          <a:p>
            <a:pPr lvl="1" eaLnBrk="1" hangingPunct="1"/>
            <a:r>
              <a:rPr lang="en-GB" sz="2400" dirty="0"/>
              <a:t>the kind of interface used to support the mode, e.g. speech, menu-based, gesture</a:t>
            </a:r>
          </a:p>
          <a:p>
            <a:pPr eaLnBrk="1" hangingPunct="1"/>
            <a:endParaRPr lang="en-GB" sz="28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33</a:t>
            </a:fld>
            <a:endParaRPr lang="en-GB" dirty="0">
              <a:solidFill>
                <a:schemeClr val="accent6">
                  <a:lumMod val="75000"/>
                </a:schemeClr>
              </a:solidFill>
            </a:endParaRPr>
          </a:p>
        </p:txBody>
      </p:sp>
    </p:spTree>
    <p:extLst>
      <p:ext uri="{BB962C8B-B14F-4D97-AF65-F5344CB8AC3E}">
        <p14:creationId xmlns:p14="http://schemas.microsoft.com/office/powerpoint/2010/main" val="4135484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idx="4294967295"/>
          </p:nvPr>
        </p:nvSpPr>
        <p:spPr>
          <a:xfrm>
            <a:off x="762000" y="228600"/>
            <a:ext cx="7772400" cy="1143000"/>
          </a:xfrm>
        </p:spPr>
        <p:txBody>
          <a:bodyPr>
            <a:normAutofit fontScale="90000"/>
          </a:bodyPr>
          <a:lstStyle/>
          <a:p>
            <a:pPr eaLnBrk="1" hangingPunct="1"/>
            <a:r>
              <a:rPr lang="en-GB" dirty="0"/>
              <a:t>Many kinds of interface types available including…</a:t>
            </a:r>
          </a:p>
        </p:txBody>
      </p:sp>
      <p:sp>
        <p:nvSpPr>
          <p:cNvPr id="65541" name="Rectangle 3"/>
          <p:cNvSpPr>
            <a:spLocks noGrp="1" noChangeArrowheads="1"/>
          </p:cNvSpPr>
          <p:nvPr>
            <p:ph type="body" idx="4294967295"/>
          </p:nvPr>
        </p:nvSpPr>
        <p:spPr>
          <a:xfrm>
            <a:off x="539552" y="2132856"/>
            <a:ext cx="7772400" cy="4114800"/>
          </a:xfrm>
        </p:spPr>
        <p:txBody>
          <a:bodyPr>
            <a:normAutofit fontScale="92500" lnSpcReduction="10000"/>
          </a:bodyPr>
          <a:lstStyle/>
          <a:p>
            <a:pPr eaLnBrk="1" hangingPunct="1">
              <a:lnSpc>
                <a:spcPct val="90000"/>
              </a:lnSpc>
            </a:pPr>
            <a:r>
              <a:rPr lang="en-GB" sz="2800" dirty="0"/>
              <a:t>Command</a:t>
            </a:r>
          </a:p>
          <a:p>
            <a:pPr eaLnBrk="1" hangingPunct="1">
              <a:lnSpc>
                <a:spcPct val="90000"/>
              </a:lnSpc>
            </a:pPr>
            <a:r>
              <a:rPr lang="en-GB" sz="2800" dirty="0"/>
              <a:t>Speech</a:t>
            </a:r>
          </a:p>
          <a:p>
            <a:pPr eaLnBrk="1" hangingPunct="1">
              <a:lnSpc>
                <a:spcPct val="90000"/>
              </a:lnSpc>
            </a:pPr>
            <a:r>
              <a:rPr lang="en-GB" sz="2800" dirty="0"/>
              <a:t>Data-entry</a:t>
            </a:r>
          </a:p>
          <a:p>
            <a:pPr eaLnBrk="1" hangingPunct="1">
              <a:lnSpc>
                <a:spcPct val="90000"/>
              </a:lnSpc>
            </a:pPr>
            <a:r>
              <a:rPr lang="en-GB" sz="2800" dirty="0"/>
              <a:t>Form fill-in</a:t>
            </a:r>
          </a:p>
          <a:p>
            <a:pPr eaLnBrk="1" hangingPunct="1">
              <a:lnSpc>
                <a:spcPct val="90000"/>
              </a:lnSpc>
            </a:pPr>
            <a:r>
              <a:rPr lang="en-GB" sz="2800" dirty="0"/>
              <a:t>Query</a:t>
            </a:r>
          </a:p>
          <a:p>
            <a:pPr eaLnBrk="1" hangingPunct="1">
              <a:lnSpc>
                <a:spcPct val="90000"/>
              </a:lnSpc>
            </a:pPr>
            <a:r>
              <a:rPr lang="en-GB" sz="2800" dirty="0"/>
              <a:t>Graphical</a:t>
            </a:r>
          </a:p>
          <a:p>
            <a:pPr eaLnBrk="1" hangingPunct="1">
              <a:lnSpc>
                <a:spcPct val="90000"/>
              </a:lnSpc>
            </a:pPr>
            <a:r>
              <a:rPr lang="en-GB" sz="2800" dirty="0"/>
              <a:t>Web</a:t>
            </a:r>
          </a:p>
          <a:p>
            <a:pPr eaLnBrk="1" hangingPunct="1">
              <a:lnSpc>
                <a:spcPct val="90000"/>
              </a:lnSpc>
            </a:pPr>
            <a:r>
              <a:rPr lang="en-GB" sz="2800" dirty="0"/>
              <a:t>Pen</a:t>
            </a:r>
          </a:p>
          <a:p>
            <a:pPr eaLnBrk="1" hangingPunct="1">
              <a:lnSpc>
                <a:spcPct val="90000"/>
              </a:lnSpc>
            </a:pPr>
            <a:r>
              <a:rPr lang="en-GB" sz="2800" dirty="0"/>
              <a:t>Augmented reality</a:t>
            </a:r>
          </a:p>
          <a:p>
            <a:pPr eaLnBrk="1" hangingPunct="1">
              <a:lnSpc>
                <a:spcPct val="90000"/>
              </a:lnSpc>
            </a:pPr>
            <a:r>
              <a:rPr lang="en-GB" sz="2800" dirty="0"/>
              <a:t>Gesture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34</a:t>
            </a:fld>
            <a:endParaRPr lang="en-GB" dirty="0">
              <a:solidFill>
                <a:schemeClr val="accent6">
                  <a:lumMod val="75000"/>
                </a:schemeClr>
              </a:solidFill>
            </a:endParaRPr>
          </a:p>
        </p:txBody>
      </p:sp>
    </p:spTree>
    <p:extLst>
      <p:ext uri="{BB962C8B-B14F-4D97-AF65-F5344CB8AC3E}">
        <p14:creationId xmlns:p14="http://schemas.microsoft.com/office/powerpoint/2010/main" val="1499099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idx="4294967295"/>
          </p:nvPr>
        </p:nvSpPr>
        <p:spPr/>
        <p:txBody>
          <a:bodyPr>
            <a:normAutofit fontScale="90000"/>
          </a:bodyPr>
          <a:lstStyle/>
          <a:p>
            <a:pPr eaLnBrk="1" hangingPunct="1"/>
            <a:r>
              <a:rPr lang="en-GB" dirty="0"/>
              <a:t>Which interaction type to choose?</a:t>
            </a:r>
          </a:p>
        </p:txBody>
      </p:sp>
      <p:sp>
        <p:nvSpPr>
          <p:cNvPr id="66565" name="Rectangle 3"/>
          <p:cNvSpPr>
            <a:spLocks noGrp="1" noChangeArrowheads="1"/>
          </p:cNvSpPr>
          <p:nvPr>
            <p:ph type="body" idx="4294967295"/>
          </p:nvPr>
        </p:nvSpPr>
        <p:spPr>
          <a:xfrm>
            <a:off x="467544" y="1700808"/>
            <a:ext cx="8229600" cy="4525963"/>
          </a:xfrm>
        </p:spPr>
        <p:txBody>
          <a:bodyPr/>
          <a:lstStyle/>
          <a:p>
            <a:pPr eaLnBrk="1" hangingPunct="1">
              <a:lnSpc>
                <a:spcPct val="90000"/>
              </a:lnSpc>
            </a:pPr>
            <a:r>
              <a:rPr lang="en-GB" sz="2800" dirty="0"/>
              <a:t>Need to determine requirements and user needs</a:t>
            </a:r>
          </a:p>
          <a:p>
            <a:pPr eaLnBrk="1" hangingPunct="1">
              <a:lnSpc>
                <a:spcPct val="90000"/>
              </a:lnSpc>
            </a:pPr>
            <a:endParaRPr lang="en-GB" sz="1000" dirty="0"/>
          </a:p>
          <a:p>
            <a:pPr eaLnBrk="1" hangingPunct="1">
              <a:lnSpc>
                <a:spcPct val="90000"/>
              </a:lnSpc>
            </a:pPr>
            <a:endParaRPr lang="en-GB" sz="1000" dirty="0"/>
          </a:p>
          <a:p>
            <a:pPr eaLnBrk="1" hangingPunct="1">
              <a:lnSpc>
                <a:spcPct val="90000"/>
              </a:lnSpc>
            </a:pPr>
            <a:r>
              <a:rPr lang="en-GB" sz="2800" dirty="0"/>
              <a:t>Take budget and other constraints into account</a:t>
            </a:r>
          </a:p>
          <a:p>
            <a:pPr eaLnBrk="1" hangingPunct="1">
              <a:lnSpc>
                <a:spcPct val="90000"/>
              </a:lnSpc>
            </a:pPr>
            <a:endParaRPr lang="en-GB" sz="1000" dirty="0"/>
          </a:p>
          <a:p>
            <a:pPr eaLnBrk="1" hangingPunct="1">
              <a:lnSpc>
                <a:spcPct val="90000"/>
              </a:lnSpc>
            </a:pPr>
            <a:endParaRPr lang="en-GB" sz="1000" dirty="0"/>
          </a:p>
          <a:p>
            <a:pPr eaLnBrk="1" hangingPunct="1">
              <a:lnSpc>
                <a:spcPct val="90000"/>
              </a:lnSpc>
            </a:pPr>
            <a:r>
              <a:rPr lang="en-GB" sz="2800" dirty="0"/>
              <a:t>Also will depend on suitability of technology for activity being supported </a:t>
            </a:r>
          </a:p>
          <a:p>
            <a:pPr eaLnBrk="1" hangingPunct="1">
              <a:lnSpc>
                <a:spcPct val="90000"/>
              </a:lnSpc>
            </a:pPr>
            <a:endParaRPr lang="en-GB" sz="1000" dirty="0"/>
          </a:p>
          <a:p>
            <a:pPr eaLnBrk="1" hangingPunct="1">
              <a:lnSpc>
                <a:spcPct val="90000"/>
              </a:lnSpc>
            </a:pPr>
            <a:endParaRPr lang="en-GB" sz="1000" dirty="0"/>
          </a:p>
          <a:p>
            <a:pPr eaLnBrk="1" hangingPunct="1">
              <a:lnSpc>
                <a:spcPct val="90000"/>
              </a:lnSpc>
            </a:pPr>
            <a:r>
              <a:rPr lang="en-GB" sz="2800" dirty="0"/>
              <a:t>This is covered in course when designing  conceptual models</a:t>
            </a:r>
          </a:p>
          <a:p>
            <a:pPr eaLnBrk="1" hangingPunct="1">
              <a:lnSpc>
                <a:spcPct val="90000"/>
              </a:lnSpc>
            </a:pPr>
            <a:endParaRPr lang="en-GB" sz="28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35</a:t>
            </a:fld>
            <a:endParaRPr lang="en-GB" dirty="0">
              <a:solidFill>
                <a:schemeClr val="accent6">
                  <a:lumMod val="75000"/>
                </a:schemeClr>
              </a:solidFill>
            </a:endParaRPr>
          </a:p>
        </p:txBody>
      </p:sp>
    </p:spTree>
    <p:extLst>
      <p:ext uri="{BB962C8B-B14F-4D97-AF65-F5344CB8AC3E}">
        <p14:creationId xmlns:p14="http://schemas.microsoft.com/office/powerpoint/2010/main" val="2713635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idx="4294967295"/>
          </p:nvPr>
        </p:nvSpPr>
        <p:spPr/>
        <p:txBody>
          <a:bodyPr/>
          <a:lstStyle/>
          <a:p>
            <a:pPr eaLnBrk="1" hangingPunct="1"/>
            <a:r>
              <a:rPr lang="en-GB" dirty="0"/>
              <a:t>Paradigm</a:t>
            </a:r>
          </a:p>
        </p:txBody>
      </p:sp>
      <p:sp>
        <p:nvSpPr>
          <p:cNvPr id="67589" name="Rectangle 3"/>
          <p:cNvSpPr>
            <a:spLocks noGrp="1" noChangeArrowheads="1"/>
          </p:cNvSpPr>
          <p:nvPr>
            <p:ph type="body" idx="4294967295"/>
          </p:nvPr>
        </p:nvSpPr>
        <p:spPr>
          <a:xfrm>
            <a:off x="467544" y="1700808"/>
            <a:ext cx="8229600" cy="4525963"/>
          </a:xfrm>
        </p:spPr>
        <p:txBody>
          <a:bodyPr>
            <a:normAutofit/>
          </a:bodyPr>
          <a:lstStyle/>
          <a:p>
            <a:pPr eaLnBrk="1" hangingPunct="1"/>
            <a:r>
              <a:rPr lang="en-GB" dirty="0"/>
              <a:t>Inspiration for a conceptual model</a:t>
            </a:r>
          </a:p>
          <a:p>
            <a:pPr eaLnBrk="1" hangingPunct="1"/>
            <a:endParaRPr lang="en-GB" sz="1000" dirty="0"/>
          </a:p>
          <a:p>
            <a:pPr eaLnBrk="1" hangingPunct="1"/>
            <a:r>
              <a:rPr lang="en-GB" dirty="0"/>
              <a:t>General approach adopted by a community for carrying out research </a:t>
            </a:r>
          </a:p>
          <a:p>
            <a:pPr eaLnBrk="1" hangingPunct="1"/>
            <a:endParaRPr lang="en-GB" sz="1000" dirty="0"/>
          </a:p>
          <a:p>
            <a:pPr lvl="1" eaLnBrk="1" hangingPunct="1"/>
            <a:r>
              <a:rPr lang="en-GB" dirty="0"/>
              <a:t>shared assumptions, concepts, values, and practices </a:t>
            </a:r>
          </a:p>
          <a:p>
            <a:pPr lvl="1" eaLnBrk="1" hangingPunct="1"/>
            <a:r>
              <a:rPr lang="en-GB" dirty="0"/>
              <a:t>e.g. desktop, ubiquitous computing, in the wild</a:t>
            </a:r>
          </a:p>
          <a:p>
            <a:pPr lvl="1" eaLnBrk="1" hangingPunct="1">
              <a:buFontTx/>
              <a:buNone/>
            </a:pPr>
            <a:br>
              <a:rPr lang="en-GB" dirty="0"/>
            </a:br>
            <a:endParaRPr lang="en-GB" dirty="0"/>
          </a:p>
          <a:p>
            <a:pPr lvl="1" eaLnBrk="1" hangingPunct="1"/>
            <a:endParaRPr lang="en-GB"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36</a:t>
            </a:fld>
            <a:endParaRPr lang="en-GB" dirty="0">
              <a:solidFill>
                <a:schemeClr val="accent6">
                  <a:lumMod val="75000"/>
                </a:schemeClr>
              </a:solidFill>
            </a:endParaRPr>
          </a:p>
        </p:txBody>
      </p:sp>
    </p:spTree>
    <p:extLst>
      <p:ext uri="{BB962C8B-B14F-4D97-AF65-F5344CB8AC3E}">
        <p14:creationId xmlns:p14="http://schemas.microsoft.com/office/powerpoint/2010/main" val="2522432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idx="4294967295"/>
          </p:nvPr>
        </p:nvSpPr>
        <p:spPr/>
        <p:txBody>
          <a:bodyPr/>
          <a:lstStyle/>
          <a:p>
            <a:pPr eaLnBrk="1" hangingPunct="1"/>
            <a:r>
              <a:rPr lang="en-GB" dirty="0"/>
              <a:t>Examples of new paradigms</a:t>
            </a:r>
          </a:p>
        </p:txBody>
      </p:sp>
      <p:sp>
        <p:nvSpPr>
          <p:cNvPr id="68613" name="Rectangle 3"/>
          <p:cNvSpPr>
            <a:spLocks noGrp="1" noChangeArrowheads="1"/>
          </p:cNvSpPr>
          <p:nvPr>
            <p:ph type="body" idx="4294967295"/>
          </p:nvPr>
        </p:nvSpPr>
        <p:spPr/>
        <p:txBody>
          <a:bodyPr>
            <a:normAutofit lnSpcReduction="10000"/>
          </a:bodyPr>
          <a:lstStyle/>
          <a:p>
            <a:pPr eaLnBrk="1" hangingPunct="1"/>
            <a:r>
              <a:rPr lang="en-GB" sz="2800" dirty="0"/>
              <a:t>Ubiquitous computing (mother of them all)</a:t>
            </a:r>
          </a:p>
          <a:p>
            <a:pPr eaLnBrk="1" hangingPunct="1"/>
            <a:endParaRPr lang="en-GB" sz="1200" dirty="0"/>
          </a:p>
          <a:p>
            <a:pPr eaLnBrk="1" hangingPunct="1"/>
            <a:r>
              <a:rPr lang="en-GB" sz="2800" dirty="0"/>
              <a:t>Pervasive computing</a:t>
            </a:r>
          </a:p>
          <a:p>
            <a:pPr eaLnBrk="1" hangingPunct="1"/>
            <a:endParaRPr lang="en-GB" sz="1200" dirty="0"/>
          </a:p>
          <a:p>
            <a:pPr eaLnBrk="1" hangingPunct="1"/>
            <a:r>
              <a:rPr lang="en-GB" sz="2800" dirty="0"/>
              <a:t>Wearable computing</a:t>
            </a:r>
          </a:p>
          <a:p>
            <a:pPr eaLnBrk="1" hangingPunct="1"/>
            <a:endParaRPr lang="en-GB" sz="1100" dirty="0"/>
          </a:p>
          <a:p>
            <a:pPr eaLnBrk="1" hangingPunct="1"/>
            <a:r>
              <a:rPr lang="en-GB" sz="2800" dirty="0"/>
              <a:t>Tangible bits, augmented reality</a:t>
            </a:r>
          </a:p>
          <a:p>
            <a:pPr eaLnBrk="1" hangingPunct="1"/>
            <a:endParaRPr lang="en-GB" sz="1100" dirty="0"/>
          </a:p>
          <a:p>
            <a:pPr eaLnBrk="1" hangingPunct="1"/>
            <a:r>
              <a:rPr lang="en-GB" sz="2800" dirty="0"/>
              <a:t>Attentive environments</a:t>
            </a:r>
          </a:p>
          <a:p>
            <a:pPr eaLnBrk="1" hangingPunct="1"/>
            <a:endParaRPr lang="en-GB" sz="1000" dirty="0"/>
          </a:p>
          <a:p>
            <a:pPr eaLnBrk="1" hangingPunct="1"/>
            <a:r>
              <a:rPr lang="en-GB" sz="2800" dirty="0"/>
              <a:t>Transparent computing</a:t>
            </a:r>
          </a:p>
          <a:p>
            <a:pPr lvl="1" eaLnBrk="1" hangingPunct="1"/>
            <a:r>
              <a:rPr lang="en-GB" sz="2400" dirty="0"/>
              <a:t>and many more….</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37</a:t>
            </a:fld>
            <a:endParaRPr lang="en-GB" dirty="0">
              <a:solidFill>
                <a:schemeClr val="accent6">
                  <a:lumMod val="75000"/>
                </a:schemeClr>
              </a:solidFill>
            </a:endParaRPr>
          </a:p>
        </p:txBody>
      </p:sp>
    </p:spTree>
    <p:extLst>
      <p:ext uri="{BB962C8B-B14F-4D97-AF65-F5344CB8AC3E}">
        <p14:creationId xmlns:p14="http://schemas.microsoft.com/office/powerpoint/2010/main" val="4144148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Visions</a:t>
            </a:r>
          </a:p>
        </p:txBody>
      </p:sp>
      <p:sp>
        <p:nvSpPr>
          <p:cNvPr id="6" name="Content Placeholder 5"/>
          <p:cNvSpPr>
            <a:spLocks noGrp="1"/>
          </p:cNvSpPr>
          <p:nvPr>
            <p:ph idx="1"/>
          </p:nvPr>
        </p:nvSpPr>
        <p:spPr/>
        <p:txBody>
          <a:bodyPr>
            <a:normAutofit fontScale="77500" lnSpcReduction="20000"/>
          </a:bodyPr>
          <a:lstStyle/>
          <a:p>
            <a:r>
              <a:rPr lang="en-GB" dirty="0">
                <a:solidFill>
                  <a:srgbClr val="7030A0"/>
                </a:solidFill>
              </a:rPr>
              <a:t>A driving force that frames research and development </a:t>
            </a:r>
          </a:p>
          <a:p>
            <a:endParaRPr lang="en-GB" dirty="0">
              <a:solidFill>
                <a:srgbClr val="7030A0"/>
              </a:solidFill>
            </a:endParaRPr>
          </a:p>
          <a:p>
            <a:r>
              <a:rPr lang="en-GB" dirty="0">
                <a:solidFill>
                  <a:srgbClr val="7030A0"/>
                </a:solidFill>
              </a:rPr>
              <a:t>Invites people to imagine what life will be like in 10, 15 or 20 years time</a:t>
            </a:r>
          </a:p>
          <a:p>
            <a:pPr lvl="1"/>
            <a:r>
              <a:rPr lang="en-GB" dirty="0"/>
              <a:t>e.g. Apple’s 1987 Knowledge Navigator </a:t>
            </a:r>
          </a:p>
          <a:p>
            <a:pPr lvl="1"/>
            <a:r>
              <a:rPr lang="en-GB" dirty="0"/>
              <a:t>Smart Cities, Smart Health</a:t>
            </a:r>
          </a:p>
          <a:p>
            <a:pPr lvl="1"/>
            <a:endParaRPr lang="en-GB" dirty="0"/>
          </a:p>
          <a:p>
            <a:r>
              <a:rPr lang="en-GB" dirty="0">
                <a:solidFill>
                  <a:srgbClr val="7030A0"/>
                </a:solidFill>
              </a:rPr>
              <a:t>Provide concrete scenarios of how society can use the next generation of imagined technologies</a:t>
            </a:r>
          </a:p>
          <a:p>
            <a:endParaRPr lang="en-GB" dirty="0">
              <a:solidFill>
                <a:srgbClr val="7030A0"/>
              </a:solidFill>
            </a:endParaRPr>
          </a:p>
          <a:p>
            <a:r>
              <a:rPr lang="en-GB" dirty="0">
                <a:solidFill>
                  <a:srgbClr val="7030A0"/>
                </a:solidFill>
              </a:rPr>
              <a:t>Also raise many questions concerning privacy and trust </a:t>
            </a:r>
            <a:endParaRPr lang="en-US" dirty="0">
              <a:solidFill>
                <a:srgbClr val="7030A0"/>
              </a:solidFill>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38</a:t>
            </a:fld>
            <a:endParaRPr lang="en-GB" dirty="0">
              <a:solidFill>
                <a:schemeClr val="accent6">
                  <a:lumMod val="75000"/>
                </a:schemeClr>
              </a:solidFill>
            </a:endParaRPr>
          </a:p>
        </p:txBody>
      </p:sp>
    </p:spTree>
    <p:extLst>
      <p:ext uri="{BB962C8B-B14F-4D97-AF65-F5344CB8AC3E}">
        <p14:creationId xmlns:p14="http://schemas.microsoft.com/office/powerpoint/2010/main" val="3048754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itle 1"/>
          <p:cNvSpPr>
            <a:spLocks noGrp="1"/>
          </p:cNvSpPr>
          <p:nvPr>
            <p:ph type="title" idx="4294967295"/>
          </p:nvPr>
        </p:nvSpPr>
        <p:spPr/>
        <p:txBody>
          <a:bodyPr/>
          <a:lstStyle/>
          <a:p>
            <a:pPr eaLnBrk="1" hangingPunct="1"/>
            <a:r>
              <a:rPr lang="en-GB" dirty="0"/>
              <a:t>Theory</a:t>
            </a:r>
          </a:p>
        </p:txBody>
      </p:sp>
      <p:sp>
        <p:nvSpPr>
          <p:cNvPr id="69637" name="Content Placeholder 2"/>
          <p:cNvSpPr>
            <a:spLocks noGrp="1"/>
          </p:cNvSpPr>
          <p:nvPr>
            <p:ph idx="4294967295"/>
          </p:nvPr>
        </p:nvSpPr>
        <p:spPr/>
        <p:txBody>
          <a:bodyPr>
            <a:normAutofit/>
          </a:bodyPr>
          <a:lstStyle/>
          <a:p>
            <a:pPr eaLnBrk="1" hangingPunct="1"/>
            <a:r>
              <a:rPr lang="en-GB" dirty="0"/>
              <a:t>Explanation of a phenomenon</a:t>
            </a:r>
          </a:p>
          <a:p>
            <a:pPr eaLnBrk="1" hangingPunct="1"/>
            <a:endParaRPr lang="en-GB" sz="1000" dirty="0"/>
          </a:p>
          <a:p>
            <a:pPr lvl="1" eaLnBrk="1" hangingPunct="1"/>
            <a:r>
              <a:rPr lang="en-GB" dirty="0"/>
              <a:t>e.g. information processing that explains how the mind, or some aspect of it, is assumed to work</a:t>
            </a:r>
          </a:p>
          <a:p>
            <a:pPr eaLnBrk="1" hangingPunct="1"/>
            <a:r>
              <a:rPr lang="en-GB" dirty="0"/>
              <a:t>Can help identify factors </a:t>
            </a:r>
          </a:p>
          <a:p>
            <a:pPr eaLnBrk="1" hangingPunct="1"/>
            <a:endParaRPr lang="en-GB" sz="1100" dirty="0"/>
          </a:p>
          <a:p>
            <a:pPr lvl="1" eaLnBrk="1" hangingPunct="1"/>
            <a:r>
              <a:rPr lang="en-GB" dirty="0"/>
              <a:t>e.g. cognitive, social, and affective, relevant to the design and evaluation of interactive products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39</a:t>
            </a:fld>
            <a:endParaRPr lang="en-GB" dirty="0">
              <a:solidFill>
                <a:schemeClr val="accent6">
                  <a:lumMod val="75000"/>
                </a:schemeClr>
              </a:solidFill>
            </a:endParaRPr>
          </a:p>
        </p:txBody>
      </p:sp>
    </p:spTree>
    <p:extLst>
      <p:ext uri="{BB962C8B-B14F-4D97-AF65-F5344CB8AC3E}">
        <p14:creationId xmlns:p14="http://schemas.microsoft.com/office/powerpoint/2010/main" val="182493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idx="4294967295"/>
          </p:nvPr>
        </p:nvSpPr>
        <p:spPr/>
        <p:txBody>
          <a:bodyPr/>
          <a:lstStyle/>
          <a:p>
            <a:pPr eaLnBrk="1" hangingPunct="1"/>
            <a:r>
              <a:rPr lang="en-GB" dirty="0"/>
              <a:t>What is an assumption?</a:t>
            </a:r>
          </a:p>
        </p:txBody>
      </p:sp>
      <p:sp>
        <p:nvSpPr>
          <p:cNvPr id="19461" name="Content Placeholder 2"/>
          <p:cNvSpPr>
            <a:spLocks noGrp="1"/>
          </p:cNvSpPr>
          <p:nvPr>
            <p:ph idx="4294967295"/>
          </p:nvPr>
        </p:nvSpPr>
        <p:spPr/>
        <p:txBody>
          <a:bodyPr/>
          <a:lstStyle/>
          <a:p>
            <a:pPr eaLnBrk="1" hangingPunct="1"/>
            <a:r>
              <a:rPr lang="en-GB" dirty="0">
                <a:solidFill>
                  <a:srgbClr val="7030A0"/>
                </a:solidFill>
              </a:rPr>
              <a:t>taking something for granted when it needs further investigation</a:t>
            </a:r>
          </a:p>
          <a:p>
            <a:pPr lvl="1" eaLnBrk="1" hangingPunct="1"/>
            <a:r>
              <a:rPr lang="en-GB" sz="2400" dirty="0">
                <a:solidFill>
                  <a:schemeClr val="accent1"/>
                </a:solidFill>
              </a:rPr>
              <a:t>e.g. people will want to watch TV while driving  </a:t>
            </a:r>
          </a:p>
        </p:txBody>
      </p:sp>
      <p:pic>
        <p:nvPicPr>
          <p:cNvPr id="19462" name="Picture 4" descr="Figure 2.1a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471" y="3356992"/>
            <a:ext cx="44958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63" name="Picture 6" descr="fig_02_01b.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3356993"/>
            <a:ext cx="35052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635896" y="5965255"/>
            <a:ext cx="3096344" cy="530915"/>
          </a:xfrm>
          <a:prstGeom prst="rect">
            <a:avLst/>
          </a:prstGeom>
          <a:noFill/>
        </p:spPr>
        <p:txBody>
          <a:bodyPr wrap="square" rtlCol="0">
            <a:spAutoFit/>
          </a:bodyPr>
          <a:lstStyle/>
          <a:p>
            <a:r>
              <a:rPr lang="en-US" sz="1050" dirty="0">
                <a:latin typeface="Liberation Sans" panose="020B0604020202020204" pitchFamily="34" charset="0"/>
                <a:ea typeface="Liberation Sans" panose="020B0604020202020204" pitchFamily="34" charset="0"/>
                <a:cs typeface="Liberation Sans" panose="020B0604020202020204" pitchFamily="34" charset="0"/>
              </a:rPr>
              <a:t>http://www.ibiblio.org/jlillie/cooltown/lillie.htm</a:t>
            </a:r>
          </a:p>
          <a:p>
            <a:endParaRPr lang="en-US"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Footer Placeholder 3"/>
          <p:cNvSpPr>
            <a:spLocks noGrp="1"/>
          </p:cNvSpPr>
          <p:nvPr>
            <p:ph type="ftr" sz="quarter" idx="11"/>
          </p:nvPr>
        </p:nvSpPr>
        <p:spPr/>
        <p:txBody>
          <a:bodyPr/>
          <a:lstStyle/>
          <a:p>
            <a:r>
              <a:rPr lang="en-GB" dirty="0">
                <a:solidFill>
                  <a:schemeClr val="accent6">
                    <a:lumMod val="75000"/>
                  </a:schemeClr>
                </a:solidFill>
              </a:rPr>
              <a:t>www.id-book.com </a:t>
            </a:r>
          </a:p>
        </p:txBody>
      </p:sp>
      <p:sp>
        <p:nvSpPr>
          <p:cNvPr id="7" name="Slide Number Placeholder 6"/>
          <p:cNvSpPr>
            <a:spLocks noGrp="1"/>
          </p:cNvSpPr>
          <p:nvPr>
            <p:ph type="sldNum" sz="quarter" idx="12"/>
          </p:nvPr>
        </p:nvSpPr>
        <p:spPr/>
        <p:txBody>
          <a:bodyPr/>
          <a:lstStyle/>
          <a:p>
            <a:fld id="{A7EA2D8D-44E5-43C4-BBA1-AE3E32EF0894}" type="slidenum">
              <a:rPr lang="en-GB" smtClean="0">
                <a:solidFill>
                  <a:schemeClr val="accent6">
                    <a:lumMod val="75000"/>
                  </a:schemeClr>
                </a:solidFill>
              </a:rPr>
              <a:t>4</a:t>
            </a:fld>
            <a:endParaRPr lang="en-GB" dirty="0">
              <a:solidFill>
                <a:schemeClr val="accent6">
                  <a:lumMod val="75000"/>
                </a:schemeClr>
              </a:solidFill>
            </a:endParaRPr>
          </a:p>
        </p:txBody>
      </p:sp>
    </p:spTree>
    <p:extLst>
      <p:ext uri="{BB962C8B-B14F-4D97-AF65-F5344CB8AC3E}">
        <p14:creationId xmlns:p14="http://schemas.microsoft.com/office/powerpoint/2010/main" val="1026943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itle 1"/>
          <p:cNvSpPr>
            <a:spLocks noGrp="1"/>
          </p:cNvSpPr>
          <p:nvPr>
            <p:ph type="title" idx="4294967295"/>
          </p:nvPr>
        </p:nvSpPr>
        <p:spPr/>
        <p:txBody>
          <a:bodyPr/>
          <a:lstStyle/>
          <a:p>
            <a:pPr eaLnBrk="1" hangingPunct="1"/>
            <a:r>
              <a:rPr lang="en-GB"/>
              <a:t>Models</a:t>
            </a:r>
          </a:p>
        </p:txBody>
      </p:sp>
      <p:sp>
        <p:nvSpPr>
          <p:cNvPr id="70661" name="Content Placeholder 2"/>
          <p:cNvSpPr>
            <a:spLocks noGrp="1"/>
          </p:cNvSpPr>
          <p:nvPr>
            <p:ph idx="4294967295"/>
          </p:nvPr>
        </p:nvSpPr>
        <p:spPr>
          <a:xfrm>
            <a:off x="467544" y="1772816"/>
            <a:ext cx="8229600" cy="4525963"/>
          </a:xfrm>
        </p:spPr>
        <p:txBody>
          <a:bodyPr/>
          <a:lstStyle/>
          <a:p>
            <a:pPr eaLnBrk="1" hangingPunct="1"/>
            <a:r>
              <a:rPr lang="en-GB" dirty="0"/>
              <a:t>A simplification of an HCI  phenomenon</a:t>
            </a:r>
          </a:p>
          <a:p>
            <a:pPr eaLnBrk="1" hangingPunct="1"/>
            <a:endParaRPr lang="en-GB" sz="1000" dirty="0"/>
          </a:p>
          <a:p>
            <a:pPr lvl="1" eaLnBrk="1" hangingPunct="1"/>
            <a:r>
              <a:rPr lang="en-GB" dirty="0"/>
              <a:t>intended to make it easier for designers to predict and evaluate alternative designs </a:t>
            </a:r>
          </a:p>
          <a:p>
            <a:pPr lvl="1" eaLnBrk="1" hangingPunct="1"/>
            <a:endParaRPr lang="en-GB" sz="1000" dirty="0"/>
          </a:p>
          <a:p>
            <a:pPr lvl="1" eaLnBrk="1" hangingPunct="1"/>
            <a:r>
              <a:rPr lang="en-GB" dirty="0"/>
              <a:t>abstracted from a theory coming from a contributing discipline, e.g. psychology, e.g. keystroke model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40</a:t>
            </a:fld>
            <a:endParaRPr lang="en-GB" dirty="0">
              <a:solidFill>
                <a:schemeClr val="accent6">
                  <a:lumMod val="75000"/>
                </a:schemeClr>
              </a:solidFill>
            </a:endParaRPr>
          </a:p>
        </p:txBody>
      </p:sp>
    </p:spTree>
    <p:extLst>
      <p:ext uri="{BB962C8B-B14F-4D97-AF65-F5344CB8AC3E}">
        <p14:creationId xmlns:p14="http://schemas.microsoft.com/office/powerpoint/2010/main" val="335836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itle 1"/>
          <p:cNvSpPr>
            <a:spLocks noGrp="1"/>
          </p:cNvSpPr>
          <p:nvPr>
            <p:ph type="title" idx="4294967295"/>
          </p:nvPr>
        </p:nvSpPr>
        <p:spPr/>
        <p:txBody>
          <a:bodyPr/>
          <a:lstStyle/>
          <a:p>
            <a:pPr eaLnBrk="1" hangingPunct="1"/>
            <a:r>
              <a:rPr lang="en-GB" dirty="0"/>
              <a:t>Framework</a:t>
            </a:r>
          </a:p>
        </p:txBody>
      </p:sp>
      <p:sp>
        <p:nvSpPr>
          <p:cNvPr id="71685" name="Content Placeholder 2"/>
          <p:cNvSpPr>
            <a:spLocks noGrp="1"/>
          </p:cNvSpPr>
          <p:nvPr>
            <p:ph idx="4294967295"/>
          </p:nvPr>
        </p:nvSpPr>
        <p:spPr/>
        <p:txBody>
          <a:bodyPr>
            <a:normAutofit/>
          </a:bodyPr>
          <a:lstStyle/>
          <a:p>
            <a:pPr eaLnBrk="1" hangingPunct="1"/>
            <a:r>
              <a:rPr lang="en-GB" sz="2800" dirty="0"/>
              <a:t>Set of interrelated concepts and/or specific questions for </a:t>
            </a:r>
            <a:r>
              <a:rPr lang="ja-JP" altLang="en-GB" sz="2800" dirty="0"/>
              <a:t>‘</a:t>
            </a:r>
            <a:r>
              <a:rPr lang="en-GB" sz="2800" dirty="0"/>
              <a:t>what to look for</a:t>
            </a:r>
            <a:r>
              <a:rPr lang="ja-JP" altLang="en-GB" sz="2800" dirty="0"/>
              <a:t>’</a:t>
            </a:r>
            <a:endParaRPr lang="en-GB" altLang="ja-JP" sz="2800" dirty="0"/>
          </a:p>
          <a:p>
            <a:pPr eaLnBrk="1" hangingPunct="1"/>
            <a:endParaRPr lang="en-GB" sz="1000" dirty="0"/>
          </a:p>
          <a:p>
            <a:pPr eaLnBrk="1" hangingPunct="1"/>
            <a:r>
              <a:rPr lang="en-GB" sz="2800" dirty="0"/>
              <a:t>Many in interaction design</a:t>
            </a:r>
          </a:p>
          <a:p>
            <a:pPr lvl="1" eaLnBrk="1" hangingPunct="1"/>
            <a:r>
              <a:rPr lang="en-GB" sz="2400" dirty="0"/>
              <a:t>e.g. Norman</a:t>
            </a:r>
            <a:r>
              <a:rPr lang="ja-JP" altLang="en-GB" sz="2400" dirty="0">
                <a:ea typeface="ＭＳ Ｐゴシック" charset="0"/>
              </a:rPr>
              <a:t>’</a:t>
            </a:r>
            <a:r>
              <a:rPr lang="en-GB" sz="2400" dirty="0"/>
              <a:t>s conceptual models, </a:t>
            </a:r>
            <a:r>
              <a:rPr lang="en-GB" sz="2400" dirty="0" err="1"/>
              <a:t>Benford</a:t>
            </a:r>
            <a:r>
              <a:rPr lang="ja-JP" altLang="en-GB" sz="2400" dirty="0">
                <a:ea typeface="ＭＳ Ｐゴシック" charset="0"/>
              </a:rPr>
              <a:t>’</a:t>
            </a:r>
            <a:r>
              <a:rPr lang="en-GB" sz="2400" dirty="0"/>
              <a:t>s trajectories</a:t>
            </a:r>
          </a:p>
          <a:p>
            <a:pPr lvl="1" eaLnBrk="1" hangingPunct="1"/>
            <a:endParaRPr lang="en-GB" sz="1000" dirty="0"/>
          </a:p>
          <a:p>
            <a:pPr eaLnBrk="1" hangingPunct="1"/>
            <a:r>
              <a:rPr lang="en-GB" sz="2800" dirty="0"/>
              <a:t>Provide advice on how to design </a:t>
            </a:r>
          </a:p>
          <a:p>
            <a:pPr lvl="1" eaLnBrk="1" hangingPunct="1"/>
            <a:r>
              <a:rPr lang="en-GB" dirty="0"/>
              <a:t>e.g. steps, questions, concepts, challenges, principles, tactics and dimensions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41</a:t>
            </a:fld>
            <a:endParaRPr lang="en-GB" dirty="0">
              <a:solidFill>
                <a:schemeClr val="accent6">
                  <a:lumMod val="75000"/>
                </a:schemeClr>
              </a:solidFill>
            </a:endParaRPr>
          </a:p>
        </p:txBody>
      </p:sp>
    </p:spTree>
    <p:extLst>
      <p:ext uri="{BB962C8B-B14F-4D97-AF65-F5344CB8AC3E}">
        <p14:creationId xmlns:p14="http://schemas.microsoft.com/office/powerpoint/2010/main" val="91000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3" descr="table_02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634288"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42</a:t>
            </a:fld>
            <a:endParaRPr lang="en-GB" dirty="0">
              <a:solidFill>
                <a:schemeClr val="accent6">
                  <a:lumMod val="75000"/>
                </a:schemeClr>
              </a:solidFill>
            </a:endParaRPr>
          </a:p>
        </p:txBody>
      </p:sp>
    </p:spTree>
    <p:extLst>
      <p:ext uri="{BB962C8B-B14F-4D97-AF65-F5344CB8AC3E}">
        <p14:creationId xmlns:p14="http://schemas.microsoft.com/office/powerpoint/2010/main" val="1906782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6" name="Content Placeholder 5"/>
          <p:cNvSpPr>
            <a:spLocks noGrp="1"/>
          </p:cNvSpPr>
          <p:nvPr>
            <p:ph idx="1"/>
          </p:nvPr>
        </p:nvSpPr>
        <p:spPr/>
        <p:txBody>
          <a:bodyPr>
            <a:normAutofit fontScale="25000" lnSpcReduction="20000"/>
          </a:bodyPr>
          <a:lstStyle/>
          <a:p>
            <a:r>
              <a:rPr lang="en-US" sz="8800" dirty="0">
                <a:solidFill>
                  <a:srgbClr val="7030A0"/>
                </a:solidFill>
              </a:rPr>
              <a:t>Developing a conceptual model involves good understanding of the problem space, specifying what it is you are doing, why, and how it will support users </a:t>
            </a:r>
          </a:p>
          <a:p>
            <a:endParaRPr lang="en-US" sz="8800" dirty="0">
              <a:solidFill>
                <a:srgbClr val="7030A0"/>
              </a:solidFill>
            </a:endParaRPr>
          </a:p>
          <a:p>
            <a:r>
              <a:rPr lang="en-US" sz="8800" dirty="0">
                <a:solidFill>
                  <a:srgbClr val="7030A0"/>
                </a:solidFill>
              </a:rPr>
              <a:t>A conceptual model is a high-level description of a product in terms of what users can do with it and the concepts they need to understand how to interact with it</a:t>
            </a:r>
          </a:p>
          <a:p>
            <a:endParaRPr lang="en-US" sz="8800" dirty="0">
              <a:solidFill>
                <a:srgbClr val="7030A0"/>
              </a:solidFill>
            </a:endParaRPr>
          </a:p>
          <a:p>
            <a:r>
              <a:rPr lang="en-US" sz="8800" dirty="0">
                <a:solidFill>
                  <a:srgbClr val="7030A0"/>
                </a:solidFill>
              </a:rPr>
              <a:t>Interaction types (e.g. conversing, instructing) provide a way of thinking about how best to support user’s activities</a:t>
            </a:r>
          </a:p>
          <a:p>
            <a:endParaRPr lang="en-US" sz="8800" dirty="0">
              <a:solidFill>
                <a:srgbClr val="7030A0"/>
              </a:solidFill>
            </a:endParaRPr>
          </a:p>
          <a:p>
            <a:r>
              <a:rPr lang="en-US" sz="8800" dirty="0">
                <a:solidFill>
                  <a:srgbClr val="7030A0"/>
                </a:solidFill>
              </a:rPr>
              <a:t>Paradigms, visions, theories, models, and frameworks provide different ways of framing and informing design and research</a:t>
            </a:r>
          </a:p>
          <a:p>
            <a:endParaRPr lang="en-US"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43</a:t>
            </a:fld>
            <a:endParaRPr lang="en-GB" dirty="0">
              <a:solidFill>
                <a:schemeClr val="accent6">
                  <a:lumMod val="75000"/>
                </a:schemeClr>
              </a:solidFill>
            </a:endParaRPr>
          </a:p>
        </p:txBody>
      </p:sp>
    </p:spTree>
    <p:extLst>
      <p:ext uri="{BB962C8B-B14F-4D97-AF65-F5344CB8AC3E}">
        <p14:creationId xmlns:p14="http://schemas.microsoft.com/office/powerpoint/2010/main" val="349865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1"/>
          <p:cNvSpPr>
            <a:spLocks noGrp="1"/>
          </p:cNvSpPr>
          <p:nvPr>
            <p:ph type="title" idx="4294967295"/>
          </p:nvPr>
        </p:nvSpPr>
        <p:spPr>
          <a:xfrm>
            <a:off x="467544" y="404664"/>
            <a:ext cx="8229600" cy="1143000"/>
          </a:xfrm>
        </p:spPr>
        <p:txBody>
          <a:bodyPr/>
          <a:lstStyle/>
          <a:p>
            <a:pPr eaLnBrk="1" hangingPunct="1"/>
            <a:r>
              <a:rPr lang="en-GB" dirty="0"/>
              <a:t>What is a claim?</a:t>
            </a:r>
          </a:p>
        </p:txBody>
      </p:sp>
      <p:sp>
        <p:nvSpPr>
          <p:cNvPr id="20485" name="Content Placeholder 2"/>
          <p:cNvSpPr>
            <a:spLocks noGrp="1"/>
          </p:cNvSpPr>
          <p:nvPr>
            <p:ph idx="4294967295"/>
          </p:nvPr>
        </p:nvSpPr>
        <p:spPr>
          <a:xfrm>
            <a:off x="457200" y="2132856"/>
            <a:ext cx="8229600" cy="3993307"/>
          </a:xfrm>
        </p:spPr>
        <p:txBody>
          <a:bodyPr/>
          <a:lstStyle/>
          <a:p>
            <a:pPr eaLnBrk="1" hangingPunct="1"/>
            <a:r>
              <a:rPr lang="en-GB" dirty="0">
                <a:solidFill>
                  <a:srgbClr val="7030A0"/>
                </a:solidFill>
              </a:rPr>
              <a:t>stating something to be true when it is still open to question</a:t>
            </a:r>
          </a:p>
          <a:p>
            <a:pPr eaLnBrk="1" hangingPunct="1"/>
            <a:endParaRPr lang="en-GB" dirty="0"/>
          </a:p>
          <a:p>
            <a:pPr lvl="1" eaLnBrk="1" hangingPunct="1"/>
            <a:r>
              <a:rPr lang="en-GB" dirty="0">
                <a:solidFill>
                  <a:schemeClr val="accent1"/>
                </a:solidFill>
              </a:rPr>
              <a:t>e.g. a multimodal style of interaction for controlling GPS — one that involves speaking while driving — is safe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5</a:t>
            </a:fld>
            <a:endParaRPr lang="en-GB" dirty="0">
              <a:solidFill>
                <a:schemeClr val="accent6">
                  <a:lumMod val="75000"/>
                </a:schemeClr>
              </a:solidFill>
            </a:endParaRPr>
          </a:p>
        </p:txBody>
      </p:sp>
    </p:spTree>
    <p:extLst>
      <p:ext uri="{BB962C8B-B14F-4D97-AF65-F5344CB8AC3E}">
        <p14:creationId xmlns:p14="http://schemas.microsoft.com/office/powerpoint/2010/main" val="92975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a:xfrm>
            <a:off x="609600" y="228600"/>
            <a:ext cx="7772400" cy="1143000"/>
          </a:xfrm>
        </p:spPr>
        <p:txBody>
          <a:bodyPr>
            <a:normAutofit fontScale="90000"/>
          </a:bodyPr>
          <a:lstStyle/>
          <a:p>
            <a:pPr eaLnBrk="1" hangingPunct="1"/>
            <a:r>
              <a:rPr lang="en-GB" dirty="0"/>
              <a:t>A framework for analysing the problem space</a:t>
            </a:r>
          </a:p>
        </p:txBody>
      </p:sp>
      <p:sp>
        <p:nvSpPr>
          <p:cNvPr id="22533" name="Rectangle 3"/>
          <p:cNvSpPr>
            <a:spLocks noGrp="1" noChangeArrowheads="1"/>
          </p:cNvSpPr>
          <p:nvPr>
            <p:ph type="body" idx="4294967295"/>
          </p:nvPr>
        </p:nvSpPr>
        <p:spPr>
          <a:xfrm>
            <a:off x="685800" y="1762472"/>
            <a:ext cx="7772400" cy="4114800"/>
          </a:xfrm>
        </p:spPr>
        <p:txBody>
          <a:bodyPr>
            <a:normAutofit fontScale="92500" lnSpcReduction="10000"/>
          </a:bodyPr>
          <a:lstStyle/>
          <a:p>
            <a:pPr eaLnBrk="1" hangingPunct="1"/>
            <a:r>
              <a:rPr lang="en-GB" sz="2800" dirty="0">
                <a:solidFill>
                  <a:srgbClr val="7030A0"/>
                </a:solidFill>
              </a:rPr>
              <a:t>Are there problems with an existing product or user experience? If so, what are they?</a:t>
            </a:r>
          </a:p>
          <a:p>
            <a:pPr eaLnBrk="1" hangingPunct="1"/>
            <a:endParaRPr lang="en-GB" sz="900" dirty="0">
              <a:solidFill>
                <a:srgbClr val="7030A0"/>
              </a:solidFill>
            </a:endParaRPr>
          </a:p>
          <a:p>
            <a:pPr eaLnBrk="1" hangingPunct="1"/>
            <a:r>
              <a:rPr lang="en-GB" sz="2800" dirty="0">
                <a:solidFill>
                  <a:srgbClr val="7030A0"/>
                </a:solidFill>
              </a:rPr>
              <a:t>Why do you think there are problems?</a:t>
            </a:r>
          </a:p>
          <a:p>
            <a:pPr eaLnBrk="1" hangingPunct="1"/>
            <a:endParaRPr lang="en-GB" sz="900" dirty="0">
              <a:solidFill>
                <a:srgbClr val="7030A0"/>
              </a:solidFill>
            </a:endParaRPr>
          </a:p>
          <a:p>
            <a:pPr eaLnBrk="1" hangingPunct="1"/>
            <a:r>
              <a:rPr lang="en-GB" sz="2800" dirty="0">
                <a:solidFill>
                  <a:srgbClr val="7030A0"/>
                </a:solidFill>
              </a:rPr>
              <a:t>How do you think your proposed design ideas might overcome these?</a:t>
            </a:r>
          </a:p>
          <a:p>
            <a:pPr eaLnBrk="1" hangingPunct="1"/>
            <a:endParaRPr lang="en-GB" sz="900" dirty="0">
              <a:solidFill>
                <a:srgbClr val="7030A0"/>
              </a:solidFill>
            </a:endParaRPr>
          </a:p>
          <a:p>
            <a:pPr eaLnBrk="1" hangingPunct="1"/>
            <a:r>
              <a:rPr lang="en-GB" sz="2800" dirty="0">
                <a:solidFill>
                  <a:srgbClr val="7030A0"/>
                </a:solidFill>
              </a:rPr>
              <a:t>If you are designing for a new user experience how do you think your proposed design ideas support, change, or extend current ways of doing things?</a:t>
            </a:r>
          </a:p>
          <a:p>
            <a:pPr eaLnBrk="1" hangingPunct="1">
              <a:lnSpc>
                <a:spcPct val="90000"/>
              </a:lnSpc>
            </a:pPr>
            <a:endParaRPr lang="en-GB" sz="28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6</a:t>
            </a:fld>
            <a:endParaRPr lang="en-GB" dirty="0">
              <a:solidFill>
                <a:schemeClr val="accent6">
                  <a:lumMod val="75000"/>
                </a:schemeClr>
              </a:solidFill>
            </a:endParaRPr>
          </a:p>
        </p:txBody>
      </p:sp>
    </p:spTree>
    <p:extLst>
      <p:ext uri="{BB962C8B-B14F-4D97-AF65-F5344CB8AC3E}">
        <p14:creationId xmlns:p14="http://schemas.microsoft.com/office/powerpoint/2010/main" val="27619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p:txBody>
          <a:bodyPr/>
          <a:lstStyle/>
          <a:p>
            <a:pPr eaLnBrk="1" hangingPunct="1"/>
            <a:r>
              <a:rPr lang="en-GB" dirty="0"/>
              <a:t> Activity</a:t>
            </a:r>
          </a:p>
        </p:txBody>
      </p:sp>
      <p:sp>
        <p:nvSpPr>
          <p:cNvPr id="23557" name="Rectangle 3"/>
          <p:cNvSpPr>
            <a:spLocks noGrp="1" noChangeArrowheads="1"/>
          </p:cNvSpPr>
          <p:nvPr>
            <p:ph type="body" idx="4294967295"/>
          </p:nvPr>
        </p:nvSpPr>
        <p:spPr>
          <a:xfrm>
            <a:off x="457200" y="1412776"/>
            <a:ext cx="8229600" cy="4713387"/>
          </a:xfrm>
        </p:spPr>
        <p:txBody>
          <a:bodyPr/>
          <a:lstStyle/>
          <a:p>
            <a:pPr eaLnBrk="1" hangingPunct="1"/>
            <a:r>
              <a:rPr lang="en-GB" sz="2800" dirty="0">
                <a:solidFill>
                  <a:srgbClr val="7030A0"/>
                </a:solidFill>
              </a:rPr>
              <a:t>What are the assumptions and claims made about 3D TV?</a:t>
            </a:r>
          </a:p>
          <a:p>
            <a:pPr eaLnBrk="1" hangingPunct="1"/>
            <a:endParaRPr lang="en-GB" dirty="0"/>
          </a:p>
          <a:p>
            <a:pPr lvl="1" eaLnBrk="1" hangingPunct="1"/>
            <a:endParaRPr lang="en-GB" dirty="0"/>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492896"/>
            <a:ext cx="4164060" cy="27760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89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843" y="5517232"/>
            <a:ext cx="244792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7</a:t>
            </a:fld>
            <a:endParaRPr lang="en-GB" dirty="0">
              <a:solidFill>
                <a:schemeClr val="accent6">
                  <a:lumMod val="75000"/>
                </a:schemeClr>
              </a:solidFill>
            </a:endParaRPr>
          </a:p>
        </p:txBody>
      </p:sp>
    </p:spTree>
    <p:extLst>
      <p:ext uri="{BB962C8B-B14F-4D97-AF65-F5344CB8AC3E}">
        <p14:creationId xmlns:p14="http://schemas.microsoft.com/office/powerpoint/2010/main" val="154755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685800" y="457200"/>
            <a:ext cx="7772400" cy="1143000"/>
          </a:xfrm>
        </p:spPr>
        <p:txBody>
          <a:bodyPr>
            <a:normAutofit/>
          </a:bodyPr>
          <a:lstStyle/>
          <a:p>
            <a:pPr eaLnBrk="1" hangingPunct="1"/>
            <a:r>
              <a:rPr lang="en-GB" sz="3800" dirty="0"/>
              <a:t>Assumptions: realistic or wish-list?</a:t>
            </a:r>
          </a:p>
        </p:txBody>
      </p:sp>
      <p:sp>
        <p:nvSpPr>
          <p:cNvPr id="25605" name="Rectangle 3"/>
          <p:cNvSpPr>
            <a:spLocks noGrp="1" noChangeArrowheads="1"/>
          </p:cNvSpPr>
          <p:nvPr>
            <p:ph type="body" idx="4294967295"/>
          </p:nvPr>
        </p:nvSpPr>
        <p:spPr>
          <a:xfrm>
            <a:off x="683568" y="1988840"/>
            <a:ext cx="7772400" cy="4114800"/>
          </a:xfrm>
        </p:spPr>
        <p:txBody>
          <a:bodyPr>
            <a:normAutofit/>
          </a:bodyPr>
          <a:lstStyle/>
          <a:p>
            <a:pPr eaLnBrk="1" hangingPunct="1">
              <a:lnSpc>
                <a:spcPct val="90000"/>
              </a:lnSpc>
            </a:pPr>
            <a:r>
              <a:rPr lang="en-US" sz="2400" dirty="0"/>
              <a:t>People would not mind wearing the glasses that are needed to see in 3D in their living rooms </a:t>
            </a:r>
            <a:r>
              <a:rPr lang="en-GB" sz="2400" dirty="0">
                <a:solidFill>
                  <a:schemeClr val="accent1"/>
                </a:solidFill>
              </a:rPr>
              <a:t>–</a:t>
            </a:r>
            <a:r>
              <a:rPr lang="en-GB" sz="2400" dirty="0"/>
              <a:t> </a:t>
            </a:r>
            <a:r>
              <a:rPr lang="en-GB" sz="2400" dirty="0">
                <a:solidFill>
                  <a:schemeClr val="accent1"/>
                </a:solidFill>
              </a:rPr>
              <a:t>reasonable</a:t>
            </a:r>
          </a:p>
          <a:p>
            <a:pPr eaLnBrk="1" hangingPunct="1">
              <a:lnSpc>
                <a:spcPct val="90000"/>
              </a:lnSpc>
            </a:pPr>
            <a:endParaRPr lang="en-GB" sz="800" dirty="0">
              <a:solidFill>
                <a:schemeClr val="accent1"/>
              </a:solidFill>
            </a:endParaRPr>
          </a:p>
          <a:p>
            <a:pPr eaLnBrk="1" hangingPunct="1">
              <a:lnSpc>
                <a:spcPct val="90000"/>
              </a:lnSpc>
            </a:pPr>
            <a:r>
              <a:rPr lang="en-GB" sz="2400" dirty="0">
                <a:solidFill>
                  <a:srgbClr val="7030A0"/>
                </a:solidFill>
              </a:rPr>
              <a:t>People would not </a:t>
            </a:r>
            <a:r>
              <a:rPr lang="en-US" sz="2400" dirty="0">
                <a:solidFill>
                  <a:srgbClr val="7030A0"/>
                </a:solidFill>
              </a:rPr>
              <a:t>mind paying a lot more for a new 3D-enabled TV screen </a:t>
            </a:r>
            <a:r>
              <a:rPr lang="en-GB" sz="2400" dirty="0">
                <a:solidFill>
                  <a:schemeClr val="accent1"/>
                </a:solidFill>
              </a:rPr>
              <a:t>– not reasonable</a:t>
            </a:r>
          </a:p>
          <a:p>
            <a:pPr eaLnBrk="1" hangingPunct="1">
              <a:lnSpc>
                <a:spcPct val="90000"/>
              </a:lnSpc>
            </a:pPr>
            <a:endParaRPr lang="en-GB" sz="800" dirty="0">
              <a:solidFill>
                <a:schemeClr val="accent1"/>
              </a:solidFill>
            </a:endParaRPr>
          </a:p>
          <a:p>
            <a:pPr eaLnBrk="1" hangingPunct="1">
              <a:lnSpc>
                <a:spcPct val="90000"/>
              </a:lnSpc>
            </a:pPr>
            <a:r>
              <a:rPr lang="en-GB" sz="2400" dirty="0">
                <a:solidFill>
                  <a:srgbClr val="7030A0"/>
                </a:solidFill>
              </a:rPr>
              <a:t>People would </a:t>
            </a:r>
            <a:r>
              <a:rPr lang="en-US" sz="2400" dirty="0">
                <a:solidFill>
                  <a:srgbClr val="7030A0"/>
                </a:solidFill>
              </a:rPr>
              <a:t>really enjoy the enhanced clarity and color detail provided by 3D </a:t>
            </a:r>
            <a:r>
              <a:rPr lang="en-GB" sz="2400" dirty="0">
                <a:solidFill>
                  <a:schemeClr val="accent1"/>
                </a:solidFill>
              </a:rPr>
              <a:t>– reasonable</a:t>
            </a:r>
          </a:p>
          <a:p>
            <a:pPr eaLnBrk="1" hangingPunct="1">
              <a:lnSpc>
                <a:spcPct val="90000"/>
              </a:lnSpc>
            </a:pPr>
            <a:endParaRPr lang="en-GB" sz="800" dirty="0">
              <a:solidFill>
                <a:schemeClr val="accent1"/>
              </a:solidFill>
            </a:endParaRPr>
          </a:p>
          <a:p>
            <a:pPr eaLnBrk="1" hangingPunct="1">
              <a:lnSpc>
                <a:spcPct val="90000"/>
              </a:lnSpc>
            </a:pPr>
            <a:r>
              <a:rPr lang="en-GB" sz="2400" dirty="0">
                <a:solidFill>
                  <a:srgbClr val="7030A0"/>
                </a:solidFill>
              </a:rPr>
              <a:t>People will be happy carrying around their own special glasses </a:t>
            </a:r>
            <a:r>
              <a:rPr lang="en-GB" sz="2400" dirty="0">
                <a:solidFill>
                  <a:schemeClr val="accent1"/>
                </a:solidFill>
              </a:rPr>
              <a:t>– reasonable only for a very select bunch of users</a:t>
            </a:r>
          </a:p>
          <a:p>
            <a:pPr eaLnBrk="1" hangingPunct="1">
              <a:lnSpc>
                <a:spcPct val="90000"/>
              </a:lnSpc>
            </a:pPr>
            <a:endParaRPr lang="en-GB" sz="2400" dirty="0">
              <a:solidFill>
                <a:srgbClr val="000099"/>
              </a:solidFill>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8</a:t>
            </a:fld>
            <a:endParaRPr lang="en-GB" dirty="0">
              <a:solidFill>
                <a:schemeClr val="accent6">
                  <a:lumMod val="75000"/>
                </a:schemeClr>
              </a:solidFill>
            </a:endParaRPr>
          </a:p>
        </p:txBody>
      </p:sp>
    </p:spTree>
    <p:extLst>
      <p:ext uri="{BB962C8B-B14F-4D97-AF65-F5344CB8AC3E}">
        <p14:creationId xmlns:p14="http://schemas.microsoft.com/office/powerpoint/2010/main" val="32995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1"/>
          <p:cNvSpPr>
            <a:spLocks noGrp="1"/>
          </p:cNvSpPr>
          <p:nvPr>
            <p:ph type="title" idx="4294967295"/>
          </p:nvPr>
        </p:nvSpPr>
        <p:spPr/>
        <p:txBody>
          <a:bodyPr/>
          <a:lstStyle/>
          <a:p>
            <a:pPr eaLnBrk="1" hangingPunct="1"/>
            <a:r>
              <a:rPr lang="en-GB" dirty="0"/>
              <a:t>Benefits of conceptualising</a:t>
            </a:r>
          </a:p>
        </p:txBody>
      </p:sp>
      <p:sp>
        <p:nvSpPr>
          <p:cNvPr id="27653" name="Content Placeholder 2"/>
          <p:cNvSpPr>
            <a:spLocks noGrp="1"/>
          </p:cNvSpPr>
          <p:nvPr>
            <p:ph idx="4294967295"/>
          </p:nvPr>
        </p:nvSpPr>
        <p:spPr>
          <a:xfrm>
            <a:off x="685800" y="1828800"/>
            <a:ext cx="7772400" cy="4114800"/>
          </a:xfrm>
        </p:spPr>
        <p:txBody>
          <a:bodyPr>
            <a:normAutofit fontScale="92500"/>
          </a:bodyPr>
          <a:lstStyle/>
          <a:p>
            <a:pPr eaLnBrk="1" hangingPunct="1"/>
            <a:r>
              <a:rPr lang="en-GB" dirty="0">
                <a:solidFill>
                  <a:srgbClr val="7030A0"/>
                </a:solidFill>
              </a:rPr>
              <a:t>Orientation</a:t>
            </a:r>
            <a:r>
              <a:rPr lang="en-GB" dirty="0"/>
              <a:t>  </a:t>
            </a:r>
          </a:p>
          <a:p>
            <a:pPr lvl="1" eaLnBrk="1" hangingPunct="1"/>
            <a:r>
              <a:rPr lang="en-GB" sz="2400" dirty="0">
                <a:solidFill>
                  <a:schemeClr val="accent1"/>
                </a:solidFill>
              </a:rPr>
              <a:t>enables design teams to ask specific questions about how the conceptual model will be understood</a:t>
            </a:r>
          </a:p>
          <a:p>
            <a:pPr eaLnBrk="1" hangingPunct="1"/>
            <a:r>
              <a:rPr lang="en-GB" dirty="0">
                <a:solidFill>
                  <a:srgbClr val="7030A0"/>
                </a:solidFill>
              </a:rPr>
              <a:t>Open-minded </a:t>
            </a:r>
            <a:r>
              <a:rPr lang="en-GB" dirty="0"/>
              <a:t> </a:t>
            </a:r>
          </a:p>
          <a:p>
            <a:pPr lvl="1" eaLnBrk="1" hangingPunct="1"/>
            <a:r>
              <a:rPr lang="en-GB" sz="2400" dirty="0">
                <a:solidFill>
                  <a:schemeClr val="accent1"/>
                </a:solidFill>
              </a:rPr>
              <a:t>prevents design teams from becoming narrowly focused early on</a:t>
            </a:r>
          </a:p>
          <a:p>
            <a:pPr eaLnBrk="1" hangingPunct="1"/>
            <a:r>
              <a:rPr lang="en-GB" dirty="0">
                <a:solidFill>
                  <a:srgbClr val="7030A0"/>
                </a:solidFill>
              </a:rPr>
              <a:t>Common ground </a:t>
            </a:r>
          </a:p>
          <a:p>
            <a:pPr lvl="1" eaLnBrk="1" hangingPunct="1"/>
            <a:r>
              <a:rPr lang="en-GB" sz="2400" dirty="0">
                <a:solidFill>
                  <a:schemeClr val="accent1"/>
                </a:solidFill>
              </a:rPr>
              <a:t>allows design teams to establish a set of commonly agreed terms</a:t>
            </a:r>
          </a:p>
        </p:txBody>
      </p:sp>
      <p:sp>
        <p:nvSpPr>
          <p:cNvPr id="5" name="Footer Placeholder 4"/>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9</a:t>
            </a:fld>
            <a:endParaRPr lang="en-GB" dirty="0">
              <a:solidFill>
                <a:schemeClr val="accent6">
                  <a:lumMod val="75000"/>
                </a:schemeClr>
              </a:solidFill>
            </a:endParaRPr>
          </a:p>
        </p:txBody>
      </p:sp>
    </p:spTree>
    <p:extLst>
      <p:ext uri="{BB962C8B-B14F-4D97-AF65-F5344CB8AC3E}">
        <p14:creationId xmlns:p14="http://schemas.microsoft.com/office/powerpoint/2010/main" val="116073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4161</TotalTime>
  <Words>3164</Words>
  <Application>Microsoft Office PowerPoint</Application>
  <PresentationFormat>On-screen Show (4:3)</PresentationFormat>
  <Paragraphs>463</Paragraphs>
  <Slides>43</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2</vt:i4>
      </vt:variant>
      <vt:variant>
        <vt:lpstr>Slide Titles</vt:lpstr>
      </vt:variant>
      <vt:variant>
        <vt:i4>43</vt:i4>
      </vt:variant>
    </vt:vector>
  </HeadingPairs>
  <TitlesOfParts>
    <vt:vector size="51" baseType="lpstr">
      <vt:lpstr>ＭＳ Ｐゴシック</vt:lpstr>
      <vt:lpstr>Arial</vt:lpstr>
      <vt:lpstr>Calibri</vt:lpstr>
      <vt:lpstr>Liberation Sans</vt:lpstr>
      <vt:lpstr>Times</vt:lpstr>
      <vt:lpstr>Office Theme</vt:lpstr>
      <vt:lpstr>file:///\\localhost\Users\yrogers\Desktop\!OLE_LINK2</vt:lpstr>
      <vt:lpstr>file:///\\localhost\Users\yrogers\Desktop\!OLE_LINK3</vt:lpstr>
      <vt:lpstr>PowerPoint Presentation</vt:lpstr>
      <vt:lpstr>Recap</vt:lpstr>
      <vt:lpstr>Understanding the problem space</vt:lpstr>
      <vt:lpstr>What is an assumption?</vt:lpstr>
      <vt:lpstr>What is a claim?</vt:lpstr>
      <vt:lpstr>A framework for analysing the problem space</vt:lpstr>
      <vt:lpstr> Activity</vt:lpstr>
      <vt:lpstr>Assumptions: realistic or wish-list?</vt:lpstr>
      <vt:lpstr>Benefits of conceptualising</vt:lpstr>
      <vt:lpstr>From problem space to design space</vt:lpstr>
      <vt:lpstr>Conceptual model</vt:lpstr>
      <vt:lpstr>Components</vt:lpstr>
      <vt:lpstr>First steps in formulating a conceptual model</vt:lpstr>
      <vt:lpstr>Conceptual models</vt:lpstr>
      <vt:lpstr>Interface metaphors</vt:lpstr>
      <vt:lpstr>Material Metaphors</vt:lpstr>
      <vt:lpstr>Activity</vt:lpstr>
      <vt:lpstr>Interface metaphors</vt:lpstr>
      <vt:lpstr>Benefits of interface metaphors</vt:lpstr>
      <vt:lpstr>Problems with interface metaphors </vt:lpstr>
      <vt:lpstr>Interaction types</vt:lpstr>
      <vt:lpstr>1. Instructing</vt:lpstr>
      <vt:lpstr>Which is easiest and why?</vt:lpstr>
      <vt:lpstr>2. Conversing</vt:lpstr>
      <vt:lpstr>Would you talk with Anna?</vt:lpstr>
      <vt:lpstr>Pros and cons of conversational model</vt:lpstr>
      <vt:lpstr>3. Manipulating</vt:lpstr>
      <vt:lpstr>Direct Manipulation</vt:lpstr>
      <vt:lpstr>Why are DM interfaces so enjoyable?</vt:lpstr>
      <vt:lpstr>What are the disadvantages with DM?</vt:lpstr>
      <vt:lpstr>4. Exploring</vt:lpstr>
      <vt:lpstr>Which conceptual model is best?</vt:lpstr>
      <vt:lpstr>Conceptual models: interaction and interface</vt:lpstr>
      <vt:lpstr>Many kinds of interface types available including…</vt:lpstr>
      <vt:lpstr>Which interaction type to choose?</vt:lpstr>
      <vt:lpstr>Paradigm</vt:lpstr>
      <vt:lpstr>Examples of new paradigms</vt:lpstr>
      <vt:lpstr>Visions</vt:lpstr>
      <vt:lpstr>Theory</vt:lpstr>
      <vt:lpstr>Models</vt:lpstr>
      <vt:lpstr>Framework</vt:lpstr>
      <vt:lpstr>PowerPoint Presentation</vt:lpstr>
      <vt:lpstr>Summary</vt:lpstr>
    </vt:vector>
  </TitlesOfParts>
  <Company>John Wiley and Sons,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ASTERIK</cp:lastModifiedBy>
  <cp:revision>35</cp:revision>
  <dcterms:created xsi:type="dcterms:W3CDTF">2015-01-06T09:40:09Z</dcterms:created>
  <dcterms:modified xsi:type="dcterms:W3CDTF">2018-09-08T05:35:51Z</dcterms:modified>
</cp:coreProperties>
</file>