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5" r:id="rId6"/>
    <p:sldId id="266" r:id="rId7"/>
    <p:sldId id="267" r:id="rId8"/>
    <p:sldId id="268" r:id="rId9"/>
    <p:sldId id="275" r:id="rId10"/>
    <p:sldId id="276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158" autoAdjust="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1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9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7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02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P312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8.17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Engeström’s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(1999) activity system model. The tool element is sometimes referred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mediating artifact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Reproduced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Engeström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Y. (1999) Perspectives on Activity Theory, CUP.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9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4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u.wiley.com/WileyCDA/WileyTitle/productCd-111902075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Microsoft_Excel_97-2003_Worksheet1.xls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aqdas.soc.surrey.ac.u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3643" y="4581128"/>
            <a:ext cx="853390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8</a:t>
            </a:r>
          </a:p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Data Analysis, Interpretation and Presentation</a:t>
            </a:r>
            <a:r>
              <a:rPr lang="en-GB" sz="3200" dirty="0" smtClean="0">
                <a:solidFill>
                  <a:srgbClr val="7030A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/>
            </a:r>
            <a:br>
              <a:rPr lang="en-GB" sz="3200" dirty="0" smtClean="0">
                <a:solidFill>
                  <a:srgbClr val="7030A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 smtClean="0">
              <a:solidFill>
                <a:srgbClr val="7030A0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Excerpt showing axial coding 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10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1"/>
            <a:ext cx="784887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2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11932" y="55721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Distributed Cognition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4560" y="1700212"/>
            <a:ext cx="8153400" cy="432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GB" sz="3600" dirty="0">
                <a:solidFill>
                  <a:srgbClr val="7030A0"/>
                </a:solidFill>
                <a:latin typeface="Liberation Sans"/>
              </a:rPr>
              <a:t>The people, environment &amp; artefacts are regarded as one cognitive </a:t>
            </a:r>
            <a:r>
              <a:rPr lang="en-GB" sz="3600" dirty="0" smtClean="0">
                <a:solidFill>
                  <a:srgbClr val="7030A0"/>
                </a:solidFill>
                <a:latin typeface="Liberation Sans"/>
              </a:rPr>
              <a:t>system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solidFill>
                  <a:srgbClr val="7030A0"/>
                </a:solidFill>
                <a:latin typeface="Liberation Sans"/>
              </a:rPr>
              <a:t>Used for analyzing collaborative </a:t>
            </a:r>
            <a:r>
              <a:rPr lang="en-US" sz="3600" dirty="0" smtClean="0">
                <a:solidFill>
                  <a:srgbClr val="7030A0"/>
                </a:solidFill>
                <a:latin typeface="Liberation Sans"/>
              </a:rPr>
              <a:t>work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GB" sz="3600" dirty="0">
                <a:solidFill>
                  <a:srgbClr val="7030A0"/>
                </a:solidFill>
                <a:latin typeface="Liberation Sans"/>
              </a:rPr>
              <a:t>Focuses on information propagation &amp; transformation</a:t>
            </a:r>
            <a:endParaRPr lang="en-US" sz="3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11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4467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20574" y="47667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Activity Theory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84350" y="1619672"/>
            <a:ext cx="81534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600" dirty="0">
                <a:solidFill>
                  <a:srgbClr val="7030A0"/>
                </a:solidFill>
                <a:latin typeface="Liberation Sans"/>
              </a:rPr>
              <a:t>Explains human </a:t>
            </a: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behaviour </a:t>
            </a:r>
            <a:r>
              <a:rPr lang="en-GB" sz="2600" dirty="0">
                <a:solidFill>
                  <a:srgbClr val="7030A0"/>
                </a:solidFill>
                <a:latin typeface="Liberation Sans"/>
              </a:rPr>
              <a:t>in terms of our practical activity </a:t>
            </a: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in </a:t>
            </a:r>
            <a:r>
              <a:rPr lang="en-GB" sz="2600" dirty="0">
                <a:solidFill>
                  <a:srgbClr val="7030A0"/>
                </a:solidFill>
                <a:latin typeface="Liberation Sans"/>
              </a:rPr>
              <a:t>the </a:t>
            </a: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world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  <a:latin typeface="Liberation Sans"/>
              </a:rPr>
              <a:t>Provides a framework that focuses analysis around the concept of an ‘activity’ and helps to identify tensions between the different elements of the 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</a:rPr>
              <a:t>system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  <a:latin typeface="Liberation Sans"/>
              </a:rPr>
              <a:t>Two key models: one outlines what constitutes an ‘activity’; one models the mediating role of artifacts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12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011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91170" y="5572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Individual model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11188" y="1700213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19460" name="Picture 4" descr="8-1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8516" y="1916832"/>
            <a:ext cx="6058743" cy="40543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5404" y="6453336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16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2057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4213" y="8366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Engeström’s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 (1999) activity system model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</a:br>
            <a:endParaRPr lang="en-US" sz="4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11188" y="1700213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>
              <a:solidFill>
                <a:srgbClr val="0070C0"/>
              </a:solidFill>
              <a:latin typeface="Liberation Sans"/>
            </a:endParaRPr>
          </a:p>
        </p:txBody>
      </p:sp>
      <p:pic>
        <p:nvPicPr>
          <p:cNvPr id="20484" name="Picture 4" descr="8-19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955800"/>
            <a:ext cx="7345363" cy="4232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6613" y="6411525"/>
            <a:ext cx="500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17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4213" y="1984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Presenting the findings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11188" y="1341438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GB" sz="2500" dirty="0">
                <a:solidFill>
                  <a:srgbClr val="7030A0"/>
                </a:solidFill>
                <a:latin typeface="Liberation Sans"/>
              </a:rPr>
              <a:t>Only make claims that your data can support</a:t>
            </a:r>
            <a:endParaRPr lang="en-US" sz="25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The best way to present your findings depends on the audience, the purpose, and the data gathering and analysis undertaken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Graphical representations (as discussed above) may be appropriate for presentation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Other techniques are: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Rigorous notations, e.g. UML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Using stories, e.g. to create scenarios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Summarizing the findings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15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541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r>
              <a:rPr lang="en-US" sz="3600" dirty="0">
                <a:latin typeface="Liberation Sans"/>
              </a:rPr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880" y="1078814"/>
            <a:ext cx="8280400" cy="54047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The data analysis that can be done depends on the data gathering that was done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Qualitative and quantitative data may be gathered from any of the three main data gathering approaches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Percentages and averages are commonly used in Interaction Design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Mean, median and mode are different kinds of ‘average’ and can have very different answers for the same set of data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Grounded Theory, Distributed Cognition and Activity Theory are theoretical frameworks to support data analysis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7030A0"/>
                </a:solidFill>
                <a:latin typeface="Liberation Sans"/>
              </a:rPr>
              <a:t>Presentation of the findings should not overstate the evidence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3232" y="636042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19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68152"/>
          </a:xfrm>
        </p:spPr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820472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Discuss </a:t>
            </a:r>
            <a:r>
              <a:rPr lang="en-US" sz="3000" dirty="0">
                <a:solidFill>
                  <a:srgbClr val="7030A0"/>
                </a:solidFill>
              </a:rPr>
              <a:t>the difference between qualitative and quantitative data and analysis</a:t>
            </a:r>
            <a:r>
              <a:rPr lang="en-US" sz="3000" dirty="0" smtClean="0">
                <a:solidFill>
                  <a:srgbClr val="7030A0"/>
                </a:solidFill>
              </a:rPr>
              <a:t>.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3000" dirty="0" smtClean="0">
                <a:solidFill>
                  <a:srgbClr val="7030A0"/>
                </a:solidFill>
              </a:rPr>
              <a:t>Enable </a:t>
            </a:r>
            <a:r>
              <a:rPr lang="en-US" sz="3000" dirty="0">
                <a:solidFill>
                  <a:srgbClr val="7030A0"/>
                </a:solidFill>
              </a:rPr>
              <a:t>you to analyze data gathered </a:t>
            </a:r>
            <a:r>
              <a:rPr lang="en-US" sz="3000" dirty="0" smtClean="0">
                <a:solidFill>
                  <a:srgbClr val="7030A0"/>
                </a:solidFill>
              </a:rPr>
              <a:t>from: </a:t>
            </a:r>
          </a:p>
          <a:p>
            <a:endParaRPr lang="en-US" sz="600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Questionnaires.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Interviews.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chemeClr val="accent1"/>
                </a:solidFill>
              </a:rPr>
              <a:t>bservation studies.</a:t>
            </a:r>
          </a:p>
          <a:p>
            <a:pPr lvl="1"/>
            <a:endParaRPr lang="en-US" sz="600" dirty="0">
              <a:solidFill>
                <a:schemeClr val="accent1"/>
              </a:solidFill>
            </a:endParaRPr>
          </a:p>
          <a:p>
            <a:r>
              <a:rPr lang="en-US" sz="3000" dirty="0" smtClean="0">
                <a:solidFill>
                  <a:srgbClr val="7030A0"/>
                </a:solidFill>
              </a:rPr>
              <a:t>Make </a:t>
            </a:r>
            <a:r>
              <a:rPr lang="en-US" sz="3000" dirty="0">
                <a:solidFill>
                  <a:srgbClr val="7030A0"/>
                </a:solidFill>
              </a:rPr>
              <a:t>you aware of software packages that are available to help your analysis</a:t>
            </a:r>
            <a:r>
              <a:rPr lang="en-US" sz="3000" dirty="0" smtClean="0">
                <a:solidFill>
                  <a:srgbClr val="7030A0"/>
                </a:solidFill>
              </a:rPr>
              <a:t>.</a:t>
            </a:r>
          </a:p>
          <a:p>
            <a:endParaRPr lang="en-US" sz="600" dirty="0" smtClean="0">
              <a:solidFill>
                <a:srgbClr val="7030A0"/>
              </a:solidFill>
            </a:endParaRPr>
          </a:p>
          <a:p>
            <a:r>
              <a:rPr lang="en-US" sz="3000" dirty="0" smtClean="0">
                <a:solidFill>
                  <a:srgbClr val="7030A0"/>
                </a:solidFill>
              </a:rPr>
              <a:t> </a:t>
            </a:r>
            <a:r>
              <a:rPr lang="en-US" sz="3000" dirty="0">
                <a:solidFill>
                  <a:srgbClr val="7030A0"/>
                </a:solidFill>
              </a:rPr>
              <a:t>Identify </a:t>
            </a:r>
            <a:r>
              <a:rPr lang="en-US" sz="3000" dirty="0" smtClean="0">
                <a:solidFill>
                  <a:srgbClr val="7030A0"/>
                </a:solidFill>
              </a:rPr>
              <a:t>common </a:t>
            </a:r>
            <a:r>
              <a:rPr lang="en-US" sz="3000" dirty="0">
                <a:solidFill>
                  <a:srgbClr val="7030A0"/>
                </a:solidFill>
              </a:rPr>
              <a:t>pitfalls in data analysis, interpretation, and presentation</a:t>
            </a:r>
            <a:r>
              <a:rPr lang="en-US" sz="3000" dirty="0" smtClean="0">
                <a:solidFill>
                  <a:srgbClr val="7030A0"/>
                </a:solidFill>
              </a:rPr>
              <a:t>.</a:t>
            </a:r>
          </a:p>
          <a:p>
            <a:endParaRPr lang="en-US" sz="600" dirty="0">
              <a:solidFill>
                <a:srgbClr val="7030A0"/>
              </a:solidFill>
            </a:endParaRPr>
          </a:p>
          <a:p>
            <a:r>
              <a:rPr lang="en-US" sz="3000" dirty="0" smtClean="0">
                <a:solidFill>
                  <a:srgbClr val="7030A0"/>
                </a:solidFill>
              </a:rPr>
              <a:t>Enable </a:t>
            </a:r>
            <a:r>
              <a:rPr lang="en-US" sz="3000" dirty="0">
                <a:solidFill>
                  <a:srgbClr val="7030A0"/>
                </a:solidFill>
              </a:rPr>
              <a:t>you </a:t>
            </a:r>
            <a:r>
              <a:rPr lang="en-US" sz="3000" dirty="0" smtClean="0">
                <a:solidFill>
                  <a:srgbClr val="7030A0"/>
                </a:solidFill>
              </a:rPr>
              <a:t>to </a:t>
            </a:r>
            <a:r>
              <a:rPr lang="en-US" sz="3000" dirty="0">
                <a:solidFill>
                  <a:srgbClr val="7030A0"/>
                </a:solidFill>
              </a:rPr>
              <a:t>interpret and present your </a:t>
            </a:r>
            <a:r>
              <a:rPr lang="en-US" sz="3000" dirty="0" smtClean="0">
                <a:solidFill>
                  <a:srgbClr val="7030A0"/>
                </a:solidFill>
              </a:rPr>
              <a:t>findings </a:t>
            </a:r>
            <a:r>
              <a:rPr lang="en-US" sz="3000" dirty="0">
                <a:solidFill>
                  <a:srgbClr val="7030A0"/>
                </a:solidFill>
              </a:rPr>
              <a:t>in </a:t>
            </a:r>
            <a:r>
              <a:rPr lang="en-US" sz="3000" dirty="0" smtClean="0">
                <a:solidFill>
                  <a:srgbClr val="7030A0"/>
                </a:solidFill>
              </a:rPr>
              <a:t>appropriate ways.</a:t>
            </a:r>
            <a:endParaRPr lang="en-US" sz="7800" dirty="0">
              <a:solidFill>
                <a:srgbClr val="7030A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50" smtClean="0">
                <a:solidFill>
                  <a:schemeClr val="accent6">
                    <a:lumMod val="75000"/>
                  </a:schemeClr>
                </a:solidFill>
              </a:rPr>
              <a:t>2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Quantitative and qualitative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75688" cy="4267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Quantitative data – expressed as </a:t>
            </a:r>
            <a:r>
              <a:rPr lang="en-US" sz="2200" dirty="0" smtClean="0">
                <a:solidFill>
                  <a:srgbClr val="7030A0"/>
                </a:solidFill>
              </a:rPr>
              <a:t>numbers</a:t>
            </a:r>
          </a:p>
          <a:p>
            <a:pPr marL="609600" indent="-609600"/>
            <a:endParaRPr lang="en-US" sz="2200" dirty="0">
              <a:solidFill>
                <a:srgbClr val="7030A0"/>
              </a:solidFill>
            </a:endParaRPr>
          </a:p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Qualitative data – difficult to measure sensibly as numbers, e.g. count number of words to measure </a:t>
            </a:r>
            <a:r>
              <a:rPr lang="en-US" sz="2200" dirty="0" smtClean="0">
                <a:solidFill>
                  <a:srgbClr val="7030A0"/>
                </a:solidFill>
              </a:rPr>
              <a:t>dissatisfaction</a:t>
            </a:r>
          </a:p>
          <a:p>
            <a:pPr marL="609600" indent="-609600"/>
            <a:endParaRPr lang="en-US" sz="2200" dirty="0">
              <a:solidFill>
                <a:srgbClr val="7030A0"/>
              </a:solidFill>
            </a:endParaRPr>
          </a:p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Quantitative analysis – numerical methods to ascertain size, magnitude, </a:t>
            </a:r>
            <a:r>
              <a:rPr lang="en-US" sz="2200" dirty="0" smtClean="0">
                <a:solidFill>
                  <a:srgbClr val="7030A0"/>
                </a:solidFill>
              </a:rPr>
              <a:t>amount</a:t>
            </a:r>
          </a:p>
          <a:p>
            <a:pPr marL="609600" indent="-609600"/>
            <a:endParaRPr lang="en-US" sz="2200" dirty="0">
              <a:solidFill>
                <a:srgbClr val="7030A0"/>
              </a:solidFill>
            </a:endParaRPr>
          </a:p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Qualitative analysis – expresses the nature of elements and is represented as themes, patterns, stories</a:t>
            </a:r>
          </a:p>
          <a:p>
            <a:pPr marL="609600" indent="-609600"/>
            <a:endParaRPr lang="en-US" sz="2200" dirty="0">
              <a:solidFill>
                <a:srgbClr val="7030A0"/>
              </a:solidFill>
            </a:endParaRPr>
          </a:p>
          <a:p>
            <a:pPr marL="609600" indent="-609600"/>
            <a:r>
              <a:rPr lang="en-US" sz="2200" dirty="0">
                <a:solidFill>
                  <a:srgbClr val="7030A0"/>
                </a:solidFill>
              </a:rPr>
              <a:t>Be careful how you manipulate data and numbers!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quantitative analysis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156" y="836712"/>
            <a:ext cx="8675687" cy="3456161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Averages 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Mean: add up values and divide by number of data points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Median: middle value of data when ranked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Mode: figure that appears most often in the data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Percentages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Be careful not to mislead with numbers!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Graphical representations give overview of data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54442"/>
              </p:ext>
            </p:extLst>
          </p:nvPr>
        </p:nvGraphicFramePr>
        <p:xfrm>
          <a:off x="6148659" y="4509121"/>
          <a:ext cx="2790363" cy="187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Chart" r:id="rId4" imgW="4810049" imgH="3238500" progId="Excel.Chart.8">
                  <p:embed/>
                </p:oleObj>
              </mc:Choice>
              <mc:Fallback>
                <p:oleObj name="Chart" r:id="rId4" imgW="4810049" imgH="32385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659" y="4509121"/>
                        <a:ext cx="2790363" cy="18771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70336"/>
              </p:ext>
            </p:extLst>
          </p:nvPr>
        </p:nvGraphicFramePr>
        <p:xfrm>
          <a:off x="3010341" y="4509120"/>
          <a:ext cx="3123317" cy="184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Chart" r:id="rId6" imgW="4124249" imgH="2438400" progId="Excel.Chart.8">
                  <p:embed/>
                </p:oleObj>
              </mc:Choice>
              <mc:Fallback>
                <p:oleObj name="Chart" r:id="rId6" imgW="4124249" imgH="24384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341" y="4509120"/>
                        <a:ext cx="3123317" cy="18466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1966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70941"/>
              </p:ext>
            </p:extLst>
          </p:nvPr>
        </p:nvGraphicFramePr>
        <p:xfrm>
          <a:off x="219241" y="4509120"/>
          <a:ext cx="2709499" cy="1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Chart" r:id="rId9" imgW="4685016" imgH="3154166" progId="Excel.Chart.8">
                  <p:embed/>
                </p:oleObj>
              </mc:Choice>
              <mc:Fallback>
                <p:oleObj name="Chart" r:id="rId9" imgW="4685016" imgH="315416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41" y="4509120"/>
                        <a:ext cx="2709499" cy="1827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2286" y="656074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4213" y="189531"/>
            <a:ext cx="7772400" cy="71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Simple qualitative analysis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41313" y="929709"/>
            <a:ext cx="84582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  <a:latin typeface="Liberation Sans"/>
              </a:rPr>
              <a:t>Recurring patterns or themes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accent1"/>
                </a:solidFill>
                <a:latin typeface="Liberation Sans"/>
              </a:rPr>
              <a:t>Emergent from data, dependent on observation framework if used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  <a:latin typeface="Liberation Sans"/>
              </a:rPr>
              <a:t>Categorizing</a:t>
            </a:r>
            <a:r>
              <a:rPr lang="en-US" sz="2200" i="1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Liberation Sans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accent1"/>
                </a:solidFill>
                <a:latin typeface="Liberation Sans"/>
              </a:rPr>
              <a:t>Categorization scheme may be emergent or pre-specified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200" dirty="0">
                <a:solidFill>
                  <a:srgbClr val="7030A0"/>
                </a:solidFill>
                <a:latin typeface="Liberation Sans"/>
              </a:rPr>
              <a:t>Looking for critical incidents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accent1"/>
                </a:solidFill>
                <a:latin typeface="Liberation Sans"/>
              </a:rPr>
              <a:t>Helps to focus in on key events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5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40968"/>
            <a:ext cx="764830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1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>
                <a:latin typeface="Liberation Sans"/>
              </a:rPr>
              <a:t>Tools to support data analysis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50825" y="1484784"/>
            <a:ext cx="867568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Spreadsheet – simple to use, basic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graphs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Statistical packages, e.g.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SPSS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6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Qualitative data analysis tools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Categorization and theme-based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analysis</a:t>
            </a:r>
            <a:endParaRPr lang="en-US" sz="20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Quantitative </a:t>
            </a: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analysis of text-based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data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800" dirty="0">
              <a:solidFill>
                <a:srgbClr val="0070C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dirty="0" err="1">
                <a:solidFill>
                  <a:srgbClr val="7030A0"/>
                </a:solidFill>
                <a:latin typeface="Liberation Sans"/>
              </a:rPr>
              <a:t>Nvivo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 and </a:t>
            </a:r>
            <a:r>
              <a:rPr lang="en-GB" sz="2400" dirty="0" err="1">
                <a:solidFill>
                  <a:srgbClr val="7030A0"/>
                </a:solidFill>
                <a:latin typeface="Liberation Sans"/>
              </a:rPr>
              <a:t>Atlas.ti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 support qualitative data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analysis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CAQDAS 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Networking Project, based at the University of Surrey (</a:t>
            </a:r>
            <a:r>
              <a:rPr lang="en-GB" sz="2400" dirty="0">
                <a:solidFill>
                  <a:srgbClr val="7030A0"/>
                </a:solidFill>
                <a:latin typeface="Liberation Sans"/>
                <a:hlinkClick r:id="rId2"/>
              </a:rPr>
              <a:t>http://caqdas.soc.surrey.ac.uk/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)</a:t>
            </a:r>
          </a:p>
          <a:p>
            <a:r>
              <a:rPr lang="en-US" sz="2400" dirty="0" smtClean="0">
                <a:latin typeface="Liberation Sans"/>
              </a:rPr>
              <a:t> </a:t>
            </a:r>
            <a:endParaRPr lang="en-GB" sz="2400" dirty="0">
              <a:solidFill>
                <a:srgbClr val="0070C0"/>
              </a:solidFill>
              <a:latin typeface="Liberation San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6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9716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4213" y="6207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Theoretical frameworks for qualitative analysis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8313" y="2205038"/>
            <a:ext cx="8153400" cy="388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  <a:latin typeface="Liberation Sans"/>
              </a:rPr>
              <a:t>Basing data analysis around theoretical frameworks provides further 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</a:rPr>
              <a:t>insight</a:t>
            </a:r>
          </a:p>
          <a:p>
            <a:pPr>
              <a:spcBef>
                <a:spcPct val="20000"/>
              </a:spcBef>
            </a:pPr>
            <a:endParaRPr lang="en-US" sz="12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7030A0"/>
                </a:solidFill>
                <a:latin typeface="Liberation Sans"/>
              </a:rPr>
              <a:t>Three such frameworks are</a:t>
            </a:r>
            <a:r>
              <a:rPr lang="en-US" sz="2600" dirty="0" smtClean="0">
                <a:solidFill>
                  <a:srgbClr val="7030A0"/>
                </a:solidFill>
                <a:latin typeface="Liberation Sans"/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000" dirty="0">
              <a:solidFill>
                <a:srgbClr val="7030A0"/>
              </a:solidFill>
              <a:latin typeface="Liberation Sans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solidFill>
                  <a:schemeClr val="accent1"/>
                </a:solidFill>
                <a:latin typeface="Liberation Sans"/>
              </a:rPr>
              <a:t>Grounded </a:t>
            </a:r>
            <a:r>
              <a:rPr lang="en-US" sz="2200" dirty="0" smtClean="0">
                <a:solidFill>
                  <a:schemeClr val="accent1"/>
                </a:solidFill>
                <a:latin typeface="Liberation Sans"/>
              </a:rPr>
              <a:t>Theory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2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solidFill>
                  <a:schemeClr val="accent1"/>
                </a:solidFill>
                <a:latin typeface="Liberation Sans"/>
              </a:rPr>
              <a:t>Distributed </a:t>
            </a:r>
            <a:r>
              <a:rPr lang="en-US" sz="2200" dirty="0" smtClean="0">
                <a:solidFill>
                  <a:schemeClr val="accent1"/>
                </a:solidFill>
                <a:latin typeface="Liberation Sans"/>
              </a:rPr>
              <a:t>Cognition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2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solidFill>
                  <a:schemeClr val="accent1"/>
                </a:solidFill>
                <a:latin typeface="Liberation Sans"/>
              </a:rPr>
              <a:t>Activity Theory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7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7463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4213" y="620713"/>
            <a:ext cx="7772400" cy="93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Grounded Theory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11188" y="1700213"/>
            <a:ext cx="8153400" cy="320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Aims to derive theory from systematic analysis of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data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Based on categorization approach (called here ‘coding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’)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Three levels of ‘coding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</a:rPr>
              <a:t>’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800" dirty="0">
              <a:solidFill>
                <a:srgbClr val="7030A0"/>
              </a:solidFill>
              <a:latin typeface="Liberation Sans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Open: identify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categories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sz="6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Axial: flesh out and link to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subcategories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sz="600" dirty="0">
              <a:solidFill>
                <a:schemeClr val="accent1"/>
              </a:solidFill>
              <a:latin typeface="Liberation Sans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accent1"/>
                </a:solidFill>
                <a:latin typeface="Liberation Sans"/>
              </a:rPr>
              <a:t>Selective: form theoretical </a:t>
            </a:r>
            <a:r>
              <a:rPr lang="en-US" sz="2000" dirty="0" smtClean="0">
                <a:solidFill>
                  <a:schemeClr val="accent1"/>
                </a:solidFill>
                <a:latin typeface="Liberation Sans"/>
              </a:rPr>
              <a:t>scheme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sz="800" dirty="0">
              <a:solidFill>
                <a:schemeClr val="accent1"/>
              </a:solidFill>
              <a:latin typeface="Liberation Sans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</a:rPr>
              <a:t>Researchers are encouraged to draw on own theoretical backgrounds to inform analysis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0070C0"/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8</a:t>
            </a:fld>
            <a:endParaRPr lang="en-GB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6366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Code book used in grounded theory analysis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9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16616"/>
            <a:ext cx="7920880" cy="539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4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697</Words>
  <Application>Microsoft Office PowerPoint</Application>
  <PresentationFormat>On-screen Show (4:3)</PresentationFormat>
  <Paragraphs>149</Paragraphs>
  <Slides>16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Liberation Sans</vt:lpstr>
      <vt:lpstr>Office Theme</vt:lpstr>
      <vt:lpstr>Chart</vt:lpstr>
      <vt:lpstr>PowerPoint Presentation</vt:lpstr>
      <vt:lpstr>Aims</vt:lpstr>
      <vt:lpstr>Quantitative and qualitative</vt:lpstr>
      <vt:lpstr>Simple quantitative analysis</vt:lpstr>
      <vt:lpstr>PowerPoint Presentation</vt:lpstr>
      <vt:lpstr>Tools to support data analysis</vt:lpstr>
      <vt:lpstr>PowerPoint Presentation</vt:lpstr>
      <vt:lpstr>PowerPoint Presentation</vt:lpstr>
      <vt:lpstr>Code book used in grounded theory analysis</vt:lpstr>
      <vt:lpstr>Excerpt showing axial coding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Admin</cp:lastModifiedBy>
  <cp:revision>27</cp:revision>
  <dcterms:created xsi:type="dcterms:W3CDTF">2015-01-06T09:40:09Z</dcterms:created>
  <dcterms:modified xsi:type="dcterms:W3CDTF">2017-01-11T09:56:25Z</dcterms:modified>
</cp:coreProperties>
</file>