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10"/>
  </p:notesMasterIdLst>
  <p:sldIdLst>
    <p:sldId id="256" r:id="rId2"/>
    <p:sldId id="271" r:id="rId3"/>
    <p:sldId id="257" r:id="rId4"/>
    <p:sldId id="273" r:id="rId5"/>
    <p:sldId id="259" r:id="rId6"/>
    <p:sldId id="274" r:id="rId7"/>
    <p:sldId id="258" r:id="rId8"/>
    <p:sldId id="272" r:id="rId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5" autoAdjust="0"/>
    <p:restoredTop sz="94624" autoAdjust="0"/>
  </p:normalViewPr>
  <p:slideViewPr>
    <p:cSldViewPr>
      <p:cViewPr varScale="1">
        <p:scale>
          <a:sx n="70" d="100"/>
          <a:sy n="70" d="100"/>
        </p:scale>
        <p:origin x="138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5D4D6B-384B-45B7-9DCD-C2D5BF59FF1A}" type="datetimeFigureOut">
              <a:rPr lang="en-US" smtClean="0"/>
              <a:pPr/>
              <a:t>8/30/2018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D6A449-1181-4850-A779-47F5E6BFF30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9D6A449-1181-4850-A779-47F5E6BFF30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a:defRPr/>
            </a:pPr>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pPr>
              <a:defRPr/>
            </a:pPr>
            <a:fld id="{B55FB374-572D-4FFE-A841-1AA9DD4C8BDE}"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spd="slow">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07805E1-929D-4F56-9C49-2E23471C726F}" type="slidenum">
              <a:rPr lang="en-US" smtClean="0"/>
              <a:pPr>
                <a:defRPr/>
              </a:pPr>
              <a:t>‹#›</a:t>
            </a:fld>
            <a:endParaRPr lang="en-US"/>
          </a:p>
        </p:txBody>
      </p:sp>
    </p:spTree>
  </p:cSld>
  <p:clrMapOvr>
    <a:masterClrMapping/>
  </p:clrMapOvr>
  <p:transition spd="slow">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5644763-9D06-412A-BA05-5E7CF183FB85}" type="slidenum">
              <a:rPr lang="en-US" smtClean="0"/>
              <a:pPr>
                <a:defRPr/>
              </a:pPr>
              <a:t>‹#›</a:t>
            </a:fld>
            <a:endParaRPr lang="en-US"/>
          </a:p>
        </p:txBody>
      </p:sp>
    </p:spTree>
  </p:cSld>
  <p:clrMapOvr>
    <a:masterClrMapping/>
  </p:clrMapOvr>
  <p:transition spd="slow">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5026384-45C7-4ACE-8DFB-C2B9A78FC8B6}" type="slidenum">
              <a:rPr lang="en-US" smtClean="0"/>
              <a:pPr>
                <a:defRPr/>
              </a:pPr>
              <a:t>‹#›</a:t>
            </a:fld>
            <a:endParaRPr lang="en-US"/>
          </a:p>
        </p:txBody>
      </p:sp>
    </p:spTree>
  </p:cSld>
  <p:clrMapOvr>
    <a:masterClrMapping/>
  </p:clrMapOvr>
  <p:transition spd="slow">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C2AF0E7-461B-4A9A-B363-E91FD1100896}"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spd="slow">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19DC812-FDD0-4ED9-86AC-9A7D4B46B9BD}" type="slidenum">
              <a:rPr lang="en-US" smtClean="0"/>
              <a:pPr>
                <a:defRPr/>
              </a:pPr>
              <a:t>‹#›</a:t>
            </a:fld>
            <a:endParaRPr lang="en-US"/>
          </a:p>
        </p:txBody>
      </p:sp>
    </p:spTree>
  </p:cSld>
  <p:clrMapOvr>
    <a:masterClrMapping/>
  </p:clrMapOvr>
  <p:transition spd="slow">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BF7B79AB-DD2D-45ED-B484-47610BA1DE9A}" type="slidenum">
              <a:rPr lang="en-US" smtClean="0"/>
              <a:pPr>
                <a:defRPr/>
              </a:pPr>
              <a:t>‹#›</a:t>
            </a:fld>
            <a:endParaRPr lang="en-US"/>
          </a:p>
        </p:txBody>
      </p:sp>
    </p:spTree>
  </p:cSld>
  <p:clrMapOvr>
    <a:masterClrMapping/>
  </p:clrMapOvr>
  <p:transition spd="slow">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C9AC76E-CF1C-4E5A-9B6F-AE6AD4F902FA}" type="slidenum">
              <a:rPr lang="en-US" smtClean="0"/>
              <a:pPr>
                <a:defRPr/>
              </a:pPr>
              <a:t>‹#›</a:t>
            </a:fld>
            <a:endParaRPr lang="en-US"/>
          </a:p>
        </p:txBody>
      </p:sp>
    </p:spTree>
  </p:cSld>
  <p:clrMapOvr>
    <a:masterClrMapping/>
  </p:clrMapOvr>
  <p:transition spd="slow">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B43851D6-DC87-4FE0-8C9C-101189B6D0BB}" type="slidenum">
              <a:rPr lang="en-US" smtClean="0"/>
              <a:pPr>
                <a:defRPr/>
              </a:pPr>
              <a:t>‹#›</a:t>
            </a:fld>
            <a:endParaRPr lang="en-US"/>
          </a:p>
        </p:txBody>
      </p:sp>
    </p:spTree>
  </p:cSld>
  <p:clrMapOvr>
    <a:masterClrMapping/>
  </p:clrMapOvr>
  <p:transition spd="slow">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486A987-6248-4CAB-9B0C-8D94285F5762}" type="slidenum">
              <a:rPr lang="en-US" smtClean="0"/>
              <a:pPr>
                <a:defRPr/>
              </a:pPr>
              <a:t>‹#›</a:t>
            </a:fld>
            <a:endParaRPr lang="en-US"/>
          </a:p>
        </p:txBody>
      </p:sp>
    </p:spTree>
  </p:cSld>
  <p:clrMapOvr>
    <a:masterClrMapping/>
  </p:clrMapOvr>
  <p:transition spd="slow">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0B7BB350-582D-4409-BA35-15A4753749B7}"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l="9000" t="35000" r="5000" b="12000"/>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F1ABFC78-9127-4E8A-A987-F5851F2AB0CD}"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ransition spd="slow">
    <p:circle/>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4000"/>
            <a:lum/>
          </a:blip>
          <a:srcRect/>
          <a:stretch>
            <a:fillRect l="-5000" t="4000" r="-7000"/>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844256"/>
            <a:ext cx="6934200" cy="1946494"/>
          </a:xfrm>
        </p:spPr>
        <p:txBody>
          <a:bodyPr>
            <a:normAutofit fontScale="90000"/>
          </a:bodyPr>
          <a:lstStyle/>
          <a:p>
            <a:pPr algn="ctr" eaLnBrk="1" fontAlgn="auto" hangingPunct="1">
              <a:spcAft>
                <a:spcPts val="0"/>
              </a:spcAft>
              <a:defRPr/>
            </a:pPr>
            <a:r>
              <a:rPr lang="en-US" dirty="0">
                <a:latin typeface="Algerian" pitchFamily="82" charset="0"/>
              </a:rPr>
              <a:t> </a:t>
            </a:r>
            <a:br>
              <a:rPr lang="en-US" dirty="0">
                <a:latin typeface="Algerian" pitchFamily="82" charset="0"/>
              </a:rPr>
            </a:br>
            <a:r>
              <a:rPr lang="en-US" dirty="0">
                <a:latin typeface="Algerian" pitchFamily="82" charset="0"/>
              </a:rPr>
              <a:t>GROUP PRESENTATION</a:t>
            </a:r>
            <a:br>
              <a:rPr lang="en-US" dirty="0">
                <a:latin typeface="Algerian" pitchFamily="82" charset="0"/>
              </a:rPr>
            </a:br>
            <a:r>
              <a:rPr lang="en-US" dirty="0">
                <a:latin typeface="Algerian" pitchFamily="82" charset="0"/>
              </a:rPr>
              <a:t>FOR</a:t>
            </a:r>
            <a:br>
              <a:rPr lang="en-US" dirty="0">
                <a:latin typeface="Algerian" pitchFamily="82" charset="0"/>
              </a:rPr>
            </a:br>
            <a:endParaRPr lang="en-US" dirty="0">
              <a:latin typeface="Algerian" pitchFamily="82" charset="0"/>
            </a:endParaRPr>
          </a:p>
        </p:txBody>
      </p:sp>
      <p:sp>
        <p:nvSpPr>
          <p:cNvPr id="5123" name="Rectangle 3"/>
          <p:cNvSpPr>
            <a:spLocks noGrp="1" noChangeArrowheads="1"/>
          </p:cNvSpPr>
          <p:nvPr>
            <p:ph type="subTitle" idx="1"/>
          </p:nvPr>
        </p:nvSpPr>
        <p:spPr>
          <a:xfrm>
            <a:off x="533400" y="3048000"/>
            <a:ext cx="6172200" cy="2286000"/>
          </a:xfrm>
        </p:spPr>
        <p:txBody>
          <a:bodyPr/>
          <a:lstStyle/>
          <a:p>
            <a:pPr marR="0" eaLnBrk="1" hangingPunct="1">
              <a:lnSpc>
                <a:spcPct val="70000"/>
              </a:lnSpc>
            </a:pPr>
            <a:endParaRPr lang="en-US" sz="2400" b="1" dirty="0">
              <a:solidFill>
                <a:srgbClr val="FF0000"/>
              </a:solidFill>
              <a:latin typeface="Algerian" pitchFamily="82" charset="0"/>
            </a:endParaRPr>
          </a:p>
          <a:p>
            <a:pPr marR="0" algn="l" eaLnBrk="1" hangingPunct="1">
              <a:lnSpc>
                <a:spcPct val="70000"/>
              </a:lnSpc>
            </a:pPr>
            <a:endParaRPr lang="en-US" sz="1900" dirty="0"/>
          </a:p>
        </p:txBody>
      </p:sp>
      <p:sp>
        <p:nvSpPr>
          <p:cNvPr id="6" name="TextBox 5">
            <a:extLst>
              <a:ext uri="{FF2B5EF4-FFF2-40B4-BE49-F238E27FC236}">
                <a16:creationId xmlns:a16="http://schemas.microsoft.com/office/drawing/2014/main" id="{EFE7118D-8DD9-40AA-9CEB-8DB1766151F4}"/>
              </a:ext>
            </a:extLst>
          </p:cNvPr>
          <p:cNvSpPr txBox="1"/>
          <p:nvPr/>
        </p:nvSpPr>
        <p:spPr>
          <a:xfrm>
            <a:off x="384751" y="2205975"/>
            <a:ext cx="8374498" cy="584775"/>
          </a:xfrm>
          <a:prstGeom prst="rect">
            <a:avLst/>
          </a:prstGeom>
          <a:noFill/>
        </p:spPr>
        <p:txBody>
          <a:bodyPr wrap="square" rtlCol="0">
            <a:spAutoFit/>
          </a:bodyPr>
          <a:lstStyle/>
          <a:p>
            <a:pPr algn="ctr"/>
            <a:r>
              <a:rPr lang="en-US" sz="3200" b="1" spc="300" dirty="0">
                <a:solidFill>
                  <a:srgbClr val="C00000"/>
                </a:solidFill>
                <a:latin typeface="Lato" panose="020F0502020204030203" pitchFamily="34" charset="0"/>
                <a:ea typeface="Lato" panose="020F0502020204030203" pitchFamily="34" charset="0"/>
                <a:cs typeface="Lato" panose="020F0502020204030203" pitchFamily="34" charset="0"/>
              </a:rPr>
              <a:t>BAM 2102 ENTREPRENEURSHIP</a:t>
            </a:r>
          </a:p>
        </p:txBody>
      </p:sp>
    </p:spTree>
  </p:cSld>
  <p:clrMapOvr>
    <a:masterClrMapping/>
  </p:clrMapOvr>
  <p:transition spd="slow">
    <p:circl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Placeholder 5"/>
          <p:cNvSpPr>
            <a:spLocks noGrp="1"/>
          </p:cNvSpPr>
          <p:nvPr>
            <p:ph type="body" idx="1"/>
          </p:nvPr>
        </p:nvSpPr>
        <p:spPr>
          <a:xfrm>
            <a:off x="1" y="1371600"/>
            <a:ext cx="4040188" cy="658813"/>
          </a:xfrm>
        </p:spPr>
        <p:txBody>
          <a:bodyPr/>
          <a:lstStyle/>
          <a:p>
            <a:pPr eaLnBrk="1" hangingPunct="1"/>
            <a:r>
              <a:rPr lang="en-US" dirty="0">
                <a:solidFill>
                  <a:schemeClr val="accent1"/>
                </a:solidFill>
                <a:latin typeface="Algerian" pitchFamily="82" charset="0"/>
              </a:rPr>
              <a:t>INTRODUCTION</a:t>
            </a:r>
            <a:endParaRPr lang="en-US" dirty="0">
              <a:solidFill>
                <a:schemeClr val="accent1"/>
              </a:solidFill>
            </a:endParaRPr>
          </a:p>
        </p:txBody>
      </p:sp>
      <p:sp>
        <p:nvSpPr>
          <p:cNvPr id="6147" name="Text Placeholder 6"/>
          <p:cNvSpPr>
            <a:spLocks noGrp="1"/>
          </p:cNvSpPr>
          <p:nvPr>
            <p:ph type="body" sz="half" idx="3"/>
          </p:nvPr>
        </p:nvSpPr>
        <p:spPr>
          <a:xfrm>
            <a:off x="4800600" y="1492249"/>
            <a:ext cx="4041775" cy="654050"/>
          </a:xfrm>
        </p:spPr>
        <p:txBody>
          <a:bodyPr>
            <a:normAutofit/>
          </a:bodyPr>
          <a:lstStyle/>
          <a:p>
            <a:pPr eaLnBrk="1" hangingPunct="1"/>
            <a:r>
              <a:rPr lang="en-US" dirty="0">
                <a:solidFill>
                  <a:schemeClr val="accent1"/>
                </a:solidFill>
                <a:latin typeface="Algerian" panose="04020705040A02060702" pitchFamily="82" charset="0"/>
              </a:rPr>
              <a:t>ORGANISATION PROSPECTS</a:t>
            </a:r>
          </a:p>
        </p:txBody>
      </p:sp>
      <p:sp>
        <p:nvSpPr>
          <p:cNvPr id="6148" name="Rectangle 3"/>
          <p:cNvSpPr>
            <a:spLocks noGrp="1" noChangeArrowheads="1"/>
          </p:cNvSpPr>
          <p:nvPr>
            <p:ph sz="quarter" idx="2"/>
          </p:nvPr>
        </p:nvSpPr>
        <p:spPr>
          <a:xfrm>
            <a:off x="1" y="2209800"/>
            <a:ext cx="4040188" cy="3733800"/>
          </a:xfrm>
        </p:spPr>
        <p:txBody>
          <a:bodyPr>
            <a:normAutofit lnSpcReduction="10000"/>
          </a:bodyPr>
          <a:lstStyle/>
          <a:p>
            <a:pPr marL="0" indent="0">
              <a:buNone/>
            </a:pPr>
            <a:r>
              <a:rPr lang="en-US" dirty="0">
                <a:solidFill>
                  <a:srgbClr val="FF0000"/>
                </a:solidFill>
              </a:rPr>
              <a:t>United Bank for Africa </a:t>
            </a:r>
            <a:r>
              <a:rPr lang="en-US" dirty="0"/>
              <a:t>(UBA) Group is one of Africa’s leading financial institutions offering banking services to more than seven million customers via</a:t>
            </a:r>
          </a:p>
          <a:p>
            <a:pPr marL="0" indent="0">
              <a:buNone/>
            </a:pPr>
            <a:r>
              <a:rPr lang="en-US" dirty="0"/>
              <a:t>750 branches in 18 African countries.</a:t>
            </a:r>
          </a:p>
          <a:p>
            <a:pPr marL="0" indent="0">
              <a:buNone/>
            </a:pPr>
            <a:r>
              <a:rPr lang="en-US" dirty="0"/>
              <a:t>UBA  commenced its operations in May 2008, starting with the opening of the main branch on Kampala-Jinja Highway</a:t>
            </a:r>
          </a:p>
        </p:txBody>
      </p:sp>
      <p:sp>
        <p:nvSpPr>
          <p:cNvPr id="6149" name="Content Placeholder 7"/>
          <p:cNvSpPr>
            <a:spLocks noGrp="1"/>
          </p:cNvSpPr>
          <p:nvPr>
            <p:ph sz="quarter" idx="4"/>
          </p:nvPr>
        </p:nvSpPr>
        <p:spPr>
          <a:xfrm>
            <a:off x="4800599" y="2209800"/>
            <a:ext cx="4041775" cy="3517106"/>
          </a:xfrm>
        </p:spPr>
        <p:txBody>
          <a:bodyPr>
            <a:normAutofit lnSpcReduction="10000"/>
          </a:bodyPr>
          <a:lstStyle/>
          <a:p>
            <a:pPr marL="0" indent="0" eaLnBrk="1" hangingPunct="1">
              <a:buNone/>
            </a:pPr>
            <a:endParaRPr lang="en-US" dirty="0"/>
          </a:p>
        </p:txBody>
      </p:sp>
      <p:sp>
        <p:nvSpPr>
          <p:cNvPr id="6" name="TextBox 5">
            <a:extLst>
              <a:ext uri="{FF2B5EF4-FFF2-40B4-BE49-F238E27FC236}">
                <a16:creationId xmlns:a16="http://schemas.microsoft.com/office/drawing/2014/main" id="{3B93DEAA-CE65-4759-BB4D-6D6526FF645C}"/>
              </a:ext>
            </a:extLst>
          </p:cNvPr>
          <p:cNvSpPr txBox="1"/>
          <p:nvPr/>
        </p:nvSpPr>
        <p:spPr>
          <a:xfrm>
            <a:off x="381000" y="190631"/>
            <a:ext cx="7696200" cy="584775"/>
          </a:xfrm>
          <a:prstGeom prst="rect">
            <a:avLst/>
          </a:prstGeom>
          <a:noFill/>
        </p:spPr>
        <p:txBody>
          <a:bodyPr wrap="square" rtlCol="0">
            <a:spAutoFit/>
          </a:bodyPr>
          <a:lstStyle/>
          <a:p>
            <a:pPr algn="ctr"/>
            <a:r>
              <a:rPr lang="en-US" sz="3200" b="1" spc="300" dirty="0">
                <a:solidFill>
                  <a:srgbClr val="FF0000"/>
                </a:solidFill>
                <a:latin typeface="Lato" panose="020F0502020204030203" pitchFamily="34" charset="0"/>
                <a:ea typeface="Lato" panose="020F0502020204030203" pitchFamily="34" charset="0"/>
                <a:cs typeface="Lato" panose="020F0502020204030203" pitchFamily="34" charset="0"/>
              </a:rPr>
              <a:t>UBA BANK </a:t>
            </a:r>
            <a:endParaRPr lang="en-US" b="1" spc="300" dirty="0">
              <a:solidFill>
                <a:srgbClr val="FF0000"/>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transition spd="slow">
    <p:circl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381000"/>
            <a:ext cx="8229600" cy="827288"/>
          </a:xfrm>
        </p:spPr>
        <p:txBody>
          <a:bodyPr>
            <a:normAutofit/>
          </a:bodyPr>
          <a:lstStyle/>
          <a:p>
            <a:pPr algn="r" eaLnBrk="1" hangingPunct="1"/>
            <a:r>
              <a:rPr lang="en-US" sz="2400" b="1" dirty="0">
                <a:latin typeface="Algerian" pitchFamily="82" charset="0"/>
              </a:rPr>
              <a:t>FORCES AFFECTING ORGANISATIONAL PROSPECTS</a:t>
            </a:r>
          </a:p>
        </p:txBody>
      </p:sp>
      <p:sp>
        <p:nvSpPr>
          <p:cNvPr id="7171" name="Rectangle 3"/>
          <p:cNvSpPr>
            <a:spLocks noGrp="1" noChangeArrowheads="1"/>
          </p:cNvSpPr>
          <p:nvPr>
            <p:ph idx="1"/>
          </p:nvPr>
        </p:nvSpPr>
        <p:spPr>
          <a:xfrm>
            <a:off x="457200" y="1208289"/>
            <a:ext cx="5029200" cy="1001511"/>
          </a:xfrm>
        </p:spPr>
        <p:txBody>
          <a:bodyPr>
            <a:normAutofit/>
          </a:bodyPr>
          <a:lstStyle/>
          <a:p>
            <a:pPr marL="0" indent="0" eaLnBrk="1" hangingPunct="1">
              <a:buNone/>
            </a:pPr>
            <a:endParaRPr lang="en-US" dirty="0">
              <a:latin typeface="Times New Roman" pitchFamily="18" charset="0"/>
              <a:cs typeface="Times New Roman" pitchFamily="18" charset="0"/>
            </a:endParaRPr>
          </a:p>
          <a:p>
            <a:pPr marL="0" indent="0">
              <a:buNone/>
            </a:pPr>
            <a:r>
              <a:rPr lang="en-US" b="1" dirty="0">
                <a:solidFill>
                  <a:srgbClr val="FF0000"/>
                </a:solidFill>
              </a:rPr>
              <a:t>INTERNAL FORCES </a:t>
            </a:r>
            <a:endParaRPr lang="en-US" dirty="0">
              <a:solidFill>
                <a:srgbClr val="FF0000"/>
              </a:solidFill>
            </a:endParaRPr>
          </a:p>
        </p:txBody>
      </p:sp>
      <p:sp>
        <p:nvSpPr>
          <p:cNvPr id="6" name="TextBox 5">
            <a:extLst>
              <a:ext uri="{FF2B5EF4-FFF2-40B4-BE49-F238E27FC236}">
                <a16:creationId xmlns:a16="http://schemas.microsoft.com/office/drawing/2014/main" id="{D05DEEC7-2701-4243-968B-59314B2B57C0}"/>
              </a:ext>
            </a:extLst>
          </p:cNvPr>
          <p:cNvSpPr txBox="1"/>
          <p:nvPr/>
        </p:nvSpPr>
        <p:spPr>
          <a:xfrm>
            <a:off x="296839" y="2372005"/>
            <a:ext cx="7620000" cy="2862322"/>
          </a:xfrm>
          <a:prstGeom prst="rect">
            <a:avLst/>
          </a:prstGeom>
          <a:noFill/>
        </p:spPr>
        <p:txBody>
          <a:bodyPr wrap="square" rtlCol="0">
            <a:spAutoFit/>
          </a:bodyPr>
          <a:lstStyle/>
          <a:p>
            <a:r>
              <a:rPr lang="en-US" dirty="0"/>
              <a:t>This simply refers to conditions within an organization that tend to affect the organizational operations and the organization board has full control over these factors. </a:t>
            </a:r>
          </a:p>
          <a:p>
            <a:endParaRPr lang="en-US" dirty="0"/>
          </a:p>
          <a:p>
            <a:pPr marL="285750" indent="-285750">
              <a:buFont typeface="Wingdings" panose="05000000000000000000" pitchFamily="2" charset="2"/>
              <a:buChar char="Ø"/>
            </a:pPr>
            <a:r>
              <a:rPr lang="en-US" dirty="0"/>
              <a:t>Innovativeness of top managers</a:t>
            </a:r>
          </a:p>
          <a:p>
            <a:pPr marL="285750" indent="-285750">
              <a:buFont typeface="Wingdings" panose="05000000000000000000" pitchFamily="2" charset="2"/>
              <a:buChar char="Ø"/>
            </a:pPr>
            <a:r>
              <a:rPr lang="en-US" dirty="0"/>
              <a:t>Motivation of employees from top managers.</a:t>
            </a:r>
          </a:p>
          <a:p>
            <a:pPr marL="285750" indent="-285750">
              <a:buFont typeface="Wingdings" panose="05000000000000000000" pitchFamily="2" charset="2"/>
              <a:buChar char="Ø"/>
            </a:pPr>
            <a:r>
              <a:rPr lang="en-US" dirty="0"/>
              <a:t>Discrimination when recruiting new workers.</a:t>
            </a:r>
          </a:p>
          <a:p>
            <a:pPr marL="285750" indent="-285750">
              <a:buFont typeface="Wingdings" panose="05000000000000000000" pitchFamily="2" charset="2"/>
              <a:buChar char="Ø"/>
            </a:pPr>
            <a:r>
              <a:rPr lang="en-US" dirty="0"/>
              <a:t>Nature of the organization</a:t>
            </a:r>
          </a:p>
          <a:p>
            <a:pPr marL="285750" indent="-285750">
              <a:buFont typeface="Wingdings" panose="05000000000000000000" pitchFamily="2" charset="2"/>
              <a:buChar char="Ø"/>
            </a:pPr>
            <a:r>
              <a:rPr lang="en-US" dirty="0"/>
              <a:t>The kind of working relationship between the top managers and the employees of the bank</a:t>
            </a:r>
          </a:p>
        </p:txBody>
      </p:sp>
    </p:spTree>
  </p:cSld>
  <p:clrMapOvr>
    <a:masterClrMapping/>
  </p:clrMapOvr>
  <p:transition spd="slow">
    <p:circl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 y="533807"/>
            <a:ext cx="8229600" cy="667512"/>
          </a:xfrm>
        </p:spPr>
        <p:txBody>
          <a:bodyPr>
            <a:normAutofit/>
          </a:bodyPr>
          <a:lstStyle/>
          <a:p>
            <a:pPr algn="r" eaLnBrk="1" hangingPunct="1"/>
            <a:r>
              <a:rPr lang="en-US" sz="2400" b="1" dirty="0">
                <a:latin typeface="Algerian" pitchFamily="82" charset="0"/>
              </a:rPr>
              <a:t>FORCES AFFECTING ORGANISATIONAL PROSPECTS</a:t>
            </a:r>
          </a:p>
        </p:txBody>
      </p:sp>
      <p:sp>
        <p:nvSpPr>
          <p:cNvPr id="7" name="Content Placeholder 6">
            <a:extLst>
              <a:ext uri="{FF2B5EF4-FFF2-40B4-BE49-F238E27FC236}">
                <a16:creationId xmlns:a16="http://schemas.microsoft.com/office/drawing/2014/main" id="{31E56509-852C-4BA5-BFDB-E16891898338}"/>
              </a:ext>
            </a:extLst>
          </p:cNvPr>
          <p:cNvSpPr>
            <a:spLocks noGrp="1"/>
          </p:cNvSpPr>
          <p:nvPr>
            <p:ph idx="1"/>
          </p:nvPr>
        </p:nvSpPr>
        <p:spPr>
          <a:xfrm>
            <a:off x="457200" y="2391634"/>
            <a:ext cx="8229600" cy="4389120"/>
          </a:xfrm>
        </p:spPr>
        <p:txBody>
          <a:bodyPr>
            <a:normAutofit fontScale="85000" lnSpcReduction="20000"/>
          </a:bodyPr>
          <a:lstStyle/>
          <a:p>
            <a:pPr marL="0" indent="0">
              <a:buNone/>
            </a:pPr>
            <a:r>
              <a:rPr lang="en-US" dirty="0"/>
              <a:t>UBA has external factors that affect its operations, some of these factors may be from competing organizations, governmental influence and many more.</a:t>
            </a:r>
          </a:p>
          <a:p>
            <a:pPr marL="0" indent="0">
              <a:buNone/>
            </a:pPr>
            <a:endParaRPr lang="en-US" dirty="0"/>
          </a:p>
          <a:p>
            <a:pPr>
              <a:buFont typeface="Wingdings" panose="05000000000000000000" pitchFamily="2" charset="2"/>
              <a:buChar char="Ø"/>
            </a:pPr>
            <a:r>
              <a:rPr lang="en-US" dirty="0"/>
              <a:t>Economic Forces</a:t>
            </a:r>
          </a:p>
          <a:p>
            <a:pPr>
              <a:buFont typeface="Wingdings" panose="05000000000000000000" pitchFamily="2" charset="2"/>
              <a:buChar char="Ø"/>
            </a:pPr>
            <a:r>
              <a:rPr lang="en-US" dirty="0"/>
              <a:t>Technological Forces</a:t>
            </a:r>
          </a:p>
          <a:p>
            <a:pPr>
              <a:buFont typeface="Wingdings" panose="05000000000000000000" pitchFamily="2" charset="2"/>
              <a:buChar char="Ø"/>
            </a:pPr>
            <a:r>
              <a:rPr lang="en-US" dirty="0"/>
              <a:t>Political/Legal Forces </a:t>
            </a:r>
          </a:p>
          <a:p>
            <a:pPr>
              <a:buFont typeface="Wingdings" panose="05000000000000000000" pitchFamily="2" charset="2"/>
              <a:buChar char="Ø"/>
            </a:pPr>
            <a:r>
              <a:rPr lang="en-US" dirty="0"/>
              <a:t>Taxation policy</a:t>
            </a:r>
          </a:p>
          <a:p>
            <a:pPr>
              <a:buFont typeface="Wingdings" panose="05000000000000000000" pitchFamily="2" charset="2"/>
              <a:buChar char="Ø"/>
            </a:pPr>
            <a:r>
              <a:rPr lang="en-US" dirty="0"/>
              <a:t>Demographic forces of the environment</a:t>
            </a:r>
          </a:p>
          <a:p>
            <a:pPr>
              <a:buFont typeface="Wingdings" panose="05000000000000000000" pitchFamily="2" charset="2"/>
              <a:buChar char="Ø"/>
            </a:pPr>
            <a:r>
              <a:rPr lang="en-US" dirty="0"/>
              <a:t>Market forces</a:t>
            </a:r>
          </a:p>
          <a:p>
            <a:pPr>
              <a:buFont typeface="Wingdings" panose="05000000000000000000" pitchFamily="2" charset="2"/>
              <a:buChar char="Ø"/>
            </a:pPr>
            <a:r>
              <a:rPr lang="en-US" dirty="0"/>
              <a:t>Socio cultural factor </a:t>
            </a:r>
          </a:p>
          <a:p>
            <a:pPr marL="0" indent="0">
              <a:buNone/>
            </a:pPr>
            <a:endParaRPr lang="en-US" dirty="0"/>
          </a:p>
          <a:p>
            <a:pPr marL="0" indent="0">
              <a:buNone/>
            </a:pPr>
            <a:r>
              <a:rPr lang="en-US" b="1" dirty="0"/>
              <a:t>NOTE: </a:t>
            </a:r>
            <a:r>
              <a:rPr lang="en-US" dirty="0"/>
              <a:t>UBA has less control over these factors.</a:t>
            </a:r>
          </a:p>
          <a:p>
            <a:pPr marL="0" indent="0">
              <a:buNone/>
            </a:pPr>
            <a:endParaRPr lang="en-US" dirty="0"/>
          </a:p>
          <a:p>
            <a:pPr marL="0" indent="0">
              <a:buNone/>
            </a:pPr>
            <a:endParaRPr lang="en-US" dirty="0"/>
          </a:p>
        </p:txBody>
      </p:sp>
      <p:sp>
        <p:nvSpPr>
          <p:cNvPr id="2" name="TextBox 1">
            <a:extLst>
              <a:ext uri="{FF2B5EF4-FFF2-40B4-BE49-F238E27FC236}">
                <a16:creationId xmlns:a16="http://schemas.microsoft.com/office/drawing/2014/main" id="{38F4D335-070A-49C0-9184-7FC76AF9FA26}"/>
              </a:ext>
            </a:extLst>
          </p:cNvPr>
          <p:cNvSpPr txBox="1"/>
          <p:nvPr/>
        </p:nvSpPr>
        <p:spPr>
          <a:xfrm>
            <a:off x="462887" y="1565644"/>
            <a:ext cx="4207491" cy="461665"/>
          </a:xfrm>
          <a:prstGeom prst="rect">
            <a:avLst/>
          </a:prstGeom>
          <a:noFill/>
        </p:spPr>
        <p:txBody>
          <a:bodyPr wrap="square" rtlCol="0">
            <a:spAutoFit/>
          </a:bodyPr>
          <a:lstStyle/>
          <a:p>
            <a:r>
              <a:rPr lang="en-US" sz="2400" b="1" dirty="0">
                <a:solidFill>
                  <a:srgbClr val="FF0000"/>
                </a:solidFill>
                <a:latin typeface="+mn-lt"/>
              </a:rPr>
              <a:t>EXTERNAL</a:t>
            </a:r>
            <a:r>
              <a:rPr lang="en-US" b="1" dirty="0">
                <a:solidFill>
                  <a:srgbClr val="FF0000"/>
                </a:solidFill>
              </a:rPr>
              <a:t> </a:t>
            </a:r>
            <a:r>
              <a:rPr lang="en-US" sz="2400" b="1" dirty="0">
                <a:solidFill>
                  <a:srgbClr val="FF0000"/>
                </a:solidFill>
              </a:rPr>
              <a:t>FORCES</a:t>
            </a:r>
          </a:p>
        </p:txBody>
      </p:sp>
    </p:spTree>
    <p:extLst>
      <p:ext uri="{BB962C8B-B14F-4D97-AF65-F5344CB8AC3E}">
        <p14:creationId xmlns:p14="http://schemas.microsoft.com/office/powerpoint/2010/main" val="2165459603"/>
      </p:ext>
    </p:extLst>
  </p:cSld>
  <p:clrMapOvr>
    <a:masterClrMapping/>
  </p:clrMapOvr>
  <p:transition spd="slow">
    <p:circl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 y="304800"/>
            <a:ext cx="8686800" cy="685800"/>
          </a:xfrm>
        </p:spPr>
        <p:txBody>
          <a:bodyPr>
            <a:normAutofit fontScale="90000"/>
          </a:bodyPr>
          <a:lstStyle/>
          <a:p>
            <a:pPr algn="ctr" eaLnBrk="1" hangingPunct="1"/>
            <a:r>
              <a:rPr lang="en-US" sz="5400" b="1" dirty="0">
                <a:latin typeface="Algerian" pitchFamily="82" charset="0"/>
              </a:rPr>
              <a:t>INTERNAL</a:t>
            </a:r>
            <a:r>
              <a:rPr lang="en-US" sz="2400" b="1" dirty="0">
                <a:latin typeface="Algerian" pitchFamily="82" charset="0"/>
              </a:rPr>
              <a:t> </a:t>
            </a:r>
            <a:r>
              <a:rPr lang="en-US" sz="6000" b="1" dirty="0">
                <a:latin typeface="Algerian" pitchFamily="82" charset="0"/>
              </a:rPr>
              <a:t>FORCES</a:t>
            </a:r>
          </a:p>
        </p:txBody>
      </p:sp>
      <p:sp>
        <p:nvSpPr>
          <p:cNvPr id="3" name="Content Placeholder 2">
            <a:extLst>
              <a:ext uri="{FF2B5EF4-FFF2-40B4-BE49-F238E27FC236}">
                <a16:creationId xmlns:a16="http://schemas.microsoft.com/office/drawing/2014/main" id="{E743C05E-4B1E-43AA-B024-7657F169126A}"/>
              </a:ext>
            </a:extLst>
          </p:cNvPr>
          <p:cNvSpPr>
            <a:spLocks noGrp="1"/>
          </p:cNvSpPr>
          <p:nvPr>
            <p:ph idx="1"/>
          </p:nvPr>
        </p:nvSpPr>
        <p:spPr>
          <a:xfrm>
            <a:off x="228600" y="1828800"/>
            <a:ext cx="4267200" cy="4389120"/>
          </a:xfrm>
        </p:spPr>
        <p:txBody>
          <a:bodyPr>
            <a:normAutofit fontScale="92500" lnSpcReduction="20000"/>
          </a:bodyPr>
          <a:lstStyle/>
          <a:p>
            <a:pPr marL="0" indent="0">
              <a:buNone/>
            </a:pPr>
            <a:r>
              <a:rPr lang="en-US" sz="3400" b="1" dirty="0"/>
              <a:t>Innovativeness of top managers</a:t>
            </a:r>
          </a:p>
          <a:p>
            <a:r>
              <a:rPr lang="en-US" sz="3400" dirty="0"/>
              <a:t>	Top managers will be able to introduce distinctive ideas that will separate the bank from the rest of the banks hence there will be an increase in  the number of customers </a:t>
            </a:r>
          </a:p>
          <a:p>
            <a:endParaRPr lang="en-US" dirty="0"/>
          </a:p>
        </p:txBody>
      </p:sp>
      <p:sp>
        <p:nvSpPr>
          <p:cNvPr id="4" name="TextBox 3">
            <a:extLst>
              <a:ext uri="{FF2B5EF4-FFF2-40B4-BE49-F238E27FC236}">
                <a16:creationId xmlns:a16="http://schemas.microsoft.com/office/drawing/2014/main" id="{184BD941-29ED-4997-B21C-7388D84E1CB4}"/>
              </a:ext>
            </a:extLst>
          </p:cNvPr>
          <p:cNvSpPr txBox="1"/>
          <p:nvPr/>
        </p:nvSpPr>
        <p:spPr>
          <a:xfrm>
            <a:off x="4800600" y="1981200"/>
            <a:ext cx="4114800" cy="3693319"/>
          </a:xfrm>
          <a:prstGeom prst="rect">
            <a:avLst/>
          </a:prstGeom>
          <a:noFill/>
        </p:spPr>
        <p:txBody>
          <a:bodyPr wrap="square" rtlCol="0">
            <a:spAutoFit/>
          </a:bodyPr>
          <a:lstStyle/>
          <a:p>
            <a:r>
              <a:rPr lang="en-US" sz="2600" b="1" dirty="0">
                <a:latin typeface="+mn-lt"/>
              </a:rPr>
              <a:t>Working relationship between employees </a:t>
            </a:r>
          </a:p>
          <a:p>
            <a:pPr marL="457200" indent="-457200">
              <a:buFont typeface="Arial" panose="020B0604020202020204" pitchFamily="34" charset="0"/>
              <a:buChar char="•"/>
            </a:pPr>
            <a:r>
              <a:rPr lang="en-US" sz="2600" dirty="0">
                <a:latin typeface="+mn-lt"/>
              </a:rPr>
              <a:t>Good attitudes towards work</a:t>
            </a:r>
          </a:p>
          <a:p>
            <a:pPr marL="457200" indent="-457200">
              <a:buFont typeface="Arial" panose="020B0604020202020204" pitchFamily="34" charset="0"/>
              <a:buChar char="•"/>
            </a:pPr>
            <a:r>
              <a:rPr lang="en-US" sz="2600" dirty="0">
                <a:latin typeface="+mn-lt"/>
              </a:rPr>
              <a:t>Motivated to work hard.</a:t>
            </a:r>
          </a:p>
          <a:p>
            <a:pPr marL="457200" indent="-457200">
              <a:buFont typeface="Arial" panose="020B0604020202020204" pitchFamily="34" charset="0"/>
              <a:buChar char="•"/>
            </a:pPr>
            <a:r>
              <a:rPr lang="en-US" sz="2600" dirty="0">
                <a:latin typeface="+mn-lt"/>
              </a:rPr>
              <a:t>Employees will be able to express their ideas freely.</a:t>
            </a:r>
          </a:p>
          <a:p>
            <a:endParaRPr lang="en-US" sz="2600" b="1" dirty="0">
              <a:latin typeface="+mn-lt"/>
            </a:endParaRPr>
          </a:p>
        </p:txBody>
      </p:sp>
    </p:spTree>
  </p:cSld>
  <p:clrMapOvr>
    <a:masterClrMapping/>
  </p:clrMapOvr>
  <p:transition spd="slow">
    <p:circl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FB9A0-F129-47D3-8146-2E2570CEF986}"/>
              </a:ext>
            </a:extLst>
          </p:cNvPr>
          <p:cNvSpPr>
            <a:spLocks noGrp="1"/>
          </p:cNvSpPr>
          <p:nvPr>
            <p:ph type="title"/>
          </p:nvPr>
        </p:nvSpPr>
        <p:spPr/>
        <p:txBody>
          <a:bodyPr/>
          <a:lstStyle/>
          <a:p>
            <a:pPr algn="ctr"/>
            <a:r>
              <a:rPr lang="en-US" sz="5400" b="1" dirty="0">
                <a:latin typeface="Algerian" pitchFamily="82" charset="0"/>
              </a:rPr>
              <a:t>INTERNAL FORCES</a:t>
            </a:r>
            <a:endParaRPr lang="en-US" dirty="0"/>
          </a:p>
        </p:txBody>
      </p:sp>
      <p:sp>
        <p:nvSpPr>
          <p:cNvPr id="4" name="TextBox 3">
            <a:extLst>
              <a:ext uri="{FF2B5EF4-FFF2-40B4-BE49-F238E27FC236}">
                <a16:creationId xmlns:a16="http://schemas.microsoft.com/office/drawing/2014/main" id="{B7DCBAF4-7415-4DF3-9489-0AFECC8F8524}"/>
              </a:ext>
            </a:extLst>
          </p:cNvPr>
          <p:cNvSpPr txBox="1"/>
          <p:nvPr/>
        </p:nvSpPr>
        <p:spPr>
          <a:xfrm>
            <a:off x="152400" y="2209800"/>
            <a:ext cx="4800600" cy="2154436"/>
          </a:xfrm>
          <a:prstGeom prst="rect">
            <a:avLst/>
          </a:prstGeom>
          <a:noFill/>
        </p:spPr>
        <p:txBody>
          <a:bodyPr wrap="square" rtlCol="0">
            <a:spAutoFit/>
          </a:bodyPr>
          <a:lstStyle/>
          <a:p>
            <a:r>
              <a:rPr lang="en-US" sz="2600" b="1" dirty="0"/>
              <a:t>Motivation of employees</a:t>
            </a:r>
          </a:p>
          <a:p>
            <a:endParaRPr lang="en-US" b="1" dirty="0"/>
          </a:p>
          <a:p>
            <a:pPr marL="285750" indent="-285750">
              <a:buFont typeface="Arial" panose="020B0604020202020204" pitchFamily="34" charset="0"/>
              <a:buChar char="•"/>
            </a:pPr>
            <a:r>
              <a:rPr lang="en-US" dirty="0"/>
              <a:t>Promotion of workers</a:t>
            </a:r>
          </a:p>
          <a:p>
            <a:pPr marL="285750" indent="-285750">
              <a:buFont typeface="Arial" panose="020B0604020202020204" pitchFamily="34" charset="0"/>
              <a:buChar char="•"/>
            </a:pPr>
            <a:r>
              <a:rPr lang="en-US" dirty="0"/>
              <a:t>Salary increments</a:t>
            </a:r>
          </a:p>
          <a:p>
            <a:pPr marL="285750" indent="-285750">
              <a:buFont typeface="Arial" panose="020B0604020202020204" pitchFamily="34" charset="0"/>
              <a:buChar char="•"/>
            </a:pPr>
            <a:r>
              <a:rPr lang="en-US" dirty="0"/>
              <a:t>Allowances</a:t>
            </a:r>
          </a:p>
          <a:p>
            <a:pPr marL="285750" indent="-285750">
              <a:buFont typeface="Arial" panose="020B0604020202020204" pitchFamily="34" charset="0"/>
              <a:buChar char="•"/>
            </a:pPr>
            <a:r>
              <a:rPr lang="en-US" dirty="0"/>
              <a:t>Good working conditions</a:t>
            </a:r>
          </a:p>
          <a:p>
            <a:endParaRPr lang="en-US" dirty="0"/>
          </a:p>
        </p:txBody>
      </p:sp>
      <p:sp>
        <p:nvSpPr>
          <p:cNvPr id="5" name="TextBox 4">
            <a:extLst>
              <a:ext uri="{FF2B5EF4-FFF2-40B4-BE49-F238E27FC236}">
                <a16:creationId xmlns:a16="http://schemas.microsoft.com/office/drawing/2014/main" id="{DEABA6AC-76FB-4C9A-BA9B-1D5CB1DEA58C}"/>
              </a:ext>
            </a:extLst>
          </p:cNvPr>
          <p:cNvSpPr txBox="1"/>
          <p:nvPr/>
        </p:nvSpPr>
        <p:spPr>
          <a:xfrm>
            <a:off x="5486400" y="2209800"/>
            <a:ext cx="3657600" cy="3631763"/>
          </a:xfrm>
          <a:prstGeom prst="rect">
            <a:avLst/>
          </a:prstGeom>
          <a:noFill/>
        </p:spPr>
        <p:txBody>
          <a:bodyPr wrap="square" rtlCol="0">
            <a:spAutoFit/>
          </a:bodyPr>
          <a:lstStyle/>
          <a:p>
            <a:r>
              <a:rPr lang="en-US" sz="2600" b="1" dirty="0"/>
              <a:t>Discrimination when recruiting new workers.</a:t>
            </a:r>
          </a:p>
          <a:p>
            <a:endParaRPr lang="en-US" sz="2600" b="1" dirty="0"/>
          </a:p>
          <a:p>
            <a:pPr marL="457200" indent="-457200">
              <a:buFont typeface="Arial" panose="020B0604020202020204" pitchFamily="34" charset="0"/>
              <a:buChar char="•"/>
            </a:pPr>
            <a:r>
              <a:rPr lang="en-US" sz="2600" b="1" dirty="0"/>
              <a:t>Favoritism</a:t>
            </a:r>
          </a:p>
          <a:p>
            <a:r>
              <a:rPr lang="en-US" sz="2000" dirty="0"/>
              <a:t>Giving a job to some one you want even if the person is not qualified for the job</a:t>
            </a:r>
          </a:p>
          <a:p>
            <a:endParaRPr lang="en-US" sz="2000" dirty="0"/>
          </a:p>
        </p:txBody>
      </p:sp>
    </p:spTree>
    <p:extLst>
      <p:ext uri="{BB962C8B-B14F-4D97-AF65-F5344CB8AC3E}">
        <p14:creationId xmlns:p14="http://schemas.microsoft.com/office/powerpoint/2010/main" val="1224922882"/>
      </p:ext>
    </p:extLst>
  </p:cSld>
  <p:clrMapOvr>
    <a:masterClrMapping/>
  </p:clrMapOvr>
  <p:transition spd="slow">
    <p:circl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6"/>
          <p:cNvSpPr>
            <a:spLocks noGrp="1"/>
          </p:cNvSpPr>
          <p:nvPr>
            <p:ph type="title"/>
          </p:nvPr>
        </p:nvSpPr>
        <p:spPr>
          <a:xfrm>
            <a:off x="304800" y="0"/>
            <a:ext cx="8229600" cy="1143000"/>
          </a:xfrm>
        </p:spPr>
        <p:txBody>
          <a:bodyPr/>
          <a:lstStyle/>
          <a:p>
            <a:pPr eaLnBrk="1" hangingPunct="1"/>
            <a:r>
              <a:rPr lang="en-US" sz="2000" dirty="0">
                <a:latin typeface="Algerian" pitchFamily="82" charset="0"/>
              </a:rPr>
              <a:t>                                                 INTERFACES</a:t>
            </a:r>
            <a:br>
              <a:rPr lang="en-US" sz="2000" dirty="0">
                <a:latin typeface="Algerian" pitchFamily="82" charset="0"/>
              </a:rPr>
            </a:br>
            <a:r>
              <a:rPr lang="en-US" sz="2000" dirty="0">
                <a:solidFill>
                  <a:srgbClr val="FF0000"/>
                </a:solidFill>
                <a:latin typeface="Times New Roman" pitchFamily="18" charset="0"/>
                <a:cs typeface="Times New Roman" pitchFamily="18" charset="0"/>
              </a:rPr>
              <a:t>Schedule task                             Add location                                 Select location</a:t>
            </a:r>
          </a:p>
        </p:txBody>
      </p:sp>
      <p:pic>
        <p:nvPicPr>
          <p:cNvPr id="9221" name="Picture 8" descr="C:\Users\Iryn\Pictures\Saved Pictures\Screenshot_20180726-131742.png"/>
          <p:cNvPicPr>
            <a:picLocks noGrp="1" noChangeAspect="1" noChangeArrowheads="1"/>
          </p:cNvPicPr>
          <p:nvPr>
            <p:ph idx="1"/>
          </p:nvPr>
        </p:nvPicPr>
        <p:blipFill>
          <a:blip r:embed="rId2" cstate="print"/>
          <a:stretch>
            <a:fillRect/>
          </a:stretch>
        </p:blipFill>
        <p:spPr>
          <a:xfrm>
            <a:off x="5791200" y="1447800"/>
            <a:ext cx="3352800" cy="5410200"/>
          </a:xfrm>
          <a:noFill/>
        </p:spPr>
      </p:pic>
      <p:pic>
        <p:nvPicPr>
          <p:cNvPr id="9219" name="Picture 6" descr="C:\Users\Iryn\Pictures\Saved Pictures\Screenshot_20180726-133717.png"/>
          <p:cNvPicPr>
            <a:picLocks noChangeAspect="1" noChangeArrowheads="1"/>
          </p:cNvPicPr>
          <p:nvPr/>
        </p:nvPicPr>
        <p:blipFill>
          <a:blip r:embed="rId3" cstate="print"/>
          <a:srcRect/>
          <a:stretch>
            <a:fillRect/>
          </a:stretch>
        </p:blipFill>
        <p:spPr bwMode="auto">
          <a:xfrm>
            <a:off x="2895600" y="1447800"/>
            <a:ext cx="2895600" cy="5410200"/>
          </a:xfrm>
          <a:prstGeom prst="rect">
            <a:avLst/>
          </a:prstGeom>
          <a:noFill/>
          <a:ln w="9525">
            <a:noFill/>
            <a:miter lim="800000"/>
            <a:headEnd/>
            <a:tailEnd/>
          </a:ln>
        </p:spPr>
      </p:pic>
      <p:pic>
        <p:nvPicPr>
          <p:cNvPr id="9220" name="Picture 7" descr="C:\Users\Iryn\Pictures\Saved Pictures\Screenshot_20180726-134030.png"/>
          <p:cNvPicPr>
            <a:picLocks noChangeAspect="1" noChangeArrowheads="1"/>
          </p:cNvPicPr>
          <p:nvPr/>
        </p:nvPicPr>
        <p:blipFill>
          <a:blip r:embed="rId4" cstate="print"/>
          <a:srcRect/>
          <a:stretch>
            <a:fillRect/>
          </a:stretch>
        </p:blipFill>
        <p:spPr bwMode="auto">
          <a:xfrm>
            <a:off x="0" y="1447800"/>
            <a:ext cx="2895600" cy="5410200"/>
          </a:xfrm>
          <a:prstGeom prst="rect">
            <a:avLst/>
          </a:prstGeom>
          <a:noFill/>
          <a:ln w="9525">
            <a:noFill/>
            <a:miter lim="800000"/>
            <a:headEnd/>
            <a:tailEnd/>
          </a:ln>
        </p:spPr>
      </p:pic>
    </p:spTree>
  </p:cSld>
  <p:clrMapOvr>
    <a:masterClrMapping/>
  </p:clrMapOvr>
  <p:transition spd="slow">
    <p:circl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https://tse4.mm.bing.net/th?id=OIP.fpOhwyfG01ahcpD7ukKYngHaEK&amp;pid=15.1&amp;P=0&amp;w=270&amp;h=15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Content Placeholder 10"/>
          <p:cNvSpPr>
            <a:spLocks noGrp="1"/>
          </p:cNvSpPr>
          <p:nvPr>
            <p:ph idx="1"/>
          </p:nvPr>
        </p:nvSpPr>
        <p:spPr>
          <a:xfrm>
            <a:off x="914400" y="1371600"/>
            <a:ext cx="8229600" cy="4389120"/>
          </a:xfrm>
        </p:spPr>
        <p:txBody>
          <a:bodyPr>
            <a:normAutofit/>
          </a:bodyPr>
          <a:lstStyle/>
          <a:p>
            <a:pPr>
              <a:buNone/>
            </a:pPr>
            <a:r>
              <a:rPr lang="en-US" sz="4400" dirty="0">
                <a:latin typeface="Algerian" pitchFamily="82" charset="0"/>
              </a:rPr>
              <a:t>              </a:t>
            </a:r>
          </a:p>
          <a:p>
            <a:pPr>
              <a:buNone/>
            </a:pPr>
            <a:r>
              <a:rPr lang="en-US" sz="4400" dirty="0">
                <a:latin typeface="Algerian" pitchFamily="82" charset="0"/>
              </a:rPr>
              <a:t>             </a:t>
            </a:r>
          </a:p>
          <a:p>
            <a:pPr>
              <a:buNone/>
            </a:pPr>
            <a:r>
              <a:rPr lang="en-US" sz="4400" dirty="0">
                <a:latin typeface="Algerian" pitchFamily="82" charset="0"/>
              </a:rPr>
              <a:t>                 THE END </a:t>
            </a:r>
          </a:p>
        </p:txBody>
      </p:sp>
    </p:spTree>
  </p:cSld>
  <p:clrMapOvr>
    <a:masterClrMapping/>
  </p:clrMapOvr>
  <p:transition spd="slow">
    <p:circl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918</TotalTime>
  <Words>265</Words>
  <Application>Microsoft Office PowerPoint</Application>
  <PresentationFormat>On-screen Show (4:3)</PresentationFormat>
  <Paragraphs>54</Paragraphs>
  <Slides>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Algerian</vt:lpstr>
      <vt:lpstr>Arial</vt:lpstr>
      <vt:lpstr>Calibri</vt:lpstr>
      <vt:lpstr>Constantia</vt:lpstr>
      <vt:lpstr>Lato</vt:lpstr>
      <vt:lpstr>Times New Roman</vt:lpstr>
      <vt:lpstr>Verdana</vt:lpstr>
      <vt:lpstr>Wingdings</vt:lpstr>
      <vt:lpstr>Wingdings 2</vt:lpstr>
      <vt:lpstr>Flow</vt:lpstr>
      <vt:lpstr>  GROUP PRESENTATION FOR </vt:lpstr>
      <vt:lpstr>PowerPoint Presentation</vt:lpstr>
      <vt:lpstr>FORCES AFFECTING ORGANISATIONAL PROSPECTS</vt:lpstr>
      <vt:lpstr>FORCES AFFECTING ORGANISATIONAL PROSPECTS</vt:lpstr>
      <vt:lpstr>INTERNAL FORCES</vt:lpstr>
      <vt:lpstr>INTERNAL FORCES</vt:lpstr>
      <vt:lpstr>                                                 INTERFACES Schedule task                             Add location                                 Select location</vt:lpstr>
      <vt:lpstr>PowerPoint Presentation</vt:lpstr>
    </vt:vector>
  </TitlesOfParts>
  <Manager>W. Harrison</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CS487/488 Final Presentation</dc:title>
  <dc:subject>Capstone</dc:subject>
  <dc:creator>Your Name</dc:creator>
  <cp:lastModifiedBy>ASTERIK</cp:lastModifiedBy>
  <cp:revision>75</cp:revision>
  <dcterms:created xsi:type="dcterms:W3CDTF">2004-07-31T17:55:05Z</dcterms:created>
  <dcterms:modified xsi:type="dcterms:W3CDTF">2018-08-30T14:35:57Z</dcterms:modified>
  <cp:category>Portland State University Capstone</cp:category>
</cp:coreProperties>
</file>