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5"/>
  </p:notesMasterIdLst>
  <p:sldIdLst>
    <p:sldId id="256" r:id="rId2"/>
    <p:sldId id="257" r:id="rId3"/>
    <p:sldId id="259" r:id="rId4"/>
    <p:sldId id="260" r:id="rId5"/>
    <p:sldId id="261" r:id="rId6"/>
    <p:sldId id="262" r:id="rId7"/>
    <p:sldId id="263" r:id="rId8"/>
    <p:sldId id="264" r:id="rId9"/>
    <p:sldId id="265" r:id="rId10"/>
    <p:sldId id="268" r:id="rId11"/>
    <p:sldId id="269" r:id="rId12"/>
    <p:sldId id="270" r:id="rId13"/>
    <p:sldId id="286" r:id="rId14"/>
    <p:sldId id="271" r:id="rId15"/>
    <p:sldId id="275" r:id="rId16"/>
    <p:sldId id="287" r:id="rId17"/>
    <p:sldId id="277" r:id="rId18"/>
    <p:sldId id="278" r:id="rId19"/>
    <p:sldId id="281" r:id="rId20"/>
    <p:sldId id="282" r:id="rId21"/>
    <p:sldId id="288" r:id="rId22"/>
    <p:sldId id="289" r:id="rId23"/>
    <p:sldId id="290" r:id="rId24"/>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Ντίνος Πιτσαρής" userId="0b3ad9d6ae88b37a" providerId="LiveId" clId="{1FA62710-44D3-4321-AE86-46942D978047}"/>
    <pc:docChg chg="modSld">
      <pc:chgData name="Ντίνος Πιτσαρής" userId="0b3ad9d6ae88b37a" providerId="LiveId" clId="{1FA62710-44D3-4321-AE86-46942D978047}" dt="2025-06-10T17:14:13.537" v="0" actId="2711"/>
      <pc:docMkLst>
        <pc:docMk/>
      </pc:docMkLst>
      <pc:sldChg chg="modSp mod">
        <pc:chgData name="Ντίνος Πιτσαρής" userId="0b3ad9d6ae88b37a" providerId="LiveId" clId="{1FA62710-44D3-4321-AE86-46942D978047}" dt="2025-06-10T17:14:13.537" v="0" actId="2711"/>
        <pc:sldMkLst>
          <pc:docMk/>
          <pc:sldMk cId="2019075306" sldId="275"/>
        </pc:sldMkLst>
        <pc:spChg chg="mod">
          <ac:chgData name="Ντίνος Πιτσαρής" userId="0b3ad9d6ae88b37a" providerId="LiveId" clId="{1FA62710-44D3-4321-AE86-46942D978047}" dt="2025-06-10T17:14:13.537" v="0" actId="2711"/>
          <ac:spMkLst>
            <pc:docMk/>
            <pc:sldMk cId="2019075306" sldId="275"/>
            <ac:spMk id="7" creationId="{23F658CB-30B0-A0B5-1158-A7AB3E3E3C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75BA1-D6DD-4308-9225-F2FF0D03342E}" type="datetimeFigureOut">
              <a:rPr lang="el-GR" smtClean="0"/>
              <a:t>10/6/2025</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D4F8D-4C24-4CB9-9CF0-08A426F20749}" type="slidenum">
              <a:rPr lang="el-GR" smtClean="0"/>
              <a:t>‹#›</a:t>
            </a:fld>
            <a:endParaRPr lang="el-GR"/>
          </a:p>
        </p:txBody>
      </p:sp>
    </p:spTree>
    <p:extLst>
      <p:ext uri="{BB962C8B-B14F-4D97-AF65-F5344CB8AC3E}">
        <p14:creationId xmlns:p14="http://schemas.microsoft.com/office/powerpoint/2010/main" val="393295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B9BD4F8D-4C24-4CB9-9CF0-08A426F20749}" type="slidenum">
              <a:rPr lang="el-GR" smtClean="0"/>
              <a:t>1</a:t>
            </a:fld>
            <a:endParaRPr lang="el-GR"/>
          </a:p>
        </p:txBody>
      </p:sp>
    </p:spTree>
    <p:extLst>
      <p:ext uri="{BB962C8B-B14F-4D97-AF65-F5344CB8AC3E}">
        <p14:creationId xmlns:p14="http://schemas.microsoft.com/office/powerpoint/2010/main" val="327411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1E118B8-6F97-48F7-B5B1-78DBC41F192B}" type="datetime1">
              <a:rPr lang="en-US" smtClean="0"/>
              <a:t>6/10/2025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1885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A6CDCCA9-DB79-4658-920C-EA2124F3F216}" type="datetime1">
              <a:rPr lang="en-US" smtClean="0"/>
              <a:t>6/10/2025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406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5C8779F8-A696-4F36-A41E-807700E2D103}" type="datetime1">
              <a:rPr lang="en-US" smtClean="0"/>
              <a:t>6/10/2025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64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4D858940-E78C-4A1D-85B7-A45C6B493F95}" type="datetime1">
              <a:rPr lang="en-US" smtClean="0"/>
              <a:t>6/10/2025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0555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2EFF4D47-AE03-4D42-BC9F-977F38D1A521}" type="datetime1">
              <a:rPr lang="en-US" smtClean="0"/>
              <a:t>6/10/2025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5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475F17BD-3933-49B7-A33A-E333257D2F05}" type="datetime1">
              <a:rPr lang="en-US" smtClean="0"/>
              <a:t>6/10/2025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926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DC9DB74F-F38F-458B-906D-8A5DD664E3C2}" type="datetime1">
              <a:rPr lang="en-US" smtClean="0"/>
              <a:t>6/10/2025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7612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4DB25ED6-5010-4D98-ADF0-02DCF916C88E}" type="datetime1">
              <a:rPr lang="en-US" smtClean="0"/>
              <a:t>6/10/2025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8716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B4FED73-704B-4C0A-8FC6-DECF49D5C5B6}" type="datetime1">
              <a:rPr lang="en-US" smtClean="0"/>
              <a:t>6/10/2025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104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FE953496-5B94-4B04-9234-077364C905BC}" type="datetime1">
              <a:rPr lang="en-US" smtClean="0"/>
              <a:t>6/10/2025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3086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BECC1604-3861-48F0-B9C4-C7EC48F4F25F}" type="datetime1">
              <a:rPr lang="en-US" smtClean="0"/>
              <a:t>6/10/2025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1474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F0F09044-DD0C-42CF-A576-9633A8095E65}" type="datetime1">
              <a:rPr lang="en-US" smtClean="0"/>
              <a:t>6/10/2025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533924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hyperlink" Target="https://scikit-learn.org/stable/modules/generated/sklearn.model_selection.StratifiedKFold.html" TargetMode="External"/><Relationship Id="rId18" Type="http://schemas.openxmlformats.org/officeDocument/2006/relationships/hyperlink" Target="https://pandas.pydata.org/pandas-docs/stable/reference/api/pandas.DataFrame.html" TargetMode="External"/><Relationship Id="rId26" Type="http://schemas.openxmlformats.org/officeDocument/2006/relationships/hyperlink" Target="https://docs.python.org/3/library/dialog.html" TargetMode="External"/><Relationship Id="rId3" Type="http://schemas.openxmlformats.org/officeDocument/2006/relationships/hyperlink" Target="https://www.openbook.gr/eisagwgi-ston-programmatismo-me-python/" TargetMode="External"/><Relationship Id="rId21" Type="http://schemas.openxmlformats.org/officeDocument/2006/relationships/hyperlink" Target="https://www.tcl-lang.org/man/tcl8.6/TkCmd/grid.htm" TargetMode="External"/><Relationship Id="rId34" Type="http://schemas.openxmlformats.org/officeDocument/2006/relationships/hyperlink" Target="https://seaborn.pydata.org/generated/seaborn.lineplot.html#seaborn-lineplot" TargetMode="External"/><Relationship Id="rId7" Type="http://schemas.openxmlformats.org/officeDocument/2006/relationships/hyperlink" Target="https://scikit-learn.org/stable/modules/generated/sklearn.neighbors.KNeighborsClassifier.html" TargetMode="External"/><Relationship Id="rId12" Type="http://schemas.openxmlformats.org/officeDocument/2006/relationships/hyperlink" Target="https://scikit-learn.org/stable/modules/generated/sklearn.model_selection.GridSearchCV.html" TargetMode="External"/><Relationship Id="rId17" Type="http://schemas.openxmlformats.org/officeDocument/2006/relationships/hyperlink" Target="https://scikit-learn.org/stable/modules/generated/sklearn.metrics.classification_report.html" TargetMode="External"/><Relationship Id="rId25" Type="http://schemas.openxmlformats.org/officeDocument/2006/relationships/hyperlink" Target="https://www.tcl-lang.org/man/tcl8.6/TkCmd/ttk_notebook.htm" TargetMode="External"/><Relationship Id="rId33" Type="http://schemas.openxmlformats.org/officeDocument/2006/relationships/hyperlink" Target="https://matplotlib.org/stable/api/backend_tk_api.html" TargetMode="External"/><Relationship Id="rId2" Type="http://schemas.openxmlformats.org/officeDocument/2006/relationships/hyperlink" Target="https://archive.org/details/AByteOfPythonEl" TargetMode="External"/><Relationship Id="rId16" Type="http://schemas.openxmlformats.org/officeDocument/2006/relationships/hyperlink" Target="https://scikit-learn.org/stable/modules/generated/sklearn.metrics.confusion_matrix.html" TargetMode="External"/><Relationship Id="rId20" Type="http://schemas.openxmlformats.org/officeDocument/2006/relationships/hyperlink" Target="https://docs.python.org/3/library/tkinter.ttk.html" TargetMode="External"/><Relationship Id="rId29" Type="http://schemas.openxmlformats.org/officeDocument/2006/relationships/hyperlink" Target="https://docs.python.org/3/library/pathlib.html" TargetMode="External"/><Relationship Id="rId1" Type="http://schemas.openxmlformats.org/officeDocument/2006/relationships/slideLayout" Target="../slideLayouts/slideLayout4.xml"/><Relationship Id="rId6" Type="http://schemas.openxmlformats.org/officeDocument/2006/relationships/hyperlink" Target="https://scikit-learn.org/stable/modules/generated/sklearn.compose.ColumnTransformer.html" TargetMode="External"/><Relationship Id="rId11" Type="http://schemas.openxmlformats.org/officeDocument/2006/relationships/hyperlink" Target="https://scikit-learn.org/stable/modules/generated/sklearn.model_selection.train_test_split.html" TargetMode="External"/><Relationship Id="rId24" Type="http://schemas.openxmlformats.org/officeDocument/2006/relationships/hyperlink" Target="https://www.tcl-lang.org/man/tcl8.6/TkCmd/ttk_button.htm" TargetMode="External"/><Relationship Id="rId32" Type="http://schemas.openxmlformats.org/officeDocument/2006/relationships/hyperlink" Target="https://matplotlib.org/stable/api/pyplot_summary.html" TargetMode="External"/><Relationship Id="rId5" Type="http://schemas.openxmlformats.org/officeDocument/2006/relationships/hyperlink" Target="https://scikit-learn.org/stable/modules/generated/sklearn.pipeline.Pipeline.html" TargetMode="External"/><Relationship Id="rId15" Type="http://schemas.openxmlformats.org/officeDocument/2006/relationships/hyperlink" Target="https://scikit-learn.org/stable/modules/generated/sklearn.metrics.precision_score.html" TargetMode="External"/><Relationship Id="rId23" Type="http://schemas.openxmlformats.org/officeDocument/2006/relationships/hyperlink" Target="https://www.tcl-lang.org/man/tcl8.6/TkCmd/ttk_frame.htm" TargetMode="External"/><Relationship Id="rId28" Type="http://schemas.openxmlformats.org/officeDocument/2006/relationships/hyperlink" Target="https://docs.python.org/3/library/tkinter.messagebox.html" TargetMode="External"/><Relationship Id="rId10" Type="http://schemas.openxmlformats.org/officeDocument/2006/relationships/hyperlink" Target="https://scikit-learn.org/stable/modules/generated/sklearn.preprocessing.StandardScaler.html" TargetMode="External"/><Relationship Id="rId19" Type="http://schemas.openxmlformats.org/officeDocument/2006/relationships/hyperlink" Target="https://pandas.pydata.org/docs/reference/io.html#excel" TargetMode="External"/><Relationship Id="rId31" Type="http://schemas.openxmlformats.org/officeDocument/2006/relationships/hyperlink" Target="https://matplotlib.org/stable/index.html" TargetMode="External"/><Relationship Id="rId4" Type="http://schemas.openxmlformats.org/officeDocument/2006/relationships/hyperlink" Target="https://scikit-learn.org/stable/api/index.html" TargetMode="External"/><Relationship Id="rId9" Type="http://schemas.openxmlformats.org/officeDocument/2006/relationships/hyperlink" Target="https://scikit-learn.org/stable/modules/generated/sklearn.preprocessing.OneHotEncoder.html" TargetMode="External"/><Relationship Id="rId14" Type="http://schemas.openxmlformats.org/officeDocument/2006/relationships/hyperlink" Target="https://scikit-learn.org/stable/modules/generated/sklearn.metrics.accuracy_score.html" TargetMode="External"/><Relationship Id="rId22" Type="http://schemas.openxmlformats.org/officeDocument/2006/relationships/hyperlink" Target="https://www.tcl-lang.org/man/tcl8.6/TkCmd/pack.htm" TargetMode="External"/><Relationship Id="rId27" Type="http://schemas.openxmlformats.org/officeDocument/2006/relationships/hyperlink" Target="https://docs.python.org/3/library/tkinter.scrolledtext.html" TargetMode="External"/><Relationship Id="rId30" Type="http://schemas.openxmlformats.org/officeDocument/2006/relationships/hyperlink" Target="https://docs.python.org/3/library/typing.html" TargetMode="External"/><Relationship Id="rId35" Type="http://schemas.openxmlformats.org/officeDocument/2006/relationships/hyperlink" Target="https://seaborn.pydata.org/generated/seaborn.barplot.html#seaborn.barplot" TargetMode="External"/><Relationship Id="rId8" Type="http://schemas.openxmlformats.org/officeDocument/2006/relationships/hyperlink" Target="https://scikit-learn.org/stable/modules/preprocessing.html"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datacamp.com/tutorial/python-pie-chart" TargetMode="External"/><Relationship Id="rId13" Type="http://schemas.openxmlformats.org/officeDocument/2006/relationships/hyperlink" Target="https://www.youtube.com/watch?v=0p0o5cmgLdE" TargetMode="External"/><Relationship Id="rId18" Type="http://schemas.openxmlformats.org/officeDocument/2006/relationships/hyperlink" Target="https://www.youtube.com/watch?v=kqbkUKIc1Gk" TargetMode="External"/><Relationship Id="rId26" Type="http://schemas.openxmlformats.org/officeDocument/2006/relationships/hyperlink" Target="https://www.youtube.com/watch?v=MPiz50TsyF0" TargetMode="External"/><Relationship Id="rId3" Type="http://schemas.openxmlformats.org/officeDocument/2006/relationships/hyperlink" Target="https://www.geeksforgeeks.org/pathlib-module-in-python/" TargetMode="External"/><Relationship Id="rId21" Type="http://schemas.openxmlformats.org/officeDocument/2006/relationships/hyperlink" Target="https://www.youtube.com/watch?v=TiSHudXAMsM" TargetMode="External"/><Relationship Id="rId7" Type="http://schemas.openxmlformats.org/officeDocument/2006/relationships/hyperlink" Target="https://www.geeksforgeeks.org/how-to-embed-matplotlib-charts-in-tkinter-gui/" TargetMode="External"/><Relationship Id="rId12" Type="http://schemas.openxmlformats.org/officeDocument/2006/relationships/hyperlink" Target="https://github.com/rdbende/Sun-Valley-ttk-theme" TargetMode="External"/><Relationship Id="rId17" Type="http://schemas.openxmlformats.org/officeDocument/2006/relationships/hyperlink" Target="https://www.youtube.com/watch?v=ibf5cx221hk" TargetMode="External"/><Relationship Id="rId25" Type="http://schemas.openxmlformats.org/officeDocument/2006/relationships/hyperlink" Target="https://www.youtube.com/watch?v=cJte-7cikzc" TargetMode="External"/><Relationship Id="rId2" Type="http://schemas.openxmlformats.org/officeDocument/2006/relationships/hyperlink" Target="https://www.geeksforgeeks.org/python-tkinter-tutorial/" TargetMode="External"/><Relationship Id="rId16" Type="http://schemas.openxmlformats.org/officeDocument/2006/relationships/hyperlink" Target="https://www.youtube.com/watch?v=G-fXV-o9QV8" TargetMode="External"/><Relationship Id="rId20" Type="http://schemas.openxmlformats.org/officeDocument/2006/relationships/hyperlink" Target="https://www.youtube.com/watch?v=QORvB-_mbZ0" TargetMode="External"/><Relationship Id="rId1" Type="http://schemas.openxmlformats.org/officeDocument/2006/relationships/slideLayout" Target="../slideLayouts/slideLayout2.xml"/><Relationship Id="rId6" Type="http://schemas.openxmlformats.org/officeDocument/2006/relationships/hyperlink" Target="https://www.geeksforgeeks.org/creating-tabbed-widget-with-python-tkinter/" TargetMode="External"/><Relationship Id="rId11" Type="http://schemas.openxmlformats.org/officeDocument/2006/relationships/hyperlink" Target="https://typst.app/docs/" TargetMode="External"/><Relationship Id="rId24" Type="http://schemas.openxmlformats.org/officeDocument/2006/relationships/hyperlink" Target="https://www.youtube.com/watch?v=GOuUGWGUT14" TargetMode="External"/><Relationship Id="rId5" Type="http://schemas.openxmlformats.org/officeDocument/2006/relationships/hyperlink" Target="https://www.geeksforgeeks.org/pyplot-in-matplotlib/" TargetMode="External"/><Relationship Id="rId15" Type="http://schemas.openxmlformats.org/officeDocument/2006/relationships/hyperlink" Target="https://www.youtube.com/watch?v=fSytzGwwBVw" TargetMode="External"/><Relationship Id="rId23" Type="http://schemas.openxmlformats.org/officeDocument/2006/relationships/hyperlink" Target="https://www.youtube.com/watch?v=0tM-l_ZsxjU" TargetMode="External"/><Relationship Id="rId10" Type="http://schemas.openxmlformats.org/officeDocument/2006/relationships/hyperlink" Target="https://www.pythontutorial.net/tkinter/ttk-elements/" TargetMode="External"/><Relationship Id="rId19" Type="http://schemas.openxmlformats.org/officeDocument/2006/relationships/hyperlink" Target="https://www.youtube.com/watch?v=yxa-DJuuTBI" TargetMode="External"/><Relationship Id="rId4" Type="http://schemas.openxmlformats.org/officeDocument/2006/relationships/hyperlink" Target="https://www.geeksforgeeks.org/type-hints-in-python/" TargetMode="External"/><Relationship Id="rId9" Type="http://schemas.openxmlformats.org/officeDocument/2006/relationships/hyperlink" Target="https://www.geeksforgeeks.org/plot-a-pie-chart-in-python-using-matplotlib/" TargetMode="External"/><Relationship Id="rId14" Type="http://schemas.openxmlformats.org/officeDocument/2006/relationships/hyperlink" Target="https://www.youtube.com/watch?v=HVXime0nQeI" TargetMode="External"/><Relationship Id="rId22" Type="http://schemas.openxmlformats.org/officeDocument/2006/relationships/hyperlink" Target="https://www.youtube.com/watch?v=XGWCdEEYp0o"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aphaelAsla/plhpro_final/blob/main/README.md" TargetMode="External"/><Relationship Id="rId2" Type="http://schemas.openxmlformats.org/officeDocument/2006/relationships/hyperlink" Target="https://github.com/RaphaelAsla/plhpro_fin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Φόντο τεχνολογίας δικτύου">
            <a:extLst>
              <a:ext uri="{FF2B5EF4-FFF2-40B4-BE49-F238E27FC236}">
                <a16:creationId xmlns:a16="http://schemas.microsoft.com/office/drawing/2014/main" id="{76085AAF-89E3-C7BD-961C-B6A42A2B2D42}"/>
              </a:ext>
            </a:extLst>
          </p:cNvPr>
          <p:cNvPicPr>
            <a:picLocks noChangeAspect="1"/>
          </p:cNvPicPr>
          <p:nvPr/>
        </p:nvPicPr>
        <p:blipFill>
          <a:blip r:embed="rId3">
            <a:alphaModFix amt="40000"/>
          </a:blip>
          <a:srcRect b="3433"/>
          <a:stretch>
            <a:fillRect/>
          </a:stretch>
        </p:blipFill>
        <p:spPr>
          <a:xfrm>
            <a:off x="-2" y="-3"/>
            <a:ext cx="12192001" cy="6858001"/>
          </a:xfrm>
          <a:prstGeom prst="rect">
            <a:avLst/>
          </a:prstGeom>
        </p:spPr>
      </p:pic>
      <p:sp>
        <p:nvSpPr>
          <p:cNvPr id="2" name="Τίτλος 1">
            <a:extLst>
              <a:ext uri="{FF2B5EF4-FFF2-40B4-BE49-F238E27FC236}">
                <a16:creationId xmlns:a16="http://schemas.microsoft.com/office/drawing/2014/main" id="{CCEF13DB-B7C8-8C1C-9AE3-673FADE825D3}"/>
              </a:ext>
            </a:extLst>
          </p:cNvPr>
          <p:cNvSpPr>
            <a:spLocks noGrp="1"/>
          </p:cNvSpPr>
          <p:nvPr>
            <p:ph type="ctrTitle"/>
          </p:nvPr>
        </p:nvSpPr>
        <p:spPr>
          <a:xfrm>
            <a:off x="517870" y="803715"/>
            <a:ext cx="5021183" cy="2625286"/>
          </a:xfrm>
        </p:spPr>
        <p:txBody>
          <a:bodyPr anchor="ctr">
            <a:normAutofit fontScale="90000"/>
          </a:bodyPr>
          <a:lstStyle/>
          <a:p>
            <a:r>
              <a:rPr lang="el-GR" sz="3400" dirty="0">
                <a:effectLst/>
                <a:latin typeface="Tahoma" panose="020B0604030504040204" pitchFamily="34" charset="0"/>
                <a:ea typeface="Tahoma" panose="020B0604030504040204" pitchFamily="34" charset="0"/>
                <a:cs typeface="Tahoma" panose="020B0604030504040204" pitchFamily="34" charset="0"/>
              </a:rPr>
              <a:t>Πρόβλεψη Ανταπόκρισης Καμπάνιας Μάρκετινγκ με χρήση αλγορίθμων μηχανικής μάθησης</a:t>
            </a:r>
            <a:endParaRPr lang="el-GR" sz="3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sp>
        <p:nvSpPr>
          <p:cNvPr id="3" name="Υπότιτλος 2">
            <a:extLst>
              <a:ext uri="{FF2B5EF4-FFF2-40B4-BE49-F238E27FC236}">
                <a16:creationId xmlns:a16="http://schemas.microsoft.com/office/drawing/2014/main" id="{50330A95-5A1B-975F-84C2-869B49F62E2A}"/>
              </a:ext>
            </a:extLst>
          </p:cNvPr>
          <p:cNvSpPr>
            <a:spLocks noGrp="1"/>
          </p:cNvSpPr>
          <p:nvPr>
            <p:ph type="subTitle" idx="1"/>
          </p:nvPr>
        </p:nvSpPr>
        <p:spPr>
          <a:xfrm>
            <a:off x="517869" y="4330256"/>
            <a:ext cx="5021183" cy="1724029"/>
          </a:xfrm>
        </p:spPr>
        <p:txBody>
          <a:bodyPr anchor="t">
            <a:normAutofit lnSpcReduction="10000"/>
          </a:bodyPr>
          <a:lstStyle/>
          <a:p>
            <a:pPr algn="ctr">
              <a:lnSpc>
                <a:spcPct val="110000"/>
              </a:lnSpc>
              <a:buNone/>
            </a:pPr>
            <a:r>
              <a:rPr lang="el-GR" sz="2000" i="0" u="sng" dirty="0">
                <a:latin typeface="Tahoma" panose="020B0604030504040204" pitchFamily="34" charset="0"/>
                <a:ea typeface="Tahoma" panose="020B0604030504040204" pitchFamily="34" charset="0"/>
                <a:cs typeface="Tahoma" panose="020B0604030504040204" pitchFamily="34" charset="0"/>
              </a:rPr>
              <a:t>ΤΜΗΜΑ ΗΛΕ52 – ΟΜΑΔΑ Α</a:t>
            </a:r>
            <a:endParaRPr lang="en-US" sz="2000" i="0" u="sng" dirty="0">
              <a:effectLst/>
              <a:latin typeface="Tahoma" panose="020B0604030504040204" pitchFamily="34" charset="0"/>
              <a:ea typeface="Tahoma" panose="020B0604030504040204" pitchFamily="34" charset="0"/>
              <a:cs typeface="Tahoma" panose="020B0604030504040204" pitchFamily="34" charset="0"/>
            </a:endParaRPr>
          </a:p>
          <a:p>
            <a:pPr algn="ctr">
              <a:lnSpc>
                <a:spcPct val="110000"/>
              </a:lnSpc>
              <a:buNone/>
            </a:pPr>
            <a:r>
              <a:rPr lang="el-GR" sz="2000" i="0" dirty="0">
                <a:effectLst/>
                <a:latin typeface="Tahoma" panose="020B0604030504040204" pitchFamily="34" charset="0"/>
                <a:ea typeface="Tahoma" panose="020B0604030504040204" pitchFamily="34" charset="0"/>
                <a:cs typeface="Tahoma" panose="020B0604030504040204" pitchFamily="34" charset="0"/>
              </a:rPr>
              <a:t>Ασλανίδης Ραφαήλ (Συντονιστής)</a:t>
            </a:r>
          </a:p>
          <a:p>
            <a:pPr algn="ctr">
              <a:lnSpc>
                <a:spcPct val="110000"/>
              </a:lnSpc>
              <a:buNone/>
            </a:pPr>
            <a:r>
              <a:rPr lang="el-GR" sz="2000" i="0" dirty="0">
                <a:effectLst/>
                <a:latin typeface="Tahoma" panose="020B0604030504040204" pitchFamily="34" charset="0"/>
                <a:ea typeface="Tahoma" panose="020B0604030504040204" pitchFamily="34" charset="0"/>
                <a:cs typeface="Tahoma" panose="020B0604030504040204" pitchFamily="34" charset="0"/>
              </a:rPr>
              <a:t>Πιτσαρής Κωνσταντίνος</a:t>
            </a:r>
          </a:p>
          <a:p>
            <a:pPr algn="ctr">
              <a:lnSpc>
                <a:spcPct val="110000"/>
              </a:lnSpc>
            </a:pPr>
            <a:r>
              <a:rPr lang="el-GR" sz="2000" i="0" dirty="0">
                <a:effectLst/>
                <a:latin typeface="Tahoma" panose="020B0604030504040204" pitchFamily="34" charset="0"/>
                <a:ea typeface="Tahoma" panose="020B0604030504040204" pitchFamily="34" charset="0"/>
                <a:cs typeface="Tahoma" panose="020B0604030504040204" pitchFamily="34" charset="0"/>
              </a:rPr>
              <a:t>Κρανίτσα Αντωνία</a:t>
            </a:r>
          </a:p>
          <a:p>
            <a:pPr algn="ctr"/>
            <a:endParaRPr lang="el-GR" sz="3000" dirty="0">
              <a:effectLst/>
              <a:latin typeface="Aptos" panose="020B0004020202020204" pitchFamily="34" charset="0"/>
              <a:ea typeface="等线" panose="020B0503020204020204" pitchFamily="2" charset="-122"/>
              <a:cs typeface="Times New Roman" panose="02020603050405020304" pitchFamily="18" charset="0"/>
            </a:endParaRPr>
          </a:p>
          <a:p>
            <a:endParaRPr lang="el-GR" sz="2400" dirty="0">
              <a:solidFill>
                <a:srgbClr val="FFFFFF"/>
              </a:solidFill>
            </a:endParaRP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83C34A-261F-8201-2E53-FB4949271F80}"/>
              </a:ext>
            </a:extLst>
          </p:cNvPr>
          <p:cNvSpPr txBox="1"/>
          <p:nvPr/>
        </p:nvSpPr>
        <p:spPr>
          <a:xfrm>
            <a:off x="3825185" y="6271476"/>
            <a:ext cx="4541628" cy="369332"/>
          </a:xfrm>
          <a:prstGeom prst="rect">
            <a:avLst/>
          </a:prstGeom>
          <a:noFill/>
        </p:spPr>
        <p:txBody>
          <a:bodyPr wrap="none" rtlCol="0">
            <a:spAutoFit/>
          </a:bodyPr>
          <a:lstStyle/>
          <a:p>
            <a:r>
              <a:rPr lang="el-GR" dirty="0">
                <a:latin typeface="Tahoma" panose="020B0604030504040204" pitchFamily="34" charset="0"/>
                <a:ea typeface="Tahoma" panose="020B0604030504040204" pitchFamily="34" charset="0"/>
                <a:cs typeface="Tahoma" panose="020B0604030504040204" pitchFamily="34" charset="0"/>
              </a:rPr>
              <a:t>Ελληνικό Ανοικτό Πανεπιστήμιο 2024-2025</a:t>
            </a:r>
          </a:p>
        </p:txBody>
      </p:sp>
      <p:sp>
        <p:nvSpPr>
          <p:cNvPr id="6" name="Θέση αριθμού διαφάνειας 5">
            <a:extLst>
              <a:ext uri="{FF2B5EF4-FFF2-40B4-BE49-F238E27FC236}">
                <a16:creationId xmlns:a16="http://schemas.microsoft.com/office/drawing/2014/main" id="{02787076-3C61-F4EB-BA3A-1C282527594E}"/>
              </a:ext>
            </a:extLst>
          </p:cNvPr>
          <p:cNvSpPr>
            <a:spLocks noGrp="1"/>
          </p:cNvSpPr>
          <p:nvPr>
            <p:ph type="sldNum" sz="quarter" idx="12"/>
          </p:nvPr>
        </p:nvSpPr>
        <p:spPr/>
        <p:txBody>
          <a:bodyPr/>
          <a:lstStyle/>
          <a:p>
            <a:fld id="{148CC95F-0247-41B6-91CF-DC97C76A7088}" type="slidenum">
              <a:rPr lang="en-US" smtClean="0"/>
              <a:t>1</a:t>
            </a:fld>
            <a:endParaRPr lang="en-US"/>
          </a:p>
        </p:txBody>
      </p:sp>
    </p:spTree>
    <p:extLst>
      <p:ext uri="{BB962C8B-B14F-4D97-AF65-F5344CB8AC3E}">
        <p14:creationId xmlns:p14="http://schemas.microsoft.com/office/powerpoint/2010/main" val="2316741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BD0C058D-27D4-3139-E199-E2C11099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94E0531-D614-3CB6-996E-FF0184A3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Εικόνα 2" descr="Εικόνα που περιέχει κείμενο, στιγμιότυπο οθόνης, λογισμικό, λογισμικό πολυμέσων&#10;&#10;Το περιεχόμενο που δημιουργείται από AI ενδέχεται να είναι εσφαλμένο.">
            <a:extLst>
              <a:ext uri="{FF2B5EF4-FFF2-40B4-BE49-F238E27FC236}">
                <a16:creationId xmlns:a16="http://schemas.microsoft.com/office/drawing/2014/main" id="{C92ED7E2-41D1-90E4-0E25-29759B161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176" y="1165459"/>
            <a:ext cx="6353907" cy="4956048"/>
          </a:xfrm>
          <a:prstGeom prst="rect">
            <a:avLst/>
          </a:prstGeom>
        </p:spPr>
      </p:pic>
      <p:sp>
        <p:nvSpPr>
          <p:cNvPr id="6" name="Θέση αριθμού διαφάνειας 5">
            <a:extLst>
              <a:ext uri="{FF2B5EF4-FFF2-40B4-BE49-F238E27FC236}">
                <a16:creationId xmlns:a16="http://schemas.microsoft.com/office/drawing/2014/main" id="{2E3EA8B1-6135-9479-3EBE-6B3383E6D933}"/>
              </a:ext>
            </a:extLst>
          </p:cNvPr>
          <p:cNvSpPr>
            <a:spLocks noGrp="1"/>
          </p:cNvSpPr>
          <p:nvPr>
            <p:ph type="sldNum" sz="quarter" idx="12"/>
          </p:nvPr>
        </p:nvSpPr>
        <p:spPr/>
        <p:txBody>
          <a:bodyPr/>
          <a:lstStyle/>
          <a:p>
            <a:fld id="{148CC95F-0247-41B6-91CF-DC97C76A7088}" type="slidenum">
              <a:rPr lang="en-US" smtClean="0"/>
              <a:t>10</a:t>
            </a:fld>
            <a:endParaRPr lang="en-US"/>
          </a:p>
        </p:txBody>
      </p:sp>
      <p:sp>
        <p:nvSpPr>
          <p:cNvPr id="7" name="TextBox 6">
            <a:extLst>
              <a:ext uri="{FF2B5EF4-FFF2-40B4-BE49-F238E27FC236}">
                <a16:creationId xmlns:a16="http://schemas.microsoft.com/office/drawing/2014/main" id="{2EEF9DF5-BF67-EDA6-4C47-B73213DC5750}"/>
              </a:ext>
            </a:extLst>
          </p:cNvPr>
          <p:cNvSpPr txBox="1"/>
          <p:nvPr/>
        </p:nvSpPr>
        <p:spPr>
          <a:xfrm>
            <a:off x="517868" y="745787"/>
            <a:ext cx="4799308" cy="369332"/>
          </a:xfrm>
          <a:prstGeom prst="rect">
            <a:avLst/>
          </a:prstGeom>
          <a:noFill/>
        </p:spPr>
        <p:txBody>
          <a:bodyPr wrap="square" rtlCol="0">
            <a:spAutoFit/>
          </a:bodyPr>
          <a:lstStyle/>
          <a:p>
            <a:pPr algn="ctr"/>
            <a:r>
              <a:rPr lang="el-GR" b="1" dirty="0">
                <a:latin typeface="Tahoma" panose="020B0604030504040204" pitchFamily="34" charset="0"/>
                <a:ea typeface="Tahoma" panose="020B0604030504040204" pitchFamily="34" charset="0"/>
                <a:cs typeface="Tahoma" panose="020B0604030504040204" pitchFamily="34" charset="0"/>
              </a:rPr>
              <a:t>Εκκίνηση Εφαρμογής</a:t>
            </a:r>
          </a:p>
        </p:txBody>
      </p:sp>
      <p:sp>
        <p:nvSpPr>
          <p:cNvPr id="9" name="TextBox 8">
            <a:extLst>
              <a:ext uri="{FF2B5EF4-FFF2-40B4-BE49-F238E27FC236}">
                <a16:creationId xmlns:a16="http://schemas.microsoft.com/office/drawing/2014/main" id="{8F1A9ECA-1010-4D58-8F72-F20797E6CA02}"/>
              </a:ext>
            </a:extLst>
          </p:cNvPr>
          <p:cNvSpPr txBox="1"/>
          <p:nvPr/>
        </p:nvSpPr>
        <p:spPr>
          <a:xfrm>
            <a:off x="485200" y="1177331"/>
            <a:ext cx="4573041" cy="5078313"/>
          </a:xfrm>
          <a:prstGeom prst="rect">
            <a:avLst/>
          </a:prstGeom>
          <a:noFill/>
        </p:spPr>
        <p:txBody>
          <a:bodyPr wrap="square" rtlCol="0" anchor="ctr">
            <a:spAutoFit/>
          </a:bodyPr>
          <a:lstStyle/>
          <a:p>
            <a:r>
              <a:rPr lang="el-GR" dirty="0">
                <a:latin typeface="Tahoma" panose="020B0604030504040204" pitchFamily="34" charset="0"/>
                <a:ea typeface="Tahoma" panose="020B0604030504040204" pitchFamily="34" charset="0"/>
                <a:cs typeface="Tahoma" panose="020B0604030504040204" pitchFamily="34" charset="0"/>
              </a:rPr>
              <a:t>Με την εκκίνηση της εφαρμογής, εμφανίζεται το βασικό παράθυρο του γραφικού περιβάλλοντος, που περιέχει όλα τα κουμπιά που διαχειρίζονται τη λειτουργία της εφαρμογής καθώς και τις δύο καρτέλες </a:t>
            </a:r>
            <a:r>
              <a:rPr lang="en-US" dirty="0">
                <a:latin typeface="Tahoma" panose="020B0604030504040204" pitchFamily="34" charset="0"/>
                <a:ea typeface="Tahoma" panose="020B0604030504040204" pitchFamily="34" charset="0"/>
                <a:cs typeface="Tahoma" panose="020B0604030504040204" pitchFamily="34" charset="0"/>
              </a:rPr>
              <a:t>(tabs) </a:t>
            </a:r>
            <a:r>
              <a:rPr lang="el-GR" dirty="0">
                <a:latin typeface="Tahoma" panose="020B0604030504040204" pitchFamily="34" charset="0"/>
                <a:ea typeface="Tahoma" panose="020B0604030504040204" pitchFamily="34" charset="0"/>
                <a:cs typeface="Tahoma" panose="020B0604030504040204" pitchFamily="34" charset="0"/>
              </a:rPr>
              <a:t>για την εμφάνιση μηνυμάτων προς τον χρήστη και την εμφάνιση γραφημάτων για την </a:t>
            </a:r>
            <a:r>
              <a:rPr lang="el-GR" dirty="0" err="1">
                <a:latin typeface="Tahoma" panose="020B0604030504040204" pitchFamily="34" charset="0"/>
                <a:ea typeface="Tahoma" panose="020B0604030504040204" pitchFamily="34" charset="0"/>
                <a:cs typeface="Tahoma" panose="020B0604030504040204" pitchFamily="34" charset="0"/>
              </a:rPr>
              <a:t>οπτικοποιήση</a:t>
            </a:r>
            <a:r>
              <a:rPr lang="el-GR" dirty="0">
                <a:latin typeface="Tahoma" panose="020B0604030504040204" pitchFamily="34" charset="0"/>
                <a:ea typeface="Tahoma" panose="020B0604030504040204" pitchFamily="34" charset="0"/>
                <a:cs typeface="Tahoma" panose="020B0604030504040204" pitchFamily="34" charset="0"/>
              </a:rPr>
              <a:t> των αποτελεσμάτων της πρόβλεψης.</a:t>
            </a:r>
          </a:p>
          <a:p>
            <a:endParaRPr lang="el-GR" dirty="0">
              <a:latin typeface="Tahoma" panose="020B0604030504040204" pitchFamily="34" charset="0"/>
              <a:ea typeface="Tahoma" panose="020B0604030504040204" pitchFamily="34" charset="0"/>
              <a:cs typeface="Tahoma" panose="020B0604030504040204" pitchFamily="34" charset="0"/>
            </a:endParaRPr>
          </a:p>
          <a:p>
            <a:r>
              <a:rPr lang="el-GR" dirty="0">
                <a:latin typeface="Tahoma" panose="020B0604030504040204" pitchFamily="34" charset="0"/>
                <a:ea typeface="Tahoma" panose="020B0604030504040204" pitchFamily="34" charset="0"/>
                <a:cs typeface="Tahoma" panose="020B0604030504040204" pitchFamily="34" charset="0"/>
              </a:rPr>
              <a:t>Παρατηρούμε, πως μόνο το κουμπί για τη φόρτωση ιστορικών δεδομένων είναι ενεργοποιημένο και όλα τα υπόλοιπα απενεργοποιημένα, επομένως η πιθανότητα ο χρήστης να εκτελέσει λάθος βήμα κατά την εκτέλεση της εφαρμογής έχει ελαχιστοποιηθεί.</a:t>
            </a:r>
          </a:p>
        </p:txBody>
      </p:sp>
    </p:spTree>
    <p:extLst>
      <p:ext uri="{BB962C8B-B14F-4D97-AF65-F5344CB8AC3E}">
        <p14:creationId xmlns:p14="http://schemas.microsoft.com/office/powerpoint/2010/main" val="308992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2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22">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3" name="Rectangle 2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26">
            <a:extLst>
              <a:ext uri="{FF2B5EF4-FFF2-40B4-BE49-F238E27FC236}">
                <a16:creationId xmlns:a16="http://schemas.microsoft.com/office/drawing/2014/main" id="{BD0C058D-27D4-3139-E199-E2C11099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8">
            <a:extLst>
              <a:ext uri="{FF2B5EF4-FFF2-40B4-BE49-F238E27FC236}">
                <a16:creationId xmlns:a16="http://schemas.microsoft.com/office/drawing/2014/main" id="{E94E0531-D614-3CB6-996E-FF0184A3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Θέση αριθμού διαφάνειας 3">
            <a:extLst>
              <a:ext uri="{FF2B5EF4-FFF2-40B4-BE49-F238E27FC236}">
                <a16:creationId xmlns:a16="http://schemas.microsoft.com/office/drawing/2014/main" id="{A2225EFD-B3A1-E2C2-FC03-3A55EEEEF221}"/>
              </a:ext>
            </a:extLst>
          </p:cNvPr>
          <p:cNvSpPr>
            <a:spLocks noGrp="1"/>
          </p:cNvSpPr>
          <p:nvPr>
            <p:ph type="sldNum" sz="quarter" idx="12"/>
          </p:nvPr>
        </p:nvSpPr>
        <p:spPr/>
        <p:txBody>
          <a:bodyPr/>
          <a:lstStyle/>
          <a:p>
            <a:fld id="{148CC95F-0247-41B6-91CF-DC97C76A7088}" type="slidenum">
              <a:rPr lang="en-US" smtClean="0"/>
              <a:t>11</a:t>
            </a:fld>
            <a:endParaRPr lang="en-US"/>
          </a:p>
        </p:txBody>
      </p:sp>
      <p:sp>
        <p:nvSpPr>
          <p:cNvPr id="5" name="TextBox 4">
            <a:extLst>
              <a:ext uri="{FF2B5EF4-FFF2-40B4-BE49-F238E27FC236}">
                <a16:creationId xmlns:a16="http://schemas.microsoft.com/office/drawing/2014/main" id="{4784696B-EC55-A5F3-3D02-02D6A0243D16}"/>
              </a:ext>
            </a:extLst>
          </p:cNvPr>
          <p:cNvSpPr txBox="1"/>
          <p:nvPr/>
        </p:nvSpPr>
        <p:spPr>
          <a:xfrm>
            <a:off x="625445" y="896551"/>
            <a:ext cx="5009259" cy="5324535"/>
          </a:xfrm>
          <a:prstGeom prst="rect">
            <a:avLst/>
          </a:prstGeom>
          <a:noFill/>
        </p:spPr>
        <p:txBody>
          <a:bodyPr wrap="square" rtlCol="0">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Ο </a:t>
            </a:r>
            <a:r>
              <a:rPr lang="en-US" sz="2000" dirty="0" err="1">
                <a:latin typeface="Tahoma" panose="020B0604030504040204" pitchFamily="34" charset="0"/>
                <a:ea typeface="Tahoma" panose="020B0604030504040204" pitchFamily="34" charset="0"/>
                <a:cs typeface="Tahoma" panose="020B0604030504040204" pitchFamily="34" charset="0"/>
              </a:rPr>
              <a:t>χρήστης</a:t>
            </a:r>
            <a:r>
              <a:rPr lang="el-GR" sz="2000" dirty="0">
                <a:latin typeface="Tahoma" panose="020B0604030504040204" pitchFamily="34" charset="0"/>
                <a:ea typeface="Tahoma" panose="020B0604030504040204" pitchFamily="34" charset="0"/>
                <a:cs typeface="Tahoma" panose="020B0604030504040204" pitchFamily="34" charset="0"/>
              </a:rPr>
              <a:t>, μέσω διαλόγου Επιλογής Αρχείου,</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φορτώνει</a:t>
            </a:r>
            <a:r>
              <a:rPr lang="en-US" sz="2000" dirty="0">
                <a:latin typeface="Tahoma" panose="020B0604030504040204" pitchFamily="34" charset="0"/>
                <a:ea typeface="Tahoma" panose="020B0604030504040204" pitchFamily="34" charset="0"/>
                <a:cs typeface="Tahoma" panose="020B0604030504040204" pitchFamily="34" charset="0"/>
              </a:rPr>
              <a:t> από α</a:t>
            </a:r>
            <a:r>
              <a:rPr lang="en-US" sz="2000" dirty="0" err="1">
                <a:latin typeface="Tahoma" panose="020B0604030504040204" pitchFamily="34" charset="0"/>
                <a:ea typeface="Tahoma" panose="020B0604030504040204" pitchFamily="34" charset="0"/>
                <a:cs typeface="Tahoma" panose="020B0604030504040204" pitchFamily="34" charset="0"/>
              </a:rPr>
              <a:t>ρχείο</a:t>
            </a:r>
            <a:r>
              <a:rPr lang="en-US" sz="2000" dirty="0">
                <a:latin typeface="Tahoma" panose="020B0604030504040204" pitchFamily="34" charset="0"/>
                <a:ea typeface="Tahoma" panose="020B0604030504040204" pitchFamily="34" charset="0"/>
                <a:cs typeface="Tahoma" panose="020B0604030504040204" pitchFamily="34" charset="0"/>
              </a:rPr>
              <a:t> Excel ‘PastCampaignData.xlsx τα δεδομένα προηγούμενης καμπάνιας που χρησιμοποιούνται για την εκπαίδευση του μοντέλου πρόβλεψης.</a:t>
            </a:r>
            <a:endParaRPr lang="el-GR" sz="2000" dirty="0">
              <a:latin typeface="Tahoma" panose="020B0604030504040204" pitchFamily="34" charset="0"/>
              <a:ea typeface="Tahoma" panose="020B0604030504040204" pitchFamily="34" charset="0"/>
              <a:cs typeface="Tahoma" panose="020B0604030504040204" pitchFamily="34" charset="0"/>
            </a:endParaRPr>
          </a:p>
          <a:p>
            <a:br>
              <a:rPr lang="en-US" sz="2000" dirty="0">
                <a:latin typeface="Tahoma" panose="020B0604030504040204" pitchFamily="34" charset="0"/>
                <a:ea typeface="Tahoma" panose="020B0604030504040204" pitchFamily="34" charset="0"/>
                <a:cs typeface="Tahoma" panose="020B0604030504040204" pitchFamily="34" charset="0"/>
              </a:rPr>
            </a:br>
            <a:r>
              <a:rPr lang="el-GR" sz="2000" dirty="0">
                <a:latin typeface="Tahoma" panose="020B0604030504040204" pitchFamily="34" charset="0"/>
                <a:ea typeface="Tahoma" panose="020B0604030504040204" pitchFamily="34" charset="0"/>
                <a:cs typeface="Tahoma" panose="020B0604030504040204" pitchFamily="34" charset="0"/>
              </a:rPr>
              <a:t>Μέσω </a:t>
            </a:r>
            <a:r>
              <a:rPr lang="en-US" sz="2000" dirty="0">
                <a:latin typeface="Tahoma" panose="020B0604030504040204" pitchFamily="34" charset="0"/>
                <a:ea typeface="Tahoma" panose="020B0604030504040204" pitchFamily="34" charset="0"/>
                <a:cs typeface="Tahoma" panose="020B0604030504040204" pitchFamily="34" charset="0"/>
              </a:rPr>
              <a:t>pop-ups </a:t>
            </a:r>
            <a:r>
              <a:rPr lang="el-GR" sz="2000" dirty="0">
                <a:latin typeface="Tahoma" panose="020B0604030504040204" pitchFamily="34" charset="0"/>
                <a:ea typeface="Tahoma" panose="020B0604030504040204" pitchFamily="34" charset="0"/>
                <a:cs typeface="Tahoma" panose="020B0604030504040204" pitchFamily="34" charset="0"/>
              </a:rPr>
              <a:t>ενημερώνεται κατάλληλα για την επιτυχή ή μη φόρτωση των δεδομένων και οδηγείται στο επόμενο βήμα της διαδικασίας πρόβλεψης</a:t>
            </a:r>
            <a:r>
              <a:rPr lang="en-US" sz="2000" dirty="0">
                <a:latin typeface="Tahoma" panose="020B0604030504040204" pitchFamily="34" charset="0"/>
                <a:ea typeface="Tahoma" panose="020B0604030504040204" pitchFamily="34" charset="0"/>
                <a:cs typeface="Tahoma" panose="020B0604030504040204" pitchFamily="34" charset="0"/>
              </a:rPr>
              <a:t>: </a:t>
            </a:r>
            <a:r>
              <a:rPr lang="el-GR" sz="2000" dirty="0">
                <a:latin typeface="Tahoma" panose="020B0604030504040204" pitchFamily="34" charset="0"/>
                <a:ea typeface="Tahoma" panose="020B0604030504040204" pitchFamily="34" charset="0"/>
                <a:cs typeface="Tahoma" panose="020B0604030504040204" pitchFamily="34" charset="0"/>
              </a:rPr>
              <a:t>την εκπαίδευση του μοντέλου πρόβλεψης.</a:t>
            </a:r>
          </a:p>
          <a:p>
            <a:endParaRPr lang="el-GR" sz="2000" dirty="0">
              <a:latin typeface="Tahoma" panose="020B0604030504040204" pitchFamily="34" charset="0"/>
              <a:ea typeface="Tahoma" panose="020B0604030504040204" pitchFamily="34" charset="0"/>
              <a:cs typeface="Tahoma" panose="020B0604030504040204" pitchFamily="34" charset="0"/>
            </a:endParaRPr>
          </a:p>
          <a:p>
            <a:r>
              <a:rPr lang="el-GR" sz="2000" dirty="0">
                <a:latin typeface="Tahoma" panose="020B0604030504040204" pitchFamily="34" charset="0"/>
                <a:ea typeface="Tahoma" panose="020B0604030504040204" pitchFamily="34" charset="0"/>
                <a:cs typeface="Tahoma" panose="020B0604030504040204" pitchFamily="34" charset="0"/>
              </a:rPr>
              <a:t>Δίνεται επίσης προειδοποίηση για το τυχόν </a:t>
            </a:r>
            <a:r>
              <a:rPr lang="en-US" sz="2000" dirty="0">
                <a:latin typeface="Tahoma" panose="020B0604030504040204" pitchFamily="34" charset="0"/>
                <a:ea typeface="Tahoma" panose="020B0604030504040204" pitchFamily="34" charset="0"/>
                <a:cs typeface="Tahoma" panose="020B0604030504040204" pitchFamily="34" charset="0"/>
              </a:rPr>
              <a:t>freeze </a:t>
            </a:r>
            <a:r>
              <a:rPr lang="el-GR" sz="2000" dirty="0">
                <a:latin typeface="Tahoma" panose="020B0604030504040204" pitchFamily="34" charset="0"/>
                <a:ea typeface="Tahoma" panose="020B0604030504040204" pitchFamily="34" charset="0"/>
                <a:cs typeface="Tahoma" panose="020B0604030504040204" pitchFamily="34" charset="0"/>
              </a:rPr>
              <a:t>του γραφικού περιβάλλοντος που μπορεί να προκύψει από την διαδικασία εύρεσης βέλτιστου αριθμού Κ.</a:t>
            </a:r>
            <a:endParaRPr lang="el-GR" sz="2000" dirty="0"/>
          </a:p>
        </p:txBody>
      </p:sp>
      <p:pic>
        <p:nvPicPr>
          <p:cNvPr id="13" name="Εικόνα 12" descr="Εικόνα που περιέχει κείμενο, στιγμιότυπο οθόνης, πολυμέσα, λειτουργικό σύστημα&#10;&#10;Το περιεχόμενο που δημιουργείται από AI ενδέχεται να είναι εσφαλμένο.">
            <a:extLst>
              <a:ext uri="{FF2B5EF4-FFF2-40B4-BE49-F238E27FC236}">
                <a16:creationId xmlns:a16="http://schemas.microsoft.com/office/drawing/2014/main" id="{C9A6BE12-E6C5-D244-CFEB-E482B2E8E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296" y="1075765"/>
            <a:ext cx="3762900" cy="1448002"/>
          </a:xfrm>
          <a:prstGeom prst="rect">
            <a:avLst/>
          </a:prstGeom>
        </p:spPr>
      </p:pic>
      <p:pic>
        <p:nvPicPr>
          <p:cNvPr id="15" name="Εικόνα 14" descr="Εικόνα που περιέχει κείμενο, στιγμιότυπο οθόνης, γραμματοσειρά, λειτουργικό σύστημα&#10;&#10;Το περιεχόμενο που δημιουργείται από AI ενδέχεται να είναι εσφαλμένο.">
            <a:extLst>
              <a:ext uri="{FF2B5EF4-FFF2-40B4-BE49-F238E27FC236}">
                <a16:creationId xmlns:a16="http://schemas.microsoft.com/office/drawing/2014/main" id="{89CB9A2F-498C-3C1A-05AE-D8CD034B8C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296" y="2704996"/>
            <a:ext cx="3762900" cy="1448002"/>
          </a:xfrm>
          <a:prstGeom prst="rect">
            <a:avLst/>
          </a:prstGeom>
        </p:spPr>
      </p:pic>
      <p:pic>
        <p:nvPicPr>
          <p:cNvPr id="17" name="Εικόνα 16">
            <a:extLst>
              <a:ext uri="{FF2B5EF4-FFF2-40B4-BE49-F238E27FC236}">
                <a16:creationId xmlns:a16="http://schemas.microsoft.com/office/drawing/2014/main" id="{713B416C-AFFD-AFDC-57B7-E0B76D66E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7297" y="4334227"/>
            <a:ext cx="3762900" cy="1448002"/>
          </a:xfrm>
          <a:prstGeom prst="rect">
            <a:avLst/>
          </a:prstGeom>
        </p:spPr>
      </p:pic>
    </p:spTree>
    <p:extLst>
      <p:ext uri="{BB962C8B-B14F-4D97-AF65-F5344CB8AC3E}">
        <p14:creationId xmlns:p14="http://schemas.microsoft.com/office/powerpoint/2010/main" val="259360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B9037683-F78B-74EC-8BDC-013EF1CFE84B}"/>
              </a:ext>
            </a:extLst>
          </p:cNvPr>
          <p:cNvSpPr>
            <a:spLocks noGrp="1"/>
          </p:cNvSpPr>
          <p:nvPr>
            <p:ph type="title"/>
          </p:nvPr>
        </p:nvSpPr>
        <p:spPr>
          <a:xfrm>
            <a:off x="98612" y="741952"/>
            <a:ext cx="4347882" cy="5383389"/>
          </a:xfrm>
        </p:spPr>
        <p:txBody>
          <a:bodyPr vert="horz" lIns="91440" tIns="45720" rIns="91440" bIns="45720" rtlCol="0" anchor="ctr">
            <a:normAutofit/>
          </a:bodyPr>
          <a:lstStyle/>
          <a:p>
            <a:pPr algn="ctr">
              <a:lnSpc>
                <a:spcPct val="90000"/>
              </a:lnSpc>
            </a:pPr>
            <a:r>
              <a:rPr lang="el-GR" sz="2000" dirty="0">
                <a:latin typeface="Tahoma" panose="020B0604030504040204" pitchFamily="34" charset="0"/>
                <a:ea typeface="Tahoma" panose="020B0604030504040204" pitchFamily="34" charset="0"/>
                <a:cs typeface="Tahoma" panose="020B0604030504040204" pitchFamily="34" charset="0"/>
              </a:rPr>
              <a:t>2. Εκπαίδευση Μοντέλου Πρόβλεψης</a:t>
            </a:r>
            <a:br>
              <a:rPr lang="el-GR" sz="2000" b="0" dirty="0">
                <a:latin typeface="Tahoma" panose="020B0604030504040204" pitchFamily="34" charset="0"/>
                <a:ea typeface="Tahoma" panose="020B0604030504040204" pitchFamily="34" charset="0"/>
                <a:cs typeface="Tahoma" panose="020B0604030504040204" pitchFamily="34" charset="0"/>
              </a:rPr>
            </a:br>
            <a:br>
              <a:rPr lang="el-GR" sz="2000" b="0" dirty="0">
                <a:latin typeface="Tahoma" panose="020B0604030504040204" pitchFamily="34" charset="0"/>
                <a:ea typeface="Tahoma" panose="020B0604030504040204" pitchFamily="34" charset="0"/>
                <a:cs typeface="Tahoma" panose="020B0604030504040204" pitchFamily="34" charset="0"/>
              </a:rPr>
            </a:br>
            <a:r>
              <a:rPr lang="en-US" sz="2000" b="0" dirty="0" err="1">
                <a:latin typeface="Tahoma" panose="020B0604030504040204" pitchFamily="34" charset="0"/>
                <a:ea typeface="Tahoma" panose="020B0604030504040204" pitchFamily="34" charset="0"/>
                <a:cs typeface="Tahoma" panose="020B0604030504040204" pitchFamily="34" charset="0"/>
              </a:rPr>
              <a:t>Σε</a:t>
            </a:r>
            <a:r>
              <a:rPr lang="en-US" sz="2000" b="0" dirty="0">
                <a:latin typeface="Tahoma" panose="020B0604030504040204" pitchFamily="34" charset="0"/>
                <a:ea typeface="Tahoma" panose="020B0604030504040204" pitchFamily="34" charset="0"/>
                <a:cs typeface="Tahoma" panose="020B0604030504040204" pitchFamily="34" charset="0"/>
              </a:rPr>
              <a:t> α</a:t>
            </a:r>
            <a:r>
              <a:rPr lang="en-US" sz="2000" b="0" dirty="0" err="1">
                <a:latin typeface="Tahoma" panose="020B0604030504040204" pitchFamily="34" charset="0"/>
                <a:ea typeface="Tahoma" panose="020B0604030504040204" pitchFamily="34" charset="0"/>
                <a:cs typeface="Tahoma" panose="020B0604030504040204" pitchFamily="34" charset="0"/>
              </a:rPr>
              <a:t>υτό</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το</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στάδιο</a:t>
            </a:r>
            <a:r>
              <a:rPr lang="en-US" sz="2000" b="0" dirty="0">
                <a:latin typeface="Tahoma" panose="020B0604030504040204" pitchFamily="34" charset="0"/>
                <a:ea typeface="Tahoma" panose="020B0604030504040204" pitchFamily="34" charset="0"/>
                <a:cs typeface="Tahoma" panose="020B0604030504040204" pitchFamily="34" charset="0"/>
              </a:rPr>
              <a:t> ο </a:t>
            </a:r>
            <a:r>
              <a:rPr lang="en-US" sz="2000" b="0" dirty="0" err="1">
                <a:latin typeface="Tahoma" panose="020B0604030504040204" pitchFamily="34" charset="0"/>
                <a:ea typeface="Tahoma" panose="020B0604030504040204" pitchFamily="34" charset="0"/>
                <a:cs typeface="Tahoma" panose="020B0604030504040204" pitchFamily="34" charset="0"/>
              </a:rPr>
              <a:t>χρήστης</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έχει</a:t>
            </a:r>
            <a:r>
              <a:rPr lang="en-US" sz="2000" b="0" dirty="0">
                <a:latin typeface="Tahoma" panose="020B0604030504040204" pitchFamily="34" charset="0"/>
                <a:ea typeface="Tahoma" panose="020B0604030504040204" pitchFamily="34" charset="0"/>
                <a:cs typeface="Tahoma" panose="020B0604030504040204" pitchFamily="34" charset="0"/>
              </a:rPr>
              <a:t> </a:t>
            </a:r>
            <a:r>
              <a:rPr lang="el-GR" sz="2000" b="0" dirty="0">
                <a:latin typeface="Tahoma" panose="020B0604030504040204" pitchFamily="34" charset="0"/>
                <a:ea typeface="Tahoma" panose="020B0604030504040204" pitchFamily="34" charset="0"/>
                <a:cs typeface="Tahoma" panose="020B0604030504040204" pitchFamily="34" charset="0"/>
              </a:rPr>
              <a:t>δύο</a:t>
            </a:r>
            <a:r>
              <a:rPr lang="en-US" sz="2000" b="0" dirty="0">
                <a:latin typeface="Tahoma" panose="020B0604030504040204" pitchFamily="34" charset="0"/>
                <a:ea typeface="Tahoma" panose="020B0604030504040204" pitchFamily="34" charset="0"/>
                <a:cs typeface="Tahoma" panose="020B0604030504040204" pitchFamily="34" charset="0"/>
              </a:rPr>
              <a:t> επ</a:t>
            </a:r>
            <a:r>
              <a:rPr lang="en-US" sz="2000" b="0" dirty="0" err="1">
                <a:latin typeface="Tahoma" panose="020B0604030504040204" pitchFamily="34" charset="0"/>
                <a:ea typeface="Tahoma" panose="020B0604030504040204" pitchFamily="34" charset="0"/>
                <a:cs typeface="Tahoma" panose="020B0604030504040204" pitchFamily="34" charset="0"/>
              </a:rPr>
              <a:t>ιλογ</a:t>
            </a:r>
            <a:r>
              <a:rPr lang="el-GR" sz="2000" b="0" dirty="0" err="1">
                <a:latin typeface="Tahoma" panose="020B0604030504040204" pitchFamily="34" charset="0"/>
                <a:ea typeface="Tahoma" panose="020B0604030504040204" pitchFamily="34" charset="0"/>
                <a:cs typeface="Tahoma" panose="020B0604030504040204" pitchFamily="34" charset="0"/>
              </a:rPr>
              <a:t>ές</a:t>
            </a:r>
            <a:r>
              <a:rPr lang="en-US" sz="2000" b="0" dirty="0">
                <a:latin typeface="Tahoma" panose="020B0604030504040204" pitchFamily="34" charset="0"/>
                <a:ea typeface="Tahoma" panose="020B0604030504040204" pitchFamily="34" charset="0"/>
                <a:cs typeface="Tahoma" panose="020B0604030504040204" pitchFamily="34" charset="0"/>
              </a:rPr>
              <a:t>:</a:t>
            </a:r>
            <a:br>
              <a:rPr lang="el-GR" sz="2000" b="0" dirty="0">
                <a:latin typeface="Tahoma" panose="020B0604030504040204" pitchFamily="34" charset="0"/>
                <a:ea typeface="Tahoma" panose="020B0604030504040204" pitchFamily="34" charset="0"/>
                <a:cs typeface="Tahoma" panose="020B0604030504040204" pitchFamily="34" charset="0"/>
              </a:rPr>
            </a:br>
            <a:br>
              <a:rPr lang="en-US" sz="2000" b="0" dirty="0">
                <a:latin typeface="Tahoma" panose="020B0604030504040204" pitchFamily="34" charset="0"/>
                <a:ea typeface="Tahoma" panose="020B0604030504040204" pitchFamily="34" charset="0"/>
                <a:cs typeface="Tahoma" panose="020B0604030504040204" pitchFamily="34" charset="0"/>
              </a:rPr>
            </a:br>
            <a:r>
              <a:rPr lang="el-GR" sz="2000" b="0" dirty="0">
                <a:latin typeface="Tahoma" panose="020B0604030504040204" pitchFamily="34" charset="0"/>
                <a:ea typeface="Tahoma" panose="020B0604030504040204" pitchFamily="34" charset="0"/>
                <a:cs typeface="Tahoma" panose="020B0604030504040204" pitchFamily="34" charset="0"/>
              </a:rPr>
              <a:t>α. Α</a:t>
            </a:r>
            <a:r>
              <a:rPr lang="en-US" sz="2000" b="0" dirty="0" err="1">
                <a:latin typeface="Tahoma" panose="020B0604030504040204" pitchFamily="34" charset="0"/>
                <a:ea typeface="Tahoma" panose="020B0604030504040204" pitchFamily="34" charset="0"/>
                <a:cs typeface="Tahoma" panose="020B0604030504040204" pitchFamily="34" charset="0"/>
              </a:rPr>
              <a:t>υτόμ</a:t>
            </a:r>
            <a:r>
              <a:rPr lang="en-US" sz="2000" b="0" dirty="0">
                <a:latin typeface="Tahoma" panose="020B0604030504040204" pitchFamily="34" charset="0"/>
                <a:ea typeface="Tahoma" panose="020B0604030504040204" pitchFamily="34" charset="0"/>
                <a:cs typeface="Tahoma" panose="020B0604030504040204" pitchFamily="34" charset="0"/>
              </a:rPr>
              <a:t>ατη εκπαίδευση </a:t>
            </a:r>
            <a:r>
              <a:rPr lang="el-GR" sz="2000" b="0" dirty="0">
                <a:latin typeface="Tahoma" panose="020B0604030504040204" pitchFamily="34" charset="0"/>
                <a:ea typeface="Tahoma" panose="020B0604030504040204" pitchFamily="34" charset="0"/>
                <a:cs typeface="Tahoma" panose="020B0604030504040204" pitchFamily="34" charset="0"/>
              </a:rPr>
              <a:t>του</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μοντέλου</a:t>
            </a:r>
            <a:r>
              <a:rPr lang="el-GR" sz="2000" b="0" dirty="0">
                <a:latin typeface="Tahoma" panose="020B0604030504040204" pitchFamily="34" charset="0"/>
                <a:ea typeface="Tahoma" panose="020B0604030504040204" pitchFamily="34" charset="0"/>
                <a:cs typeface="Tahoma" panose="020B0604030504040204" pitchFamily="34" charset="0"/>
              </a:rPr>
              <a:t> πρόβλεψης</a:t>
            </a:r>
            <a:r>
              <a:rPr lang="en-US" sz="2000" b="0" dirty="0">
                <a:latin typeface="Tahoma" panose="020B0604030504040204" pitchFamily="34" charset="0"/>
                <a:ea typeface="Tahoma" panose="020B0604030504040204" pitchFamily="34" charset="0"/>
                <a:cs typeface="Tahoma" panose="020B0604030504040204" pitchFamily="34" charset="0"/>
              </a:rPr>
              <a:t> μ</a:t>
            </a:r>
            <a:r>
              <a:rPr lang="el-GR" sz="2000" b="0" dirty="0">
                <a:latin typeface="Tahoma" panose="020B0604030504040204" pitchFamily="34" charset="0"/>
                <a:ea typeface="Tahoma" panose="020B0604030504040204" pitchFamily="34" charset="0"/>
                <a:cs typeface="Tahoma" panose="020B0604030504040204" pitchFamily="34" charset="0"/>
              </a:rPr>
              <a:t>έσω της διαδικασίας εύρεσης του βέλτιστου</a:t>
            </a:r>
            <a:r>
              <a:rPr lang="en-US" sz="2000" b="0" dirty="0">
                <a:latin typeface="Tahoma" panose="020B0604030504040204" pitchFamily="34" charset="0"/>
                <a:ea typeface="Tahoma" panose="020B0604030504040204" pitchFamily="34" charset="0"/>
                <a:cs typeface="Tahoma" panose="020B0604030504040204" pitchFamily="34" charset="0"/>
              </a:rPr>
              <a:t> αριθμού γειτόνων (k)</a:t>
            </a:r>
            <a:br>
              <a:rPr lang="el-GR" sz="2000" b="0" dirty="0">
                <a:latin typeface="Tahoma" panose="020B0604030504040204" pitchFamily="34" charset="0"/>
                <a:ea typeface="Tahoma" panose="020B0604030504040204" pitchFamily="34" charset="0"/>
                <a:cs typeface="Tahoma" panose="020B0604030504040204" pitchFamily="34" charset="0"/>
              </a:rPr>
            </a:br>
            <a:br>
              <a:rPr lang="el-GR" sz="2000" b="0" dirty="0">
                <a:latin typeface="Tahoma" panose="020B0604030504040204" pitchFamily="34" charset="0"/>
                <a:ea typeface="Tahoma" panose="020B0604030504040204" pitchFamily="34" charset="0"/>
                <a:cs typeface="Tahoma" panose="020B0604030504040204" pitchFamily="34" charset="0"/>
              </a:rPr>
            </a:br>
            <a:r>
              <a:rPr lang="el-GR" sz="2000" b="0" dirty="0">
                <a:latin typeface="Tahoma" panose="020B0604030504040204" pitchFamily="34" charset="0"/>
                <a:ea typeface="Tahoma" panose="020B0604030504040204" pitchFamily="34" charset="0"/>
                <a:cs typeface="Tahoma" panose="020B0604030504040204" pitchFamily="34" charset="0"/>
              </a:rPr>
              <a:t>β. Ν</a:t>
            </a:r>
            <a:r>
              <a:rPr lang="en-US" sz="2000" b="0" dirty="0">
                <a:latin typeface="Tahoma" panose="020B0604030504040204" pitchFamily="34" charset="0"/>
                <a:ea typeface="Tahoma" panose="020B0604030504040204" pitchFamily="34" charset="0"/>
                <a:cs typeface="Tahoma" panose="020B0604030504040204" pitchFamily="34" charset="0"/>
              </a:rPr>
              <a:t>α επιλέξει ο </a:t>
            </a:r>
            <a:r>
              <a:rPr lang="en-US" sz="2000" b="0" dirty="0" err="1">
                <a:latin typeface="Tahoma" panose="020B0604030504040204" pitchFamily="34" charset="0"/>
                <a:ea typeface="Tahoma" panose="020B0604030504040204" pitchFamily="34" charset="0"/>
                <a:cs typeface="Tahoma" panose="020B0604030504040204" pitchFamily="34" charset="0"/>
              </a:rPr>
              <a:t>ίδιος</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μέσω</a:t>
            </a:r>
            <a:r>
              <a:rPr lang="en-US" sz="2000" b="0" dirty="0">
                <a:latin typeface="Tahoma" panose="020B0604030504040204" pitchFamily="34" charset="0"/>
                <a:ea typeface="Tahoma" panose="020B0604030504040204" pitchFamily="34" charset="0"/>
                <a:cs typeface="Tahoma" panose="020B0604030504040204" pitchFamily="34" charset="0"/>
              </a:rPr>
              <a:t> pop-up διαλόγου, τη τιμή k.</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αριθμού διαφάνειας 2">
            <a:extLst>
              <a:ext uri="{FF2B5EF4-FFF2-40B4-BE49-F238E27FC236}">
                <a16:creationId xmlns:a16="http://schemas.microsoft.com/office/drawing/2014/main" id="{298402D5-3403-43C5-3DEE-1924EF331A04}"/>
              </a:ext>
            </a:extLst>
          </p:cNvPr>
          <p:cNvSpPr>
            <a:spLocks noGrp="1"/>
          </p:cNvSpPr>
          <p:nvPr>
            <p:ph type="sldNum" sz="quarter" idx="12"/>
          </p:nvPr>
        </p:nvSpPr>
        <p:spPr/>
        <p:txBody>
          <a:bodyPr/>
          <a:lstStyle/>
          <a:p>
            <a:fld id="{148CC95F-0247-41B6-91CF-DC97C76A7088}" type="slidenum">
              <a:rPr lang="en-US" smtClean="0"/>
              <a:t>12</a:t>
            </a:fld>
            <a:endParaRPr lang="en-US"/>
          </a:p>
        </p:txBody>
      </p:sp>
      <p:pic>
        <p:nvPicPr>
          <p:cNvPr id="6" name="Εικόνα 5" descr="Εικόνα που περιέχει κείμενο, στιγμιότυπο οθόνης, λογισμικό, λογισμικό πολυμέσων&#10;&#10;Το περιεχόμενο που δημιουργείται από AI ενδέχεται να είναι εσφαλμένο.">
            <a:extLst>
              <a:ext uri="{FF2B5EF4-FFF2-40B4-BE49-F238E27FC236}">
                <a16:creationId xmlns:a16="http://schemas.microsoft.com/office/drawing/2014/main" id="{1F1483FF-6E2E-E10E-8C31-0C55A1D47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698" y="713371"/>
            <a:ext cx="6940852" cy="5411971"/>
          </a:xfrm>
          <a:prstGeom prst="rect">
            <a:avLst/>
          </a:prstGeom>
        </p:spPr>
      </p:pic>
    </p:spTree>
    <p:extLst>
      <p:ext uri="{BB962C8B-B14F-4D97-AF65-F5344CB8AC3E}">
        <p14:creationId xmlns:p14="http://schemas.microsoft.com/office/powerpoint/2010/main" val="165749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B9CDE1-D91C-34C2-BED6-74BE56DBE4E6}"/>
              </a:ext>
            </a:extLst>
          </p:cNvPr>
          <p:cNvSpPr>
            <a:spLocks noGrp="1"/>
          </p:cNvSpPr>
          <p:nvPr>
            <p:ph type="title"/>
          </p:nvPr>
        </p:nvSpPr>
        <p:spPr>
          <a:xfrm>
            <a:off x="521208" y="978408"/>
            <a:ext cx="11155680" cy="617310"/>
          </a:xfrm>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Pop-ups </a:t>
            </a:r>
            <a:r>
              <a:rPr lang="el-GR" sz="2800" dirty="0">
                <a:latin typeface="Tahoma" panose="020B0604030504040204" pitchFamily="34" charset="0"/>
                <a:ea typeface="Tahoma" panose="020B0604030504040204" pitchFamily="34" charset="0"/>
                <a:cs typeface="Tahoma" panose="020B0604030504040204" pitchFamily="34" charset="0"/>
              </a:rPr>
              <a:t>μετά από επιτυχή εκπαίδευση μοντέλου πρόβλεψης</a:t>
            </a:r>
            <a:r>
              <a:rPr lang="en-US" sz="2800" dirty="0">
                <a:latin typeface="Tahoma" panose="020B0604030504040204" pitchFamily="34" charset="0"/>
                <a:ea typeface="Tahoma" panose="020B0604030504040204" pitchFamily="34" charset="0"/>
                <a:cs typeface="Tahoma" panose="020B0604030504040204" pitchFamily="34" charset="0"/>
              </a:rPr>
              <a:t> </a:t>
            </a:r>
            <a:endParaRPr lang="el-GR" sz="2800" dirty="0">
              <a:latin typeface="Tahoma" panose="020B0604030504040204" pitchFamily="34" charset="0"/>
              <a:ea typeface="Tahoma" panose="020B0604030504040204" pitchFamily="34" charset="0"/>
              <a:cs typeface="Tahoma" panose="020B0604030504040204" pitchFamily="34" charset="0"/>
            </a:endParaRPr>
          </a:p>
        </p:txBody>
      </p:sp>
      <p:pic>
        <p:nvPicPr>
          <p:cNvPr id="9" name="Θέση περιεχομένου 8" descr="Εικόνα που περιέχει κείμενο, στιγμιότυπο οθόνης, γραμματοσειρά, λογισμικό&#10;&#10;Το περιεχόμενο που δημιουργείται από AI ενδέχεται να είναι εσφαλμένο.">
            <a:extLst>
              <a:ext uri="{FF2B5EF4-FFF2-40B4-BE49-F238E27FC236}">
                <a16:creationId xmlns:a16="http://schemas.microsoft.com/office/drawing/2014/main" id="{672FFC58-C8B5-48D6-3CDD-CFCDDE2D100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03280" y="4809138"/>
            <a:ext cx="3019846" cy="1448002"/>
          </a:xfrm>
        </p:spPr>
      </p:pic>
      <p:pic>
        <p:nvPicPr>
          <p:cNvPr id="7" name="Θέση περιεχομένου 6" descr="Εικόνα που περιέχει κείμενο, στιγμιότυπο οθόνης, γραμματοσειρά, αριθμός&#10;&#10;Το περιεχόμενο που δημιουργείται από AI ενδέχεται να είναι εσφαλμένο.">
            <a:extLst>
              <a:ext uri="{FF2B5EF4-FFF2-40B4-BE49-F238E27FC236}">
                <a16:creationId xmlns:a16="http://schemas.microsoft.com/office/drawing/2014/main" id="{69AA310A-56F1-A975-3207-2A8DB13E0B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49823" y="4971086"/>
            <a:ext cx="3038899" cy="1124107"/>
          </a:xfrm>
        </p:spPr>
      </p:pic>
      <p:sp>
        <p:nvSpPr>
          <p:cNvPr id="5" name="Θέση αριθμού διαφάνειας 4">
            <a:extLst>
              <a:ext uri="{FF2B5EF4-FFF2-40B4-BE49-F238E27FC236}">
                <a16:creationId xmlns:a16="http://schemas.microsoft.com/office/drawing/2014/main" id="{8C296FC7-37F9-5B22-8D5A-5B3FD95A7ED1}"/>
              </a:ext>
            </a:extLst>
          </p:cNvPr>
          <p:cNvSpPr>
            <a:spLocks noGrp="1"/>
          </p:cNvSpPr>
          <p:nvPr>
            <p:ph type="sldNum" sz="quarter" idx="12"/>
          </p:nvPr>
        </p:nvSpPr>
        <p:spPr/>
        <p:txBody>
          <a:bodyPr/>
          <a:lstStyle/>
          <a:p>
            <a:fld id="{148CC95F-0247-41B6-91CF-DC97C76A7088}" type="slidenum">
              <a:rPr lang="en-US" smtClean="0"/>
              <a:t>13</a:t>
            </a:fld>
            <a:endParaRPr lang="en-US"/>
          </a:p>
        </p:txBody>
      </p:sp>
      <p:pic>
        <p:nvPicPr>
          <p:cNvPr id="11" name="Εικόνα 10" descr="Εικόνα που περιέχει κείμενο, στιγμιότυπο οθόνης, γραμματοσειρά, πολυμέσα&#10;&#10;Το περιεχόμενο που δημιουργείται από AI ενδέχεται να είναι εσφαλμένο.">
            <a:extLst>
              <a:ext uri="{FF2B5EF4-FFF2-40B4-BE49-F238E27FC236}">
                <a16:creationId xmlns:a16="http://schemas.microsoft.com/office/drawing/2014/main" id="{4904562E-6D3B-7568-84EB-7919905820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130" y="2284444"/>
            <a:ext cx="1895740" cy="1448002"/>
          </a:xfrm>
          <a:prstGeom prst="rect">
            <a:avLst/>
          </a:prstGeom>
        </p:spPr>
      </p:pic>
      <p:sp>
        <p:nvSpPr>
          <p:cNvPr id="12" name="TextBox 11">
            <a:extLst>
              <a:ext uri="{FF2B5EF4-FFF2-40B4-BE49-F238E27FC236}">
                <a16:creationId xmlns:a16="http://schemas.microsoft.com/office/drawing/2014/main" id="{2891A1D1-6AA2-16C8-AAC5-06B2D1F098B5}"/>
              </a:ext>
            </a:extLst>
          </p:cNvPr>
          <p:cNvSpPr txBox="1"/>
          <p:nvPr/>
        </p:nvSpPr>
        <p:spPr>
          <a:xfrm>
            <a:off x="1949823" y="1755415"/>
            <a:ext cx="8292353"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Pop-up </a:t>
            </a:r>
            <a:r>
              <a:rPr lang="el-GR" dirty="0">
                <a:latin typeface="Tahoma" panose="020B0604030504040204" pitchFamily="34" charset="0"/>
                <a:ea typeface="Tahoma" panose="020B0604030504040204" pitchFamily="34" charset="0"/>
                <a:cs typeface="Tahoma" panose="020B0604030504040204" pitchFamily="34" charset="0"/>
              </a:rPr>
              <a:t>μετά από επιτυχή εύρεση βέλτιστου </a:t>
            </a:r>
            <a:r>
              <a:rPr lang="en-US" dirty="0">
                <a:latin typeface="Tahoma" panose="020B0604030504040204" pitchFamily="34" charset="0"/>
                <a:ea typeface="Tahoma" panose="020B0604030504040204" pitchFamily="34" charset="0"/>
                <a:cs typeface="Tahoma" panose="020B0604030504040204" pitchFamily="34" charset="0"/>
              </a:rPr>
              <a:t>k </a:t>
            </a:r>
            <a:r>
              <a:rPr lang="el-GR" dirty="0">
                <a:latin typeface="Tahoma" panose="020B0604030504040204" pitchFamily="34" charset="0"/>
                <a:ea typeface="Tahoma" panose="020B0604030504040204" pitchFamily="34" charset="0"/>
                <a:cs typeface="Tahoma" panose="020B0604030504040204" pitchFamily="34" charset="0"/>
              </a:rPr>
              <a:t>και εκπαίδευση μοντέλου με αυτό</a:t>
            </a:r>
          </a:p>
        </p:txBody>
      </p:sp>
      <p:sp>
        <p:nvSpPr>
          <p:cNvPr id="13" name="TextBox 12">
            <a:extLst>
              <a:ext uri="{FF2B5EF4-FFF2-40B4-BE49-F238E27FC236}">
                <a16:creationId xmlns:a16="http://schemas.microsoft.com/office/drawing/2014/main" id="{BB4DF689-8486-232E-8D8B-128F840CAF79}"/>
              </a:ext>
            </a:extLst>
          </p:cNvPr>
          <p:cNvSpPr txBox="1"/>
          <p:nvPr/>
        </p:nvSpPr>
        <p:spPr>
          <a:xfrm>
            <a:off x="1815352" y="4129094"/>
            <a:ext cx="8561294" cy="369332"/>
          </a:xfrm>
          <a:prstGeom prst="rect">
            <a:avLst/>
          </a:prstGeom>
          <a:noFill/>
        </p:spPr>
        <p:txBody>
          <a:bodyPr wrap="square" rtlCol="0">
            <a:spAutoFit/>
          </a:bodyPr>
          <a:lstStyle/>
          <a:p>
            <a:r>
              <a:rPr lang="en-US" dirty="0"/>
              <a:t>Pop-ups </a:t>
            </a:r>
            <a:r>
              <a:rPr lang="el-GR" dirty="0"/>
              <a:t>για την εισαγωγή αριθμού </a:t>
            </a:r>
            <a:r>
              <a:rPr lang="en-US" dirty="0"/>
              <a:t>k </a:t>
            </a:r>
            <a:r>
              <a:rPr lang="el-GR" dirty="0"/>
              <a:t>από το χρήστη και μήνυμα επιτυχούς εκπαίδευσης</a:t>
            </a:r>
          </a:p>
        </p:txBody>
      </p:sp>
    </p:spTree>
    <p:extLst>
      <p:ext uri="{BB962C8B-B14F-4D97-AF65-F5344CB8AC3E}">
        <p14:creationId xmlns:p14="http://schemas.microsoft.com/office/powerpoint/2010/main" val="138575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D5E2727-DFE6-3A41-3297-3DEA24555290}"/>
              </a:ext>
            </a:extLst>
          </p:cNvPr>
          <p:cNvSpPr>
            <a:spLocks noGrp="1"/>
          </p:cNvSpPr>
          <p:nvPr>
            <p:ph type="title"/>
          </p:nvPr>
        </p:nvSpPr>
        <p:spPr>
          <a:xfrm>
            <a:off x="521208" y="978408"/>
            <a:ext cx="5020056" cy="742816"/>
          </a:xfrm>
        </p:spPr>
        <p:txBody>
          <a:bodyPr vert="horz" lIns="91440" tIns="45720" rIns="91440" bIns="45720" rtlCol="0" anchor="ctr">
            <a:noAutofit/>
          </a:bodyPr>
          <a:lstStyle/>
          <a:p>
            <a:pPr algn="ctr"/>
            <a:r>
              <a:rPr lang="el-GR" sz="2000" dirty="0">
                <a:latin typeface="Tahoma" panose="020B0604030504040204" pitchFamily="34" charset="0"/>
                <a:ea typeface="Tahoma" panose="020B0604030504040204" pitchFamily="34" charset="0"/>
                <a:cs typeface="Tahoma" panose="020B0604030504040204" pitchFamily="34" charset="0"/>
              </a:rPr>
              <a:t>3. Φόρτωση Δεδομένων Νέας Καμπάνιας</a:t>
            </a:r>
            <a:endParaRPr lang="en-US" sz="2000" b="0" dirty="0">
              <a:latin typeface="Tahoma" panose="020B0604030504040204" pitchFamily="34" charset="0"/>
              <a:ea typeface="Tahoma" panose="020B0604030504040204" pitchFamily="34" charset="0"/>
              <a:cs typeface="Tahoma" panose="020B0604030504040204" pitchFamily="34" charset="0"/>
            </a:endParaRPr>
          </a:p>
        </p:txBody>
      </p:sp>
      <p:pic>
        <p:nvPicPr>
          <p:cNvPr id="18" name="Θέση εικόνας 17" descr="Εικόνα που περιέχει κείμενο, ηλεκτρονικές συσκευές, στιγμιότυπο οθόνης, λογισμικό&#10;&#10;Το περιεχόμενο που δημιουργείται από AI ενδέχεται να είναι εσφαλμένο.">
            <a:extLst>
              <a:ext uri="{FF2B5EF4-FFF2-40B4-BE49-F238E27FC236}">
                <a16:creationId xmlns:a16="http://schemas.microsoft.com/office/drawing/2014/main" id="{B0762495-8F22-F9E3-DCD2-4403602ABAF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35" r="1135"/>
          <a:stretch>
            <a:fillRect/>
          </a:stretch>
        </p:blipFill>
        <p:spPr/>
      </p:pic>
      <p:sp>
        <p:nvSpPr>
          <p:cNvPr id="16" name="Θέση κειμένου 15">
            <a:extLst>
              <a:ext uri="{FF2B5EF4-FFF2-40B4-BE49-F238E27FC236}">
                <a16:creationId xmlns:a16="http://schemas.microsoft.com/office/drawing/2014/main" id="{4F7B0537-8661-47C6-639B-3339A21F52FD}"/>
              </a:ext>
            </a:extLst>
          </p:cNvPr>
          <p:cNvSpPr>
            <a:spLocks noGrp="1"/>
          </p:cNvSpPr>
          <p:nvPr>
            <p:ph type="body" sz="half" idx="2"/>
          </p:nvPr>
        </p:nvSpPr>
        <p:spPr>
          <a:xfrm>
            <a:off x="521208" y="1721224"/>
            <a:ext cx="5020056" cy="4624712"/>
          </a:xfrm>
        </p:spPr>
        <p:txBody>
          <a:bodyPr anchor="ctr">
            <a:normAutofit fontScale="92500"/>
          </a:bodyPr>
          <a:lstStyle/>
          <a:p>
            <a:r>
              <a:rPr lang="el-GR" sz="1800" i="0" dirty="0">
                <a:latin typeface="Tahoma" panose="020B0604030504040204" pitchFamily="34" charset="0"/>
                <a:ea typeface="Tahoma" panose="020B0604030504040204" pitchFamily="34" charset="0"/>
                <a:cs typeface="Tahoma" panose="020B0604030504040204" pitchFamily="34" charset="0"/>
              </a:rPr>
              <a:t>Σε αυτό το στάδιο ο χρήστης έχει τη δυνατότητα πλέον να φορτώσει, μέσω διαλόγου Επιλογής Αρχείου, από αρχείο Excel ‘NewCampaignData.xlsx’ τα δεδομένα νέας καμπάνιας νέων πελατών για τους οποίους μας ενδιαφέρει να γίνει η πρόβλεψη της Ανταπόκρισης τους στη </a:t>
            </a:r>
            <a:r>
              <a:rPr lang="el-GR" sz="1800" i="0" dirty="0" err="1">
                <a:latin typeface="Tahoma" panose="020B0604030504040204" pitchFamily="34" charset="0"/>
                <a:ea typeface="Tahoma" panose="020B0604030504040204" pitchFamily="34" charset="0"/>
                <a:cs typeface="Tahoma" panose="020B0604030504040204" pitchFamily="34" charset="0"/>
              </a:rPr>
              <a:t>στοχευμένη</a:t>
            </a:r>
            <a:r>
              <a:rPr lang="el-GR" sz="1800" i="0" dirty="0">
                <a:latin typeface="Tahoma" panose="020B0604030504040204" pitchFamily="34" charset="0"/>
                <a:ea typeface="Tahoma" panose="020B0604030504040204" pitchFamily="34" charset="0"/>
                <a:cs typeface="Tahoma" panose="020B0604030504040204" pitchFamily="34" charset="0"/>
              </a:rPr>
              <a:t> καμπάνια </a:t>
            </a:r>
            <a:r>
              <a:rPr lang="en-US" sz="1800" i="0" dirty="0">
                <a:latin typeface="Tahoma" panose="020B0604030504040204" pitchFamily="34" charset="0"/>
                <a:ea typeface="Tahoma" panose="020B0604030504040204" pitchFamily="34" charset="0"/>
                <a:cs typeface="Tahoma" panose="020B0604030504040204" pitchFamily="34" charset="0"/>
              </a:rPr>
              <a:t>Marketing</a:t>
            </a:r>
            <a:r>
              <a:rPr lang="el-GR" sz="1800" i="0" dirty="0">
                <a:latin typeface="Tahoma" panose="020B0604030504040204" pitchFamily="34" charset="0"/>
                <a:ea typeface="Tahoma" panose="020B0604030504040204" pitchFamily="34" charset="0"/>
                <a:cs typeface="Tahoma" panose="020B0604030504040204" pitchFamily="34" charset="0"/>
              </a:rPr>
              <a:t>.</a:t>
            </a:r>
            <a:br>
              <a:rPr lang="en-US" sz="1800" i="0" dirty="0">
                <a:latin typeface="Tahoma" panose="020B0604030504040204" pitchFamily="34" charset="0"/>
                <a:ea typeface="Tahoma" panose="020B0604030504040204" pitchFamily="34" charset="0"/>
                <a:cs typeface="Tahoma" panose="020B0604030504040204" pitchFamily="34" charset="0"/>
              </a:rPr>
            </a:br>
            <a:br>
              <a:rPr lang="en-US" sz="1800" i="0" dirty="0">
                <a:latin typeface="Tahoma" panose="020B0604030504040204" pitchFamily="34" charset="0"/>
                <a:ea typeface="Tahoma" panose="020B0604030504040204" pitchFamily="34" charset="0"/>
                <a:cs typeface="Tahoma" panose="020B0604030504040204" pitchFamily="34" charset="0"/>
              </a:rPr>
            </a:br>
            <a:r>
              <a:rPr lang="el-GR" sz="1800" i="0" dirty="0">
                <a:latin typeface="Tahoma" panose="020B0604030504040204" pitchFamily="34" charset="0"/>
                <a:ea typeface="Tahoma" panose="020B0604030504040204" pitchFamily="34" charset="0"/>
                <a:cs typeface="Tahoma" panose="020B0604030504040204" pitchFamily="34" charset="0"/>
              </a:rPr>
              <a:t>Μετά από</a:t>
            </a:r>
            <a:r>
              <a:rPr lang="en-US" sz="1800" i="0" dirty="0">
                <a:latin typeface="Tahoma" panose="020B0604030504040204" pitchFamily="34" charset="0"/>
                <a:ea typeface="Tahoma" panose="020B0604030504040204" pitchFamily="34" charset="0"/>
                <a:cs typeface="Tahoma" panose="020B0604030504040204" pitchFamily="34" charset="0"/>
              </a:rPr>
              <a:t> </a:t>
            </a:r>
            <a:r>
              <a:rPr lang="el-GR" sz="1800" i="0" dirty="0">
                <a:latin typeface="Tahoma" panose="020B0604030504040204" pitchFamily="34" charset="0"/>
                <a:ea typeface="Tahoma" panose="020B0604030504040204" pitchFamily="34" charset="0"/>
                <a:cs typeface="Tahoma" panose="020B0604030504040204" pitchFamily="34" charset="0"/>
              </a:rPr>
              <a:t>την επιτυχή φόρτωση των νέων δεδομένων ο χρήστης ενημερώνεται καταλλήλως και καθοδηγείται στο επόμενο βήμα.</a:t>
            </a:r>
            <a:br>
              <a:rPr lang="el-GR" sz="1800" i="0" dirty="0">
                <a:latin typeface="Tahoma" panose="020B0604030504040204" pitchFamily="34" charset="0"/>
                <a:ea typeface="Tahoma" panose="020B0604030504040204" pitchFamily="34" charset="0"/>
                <a:cs typeface="Tahoma" panose="020B0604030504040204" pitchFamily="34" charset="0"/>
              </a:rPr>
            </a:br>
            <a:br>
              <a:rPr lang="el-GR" sz="1800" i="0" dirty="0">
                <a:latin typeface="Tahoma" panose="020B0604030504040204" pitchFamily="34" charset="0"/>
                <a:ea typeface="Tahoma" panose="020B0604030504040204" pitchFamily="34" charset="0"/>
                <a:cs typeface="Tahoma" panose="020B0604030504040204" pitchFamily="34" charset="0"/>
              </a:rPr>
            </a:br>
            <a:r>
              <a:rPr lang="el-GR" sz="1800" i="0" dirty="0">
                <a:latin typeface="Tahoma" panose="020B0604030504040204" pitchFamily="34" charset="0"/>
                <a:ea typeface="Tahoma" panose="020B0604030504040204" pitchFamily="34" charset="0"/>
                <a:cs typeface="Tahoma" panose="020B0604030504040204" pitchFamily="34" charset="0"/>
              </a:rPr>
              <a:t>Παρατηρούμε, επίσης, πως το Αρχείο Καταγραφής μας εμφανίζει τα μετρικά επικύρωσης της εκπαίδευσης του μοντέλου πρόβλεψης.</a:t>
            </a:r>
            <a:endParaRPr lang="el-GR" sz="1600" i="0" dirty="0"/>
          </a:p>
        </p:txBody>
      </p:sp>
      <p:sp>
        <p:nvSpPr>
          <p:cNvPr id="6" name="Θέση αριθμού διαφάνειας 5">
            <a:extLst>
              <a:ext uri="{FF2B5EF4-FFF2-40B4-BE49-F238E27FC236}">
                <a16:creationId xmlns:a16="http://schemas.microsoft.com/office/drawing/2014/main" id="{BA67F6F6-9B65-D4F6-EA7F-B3A043E1DDC3}"/>
              </a:ext>
            </a:extLst>
          </p:cNvPr>
          <p:cNvSpPr>
            <a:spLocks noGrp="1"/>
          </p:cNvSpPr>
          <p:nvPr>
            <p:ph type="sldNum" sz="quarter" idx="12"/>
          </p:nvPr>
        </p:nvSpPr>
        <p:spPr/>
        <p:txBody>
          <a:bodyPr/>
          <a:lstStyle/>
          <a:p>
            <a:fld id="{148CC95F-0247-41B6-91CF-DC97C76A7088}" type="slidenum">
              <a:rPr lang="en-US" smtClean="0"/>
              <a:t>14</a:t>
            </a:fld>
            <a:endParaRPr lang="en-US"/>
          </a:p>
        </p:txBody>
      </p:sp>
    </p:spTree>
    <p:extLst>
      <p:ext uri="{BB962C8B-B14F-4D97-AF65-F5344CB8AC3E}">
        <p14:creationId xmlns:p14="http://schemas.microsoft.com/office/powerpoint/2010/main" val="399539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23F658CB-30B0-A0B5-1158-A7AB3E3E3CAA}"/>
              </a:ext>
            </a:extLst>
          </p:cNvPr>
          <p:cNvSpPr>
            <a:spLocks noGrp="1"/>
          </p:cNvSpPr>
          <p:nvPr>
            <p:ph type="title"/>
          </p:nvPr>
        </p:nvSpPr>
        <p:spPr>
          <a:xfrm>
            <a:off x="521208" y="978408"/>
            <a:ext cx="5020056" cy="904180"/>
          </a:xfrm>
        </p:spPr>
        <p:txBody>
          <a:bodyPr/>
          <a:lstStyle/>
          <a:p>
            <a:pPr algn="ctr"/>
            <a:r>
              <a:rPr lang="el-GR" sz="2400" dirty="0">
                <a:latin typeface="Tahoma" panose="020B0604030504040204" pitchFamily="34" charset="0"/>
                <a:ea typeface="Tahoma" panose="020B0604030504040204" pitchFamily="34" charset="0"/>
                <a:cs typeface="Tahoma" panose="020B0604030504040204" pitchFamily="34" charset="0"/>
              </a:rPr>
              <a:t>4. Πρόβλεψη Ανταπόκρισης Νέων Πελατών.</a:t>
            </a:r>
          </a:p>
        </p:txBody>
      </p:sp>
      <p:pic>
        <p:nvPicPr>
          <p:cNvPr id="15" name="Θέση περιεχομένου 14" descr="Εικόνα που περιέχει κείμενο, στιγμιότυπο οθόνης, λογισμικό, υπολογιστής&#10;&#10;Το περιεχόμενο που δημιουργείται από AI ενδέχεται να είναι εσφαλμένο.">
            <a:extLst>
              <a:ext uri="{FF2B5EF4-FFF2-40B4-BE49-F238E27FC236}">
                <a16:creationId xmlns:a16="http://schemas.microsoft.com/office/drawing/2014/main" id="{E2C0B09D-8809-9973-B787-7F890861D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9863" y="1048225"/>
            <a:ext cx="5165725" cy="5236212"/>
          </a:xfrm>
        </p:spPr>
      </p:pic>
      <p:sp>
        <p:nvSpPr>
          <p:cNvPr id="11" name="Θέση κειμένου 10">
            <a:extLst>
              <a:ext uri="{FF2B5EF4-FFF2-40B4-BE49-F238E27FC236}">
                <a16:creationId xmlns:a16="http://schemas.microsoft.com/office/drawing/2014/main" id="{D884686E-7B83-1302-82B3-3F691DC6B450}"/>
              </a:ext>
            </a:extLst>
          </p:cNvPr>
          <p:cNvSpPr>
            <a:spLocks noGrp="1"/>
          </p:cNvSpPr>
          <p:nvPr>
            <p:ph type="body" sz="half" idx="2"/>
          </p:nvPr>
        </p:nvSpPr>
        <p:spPr>
          <a:xfrm>
            <a:off x="521208" y="1882588"/>
            <a:ext cx="5020056" cy="2644588"/>
          </a:xfrm>
        </p:spPr>
        <p:txBody>
          <a:bodyPr>
            <a:normAutofit/>
          </a:bodyPr>
          <a:lstStyle/>
          <a:p>
            <a:r>
              <a:rPr lang="el-GR" sz="2000" i="0" dirty="0">
                <a:latin typeface="Tahoma" panose="020B0604030504040204" pitchFamily="34" charset="0"/>
                <a:ea typeface="Tahoma" panose="020B0604030504040204" pitchFamily="34" charset="0"/>
                <a:cs typeface="Tahoma" panose="020B0604030504040204" pitchFamily="34" charset="0"/>
              </a:rPr>
              <a:t>Μετά από την επιτυχή φόρτωση των νέων δεδομένων νέων πελατών, ο χρήστης καθοδηγείται στο επόμενο βήμα, τη Πρόβλεψη Ανταπόκρισης Νέων Πελάτων.</a:t>
            </a:r>
          </a:p>
          <a:p>
            <a:r>
              <a:rPr lang="el-GR" sz="2000" i="0" dirty="0">
                <a:latin typeface="Tahoma" panose="020B0604030504040204" pitchFamily="34" charset="0"/>
                <a:ea typeface="Tahoma" panose="020B0604030504040204" pitchFamily="34" charset="0"/>
                <a:cs typeface="Tahoma" panose="020B0604030504040204" pitchFamily="34" charset="0"/>
              </a:rPr>
              <a:t>Μετά από την επιτυχή πρόβλεψη, ενημερώνεται καταλλήλως με κατάλληλο </a:t>
            </a:r>
            <a:r>
              <a:rPr lang="en-US" sz="2000" i="0" dirty="0">
                <a:latin typeface="Tahoma" panose="020B0604030504040204" pitchFamily="34" charset="0"/>
                <a:ea typeface="Tahoma" panose="020B0604030504040204" pitchFamily="34" charset="0"/>
                <a:cs typeface="Tahoma" panose="020B0604030504040204" pitchFamily="34" charset="0"/>
              </a:rPr>
              <a:t>pop-up.</a:t>
            </a:r>
            <a:endParaRPr lang="el-GR" sz="2000" i="0" dirty="0">
              <a:latin typeface="Tahoma" panose="020B0604030504040204" pitchFamily="34" charset="0"/>
              <a:ea typeface="Tahoma" panose="020B0604030504040204" pitchFamily="34" charset="0"/>
              <a:cs typeface="Tahoma" panose="020B0604030504040204" pitchFamily="34" charset="0"/>
            </a:endParaRPr>
          </a:p>
        </p:txBody>
      </p:sp>
      <p:sp>
        <p:nvSpPr>
          <p:cNvPr id="4" name="Θέση αριθμού διαφάνειας 3">
            <a:extLst>
              <a:ext uri="{FF2B5EF4-FFF2-40B4-BE49-F238E27FC236}">
                <a16:creationId xmlns:a16="http://schemas.microsoft.com/office/drawing/2014/main" id="{99A66F22-8D77-53C2-8A0D-C554387139AF}"/>
              </a:ext>
            </a:extLst>
          </p:cNvPr>
          <p:cNvSpPr>
            <a:spLocks noGrp="1"/>
          </p:cNvSpPr>
          <p:nvPr>
            <p:ph type="sldNum" sz="quarter" idx="12"/>
          </p:nvPr>
        </p:nvSpPr>
        <p:spPr/>
        <p:txBody>
          <a:bodyPr/>
          <a:lstStyle/>
          <a:p>
            <a:fld id="{148CC95F-0247-41B6-91CF-DC97C76A7088}" type="slidenum">
              <a:rPr lang="en-US" smtClean="0"/>
              <a:pPr/>
              <a:t>15</a:t>
            </a:fld>
            <a:endParaRPr lang="en-US"/>
          </a:p>
        </p:txBody>
      </p:sp>
      <p:pic>
        <p:nvPicPr>
          <p:cNvPr id="18" name="Εικόνα 17" descr="Εικόνα που περιέχει κείμενο, στιγμιότυπο οθόνης, γραμματοσειρά, λογισμικό&#10;&#10;Το περιεχόμενο που δημιουργείται από AI ενδέχεται να είναι εσφαλμένο.">
            <a:extLst>
              <a:ext uri="{FF2B5EF4-FFF2-40B4-BE49-F238E27FC236}">
                <a16:creationId xmlns:a16="http://schemas.microsoft.com/office/drawing/2014/main" id="{7DA04EED-EB38-2ADD-8EC9-A6973058F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391" y="4836435"/>
            <a:ext cx="3867690" cy="1448002"/>
          </a:xfrm>
          <a:prstGeom prst="rect">
            <a:avLst/>
          </a:prstGeom>
        </p:spPr>
      </p:pic>
    </p:spTree>
    <p:extLst>
      <p:ext uri="{BB962C8B-B14F-4D97-AF65-F5344CB8AC3E}">
        <p14:creationId xmlns:p14="http://schemas.microsoft.com/office/powerpoint/2010/main" val="201907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a:extLst>
              <a:ext uri="{FF2B5EF4-FFF2-40B4-BE49-F238E27FC236}">
                <a16:creationId xmlns:a16="http://schemas.microsoft.com/office/drawing/2014/main" id="{7D26BF3B-2D9C-8107-33E3-681037F0D8EE}"/>
              </a:ext>
            </a:extLst>
          </p:cNvPr>
          <p:cNvSpPr>
            <a:spLocks noGrp="1"/>
          </p:cNvSpPr>
          <p:nvPr>
            <p:ph type="title"/>
          </p:nvPr>
        </p:nvSpPr>
        <p:spPr>
          <a:xfrm>
            <a:off x="521208" y="802790"/>
            <a:ext cx="5020056" cy="581451"/>
          </a:xfrm>
        </p:spPr>
        <p:txBody>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5. </a:t>
            </a:r>
            <a:r>
              <a:rPr lang="el-GR" sz="2400" dirty="0">
                <a:latin typeface="Tahoma" panose="020B0604030504040204" pitchFamily="34" charset="0"/>
                <a:ea typeface="Tahoma" panose="020B0604030504040204" pitchFamily="34" charset="0"/>
                <a:cs typeface="Tahoma" panose="020B0604030504040204" pitchFamily="34" charset="0"/>
              </a:rPr>
              <a:t>Αποθήκευση Πρόβλεψης</a:t>
            </a:r>
          </a:p>
        </p:txBody>
      </p:sp>
      <p:sp>
        <p:nvSpPr>
          <p:cNvPr id="8" name="Θέση κειμένου 7">
            <a:extLst>
              <a:ext uri="{FF2B5EF4-FFF2-40B4-BE49-F238E27FC236}">
                <a16:creationId xmlns:a16="http://schemas.microsoft.com/office/drawing/2014/main" id="{19537572-A804-774D-72BD-B3F0B1A3478E}"/>
              </a:ext>
            </a:extLst>
          </p:cNvPr>
          <p:cNvSpPr>
            <a:spLocks noGrp="1"/>
          </p:cNvSpPr>
          <p:nvPr>
            <p:ph type="body" sz="half" idx="2"/>
          </p:nvPr>
        </p:nvSpPr>
        <p:spPr>
          <a:xfrm>
            <a:off x="790687" y="1384241"/>
            <a:ext cx="4481098" cy="4786077"/>
          </a:xfrm>
        </p:spPr>
        <p:txBody>
          <a:bodyPr anchor="ctr">
            <a:normAutofit/>
          </a:bodyPr>
          <a:lstStyle/>
          <a:p>
            <a:r>
              <a:rPr lang="el-GR" sz="2000" i="0" dirty="0">
                <a:latin typeface="Tahoma" panose="020B0604030504040204" pitchFamily="34" charset="0"/>
                <a:ea typeface="Tahoma" panose="020B0604030504040204" pitchFamily="34" charset="0"/>
                <a:cs typeface="Tahoma" panose="020B0604030504040204" pitchFamily="34" charset="0"/>
              </a:rPr>
              <a:t>Σε αυτό το στάδιο, η διαδικασία της πρόβλεψης έχει ολοκληρωθεί. </a:t>
            </a:r>
          </a:p>
          <a:p>
            <a:r>
              <a:rPr lang="el-GR" sz="2000" i="0" dirty="0">
                <a:latin typeface="Tahoma" panose="020B0604030504040204" pitchFamily="34" charset="0"/>
                <a:ea typeface="Tahoma" panose="020B0604030504040204" pitchFamily="34" charset="0"/>
                <a:cs typeface="Tahoma" panose="020B0604030504040204" pitchFamily="34" charset="0"/>
              </a:rPr>
              <a:t>Ο χρήστης καθοδηγείται στο να αποθηκεύσει τα αποτελέσματα της πρόβλεψης σε νέο αρχείο </a:t>
            </a:r>
            <a:r>
              <a:rPr lang="en-US" sz="2000" i="0" dirty="0">
                <a:latin typeface="Tahoma" panose="020B0604030504040204" pitchFamily="34" charset="0"/>
                <a:ea typeface="Tahoma" panose="020B0604030504040204" pitchFamily="34" charset="0"/>
                <a:cs typeface="Tahoma" panose="020B0604030504040204" pitchFamily="34" charset="0"/>
              </a:rPr>
              <a:t>Excel.</a:t>
            </a:r>
            <a:endParaRPr lang="el-GR" sz="2000" i="0" dirty="0">
              <a:latin typeface="Tahoma" panose="020B0604030504040204" pitchFamily="34" charset="0"/>
              <a:ea typeface="Tahoma" panose="020B0604030504040204" pitchFamily="34" charset="0"/>
              <a:cs typeface="Tahoma" panose="020B0604030504040204" pitchFamily="34" charset="0"/>
            </a:endParaRPr>
          </a:p>
        </p:txBody>
      </p:sp>
      <p:sp>
        <p:nvSpPr>
          <p:cNvPr id="3" name="Θέση αριθμού διαφάνειας 2">
            <a:extLst>
              <a:ext uri="{FF2B5EF4-FFF2-40B4-BE49-F238E27FC236}">
                <a16:creationId xmlns:a16="http://schemas.microsoft.com/office/drawing/2014/main" id="{E826D6A7-B0E1-890A-CA5B-E46E86A1FF01}"/>
              </a:ext>
            </a:extLst>
          </p:cNvPr>
          <p:cNvSpPr>
            <a:spLocks noGrp="1"/>
          </p:cNvSpPr>
          <p:nvPr>
            <p:ph type="sldNum" sz="quarter" idx="12"/>
          </p:nvPr>
        </p:nvSpPr>
        <p:spPr/>
        <p:txBody>
          <a:bodyPr/>
          <a:lstStyle/>
          <a:p>
            <a:fld id="{148CC95F-0247-41B6-91CF-DC97C76A7088}" type="slidenum">
              <a:rPr lang="en-US" smtClean="0"/>
              <a:pPr/>
              <a:t>16</a:t>
            </a:fld>
            <a:endParaRPr lang="en-US"/>
          </a:p>
        </p:txBody>
      </p:sp>
      <p:pic>
        <p:nvPicPr>
          <p:cNvPr id="14" name="Εικόνα 13" descr="Εικόνα που περιέχει κείμενο, στιγμιότυπο οθόνης, λογισμικό, λογισμικό πολυμέσων&#10;&#10;Το περιεχόμενο που δημιουργείται από AI ενδέχεται να είναι εσφαλμένο.">
            <a:extLst>
              <a:ext uri="{FF2B5EF4-FFF2-40B4-BE49-F238E27FC236}">
                <a16:creationId xmlns:a16="http://schemas.microsoft.com/office/drawing/2014/main" id="{AD212564-2C33-D205-5684-039D2E377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264" y="1269133"/>
            <a:ext cx="6138143" cy="4786077"/>
          </a:xfrm>
          <a:prstGeom prst="rect">
            <a:avLst/>
          </a:prstGeom>
        </p:spPr>
      </p:pic>
    </p:spTree>
    <p:extLst>
      <p:ext uri="{BB962C8B-B14F-4D97-AF65-F5344CB8AC3E}">
        <p14:creationId xmlns:p14="http://schemas.microsoft.com/office/powerpoint/2010/main" val="293932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32DC9248-E813-88BC-6C93-CBABB4111A6D}"/>
              </a:ext>
            </a:extLst>
          </p:cNvPr>
          <p:cNvSpPr>
            <a:spLocks noGrp="1"/>
          </p:cNvSpPr>
          <p:nvPr>
            <p:ph type="title"/>
          </p:nvPr>
        </p:nvSpPr>
        <p:spPr>
          <a:xfrm>
            <a:off x="521208" y="870474"/>
            <a:ext cx="3462236" cy="5264150"/>
          </a:xfrm>
        </p:spPr>
        <p:txBody>
          <a:bodyPr vert="horz" lIns="91440" tIns="45720" rIns="91440" bIns="45720" rtlCol="0" anchor="ctr">
            <a:noAutofit/>
          </a:bodyPr>
          <a:lstStyle/>
          <a:p>
            <a:pPr>
              <a:lnSpc>
                <a:spcPct val="90000"/>
              </a:lnSpc>
            </a:pPr>
            <a:r>
              <a:rPr lang="en-US" sz="2000" b="0" dirty="0">
                <a:latin typeface="Tahoma" panose="020B0604030504040204" pitchFamily="34" charset="0"/>
                <a:ea typeface="Tahoma" panose="020B0604030504040204" pitchFamily="34" charset="0"/>
                <a:cs typeface="Tahoma" panose="020B0604030504040204" pitchFamily="34" charset="0"/>
              </a:rPr>
              <a:t>Σε α</a:t>
            </a:r>
            <a:r>
              <a:rPr lang="en-US" sz="2000" b="0" dirty="0" err="1">
                <a:latin typeface="Tahoma" panose="020B0604030504040204" pitchFamily="34" charset="0"/>
                <a:ea typeface="Tahoma" panose="020B0604030504040204" pitchFamily="34" charset="0"/>
                <a:cs typeface="Tahoma" panose="020B0604030504040204" pitchFamily="34" charset="0"/>
              </a:rPr>
              <a:t>υτό</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το</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στάδιο</a:t>
            </a:r>
            <a:r>
              <a:rPr lang="en-US" sz="2000" b="0" dirty="0">
                <a:latin typeface="Tahoma" panose="020B0604030504040204" pitchFamily="34" charset="0"/>
                <a:ea typeface="Tahoma" panose="020B0604030504040204" pitchFamily="34" charset="0"/>
                <a:cs typeface="Tahoma" panose="020B0604030504040204" pitchFamily="34" charset="0"/>
              </a:rPr>
              <a:t> ο </a:t>
            </a:r>
            <a:r>
              <a:rPr lang="en-US" sz="2000" b="0" dirty="0" err="1">
                <a:latin typeface="Tahoma" panose="020B0604030504040204" pitchFamily="34" charset="0"/>
                <a:ea typeface="Tahoma" panose="020B0604030504040204" pitchFamily="34" charset="0"/>
                <a:cs typeface="Tahoma" panose="020B0604030504040204" pitchFamily="34" charset="0"/>
              </a:rPr>
              <a:t>χρήστης</a:t>
            </a:r>
            <a:r>
              <a:rPr lang="en-US" sz="2000" b="0" dirty="0">
                <a:latin typeface="Tahoma" panose="020B0604030504040204" pitchFamily="34" charset="0"/>
                <a:ea typeface="Tahoma" panose="020B0604030504040204" pitchFamily="34" charset="0"/>
                <a:cs typeface="Tahoma" panose="020B0604030504040204" pitchFamily="34" charset="0"/>
              </a:rPr>
              <a:t> επ</a:t>
            </a:r>
            <a:r>
              <a:rPr lang="en-US" sz="2000" b="0" dirty="0" err="1">
                <a:latin typeface="Tahoma" panose="020B0604030504040204" pitchFamily="34" charset="0"/>
                <a:ea typeface="Tahoma" panose="020B0604030504040204" pitchFamily="34" charset="0"/>
                <a:cs typeface="Tahoma" panose="020B0604030504040204" pitchFamily="34" charset="0"/>
              </a:rPr>
              <a:t>ίσης</a:t>
            </a:r>
            <a:r>
              <a:rPr lang="en-US" sz="2000" b="0" dirty="0">
                <a:latin typeface="Tahoma" panose="020B0604030504040204" pitchFamily="34" charset="0"/>
                <a:ea typeface="Tahoma" panose="020B0604030504040204" pitchFamily="34" charset="0"/>
                <a:cs typeface="Tahoma" panose="020B0604030504040204" pitchFamily="34" charset="0"/>
              </a:rPr>
              <a:t> έχει </a:t>
            </a:r>
            <a:r>
              <a:rPr lang="en-US" sz="2000" b="0" dirty="0" err="1">
                <a:latin typeface="Tahoma" panose="020B0604030504040204" pitchFamily="34" charset="0"/>
                <a:ea typeface="Tahoma" panose="020B0604030504040204" pitchFamily="34" charset="0"/>
                <a:cs typeface="Tahoma" panose="020B0604030504040204" pitchFamily="34" charset="0"/>
              </a:rPr>
              <a:t>τη</a:t>
            </a:r>
            <a:r>
              <a:rPr lang="en-US" sz="2000" b="0" dirty="0">
                <a:latin typeface="Tahoma" panose="020B0604030504040204" pitchFamily="34" charset="0"/>
                <a:ea typeface="Tahoma" panose="020B0604030504040204" pitchFamily="34" charset="0"/>
                <a:cs typeface="Tahoma" panose="020B0604030504040204" pitchFamily="34" charset="0"/>
              </a:rPr>
              <a:t> </a:t>
            </a:r>
            <a:r>
              <a:rPr lang="en-US" sz="2000" b="0" dirty="0" err="1">
                <a:latin typeface="Tahoma" panose="020B0604030504040204" pitchFamily="34" charset="0"/>
                <a:ea typeface="Tahoma" panose="020B0604030504040204" pitchFamily="34" charset="0"/>
                <a:cs typeface="Tahoma" panose="020B0604030504040204" pitchFamily="34" charset="0"/>
              </a:rPr>
              <a:t>δυν</a:t>
            </a:r>
            <a:r>
              <a:rPr lang="en-US" sz="2000" b="0" dirty="0">
                <a:latin typeface="Tahoma" panose="020B0604030504040204" pitchFamily="34" charset="0"/>
                <a:ea typeface="Tahoma" panose="020B0604030504040204" pitchFamily="34" charset="0"/>
                <a:cs typeface="Tahoma" panose="020B0604030504040204" pitchFamily="34" charset="0"/>
              </a:rPr>
              <a:t>ατότητα να δει οπτικοποιημένα τα αποτελέσματα της πρόβλεψης που έχει εκτελέσει το μοντέλο</a:t>
            </a:r>
            <a:r>
              <a:rPr lang="el-GR" sz="2000" b="0" dirty="0">
                <a:latin typeface="Tahoma" panose="020B0604030504040204" pitchFamily="34" charset="0"/>
                <a:ea typeface="Tahoma" panose="020B0604030504040204" pitchFamily="34" charset="0"/>
                <a:cs typeface="Tahoma" panose="020B0604030504040204" pitchFamily="34" charset="0"/>
              </a:rPr>
              <a:t> πατώντας στη καρτέλα «Γράφημα Πρόβλεψης Ανταπόκρισης»</a:t>
            </a:r>
            <a:r>
              <a:rPr lang="en-US" sz="2000" b="0" dirty="0">
                <a:latin typeface="Tahoma" panose="020B0604030504040204" pitchFamily="34" charset="0"/>
                <a:ea typeface="Tahoma" panose="020B0604030504040204" pitchFamily="34" charset="0"/>
                <a:cs typeface="Tahoma" panose="020B0604030504040204" pitchFamily="34" charset="0"/>
              </a:rPr>
              <a:t>.</a:t>
            </a:r>
            <a:br>
              <a:rPr lang="en-US" sz="2000" b="0" dirty="0">
                <a:latin typeface="Tahoma" panose="020B0604030504040204" pitchFamily="34" charset="0"/>
                <a:ea typeface="Tahoma" panose="020B0604030504040204" pitchFamily="34" charset="0"/>
                <a:cs typeface="Tahoma" panose="020B0604030504040204" pitchFamily="34" charset="0"/>
              </a:rPr>
            </a:br>
            <a:br>
              <a:rPr lang="en-US" sz="2000" b="0" dirty="0">
                <a:latin typeface="Tahoma" panose="020B0604030504040204" pitchFamily="34" charset="0"/>
                <a:ea typeface="Tahoma" panose="020B0604030504040204" pitchFamily="34" charset="0"/>
                <a:cs typeface="Tahoma" panose="020B0604030504040204" pitchFamily="34" charset="0"/>
              </a:rPr>
            </a:br>
            <a:r>
              <a:rPr lang="en-US" sz="2000" b="0" dirty="0" err="1">
                <a:latin typeface="Tahoma" panose="020B0604030504040204" pitchFamily="34" charset="0"/>
                <a:ea typeface="Tahoma" panose="020B0604030504040204" pitchFamily="34" charset="0"/>
                <a:cs typeface="Tahoma" panose="020B0604030504040204" pitchFamily="34" charset="0"/>
              </a:rPr>
              <a:t>Έχουμε</a:t>
            </a:r>
            <a:r>
              <a:rPr lang="en-US" sz="2000" b="0" dirty="0">
                <a:latin typeface="Tahoma" panose="020B0604030504040204" pitchFamily="34" charset="0"/>
                <a:ea typeface="Tahoma" panose="020B0604030504040204" pitchFamily="34" charset="0"/>
                <a:cs typeface="Tahoma" panose="020B0604030504040204" pitchFamily="34" charset="0"/>
              </a:rPr>
              <a:t> επ</a:t>
            </a:r>
            <a:r>
              <a:rPr lang="en-US" sz="2000" b="0" dirty="0" err="1">
                <a:latin typeface="Tahoma" panose="020B0604030504040204" pitchFamily="34" charset="0"/>
                <a:ea typeface="Tahoma" panose="020B0604030504040204" pitchFamily="34" charset="0"/>
                <a:cs typeface="Tahoma" panose="020B0604030504040204" pitchFamily="34" charset="0"/>
              </a:rPr>
              <a:t>ιλέξει</a:t>
            </a:r>
            <a:r>
              <a:rPr lang="en-US" sz="2000" b="0" dirty="0">
                <a:latin typeface="Tahoma" panose="020B0604030504040204" pitchFamily="34" charset="0"/>
                <a:ea typeface="Tahoma" panose="020B0604030504040204" pitchFamily="34" charset="0"/>
                <a:cs typeface="Tahoma" panose="020B0604030504040204" pitchFamily="34" charset="0"/>
              </a:rPr>
              <a:t> να </a:t>
            </a:r>
            <a:r>
              <a:rPr lang="en-US" sz="2000" b="0" dirty="0" err="1">
                <a:latin typeface="Tahoma" panose="020B0604030504040204" pitchFamily="34" charset="0"/>
                <a:ea typeface="Tahoma" panose="020B0604030504040204" pitchFamily="34" charset="0"/>
                <a:cs typeface="Tahoma" panose="020B0604030504040204" pitchFamily="34" charset="0"/>
              </a:rPr>
              <a:t>εμφ</a:t>
            </a:r>
            <a:r>
              <a:rPr lang="en-US" sz="2000" b="0" dirty="0">
                <a:latin typeface="Tahoma" panose="020B0604030504040204" pitchFamily="34" charset="0"/>
                <a:ea typeface="Tahoma" panose="020B0604030504040204" pitchFamily="34" charset="0"/>
                <a:cs typeface="Tahoma" panose="020B0604030504040204" pitchFamily="34" charset="0"/>
              </a:rPr>
              <a:t>ανίζονται τα αποτελέσματα ταξινομημένα ανάλογα με το φύλο των πελατών τα οποία στοχεύει η νέα καμπάνια.</a:t>
            </a:r>
            <a:br>
              <a:rPr lang="en-US" sz="2000" b="0" dirty="0">
                <a:latin typeface="Tahoma" panose="020B0604030504040204" pitchFamily="34" charset="0"/>
                <a:ea typeface="Tahoma" panose="020B0604030504040204" pitchFamily="34" charset="0"/>
                <a:cs typeface="Tahoma" panose="020B0604030504040204" pitchFamily="34" charset="0"/>
              </a:rPr>
            </a:br>
            <a:endParaRPr lang="en-US" sz="2000" b="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Θέση αριθμού διαφάνειας 3">
            <a:extLst>
              <a:ext uri="{FF2B5EF4-FFF2-40B4-BE49-F238E27FC236}">
                <a16:creationId xmlns:a16="http://schemas.microsoft.com/office/drawing/2014/main" id="{0810C4F6-E8E2-3B73-A3AA-0D70E20B0FA3}"/>
              </a:ext>
            </a:extLst>
          </p:cNvPr>
          <p:cNvSpPr>
            <a:spLocks noGrp="1"/>
          </p:cNvSpPr>
          <p:nvPr>
            <p:ph type="sldNum" sz="quarter" idx="12"/>
          </p:nvPr>
        </p:nvSpPr>
        <p:spPr/>
        <p:txBody>
          <a:bodyPr/>
          <a:lstStyle/>
          <a:p>
            <a:fld id="{148CC95F-0247-41B6-91CF-DC97C76A7088}" type="slidenum">
              <a:rPr lang="en-US" smtClean="0"/>
              <a:t>17</a:t>
            </a:fld>
            <a:endParaRPr lang="en-US"/>
          </a:p>
        </p:txBody>
      </p:sp>
      <p:pic>
        <p:nvPicPr>
          <p:cNvPr id="6" name="Εικόνα 5" descr="Εικόνα που περιέχει κείμενο, στιγμιότυπο οθόνης, λογισμικό, λογισμικό πολυμέσων&#10;&#10;Το περιεχόμενο που δημιουργείται από AI ενδέχεται να είναι εσφαλμένο.">
            <a:extLst>
              <a:ext uri="{FF2B5EF4-FFF2-40B4-BE49-F238E27FC236}">
                <a16:creationId xmlns:a16="http://schemas.microsoft.com/office/drawing/2014/main" id="{E35B2AD4-1A33-B498-0D13-7168718CE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197" y="582729"/>
            <a:ext cx="6624618" cy="5165395"/>
          </a:xfrm>
          <a:prstGeom prst="rect">
            <a:avLst/>
          </a:prstGeom>
        </p:spPr>
      </p:pic>
    </p:spTree>
    <p:extLst>
      <p:ext uri="{BB962C8B-B14F-4D97-AF65-F5344CB8AC3E}">
        <p14:creationId xmlns:p14="http://schemas.microsoft.com/office/powerpoint/2010/main" val="258324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αριθμού διαφάνειας 2">
            <a:extLst>
              <a:ext uri="{FF2B5EF4-FFF2-40B4-BE49-F238E27FC236}">
                <a16:creationId xmlns:a16="http://schemas.microsoft.com/office/drawing/2014/main" id="{0C97E1C0-4145-C90B-961A-23CA92668211}"/>
              </a:ext>
            </a:extLst>
          </p:cNvPr>
          <p:cNvSpPr>
            <a:spLocks noGrp="1"/>
          </p:cNvSpPr>
          <p:nvPr>
            <p:ph type="sldNum" sz="quarter" idx="12"/>
          </p:nvPr>
        </p:nvSpPr>
        <p:spPr/>
        <p:txBody>
          <a:bodyPr/>
          <a:lstStyle/>
          <a:p>
            <a:fld id="{148CC95F-0247-41B6-91CF-DC97C76A7088}" type="slidenum">
              <a:rPr lang="en-US" smtClean="0"/>
              <a:pPr/>
              <a:t>18</a:t>
            </a:fld>
            <a:endParaRPr lang="en-US"/>
          </a:p>
        </p:txBody>
      </p:sp>
      <p:sp>
        <p:nvSpPr>
          <p:cNvPr id="6" name="Τίτλος 5">
            <a:extLst>
              <a:ext uri="{FF2B5EF4-FFF2-40B4-BE49-F238E27FC236}">
                <a16:creationId xmlns:a16="http://schemas.microsoft.com/office/drawing/2014/main" id="{40297D6B-24F5-60CA-4D75-F247BF5DB314}"/>
              </a:ext>
            </a:extLst>
          </p:cNvPr>
          <p:cNvSpPr>
            <a:spLocks noGrp="1"/>
          </p:cNvSpPr>
          <p:nvPr>
            <p:ph type="title" idx="4294967295"/>
          </p:nvPr>
        </p:nvSpPr>
        <p:spPr>
          <a:xfrm>
            <a:off x="699246" y="253432"/>
            <a:ext cx="10758185" cy="833438"/>
          </a:xfrm>
        </p:spPr>
        <p:txBody>
          <a:bodyPr>
            <a:noAutofit/>
          </a:bodyPr>
          <a:lstStyle/>
          <a:p>
            <a:pPr algn="ctr"/>
            <a:r>
              <a:rPr lang="el-GR" sz="2400" dirty="0">
                <a:latin typeface="Tahoma" panose="020B0604030504040204" pitchFamily="34" charset="0"/>
                <a:ea typeface="Tahoma" panose="020B0604030504040204" pitchFamily="34" charset="0"/>
                <a:cs typeface="Tahoma" panose="020B0604030504040204" pitchFamily="34" charset="0"/>
              </a:rPr>
              <a:t>5. Αποθήκευση Πρόβλεψης – Επαναφορά της Εφαρμογής σε αρχική κατάσταση</a:t>
            </a:r>
          </a:p>
        </p:txBody>
      </p:sp>
      <p:pic>
        <p:nvPicPr>
          <p:cNvPr id="11" name="Εικόνα 10" descr="Εικόνα που περιέχει κείμενο, στιγμιότυπο οθόνης, γραμματοσειρά, πολυμέσα&#10;&#10;Το περιεχόμενο που δημιουργείται από AI ενδέχεται να είναι εσφαλμένο.">
            <a:extLst>
              <a:ext uri="{FF2B5EF4-FFF2-40B4-BE49-F238E27FC236}">
                <a16:creationId xmlns:a16="http://schemas.microsoft.com/office/drawing/2014/main" id="{6B354E8A-FBD5-F309-D5E7-D40D47785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506" y="1097387"/>
            <a:ext cx="3067478" cy="1448002"/>
          </a:xfrm>
          <a:prstGeom prst="rect">
            <a:avLst/>
          </a:prstGeom>
        </p:spPr>
      </p:pic>
      <p:pic>
        <p:nvPicPr>
          <p:cNvPr id="15" name="Εικόνα 14" descr="Εικόνα που περιέχει κείμενο, στιγμιότυπο οθόνης, λογισμικό, λογισμικό πολυμέσων&#10;&#10;Το περιεχόμενο που δημιουργείται από AI ενδέχεται να είναι εσφαλμένο.">
            <a:extLst>
              <a:ext uri="{FF2B5EF4-FFF2-40B4-BE49-F238E27FC236}">
                <a16:creationId xmlns:a16="http://schemas.microsoft.com/office/drawing/2014/main" id="{46B9087A-8DF4-8C76-8106-75B137C83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46" y="2555906"/>
            <a:ext cx="5133998" cy="4045744"/>
          </a:xfrm>
          <a:prstGeom prst="rect">
            <a:avLst/>
          </a:prstGeom>
        </p:spPr>
      </p:pic>
      <p:sp>
        <p:nvSpPr>
          <p:cNvPr id="16" name="TextBox 15">
            <a:extLst>
              <a:ext uri="{FF2B5EF4-FFF2-40B4-BE49-F238E27FC236}">
                <a16:creationId xmlns:a16="http://schemas.microsoft.com/office/drawing/2014/main" id="{97CAB971-D0A4-997F-62C7-F90C01F72F0B}"/>
              </a:ext>
            </a:extLst>
          </p:cNvPr>
          <p:cNvSpPr txBox="1"/>
          <p:nvPr/>
        </p:nvSpPr>
        <p:spPr>
          <a:xfrm>
            <a:off x="6938681" y="2545389"/>
            <a:ext cx="4518749" cy="2554545"/>
          </a:xfrm>
          <a:prstGeom prst="rect">
            <a:avLst/>
          </a:prstGeom>
          <a:noFill/>
        </p:spPr>
        <p:txBody>
          <a:bodyPr wrap="square" rtlCol="0" anchor="ctr">
            <a:spAutoFit/>
          </a:bodyPr>
          <a:lstStyle/>
          <a:p>
            <a:r>
              <a:rPr lang="el-GR" sz="2000" dirty="0">
                <a:latin typeface="Tahoma" panose="020B0604030504040204" pitchFamily="34" charset="0"/>
                <a:ea typeface="Tahoma" panose="020B0604030504040204" pitchFamily="34" charset="0"/>
                <a:cs typeface="Tahoma" panose="020B0604030504040204" pitchFamily="34" charset="0"/>
              </a:rPr>
              <a:t>Τελικά, μετά από επιτυχή αποθήκευση της πρόβλεψης, η εφαρμογή επανέρχεται στην αρχική της κατάσταση και ο χρήστης έχει τη δυνατότητα να φορτώσει διαφορετικά δεδομένα ή στα ίδια δεδομένα να εκτελέσει πρόβλεψη με διαφορετικό αριθμό γειτόνων </a:t>
            </a:r>
            <a:r>
              <a:rPr lang="en-US" sz="2000" dirty="0">
                <a:latin typeface="Tahoma" panose="020B0604030504040204" pitchFamily="34" charset="0"/>
                <a:ea typeface="Tahoma" panose="020B0604030504040204" pitchFamily="34" charset="0"/>
                <a:cs typeface="Tahoma" panose="020B0604030504040204" pitchFamily="34" charset="0"/>
              </a:rPr>
              <a:t>k.</a:t>
            </a:r>
            <a:endParaRPr lang="el-GR"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3801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αριθμού διαφάνειας 3">
            <a:extLst>
              <a:ext uri="{FF2B5EF4-FFF2-40B4-BE49-F238E27FC236}">
                <a16:creationId xmlns:a16="http://schemas.microsoft.com/office/drawing/2014/main" id="{5116BF75-ABD8-EF88-AB51-2891B09B6525}"/>
              </a:ext>
            </a:extLst>
          </p:cNvPr>
          <p:cNvSpPr>
            <a:spLocks noGrp="1"/>
          </p:cNvSpPr>
          <p:nvPr>
            <p:ph type="sldNum" sz="quarter" idx="12"/>
          </p:nvPr>
        </p:nvSpPr>
        <p:spPr/>
        <p:txBody>
          <a:bodyPr/>
          <a:lstStyle/>
          <a:p>
            <a:fld id="{148CC95F-0247-41B6-91CF-DC97C76A7088}" type="slidenum">
              <a:rPr lang="en-US" smtClean="0"/>
              <a:t>19</a:t>
            </a:fld>
            <a:endParaRPr lang="en-US"/>
          </a:p>
        </p:txBody>
      </p:sp>
      <p:sp>
        <p:nvSpPr>
          <p:cNvPr id="2" name="Τίτλος 1">
            <a:extLst>
              <a:ext uri="{FF2B5EF4-FFF2-40B4-BE49-F238E27FC236}">
                <a16:creationId xmlns:a16="http://schemas.microsoft.com/office/drawing/2014/main" id="{9331908C-B787-BF71-68E5-F607E2034223}"/>
              </a:ext>
            </a:extLst>
          </p:cNvPr>
          <p:cNvSpPr>
            <a:spLocks noGrp="1"/>
          </p:cNvSpPr>
          <p:nvPr>
            <p:ph type="title" idx="4294967295"/>
          </p:nvPr>
        </p:nvSpPr>
        <p:spPr>
          <a:xfrm>
            <a:off x="734837" y="192756"/>
            <a:ext cx="10722326" cy="492312"/>
          </a:xfrm>
        </p:spPr>
        <p:txBody>
          <a:bodyPr>
            <a:normAutofit fontScale="90000"/>
          </a:bodyPr>
          <a:lstStyle/>
          <a:p>
            <a:pPr algn="ctr"/>
            <a:r>
              <a:rPr lang="el-GR" sz="2800" dirty="0">
                <a:latin typeface="Tahoma" panose="020B0604030504040204" pitchFamily="34" charset="0"/>
                <a:ea typeface="Tahoma" panose="020B0604030504040204" pitchFamily="34" charset="0"/>
                <a:cs typeface="Tahoma" panose="020B0604030504040204" pitchFamily="34" charset="0"/>
              </a:rPr>
              <a:t>Κατανομή Εργασιών Ομάδας</a:t>
            </a:r>
          </a:p>
        </p:txBody>
      </p:sp>
      <p:sp>
        <p:nvSpPr>
          <p:cNvPr id="3" name="Θέση περιεχομένου 2">
            <a:extLst>
              <a:ext uri="{FF2B5EF4-FFF2-40B4-BE49-F238E27FC236}">
                <a16:creationId xmlns:a16="http://schemas.microsoft.com/office/drawing/2014/main" id="{7A4A8378-2A49-FE18-D43F-7B8A25B05ED3}"/>
              </a:ext>
            </a:extLst>
          </p:cNvPr>
          <p:cNvSpPr>
            <a:spLocks noGrp="1"/>
          </p:cNvSpPr>
          <p:nvPr>
            <p:ph idx="4294967295"/>
          </p:nvPr>
        </p:nvSpPr>
        <p:spPr>
          <a:xfrm>
            <a:off x="300482" y="685069"/>
            <a:ext cx="11156950" cy="5734020"/>
          </a:xfrm>
        </p:spPr>
        <p:txBody>
          <a:bodyPr>
            <a:normAutofit fontScale="92500" lnSpcReduction="20000"/>
          </a:bodyPr>
          <a:lstStyle/>
          <a:p>
            <a:r>
              <a:rPr lang="el-GR" b="1" dirty="0">
                <a:latin typeface="Tahoma" panose="020B0604030504040204" pitchFamily="34" charset="0"/>
                <a:ea typeface="Tahoma" panose="020B0604030504040204" pitchFamily="34" charset="0"/>
                <a:cs typeface="Tahoma" panose="020B0604030504040204" pitchFamily="34" charset="0"/>
              </a:rPr>
              <a:t>Ασλανίδης Ραφαήλ:</a:t>
            </a:r>
            <a:r>
              <a:rPr lang="el-GR" dirty="0">
                <a:latin typeface="Tahoma" panose="020B0604030504040204" pitchFamily="34" charset="0"/>
                <a:ea typeface="Tahoma" panose="020B0604030504040204" pitchFamily="34" charset="0"/>
                <a:cs typeface="Tahoma" panose="020B0604030504040204" pitchFamily="34" charset="0"/>
              </a:rPr>
              <a:t> </a:t>
            </a:r>
          </a:p>
          <a:p>
            <a:pPr lvl="1"/>
            <a:r>
              <a:rPr lang="el-GR" dirty="0">
                <a:latin typeface="Tahoma" panose="020B0604030504040204" pitchFamily="34" charset="0"/>
                <a:ea typeface="Tahoma" panose="020B0604030504040204" pitchFamily="34" charset="0"/>
                <a:cs typeface="Tahoma" panose="020B0604030504040204" pitchFamily="34" charset="0"/>
              </a:rPr>
              <a:t>Συντονισμός ομάδας</a:t>
            </a:r>
          </a:p>
          <a:p>
            <a:pPr lvl="1"/>
            <a:r>
              <a:rPr lang="el-GR" dirty="0">
                <a:latin typeface="Tahoma" panose="020B0604030504040204" pitchFamily="34" charset="0"/>
                <a:ea typeface="Tahoma" panose="020B0604030504040204" pitchFamily="34" charset="0"/>
                <a:cs typeface="Tahoma" panose="020B0604030504040204" pitchFamily="34" charset="0"/>
              </a:rPr>
              <a:t>Οργάνωση εργασιών</a:t>
            </a:r>
          </a:p>
          <a:p>
            <a:pPr lvl="1"/>
            <a:r>
              <a:rPr lang="el-GR" dirty="0">
                <a:latin typeface="Tahoma" panose="020B0604030504040204" pitchFamily="34" charset="0"/>
                <a:ea typeface="Tahoma" panose="020B0604030504040204" pitchFamily="34" charset="0"/>
                <a:cs typeface="Tahoma" panose="020B0604030504040204" pitchFamily="34" charset="0"/>
              </a:rPr>
              <a:t>Δημιουργία </a:t>
            </a:r>
            <a:r>
              <a:rPr lang="el-GR" dirty="0" err="1">
                <a:latin typeface="Consolas" panose="020B0609020204030204" pitchFamily="49" charset="0"/>
                <a:ea typeface="Tahoma" panose="020B0604030504040204" pitchFamily="34" charset="0"/>
                <a:cs typeface="Tahoma" panose="020B0604030504040204" pitchFamily="34" charset="0"/>
              </a:rPr>
              <a:t>GitHub</a:t>
            </a:r>
            <a:r>
              <a:rPr lang="el-GR" dirty="0">
                <a:latin typeface="Tahoma" panose="020B0604030504040204" pitchFamily="34" charset="0"/>
                <a:ea typeface="Tahoma" panose="020B0604030504040204" pitchFamily="34" charset="0"/>
                <a:cs typeface="Tahoma" panose="020B0604030504040204" pitchFamily="34" charset="0"/>
              </a:rPr>
              <a:t> </a:t>
            </a:r>
            <a:r>
              <a:rPr lang="el-GR" dirty="0" err="1">
                <a:latin typeface="Tahoma" panose="020B0604030504040204" pitchFamily="34" charset="0"/>
                <a:ea typeface="Tahoma" panose="020B0604030504040204" pitchFamily="34" charset="0"/>
                <a:cs typeface="Tahoma" panose="020B0604030504040204" pitchFamily="34" charset="0"/>
              </a:rPr>
              <a:t>repository</a:t>
            </a:r>
            <a:r>
              <a:rPr lang="el-GR" dirty="0">
                <a:latin typeface="Tahoma" panose="020B0604030504040204" pitchFamily="34" charset="0"/>
                <a:ea typeface="Tahoma" panose="020B0604030504040204" pitchFamily="34" charset="0"/>
                <a:cs typeface="Tahoma" panose="020B0604030504040204" pitchFamily="34" charset="0"/>
              </a:rPr>
              <a:t> για συνεργασία μελών</a:t>
            </a:r>
          </a:p>
          <a:p>
            <a:pPr lvl="1"/>
            <a:r>
              <a:rPr lang="el-GR" dirty="0">
                <a:latin typeface="Tahoma" panose="020B0604030504040204" pitchFamily="34" charset="0"/>
                <a:ea typeface="Tahoma" panose="020B0604030504040204" pitchFamily="34" charset="0"/>
                <a:cs typeface="Tahoma" panose="020B0604030504040204" pitchFamily="34" charset="0"/>
              </a:rPr>
              <a:t>Πλήρης υλοποίηση κλάσης </a:t>
            </a:r>
            <a:r>
              <a:rPr lang="el-GR" dirty="0">
                <a:latin typeface="Consolas" panose="020B0609020204030204" pitchFamily="49" charset="0"/>
                <a:ea typeface="Tahoma" panose="020B0604030504040204" pitchFamily="34" charset="0"/>
                <a:cs typeface="Tahoma" panose="020B0604030504040204" pitchFamily="34" charset="0"/>
              </a:rPr>
              <a:t>KNN</a:t>
            </a:r>
            <a:r>
              <a:rPr lang="el-GR" dirty="0">
                <a:latin typeface="Tahoma" panose="020B0604030504040204" pitchFamily="34" charset="0"/>
                <a:ea typeface="Tahoma" panose="020B0604030504040204" pitchFamily="34" charset="0"/>
                <a:cs typeface="Tahoma" panose="020B0604030504040204" pitchFamily="34" charset="0"/>
              </a:rPr>
              <a:t> (με χρήση βιβλιοθήκης </a:t>
            </a:r>
            <a:r>
              <a:rPr lang="el-GR" dirty="0" err="1">
                <a:latin typeface="Consolas" panose="020B0609020204030204" pitchFamily="49" charset="0"/>
                <a:ea typeface="Tahoma" panose="020B0604030504040204" pitchFamily="34" charset="0"/>
                <a:cs typeface="Tahoma" panose="020B0604030504040204" pitchFamily="34" charset="0"/>
              </a:rPr>
              <a:t>scikit-learn</a:t>
            </a:r>
            <a:r>
              <a:rPr lang="el-GR" dirty="0">
                <a:latin typeface="Tahoma" panose="020B0604030504040204" pitchFamily="34" charset="0"/>
                <a:ea typeface="Tahoma" panose="020B0604030504040204" pitchFamily="34" charset="0"/>
                <a:cs typeface="Tahoma" panose="020B0604030504040204" pitchFamily="34" charset="0"/>
              </a:rPr>
              <a:t>)</a:t>
            </a:r>
          </a:p>
          <a:p>
            <a:pPr lvl="1"/>
            <a:r>
              <a:rPr lang="el-GR" dirty="0">
                <a:latin typeface="Tahoma" panose="020B0604030504040204" pitchFamily="34" charset="0"/>
                <a:ea typeface="Tahoma" panose="020B0604030504040204" pitchFamily="34" charset="0"/>
                <a:cs typeface="Tahoma" panose="020B0604030504040204" pitchFamily="34" charset="0"/>
              </a:rPr>
              <a:t>Πλήρης υλοποίηση κλάσης </a:t>
            </a:r>
            <a:r>
              <a:rPr lang="el-GR" dirty="0" err="1">
                <a:latin typeface="Consolas" panose="020B0609020204030204" pitchFamily="49" charset="0"/>
                <a:ea typeface="Tahoma" panose="020B0604030504040204" pitchFamily="34" charset="0"/>
                <a:cs typeface="Tahoma" panose="020B0604030504040204" pitchFamily="34" charset="0"/>
              </a:rPr>
              <a:t>Plotter</a:t>
            </a:r>
            <a:r>
              <a:rPr lang="el-GR" dirty="0">
                <a:latin typeface="Tahoma" panose="020B0604030504040204" pitchFamily="34" charset="0"/>
                <a:ea typeface="Tahoma" panose="020B0604030504040204" pitchFamily="34" charset="0"/>
                <a:cs typeface="Tahoma" panose="020B0604030504040204" pitchFamily="34" charset="0"/>
              </a:rPr>
              <a:t> για οπτικοποίηση μετρικών απόδοσης του μοντέλου</a:t>
            </a:r>
          </a:p>
          <a:p>
            <a:pPr lvl="1"/>
            <a:r>
              <a:rPr lang="el-GR" dirty="0">
                <a:latin typeface="Tahoma" panose="020B0604030504040204" pitchFamily="34" charset="0"/>
                <a:ea typeface="Tahoma" panose="020B0604030504040204" pitchFamily="34" charset="0"/>
                <a:cs typeface="Tahoma" panose="020B0604030504040204" pitchFamily="34" charset="0"/>
              </a:rPr>
              <a:t>Δημιουργία keybind για την έξοδο από την εφαρμογή</a:t>
            </a:r>
          </a:p>
          <a:p>
            <a:pPr lvl="1"/>
            <a:r>
              <a:rPr lang="el-GR" dirty="0">
                <a:latin typeface="Tahoma" panose="020B0604030504040204" pitchFamily="34" charset="0"/>
                <a:ea typeface="Tahoma" panose="020B0604030504040204" pitchFamily="34" charset="0"/>
                <a:cs typeface="Tahoma" panose="020B0604030504040204" pitchFamily="34" charset="0"/>
              </a:rPr>
              <a:t>Συνδρομή στην τεχνική υποστήριξη της Κρανίτσα Αντωνίας.</a:t>
            </a:r>
          </a:p>
          <a:p>
            <a:r>
              <a:rPr lang="el-GR" b="1" dirty="0">
                <a:latin typeface="Tahoma" panose="020B0604030504040204" pitchFamily="34" charset="0"/>
                <a:ea typeface="Tahoma" panose="020B0604030504040204" pitchFamily="34" charset="0"/>
                <a:cs typeface="Tahoma" panose="020B0604030504040204" pitchFamily="34" charset="0"/>
              </a:rPr>
              <a:t>Πιτσαρής Κωνσταντίνος: </a:t>
            </a:r>
          </a:p>
          <a:p>
            <a:pPr lvl="1"/>
            <a:r>
              <a:rPr lang="el-GR" dirty="0">
                <a:latin typeface="Tahoma" panose="020B0604030504040204" pitchFamily="34" charset="0"/>
                <a:ea typeface="Tahoma" panose="020B0604030504040204" pitchFamily="34" charset="0"/>
                <a:cs typeface="Tahoma" panose="020B0604030504040204" pitchFamily="34" charset="0"/>
              </a:rPr>
              <a:t>Δημιουργία της κλάσης </a:t>
            </a:r>
            <a:r>
              <a:rPr lang="el-GR" dirty="0">
                <a:latin typeface="Consolas" panose="020B0609020204030204" pitchFamily="49" charset="0"/>
                <a:ea typeface="Tahoma" panose="020B0604030504040204" pitchFamily="34" charset="0"/>
                <a:cs typeface="Tahoma" panose="020B0604030504040204" pitchFamily="34" charset="0"/>
              </a:rPr>
              <a:t>CampaignPredictionApp</a:t>
            </a:r>
            <a:r>
              <a:rPr lang="el-GR" dirty="0">
                <a:latin typeface="Tahoma" panose="020B0604030504040204" pitchFamily="34" charset="0"/>
                <a:ea typeface="Tahoma" panose="020B0604030504040204" pitchFamily="34" charset="0"/>
                <a:cs typeface="Tahoma" panose="020B0604030504040204" pitchFamily="34" charset="0"/>
              </a:rPr>
              <a:t> του </a:t>
            </a:r>
            <a:r>
              <a:rPr lang="el-GR" dirty="0">
                <a:latin typeface="Consolas" panose="020B0609020204030204" pitchFamily="49" charset="0"/>
                <a:ea typeface="Tahoma" panose="020B0604030504040204" pitchFamily="34" charset="0"/>
                <a:cs typeface="Tahoma" panose="020B0604030504040204" pitchFamily="34" charset="0"/>
              </a:rPr>
              <a:t>GUI</a:t>
            </a:r>
            <a:r>
              <a:rPr lang="el-GR" dirty="0">
                <a:latin typeface="Tahoma" panose="020B0604030504040204" pitchFamily="34" charset="0"/>
                <a:ea typeface="Tahoma" panose="020B0604030504040204" pitchFamily="34" charset="0"/>
                <a:cs typeface="Tahoma" panose="020B0604030504040204" pitchFamily="34" charset="0"/>
              </a:rPr>
              <a:t> (με χρήση της βιβλιοθήκης tkinter) και μεγαλύτερου μέρους μεθόδων διεπαφής χρήστη όπως: </a:t>
            </a:r>
            <a:r>
              <a:rPr lang="en-US" dirty="0">
                <a:latin typeface="Consolas" panose="020B0609020204030204" pitchFamily="49" charset="0"/>
                <a:ea typeface="Tahoma" panose="020B0604030504040204" pitchFamily="34" charset="0"/>
                <a:cs typeface="Tahoma" panose="020B0604030504040204" pitchFamily="34" charset="0"/>
              </a:rPr>
              <a:t>__</a:t>
            </a:r>
            <a:r>
              <a:rPr lang="en-US" dirty="0" err="1">
                <a:latin typeface="Consolas" panose="020B0609020204030204" pitchFamily="49" charset="0"/>
                <a:ea typeface="Tahoma" panose="020B0604030504040204" pitchFamily="34" charset="0"/>
                <a:cs typeface="Tahoma" panose="020B0604030504040204" pitchFamily="34" charset="0"/>
              </a:rPr>
              <a:t>init</a:t>
            </a:r>
            <a:r>
              <a:rPr lang="en-US" dirty="0">
                <a:latin typeface="Consolas" panose="020B0609020204030204" pitchFamily="49" charset="0"/>
                <a:ea typeface="Tahoma" panose="020B0604030504040204" pitchFamily="34" charset="0"/>
                <a:cs typeface="Tahoma" panose="020B0604030504040204" pitchFamily="34" charset="0"/>
              </a:rPr>
              <a:t>__()</a:t>
            </a:r>
            <a:r>
              <a:rPr lang="el-GR" dirty="0">
                <a:latin typeface="Consolas" panose="020B0609020204030204" pitchFamily="49" charset="0"/>
                <a:ea typeface="Tahoma" panose="020B0604030504040204" pitchFamily="34" charset="0"/>
                <a:cs typeface="Tahoma" panose="020B0604030504040204" pitchFamily="34" charset="0"/>
              </a:rPr>
              <a:t>, </a:t>
            </a:r>
            <a:r>
              <a:rPr lang="en-US" dirty="0">
                <a:latin typeface="Consolas" panose="020B0609020204030204" pitchFamily="49" charset="0"/>
                <a:ea typeface="Tahoma" panose="020B0604030504040204" pitchFamily="34" charset="0"/>
                <a:cs typeface="Tahoma" panose="020B0604030504040204" pitchFamily="34" charset="0"/>
              </a:rPr>
              <a:t>_</a:t>
            </a:r>
            <a:r>
              <a:rPr lang="en-US" dirty="0" err="1">
                <a:latin typeface="Consolas" panose="020B0609020204030204" pitchFamily="49" charset="0"/>
                <a:ea typeface="Tahoma" panose="020B0604030504040204" pitchFamily="34" charset="0"/>
                <a:cs typeface="Tahoma" panose="020B0604030504040204" pitchFamily="34" charset="0"/>
              </a:rPr>
              <a:t>create_notebook</a:t>
            </a:r>
            <a:r>
              <a:rPr lang="en-US" dirty="0">
                <a:latin typeface="Consolas" panose="020B0609020204030204" pitchFamily="49" charset="0"/>
                <a:ea typeface="Tahoma" panose="020B0604030504040204" pitchFamily="34" charset="0"/>
                <a:cs typeface="Tahoma" panose="020B0604030504040204" pitchFamily="34" charset="0"/>
              </a:rPr>
              <a:t>()</a:t>
            </a:r>
            <a:r>
              <a:rPr lang="el-GR" dirty="0">
                <a:latin typeface="Consolas" panose="020B0609020204030204" pitchFamily="49" charset="0"/>
                <a:ea typeface="Tahoma" panose="020B0604030504040204" pitchFamily="34" charset="0"/>
                <a:cs typeface="Tahoma" panose="020B0604030504040204" pitchFamily="34" charset="0"/>
              </a:rPr>
              <a:t>,</a:t>
            </a:r>
            <a:r>
              <a:rPr lang="en-US" dirty="0">
                <a:latin typeface="Consolas" panose="020B0609020204030204" pitchFamily="49" charset="0"/>
                <a:ea typeface="Tahoma" panose="020B0604030504040204" pitchFamily="34" charset="0"/>
                <a:cs typeface="Tahoma" panose="020B0604030504040204" pitchFamily="34" charset="0"/>
              </a:rPr>
              <a:t> _</a:t>
            </a:r>
            <a:r>
              <a:rPr lang="en-US" dirty="0" err="1">
                <a:latin typeface="Consolas" panose="020B0609020204030204" pitchFamily="49" charset="0"/>
                <a:ea typeface="Tahoma" panose="020B0604030504040204" pitchFamily="34" charset="0"/>
                <a:cs typeface="Tahoma" panose="020B0604030504040204" pitchFamily="34" charset="0"/>
              </a:rPr>
              <a:t>update_button_states</a:t>
            </a:r>
            <a:r>
              <a:rPr lang="en-US" dirty="0">
                <a:latin typeface="Consolas" panose="020B0609020204030204" pitchFamily="49" charset="0"/>
                <a:ea typeface="Tahoma" panose="020B0604030504040204" pitchFamily="34" charset="0"/>
                <a:cs typeface="Tahoma" panose="020B0604030504040204" pitchFamily="34" charset="0"/>
              </a:rPr>
              <a:t>()</a:t>
            </a:r>
            <a:r>
              <a:rPr lang="el-GR" dirty="0">
                <a:latin typeface="Consolas" panose="020B0609020204030204" pitchFamily="49" charset="0"/>
                <a:ea typeface="Tahoma" panose="020B0604030504040204" pitchFamily="34" charset="0"/>
                <a:cs typeface="Tahoma" panose="020B0604030504040204" pitchFamily="34" charset="0"/>
              </a:rPr>
              <a:t>,</a:t>
            </a:r>
            <a:r>
              <a:rPr lang="en-US" dirty="0">
                <a:latin typeface="Consolas" panose="020B0609020204030204" pitchFamily="49" charset="0"/>
                <a:ea typeface="Tahoma" panose="020B0604030504040204" pitchFamily="34" charset="0"/>
                <a:cs typeface="Tahoma" panose="020B0604030504040204" pitchFamily="34" charset="0"/>
              </a:rPr>
              <a:t> _log()</a:t>
            </a:r>
            <a:r>
              <a:rPr lang="el-GR" dirty="0">
                <a:latin typeface="Consolas" panose="020B0609020204030204" pitchFamily="49" charset="0"/>
                <a:ea typeface="Tahoma" panose="020B0604030504040204" pitchFamily="34" charset="0"/>
                <a:cs typeface="Tahoma" panose="020B0604030504040204" pitchFamily="34" charset="0"/>
              </a:rPr>
              <a:t>,</a:t>
            </a:r>
            <a:r>
              <a:rPr lang="en-US" dirty="0">
                <a:latin typeface="Consolas" panose="020B0609020204030204" pitchFamily="49" charset="0"/>
                <a:ea typeface="Tahoma" panose="020B0604030504040204" pitchFamily="34" charset="0"/>
                <a:cs typeface="Tahoma" panose="020B0604030504040204" pitchFamily="34" charset="0"/>
              </a:rPr>
              <a:t> _</a:t>
            </a:r>
            <a:r>
              <a:rPr lang="en-US" dirty="0" err="1">
                <a:latin typeface="Consolas" panose="020B0609020204030204" pitchFamily="49" charset="0"/>
                <a:ea typeface="Tahoma" panose="020B0604030504040204" pitchFamily="34" charset="0"/>
                <a:cs typeface="Tahoma" panose="020B0604030504040204" pitchFamily="34" charset="0"/>
              </a:rPr>
              <a:t>load_data</a:t>
            </a:r>
            <a:r>
              <a:rPr lang="en-US" dirty="0">
                <a:latin typeface="Consolas" panose="020B0609020204030204" pitchFamily="49" charset="0"/>
                <a:ea typeface="Tahoma" panose="020B0604030504040204" pitchFamily="34" charset="0"/>
                <a:cs typeface="Tahoma" panose="020B0604030504040204" pitchFamily="34" charset="0"/>
              </a:rPr>
              <a:t>(), </a:t>
            </a:r>
            <a:r>
              <a:rPr lang="en-US" dirty="0" err="1">
                <a:latin typeface="Consolas" panose="020B0609020204030204" pitchFamily="49" charset="0"/>
                <a:ea typeface="Tahoma" panose="020B0604030504040204" pitchFamily="34" charset="0"/>
                <a:cs typeface="Tahoma" panose="020B0604030504040204" pitchFamily="34" charset="0"/>
              </a:rPr>
              <a:t>load_past_campaign_data</a:t>
            </a:r>
            <a:r>
              <a:rPr lang="en-US" dirty="0">
                <a:latin typeface="Consolas" panose="020B0609020204030204" pitchFamily="49" charset="0"/>
                <a:ea typeface="Tahoma" panose="020B0604030504040204" pitchFamily="34" charset="0"/>
                <a:cs typeface="Tahoma" panose="020B0604030504040204" pitchFamily="34" charset="0"/>
              </a:rPr>
              <a:t>(), </a:t>
            </a:r>
            <a:r>
              <a:rPr lang="en-US" dirty="0" err="1">
                <a:latin typeface="Consolas" panose="020B0609020204030204" pitchFamily="49" charset="0"/>
                <a:ea typeface="Tahoma" panose="020B0604030504040204" pitchFamily="34" charset="0"/>
                <a:cs typeface="Tahoma" panose="020B0604030504040204" pitchFamily="34" charset="0"/>
              </a:rPr>
              <a:t>load_new_campaign_data</a:t>
            </a:r>
            <a:r>
              <a:rPr lang="en-US" dirty="0">
                <a:latin typeface="Consolas" panose="020B0609020204030204" pitchFamily="49" charset="0"/>
                <a:ea typeface="Tahoma" panose="020B0604030504040204" pitchFamily="34" charset="0"/>
                <a:cs typeface="Tahoma" panose="020B0604030504040204" pitchFamily="34" charset="0"/>
              </a:rPr>
              <a:t>()</a:t>
            </a:r>
            <a:r>
              <a:rPr lang="el-GR" dirty="0">
                <a:latin typeface="Consolas" panose="020B0609020204030204" pitchFamily="49" charset="0"/>
                <a:ea typeface="Tahoma" panose="020B0604030504040204" pitchFamily="34" charset="0"/>
                <a:cs typeface="Tahoma" panose="020B0604030504040204" pitchFamily="34" charset="0"/>
              </a:rPr>
              <a:t>, </a:t>
            </a:r>
            <a:r>
              <a:rPr lang="en-US" dirty="0" err="1">
                <a:latin typeface="Consolas" panose="020B0609020204030204" pitchFamily="49" charset="0"/>
                <a:ea typeface="Tahoma" panose="020B0604030504040204" pitchFamily="34" charset="0"/>
                <a:cs typeface="Tahoma" panose="020B0604030504040204" pitchFamily="34" charset="0"/>
              </a:rPr>
              <a:t>on_train</a:t>
            </a:r>
            <a:r>
              <a:rPr lang="en-US" dirty="0">
                <a:latin typeface="Consolas" panose="020B0609020204030204" pitchFamily="49" charset="0"/>
                <a:ea typeface="Tahoma" panose="020B0604030504040204" pitchFamily="34" charset="0"/>
                <a:cs typeface="Tahoma" panose="020B0604030504040204" pitchFamily="34" charset="0"/>
              </a:rPr>
              <a:t>()</a:t>
            </a:r>
            <a:r>
              <a:rPr lang="el-GR" dirty="0">
                <a:latin typeface="Consolas" panose="020B0609020204030204" pitchFamily="49" charset="0"/>
                <a:ea typeface="Tahoma" panose="020B0604030504040204" pitchFamily="34" charset="0"/>
                <a:cs typeface="Tahoma" panose="020B0604030504040204" pitchFamily="34" charset="0"/>
              </a:rPr>
              <a:t>,</a:t>
            </a:r>
            <a:r>
              <a:rPr lang="en-US" dirty="0">
                <a:latin typeface="Consolas" panose="020B0609020204030204" pitchFamily="49" charset="0"/>
                <a:ea typeface="Tahoma" panose="020B0604030504040204" pitchFamily="34" charset="0"/>
                <a:cs typeface="Tahoma" panose="020B0604030504040204" pitchFamily="34" charset="0"/>
              </a:rPr>
              <a:t> </a:t>
            </a:r>
            <a:r>
              <a:rPr lang="en-US" dirty="0" err="1">
                <a:latin typeface="Consolas" panose="020B0609020204030204" pitchFamily="49" charset="0"/>
                <a:ea typeface="Tahoma" panose="020B0604030504040204" pitchFamily="34" charset="0"/>
                <a:cs typeface="Tahoma" panose="020B0604030504040204" pitchFamily="34" charset="0"/>
              </a:rPr>
              <a:t>on_predict</a:t>
            </a:r>
            <a:r>
              <a:rPr lang="en-US" dirty="0">
                <a:latin typeface="Consolas" panose="020B0609020204030204" pitchFamily="49" charset="0"/>
                <a:ea typeface="Tahoma" panose="020B0604030504040204" pitchFamily="34" charset="0"/>
                <a:cs typeface="Tahoma" panose="020B0604030504040204" pitchFamily="34" charset="0"/>
              </a:rPr>
              <a:t>()</a:t>
            </a:r>
            <a:r>
              <a:rPr lang="el-GR" dirty="0">
                <a:latin typeface="Consolas" panose="020B0609020204030204" pitchFamily="49" charset="0"/>
                <a:ea typeface="Tahoma" panose="020B0604030504040204" pitchFamily="34" charset="0"/>
                <a:cs typeface="Tahoma" panose="020B0604030504040204" pitchFamily="34" charset="0"/>
              </a:rPr>
              <a:t>,</a:t>
            </a:r>
            <a:r>
              <a:rPr lang="en-US" dirty="0">
                <a:latin typeface="Consolas" panose="020B0609020204030204" pitchFamily="49" charset="0"/>
                <a:ea typeface="Tahoma" panose="020B0604030504040204" pitchFamily="34" charset="0"/>
                <a:cs typeface="Tahoma" panose="020B0604030504040204" pitchFamily="34" charset="0"/>
              </a:rPr>
              <a:t> _</a:t>
            </a:r>
            <a:r>
              <a:rPr lang="en-US" dirty="0" err="1">
                <a:latin typeface="Consolas" panose="020B0609020204030204" pitchFamily="49" charset="0"/>
                <a:ea typeface="Tahoma" panose="020B0604030504040204" pitchFamily="34" charset="0"/>
                <a:cs typeface="Tahoma" panose="020B0604030504040204" pitchFamily="34" charset="0"/>
              </a:rPr>
              <a:t>save_predictions</a:t>
            </a:r>
            <a:r>
              <a:rPr lang="en-US" dirty="0">
                <a:latin typeface="Consolas" panose="020B0609020204030204" pitchFamily="49" charset="0"/>
                <a:ea typeface="Tahoma" panose="020B0604030504040204" pitchFamily="34" charset="0"/>
                <a:cs typeface="Tahoma" panose="020B0604030504040204" pitchFamily="34" charset="0"/>
              </a:rPr>
              <a:t>()</a:t>
            </a:r>
            <a:r>
              <a:rPr lang="el-GR" dirty="0">
                <a:latin typeface="Consolas" panose="020B0609020204030204" pitchFamily="49" charset="0"/>
                <a:ea typeface="Tahoma" panose="020B0604030504040204" pitchFamily="34" charset="0"/>
                <a:cs typeface="Tahoma" panose="020B0604030504040204" pitchFamily="34" charset="0"/>
              </a:rPr>
              <a:t> </a:t>
            </a:r>
            <a:r>
              <a:rPr lang="el-GR" dirty="0">
                <a:latin typeface="Tahoma" panose="020B0604030504040204" pitchFamily="34" charset="0"/>
                <a:ea typeface="Tahoma" panose="020B0604030504040204" pitchFamily="34" charset="0"/>
                <a:cs typeface="Tahoma" panose="020B0604030504040204" pitchFamily="34" charset="0"/>
              </a:rPr>
              <a:t>και </a:t>
            </a:r>
            <a:r>
              <a:rPr lang="en-US" dirty="0">
                <a:latin typeface="Consolas" panose="020B0609020204030204" pitchFamily="49" charset="0"/>
                <a:ea typeface="Tahoma" panose="020B0604030504040204" pitchFamily="34" charset="0"/>
                <a:cs typeface="Tahoma" panose="020B0604030504040204" pitchFamily="34" charset="0"/>
              </a:rPr>
              <a:t>save_predictions_wrapper()</a:t>
            </a:r>
            <a:r>
              <a:rPr lang="el-GR" dirty="0">
                <a:latin typeface="Tahoma" panose="020B0604030504040204" pitchFamily="34" charset="0"/>
                <a:ea typeface="Tahoma" panose="020B0604030504040204" pitchFamily="34" charset="0"/>
                <a:cs typeface="Tahoma" panose="020B0604030504040204" pitchFamily="34" charset="0"/>
              </a:rPr>
              <a:t>.</a:t>
            </a:r>
          </a:p>
          <a:p>
            <a:pPr lvl="1"/>
            <a:r>
              <a:rPr lang="el-GR" dirty="0">
                <a:latin typeface="Tahoma" panose="020B0604030504040204" pitchFamily="34" charset="0"/>
                <a:ea typeface="Tahoma" panose="020B0604030504040204" pitchFamily="34" charset="0"/>
                <a:cs typeface="Tahoma" panose="020B0604030504040204" pitchFamily="34" charset="0"/>
              </a:rPr>
              <a:t>Πλήρης τεκμηρίωση (</a:t>
            </a:r>
            <a:r>
              <a:rPr lang="el-GR" dirty="0" err="1">
                <a:latin typeface="Tahoma" panose="020B0604030504040204" pitchFamily="34" charset="0"/>
                <a:ea typeface="Tahoma" panose="020B0604030504040204" pitchFamily="34" charset="0"/>
                <a:cs typeface="Tahoma" panose="020B0604030504040204" pitchFamily="34" charset="0"/>
              </a:rPr>
              <a:t>doc-strings</a:t>
            </a:r>
            <a:r>
              <a:rPr lang="el-GR" dirty="0">
                <a:latin typeface="Tahoma" panose="020B0604030504040204" pitchFamily="34" charset="0"/>
                <a:ea typeface="Tahoma" panose="020B0604030504040204" pitchFamily="34" charset="0"/>
                <a:cs typeface="Tahoma" panose="020B0604030504040204" pitchFamily="34" charset="0"/>
              </a:rPr>
              <a:t>) του </a:t>
            </a:r>
            <a:r>
              <a:rPr lang="el-GR" dirty="0" err="1">
                <a:latin typeface="Tahoma" panose="020B0604030504040204" pitchFamily="34" charset="0"/>
                <a:ea typeface="Tahoma" panose="020B0604030504040204" pitchFamily="34" charset="0"/>
                <a:cs typeface="Tahoma" panose="020B0604030504040204" pitchFamily="34" charset="0"/>
              </a:rPr>
              <a:t>module</a:t>
            </a:r>
            <a:r>
              <a:rPr lang="el-GR" dirty="0">
                <a:latin typeface="Tahoma" panose="020B0604030504040204" pitchFamily="34" charset="0"/>
                <a:ea typeface="Tahoma" panose="020B0604030504040204" pitchFamily="34" charset="0"/>
                <a:cs typeface="Tahoma" panose="020B0604030504040204" pitchFamily="34" charset="0"/>
              </a:rPr>
              <a:t> </a:t>
            </a:r>
            <a:r>
              <a:rPr lang="el-GR" dirty="0">
                <a:latin typeface="Consolas" panose="020B0609020204030204" pitchFamily="49" charset="0"/>
                <a:ea typeface="Tahoma" panose="020B0604030504040204" pitchFamily="34" charset="0"/>
                <a:cs typeface="Tahoma" panose="020B0604030504040204" pitchFamily="34" charset="0"/>
              </a:rPr>
              <a:t>gui</a:t>
            </a:r>
          </a:p>
          <a:p>
            <a:pPr lvl="1"/>
            <a:r>
              <a:rPr lang="el-GR" dirty="0">
                <a:latin typeface="Tahoma" panose="020B0604030504040204" pitchFamily="34" charset="0"/>
                <a:ea typeface="Tahoma" panose="020B0604030504040204" pitchFamily="34" charset="0"/>
                <a:cs typeface="Tahoma" panose="020B0604030504040204" pitchFamily="34" charset="0"/>
              </a:rPr>
              <a:t>Συνεργασία με την Κρανίτσα Αντωνία στην δημιουργία κουμπιών </a:t>
            </a:r>
            <a:r>
              <a:rPr lang="el-GR" dirty="0">
                <a:latin typeface="Consolas" panose="020B0609020204030204" pitchFamily="49" charset="0"/>
                <a:ea typeface="Tahoma" panose="020B0604030504040204" pitchFamily="34" charset="0"/>
                <a:cs typeface="Tahoma" panose="020B0604030504040204" pitchFamily="34" charset="0"/>
              </a:rPr>
              <a:t>_</a:t>
            </a:r>
            <a:r>
              <a:rPr lang="el-GR" dirty="0" err="1">
                <a:latin typeface="Consolas" panose="020B0609020204030204" pitchFamily="49" charset="0"/>
                <a:ea typeface="Tahoma" panose="020B0604030504040204" pitchFamily="34" charset="0"/>
                <a:cs typeface="Tahoma" panose="020B0604030504040204" pitchFamily="34" charset="0"/>
              </a:rPr>
              <a:t>create_buttons</a:t>
            </a:r>
            <a:r>
              <a:rPr lang="el-GR" dirty="0">
                <a:latin typeface="Consolas" panose="020B0609020204030204" pitchFamily="49" charset="0"/>
                <a:ea typeface="Tahoma" panose="020B0604030504040204" pitchFamily="34" charset="0"/>
                <a:cs typeface="Tahoma" panose="020B0604030504040204" pitchFamily="34" charset="0"/>
              </a:rPr>
              <a:t>()</a:t>
            </a:r>
            <a:endParaRPr lang="en-US" dirty="0">
              <a:latin typeface="Consolas" panose="020B0609020204030204" pitchFamily="49" charset="0"/>
              <a:ea typeface="Tahoma" panose="020B0604030504040204" pitchFamily="34" charset="0"/>
              <a:cs typeface="Tahoma" panose="020B0604030504040204" pitchFamily="34" charset="0"/>
            </a:endParaRPr>
          </a:p>
          <a:p>
            <a:pPr lvl="1"/>
            <a:r>
              <a:rPr lang="el-GR">
                <a:latin typeface="Tahoma" panose="020B0604030504040204" pitchFamily="34" charset="0"/>
                <a:ea typeface="Tahoma" panose="020B0604030504040204" pitchFamily="34" charset="0"/>
                <a:cs typeface="Tahoma" panose="020B0604030504040204" pitchFamily="34" charset="0"/>
              </a:rPr>
              <a:t>Συγγραφή κυρίου </a:t>
            </a:r>
            <a:r>
              <a:rPr lang="el-GR" dirty="0">
                <a:latin typeface="Tahoma" panose="020B0604030504040204" pitchFamily="34" charset="0"/>
                <a:ea typeface="Tahoma" panose="020B0604030504040204" pitchFamily="34" charset="0"/>
                <a:cs typeface="Tahoma" panose="020B0604030504040204" pitchFamily="34" charset="0"/>
              </a:rPr>
              <a:t>κορμού της ομαδικής έκθεσης εργασιών.</a:t>
            </a:r>
          </a:p>
          <a:p>
            <a:r>
              <a:rPr lang="el-GR" b="1" dirty="0">
                <a:latin typeface="Tahoma" panose="020B0604030504040204" pitchFamily="34" charset="0"/>
                <a:ea typeface="Tahoma" panose="020B0604030504040204" pitchFamily="34" charset="0"/>
                <a:cs typeface="Tahoma" panose="020B0604030504040204" pitchFamily="34" charset="0"/>
              </a:rPr>
              <a:t>Κρανίτσα Αντωνία</a:t>
            </a:r>
            <a:r>
              <a:rPr lang="el-GR" dirty="0">
                <a:latin typeface="Tahoma" panose="020B0604030504040204" pitchFamily="34" charset="0"/>
                <a:ea typeface="Tahoma" panose="020B0604030504040204" pitchFamily="34" charset="0"/>
                <a:cs typeface="Tahoma" panose="020B0604030504040204" pitchFamily="34" charset="0"/>
              </a:rPr>
              <a:t>:</a:t>
            </a:r>
          </a:p>
          <a:p>
            <a:pPr lvl="1"/>
            <a:r>
              <a:rPr lang="en-US" dirty="0">
                <a:latin typeface="Tahoma" panose="020B0604030504040204" pitchFamily="34" charset="0"/>
                <a:ea typeface="Tahoma" panose="020B0604030504040204" pitchFamily="34" charset="0"/>
                <a:cs typeface="Tahoma" panose="020B0604030504040204" pitchFamily="34" charset="0"/>
              </a:rPr>
              <a:t>Y</a:t>
            </a:r>
            <a:r>
              <a:rPr lang="el-GR" dirty="0" err="1">
                <a:latin typeface="Tahoma" panose="020B0604030504040204" pitchFamily="34" charset="0"/>
                <a:ea typeface="Tahoma" panose="020B0604030504040204" pitchFamily="34" charset="0"/>
                <a:cs typeface="Tahoma" panose="020B0604030504040204" pitchFamily="34" charset="0"/>
              </a:rPr>
              <a:t>λοποίηση</a:t>
            </a:r>
            <a:r>
              <a:rPr lang="el-GR" dirty="0">
                <a:latin typeface="Tahoma" panose="020B0604030504040204" pitchFamily="34" charset="0"/>
                <a:ea typeface="Tahoma" panose="020B0604030504040204" pitchFamily="34" charset="0"/>
                <a:cs typeface="Tahoma" panose="020B0604030504040204" pitchFamily="34" charset="0"/>
              </a:rPr>
              <a:t> μεθόδων κλάσης </a:t>
            </a:r>
            <a:r>
              <a:rPr lang="el-GR" dirty="0">
                <a:latin typeface="Consolas" panose="020B0609020204030204" pitchFamily="49" charset="0"/>
                <a:ea typeface="Tahoma" panose="020B0604030504040204" pitchFamily="34" charset="0"/>
                <a:cs typeface="Tahoma" panose="020B0604030504040204" pitchFamily="34" charset="0"/>
              </a:rPr>
              <a:t>CampaignPredictionApp</a:t>
            </a:r>
            <a:r>
              <a:rPr lang="el-GR" dirty="0">
                <a:latin typeface="Tahoma" panose="020B0604030504040204" pitchFamily="34" charset="0"/>
                <a:ea typeface="Tahoma" panose="020B0604030504040204" pitchFamily="34" charset="0"/>
                <a:cs typeface="Tahoma" panose="020B0604030504040204" pitchFamily="34" charset="0"/>
              </a:rPr>
              <a:t> όπως: </a:t>
            </a:r>
            <a:r>
              <a:rPr lang="en-US" dirty="0" err="1">
                <a:latin typeface="Consolas" panose="020B0609020204030204" pitchFamily="49" charset="0"/>
                <a:ea typeface="Tahoma" panose="020B0604030504040204" pitchFamily="34" charset="0"/>
                <a:cs typeface="Tahoma" panose="020B0604030504040204" pitchFamily="34" charset="0"/>
              </a:rPr>
              <a:t>manual_train</a:t>
            </a:r>
            <a:r>
              <a:rPr lang="en-US" dirty="0">
                <a:latin typeface="Consolas" panose="020B0609020204030204" pitchFamily="49" charset="0"/>
                <a:ea typeface="Tahoma" panose="020B0604030504040204" pitchFamily="34" charset="0"/>
                <a:cs typeface="Tahoma" panose="020B0604030504040204" pitchFamily="34" charset="0"/>
              </a:rPr>
              <a:t>()</a:t>
            </a:r>
            <a:r>
              <a:rPr lang="el-GR" dirty="0">
                <a:latin typeface="Consolas" panose="020B0609020204030204" pitchFamily="49" charset="0"/>
                <a:ea typeface="Tahoma" panose="020B0604030504040204" pitchFamily="34" charset="0"/>
                <a:cs typeface="Tahoma" panose="020B0604030504040204" pitchFamily="34" charset="0"/>
              </a:rPr>
              <a:t> </a:t>
            </a:r>
            <a:r>
              <a:rPr lang="el-GR" dirty="0">
                <a:latin typeface="Tahoma" panose="020B0604030504040204" pitchFamily="34" charset="0"/>
                <a:ea typeface="Tahoma" panose="020B0604030504040204" pitchFamily="34" charset="0"/>
                <a:cs typeface="Tahoma" panose="020B0604030504040204" pitchFamily="34" charset="0"/>
              </a:rPr>
              <a:t>και </a:t>
            </a:r>
            <a:r>
              <a:rPr lang="en-US" dirty="0" err="1">
                <a:latin typeface="Consolas" panose="020B0609020204030204" pitchFamily="49" charset="0"/>
                <a:ea typeface="Tahoma" panose="020B0604030504040204" pitchFamily="34" charset="0"/>
                <a:cs typeface="Tahoma" panose="020B0604030504040204" pitchFamily="34" charset="0"/>
              </a:rPr>
              <a:t>responses_by_gender_pie</a:t>
            </a:r>
            <a:r>
              <a:rPr lang="en-US" dirty="0">
                <a:latin typeface="Consolas" panose="020B0609020204030204" pitchFamily="49" charset="0"/>
                <a:ea typeface="Tahoma" panose="020B0604030504040204" pitchFamily="34" charset="0"/>
                <a:cs typeface="Tahoma" panose="020B0604030504040204" pitchFamily="34" charset="0"/>
              </a:rPr>
              <a:t>()</a:t>
            </a:r>
            <a:r>
              <a:rPr lang="el-GR"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l-GR" dirty="0">
                <a:latin typeface="Tahoma" panose="020B0604030504040204" pitchFamily="34" charset="0"/>
                <a:ea typeface="Tahoma" panose="020B0604030504040204" pitchFamily="34" charset="0"/>
                <a:cs typeface="Tahoma" panose="020B0604030504040204" pitchFamily="34" charset="0"/>
              </a:rPr>
              <a:t>Συνεργασία με τον Πιτσαρή Κωνσταντίνο στην ανάπτυξη του γραφικό περιβάλλον χρήστη (GUI), στη δημιουργία του βασικού παραθύρου και της μεθόδου τοποθέτησης των κουμπιών </a:t>
            </a:r>
            <a:r>
              <a:rPr lang="el-GR" dirty="0">
                <a:latin typeface="Consolas" panose="020B0609020204030204" pitchFamily="49" charset="0"/>
                <a:ea typeface="Tahoma" panose="020B0604030504040204" pitchFamily="34" charset="0"/>
                <a:cs typeface="Tahoma" panose="020B0604030504040204" pitchFamily="34" charset="0"/>
              </a:rPr>
              <a:t>_</a:t>
            </a:r>
            <a:r>
              <a:rPr lang="el-GR" dirty="0" err="1">
                <a:latin typeface="Consolas" panose="020B0609020204030204" pitchFamily="49" charset="0"/>
                <a:ea typeface="Tahoma" panose="020B0604030504040204" pitchFamily="34" charset="0"/>
                <a:cs typeface="Tahoma" panose="020B0604030504040204" pitchFamily="34" charset="0"/>
              </a:rPr>
              <a:t>create_buttons</a:t>
            </a:r>
            <a:r>
              <a:rPr lang="el-GR"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l-GR" dirty="0">
                <a:latin typeface="Tahoma" panose="020B0604030504040204" pitchFamily="34" charset="0"/>
                <a:ea typeface="Tahoma" panose="020B0604030504040204" pitchFamily="34" charset="0"/>
                <a:cs typeface="Tahoma" panose="020B0604030504040204" pitchFamily="34" charset="0"/>
              </a:rPr>
              <a:t>Πλήρης συγγραφή παρουσίασης της ομαδικής εργασίας σε μορφή διαφανειών (</a:t>
            </a:r>
            <a:r>
              <a:rPr lang="el-GR" dirty="0" err="1">
                <a:latin typeface="Tahoma" panose="020B0604030504040204" pitchFamily="34" charset="0"/>
                <a:ea typeface="Tahoma" panose="020B0604030504040204" pitchFamily="34" charset="0"/>
                <a:cs typeface="Tahoma" panose="020B0604030504040204" pitchFamily="34" charset="0"/>
              </a:rPr>
              <a:t>slides</a:t>
            </a:r>
            <a:r>
              <a:rPr lang="el-GR" dirty="0">
                <a:latin typeface="Tahoma" panose="020B0604030504040204" pitchFamily="34" charset="0"/>
                <a:ea typeface="Tahoma" panose="020B0604030504040204" pitchFamily="34" charset="0"/>
                <a:cs typeface="Tahoma" panose="020B0604030504040204" pitchFamily="34" charset="0"/>
              </a:rPr>
              <a:t>).</a:t>
            </a:r>
          </a:p>
          <a:p>
            <a:endParaRPr lang="en-US" dirty="0"/>
          </a:p>
          <a:p>
            <a:endParaRPr lang="el-GR" dirty="0"/>
          </a:p>
          <a:p>
            <a:endParaRPr lang="el-GR" dirty="0"/>
          </a:p>
          <a:p>
            <a:endParaRPr lang="el-GR"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l-GR" dirty="0"/>
          </a:p>
          <a:p>
            <a:endParaRPr lang="el-GR" dirty="0"/>
          </a:p>
          <a:p>
            <a:endParaRPr lang="el-GR" dirty="0"/>
          </a:p>
          <a:p>
            <a:endParaRPr lang="en-US" dirty="0"/>
          </a:p>
          <a:p>
            <a:endParaRPr lang="el-GR" dirty="0"/>
          </a:p>
          <a:p>
            <a:endParaRPr lang="el-GR" dirty="0"/>
          </a:p>
          <a:p>
            <a:endParaRPr lang="el-GR" dirty="0"/>
          </a:p>
        </p:txBody>
      </p:sp>
    </p:spTree>
    <p:extLst>
      <p:ext uri="{BB962C8B-B14F-4D97-AF65-F5344CB8AC3E}">
        <p14:creationId xmlns:p14="http://schemas.microsoft.com/office/powerpoint/2010/main" val="59391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671562D-B786-8AEB-42D7-07F4841E2503}"/>
              </a:ext>
            </a:extLst>
          </p:cNvPr>
          <p:cNvSpPr>
            <a:spLocks noGrp="1"/>
          </p:cNvSpPr>
          <p:nvPr>
            <p:ph type="title"/>
          </p:nvPr>
        </p:nvSpPr>
        <p:spPr>
          <a:xfrm>
            <a:off x="822990" y="834973"/>
            <a:ext cx="10671526" cy="500768"/>
          </a:xfrm>
        </p:spPr>
        <p:txBody>
          <a:bodyPr anchor="ctr">
            <a:normAutofit fontScale="90000"/>
          </a:bodyPr>
          <a:lstStyle/>
          <a:p>
            <a:r>
              <a:rPr lang="el-GR" sz="2800" dirty="0">
                <a:latin typeface="Tahoma" panose="020B0604030504040204" pitchFamily="34" charset="0"/>
                <a:ea typeface="Tahoma" panose="020B0604030504040204" pitchFamily="34" charset="0"/>
                <a:cs typeface="Tahoma" panose="020B0604030504040204" pitchFamily="34" charset="0"/>
              </a:rPr>
              <a:t>Στόχοι του </a:t>
            </a:r>
            <a:r>
              <a:rPr lang="en-US" sz="2800" dirty="0">
                <a:latin typeface="Tahoma" panose="020B0604030504040204" pitchFamily="34" charset="0"/>
                <a:ea typeface="Tahoma" panose="020B0604030504040204" pitchFamily="34" charset="0"/>
                <a:cs typeface="Tahoma" panose="020B0604030504040204" pitchFamily="34" charset="0"/>
              </a:rPr>
              <a:t>project</a:t>
            </a:r>
            <a:endParaRPr lang="el-GR" sz="2800" dirty="0">
              <a:latin typeface="Tahoma" panose="020B0604030504040204" pitchFamily="34" charset="0"/>
              <a:ea typeface="Tahoma" panose="020B0604030504040204" pitchFamily="34" charset="0"/>
              <a:cs typeface="Tahoma" panose="020B0604030504040204" pitchFamily="34" charset="0"/>
            </a:endParaRPr>
          </a:p>
        </p:txBody>
      </p:sp>
      <p:sp>
        <p:nvSpPr>
          <p:cNvPr id="3" name="Θέση περιεχομένου 2">
            <a:extLst>
              <a:ext uri="{FF2B5EF4-FFF2-40B4-BE49-F238E27FC236}">
                <a16:creationId xmlns:a16="http://schemas.microsoft.com/office/drawing/2014/main" id="{960444F8-3567-5D63-A9FC-12427E5A0BB0}"/>
              </a:ext>
            </a:extLst>
          </p:cNvPr>
          <p:cNvSpPr>
            <a:spLocks noGrp="1"/>
          </p:cNvSpPr>
          <p:nvPr>
            <p:ph idx="1"/>
          </p:nvPr>
        </p:nvSpPr>
        <p:spPr>
          <a:xfrm>
            <a:off x="822990" y="1335741"/>
            <a:ext cx="10797032" cy="4687286"/>
          </a:xfrm>
        </p:spPr>
        <p:txBody>
          <a:bodyPr anchor="ctr">
            <a:normAutofit/>
          </a:bodyPr>
          <a:lstStyle/>
          <a:p>
            <a:r>
              <a:rPr lang="el-GR" sz="2000" dirty="0">
                <a:latin typeface="Tahoma" panose="020B0604030504040204" pitchFamily="34" charset="0"/>
                <a:ea typeface="Tahoma" panose="020B0604030504040204" pitchFamily="34" charset="0"/>
                <a:cs typeface="Tahoma" panose="020B0604030504040204" pitchFamily="34" charset="0"/>
              </a:rPr>
              <a:t>Ανάπτυξη λογισμικού Μηχανικής Μάθησης σε γλώσσα </a:t>
            </a:r>
            <a:r>
              <a:rPr lang="el-GR" sz="2000" dirty="0" err="1">
                <a:latin typeface="Consolas" panose="020B0609020204030204" pitchFamily="49" charset="0"/>
                <a:ea typeface="Tahoma" panose="020B0604030504040204" pitchFamily="34" charset="0"/>
                <a:cs typeface="Tahoma" panose="020B0604030504040204" pitchFamily="34" charset="0"/>
              </a:rPr>
              <a:t>Python</a:t>
            </a:r>
            <a:r>
              <a:rPr lang="el-GR" sz="2000" dirty="0">
                <a:latin typeface="Tahoma" panose="020B0604030504040204" pitchFamily="34" charset="0"/>
                <a:ea typeface="Tahoma" panose="020B0604030504040204" pitchFamily="34" charset="0"/>
                <a:cs typeface="Tahoma" panose="020B0604030504040204" pitchFamily="34" charset="0"/>
              </a:rPr>
              <a:t>.</a:t>
            </a:r>
          </a:p>
          <a:p>
            <a:r>
              <a:rPr lang="el-GR" sz="2000" dirty="0">
                <a:latin typeface="Tahoma" panose="020B0604030504040204" pitchFamily="34" charset="0"/>
                <a:ea typeface="Tahoma" panose="020B0604030504040204" pitchFamily="34" charset="0"/>
                <a:cs typeface="Tahoma" panose="020B0604030504040204" pitchFamily="34" charset="0"/>
              </a:rPr>
              <a:t>Ενσωμάτωση Γραφικού Περιβάλλοντος Χρήστη (</a:t>
            </a:r>
            <a:r>
              <a:rPr lang="el-GR" sz="2000" dirty="0">
                <a:latin typeface="Consolas" panose="020B0609020204030204" pitchFamily="49" charset="0"/>
                <a:ea typeface="Tahoma" panose="020B0604030504040204" pitchFamily="34" charset="0"/>
                <a:cs typeface="Tahoma" panose="020B0604030504040204" pitchFamily="34" charset="0"/>
              </a:rPr>
              <a:t>GUI</a:t>
            </a:r>
            <a:r>
              <a:rPr lang="el-GR" sz="2000" dirty="0">
                <a:latin typeface="Tahoma" panose="020B0604030504040204" pitchFamily="34" charset="0"/>
                <a:ea typeface="Tahoma" panose="020B0604030504040204" pitchFamily="34" charset="0"/>
                <a:cs typeface="Tahoma" panose="020B0604030504040204" pitchFamily="34" charset="0"/>
              </a:rPr>
              <a:t>).</a:t>
            </a:r>
          </a:p>
          <a:p>
            <a:r>
              <a:rPr lang="el-GR" sz="2000" dirty="0">
                <a:latin typeface="Tahoma" panose="020B0604030504040204" pitchFamily="34" charset="0"/>
                <a:ea typeface="Tahoma" panose="020B0604030504040204" pitchFamily="34" charset="0"/>
                <a:cs typeface="Tahoma" panose="020B0604030504040204" pitchFamily="34" charset="0"/>
              </a:rPr>
              <a:t>Πρόβλεψη της ανταπόκρισης πελατών σε προωθητικές ενέργειες </a:t>
            </a:r>
            <a:r>
              <a:rPr lang="en-US" sz="2000" dirty="0">
                <a:latin typeface="Tahoma" panose="020B0604030504040204" pitchFamily="34" charset="0"/>
                <a:ea typeface="Tahoma" panose="020B0604030504040204" pitchFamily="34" charset="0"/>
                <a:cs typeface="Tahoma" panose="020B0604030504040204" pitchFamily="34" charset="0"/>
              </a:rPr>
              <a:t>M</a:t>
            </a:r>
            <a:r>
              <a:rPr lang="el-GR" sz="2000" dirty="0" err="1">
                <a:latin typeface="Tahoma" panose="020B0604030504040204" pitchFamily="34" charset="0"/>
                <a:ea typeface="Tahoma" panose="020B0604030504040204" pitchFamily="34" charset="0"/>
                <a:cs typeface="Tahoma" panose="020B0604030504040204" pitchFamily="34" charset="0"/>
              </a:rPr>
              <a:t>arketing</a:t>
            </a:r>
            <a:r>
              <a:rPr lang="el-GR" sz="2000" dirty="0">
                <a:latin typeface="Tahoma" panose="020B0604030504040204" pitchFamily="34" charset="0"/>
                <a:ea typeface="Tahoma" panose="020B0604030504040204" pitchFamily="34" charset="0"/>
                <a:cs typeface="Tahoma" panose="020B0604030504040204" pitchFamily="34" charset="0"/>
              </a:rPr>
              <a:t> με χρήση ιστορικών δεδομένων μίας εταιρίας </a:t>
            </a:r>
            <a:r>
              <a:rPr lang="en-US" sz="2000" dirty="0">
                <a:latin typeface="Tahoma" panose="020B0604030504040204" pitchFamily="34" charset="0"/>
                <a:ea typeface="Tahoma" panose="020B0604030504040204" pitchFamily="34" charset="0"/>
                <a:cs typeface="Tahoma" panose="020B0604030504040204" pitchFamily="34" charset="0"/>
              </a:rPr>
              <a:t>Marketing </a:t>
            </a:r>
            <a:r>
              <a:rPr lang="el-GR" sz="2000" dirty="0">
                <a:latin typeface="Tahoma" panose="020B0604030504040204" pitchFamily="34" charset="0"/>
                <a:ea typeface="Tahoma" panose="020B0604030504040204" pitchFamily="34" charset="0"/>
                <a:cs typeface="Tahoma" panose="020B0604030504040204" pitchFamily="34" charset="0"/>
              </a:rPr>
              <a:t>προηγούμενης διαφημιστικής καμπάνιας για ένα κατάστημα ηλεκτρικών ειδών για τη πρόβλεψη της Ανταπόκρισης νέων πελατών σε νέα καμπάνια.</a:t>
            </a:r>
          </a:p>
          <a:p>
            <a:pPr lvl="1"/>
            <a:r>
              <a:rPr lang="el-GR" sz="1800" dirty="0">
                <a:latin typeface="Tahoma" panose="020B0604030504040204" pitchFamily="34" charset="0"/>
                <a:ea typeface="Tahoma" panose="020B0604030504040204" pitchFamily="34" charset="0"/>
                <a:cs typeface="Tahoma" panose="020B0604030504040204" pitchFamily="34" charset="0"/>
              </a:rPr>
              <a:t>Τα στοιχεία νέων πελατών, σε αντίθεση με εκείνα των πελατών προηγούμενης καμπάνιας δεν περιλαμβάνουν τη πληροφορία της ανταπόκρισης των πελατών σε προωθητικές ενέργειες </a:t>
            </a:r>
            <a:r>
              <a:rPr lang="en-US" sz="1800" dirty="0">
                <a:latin typeface="Tahoma" panose="020B0604030504040204" pitchFamily="34" charset="0"/>
                <a:ea typeface="Tahoma" panose="020B0604030504040204" pitchFamily="34" charset="0"/>
                <a:cs typeface="Tahoma" panose="020B0604030504040204" pitchFamily="34" charset="0"/>
              </a:rPr>
              <a:t>Marketing.</a:t>
            </a:r>
          </a:p>
          <a:p>
            <a:pPr lvl="1"/>
            <a:r>
              <a:rPr lang="el-GR" sz="1800" dirty="0">
                <a:latin typeface="Tahoma" panose="020B0604030504040204" pitchFamily="34" charset="0"/>
                <a:ea typeface="Tahoma" panose="020B0604030504040204" pitchFamily="34" charset="0"/>
                <a:cs typeface="Tahoma" panose="020B0604030504040204" pitchFamily="34" charset="0"/>
              </a:rPr>
              <a:t>Η ανταπόκριση αποτελεί το στοιχείο το οποίο το μοντέλο πρόβλεψης καλείται να προβλέψει.</a:t>
            </a:r>
          </a:p>
        </p:txBody>
      </p:sp>
      <p:sp>
        <p:nvSpPr>
          <p:cNvPr id="4" name="Θέση αριθμού διαφάνειας 3">
            <a:extLst>
              <a:ext uri="{FF2B5EF4-FFF2-40B4-BE49-F238E27FC236}">
                <a16:creationId xmlns:a16="http://schemas.microsoft.com/office/drawing/2014/main" id="{ABF107DC-916C-2BFC-152E-1A9C4B26AB09}"/>
              </a:ext>
            </a:extLst>
          </p:cNvPr>
          <p:cNvSpPr>
            <a:spLocks noGrp="1"/>
          </p:cNvSpPr>
          <p:nvPr>
            <p:ph type="sldNum" sz="quarter" idx="12"/>
          </p:nvPr>
        </p:nvSpPr>
        <p:spPr/>
        <p:txBody>
          <a:bodyPr/>
          <a:lstStyle/>
          <a:p>
            <a:fld id="{148CC95F-0247-41B6-91CF-DC97C76A7088}" type="slidenum">
              <a:rPr lang="en-US" smtClean="0"/>
              <a:t>2</a:t>
            </a:fld>
            <a:endParaRPr lang="en-US"/>
          </a:p>
        </p:txBody>
      </p:sp>
    </p:spTree>
    <p:extLst>
      <p:ext uri="{BB962C8B-B14F-4D97-AF65-F5344CB8AC3E}">
        <p14:creationId xmlns:p14="http://schemas.microsoft.com/office/powerpoint/2010/main" val="177281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8C27409B-4E4F-8937-184B-293DB8E1CBE0}"/>
              </a:ext>
            </a:extLst>
          </p:cNvPr>
          <p:cNvSpPr>
            <a:spLocks noGrp="1"/>
          </p:cNvSpPr>
          <p:nvPr>
            <p:ph idx="1"/>
          </p:nvPr>
        </p:nvSpPr>
        <p:spPr>
          <a:xfrm>
            <a:off x="734837" y="2035966"/>
            <a:ext cx="11155680" cy="3767328"/>
          </a:xfrm>
        </p:spPr>
        <p:txBody>
          <a:bodyPr>
            <a:normAutofit fontScale="92500" lnSpcReduction="10000"/>
          </a:bodyPr>
          <a:lstStyle/>
          <a:p>
            <a:pPr marL="0" indent="0" algn="just">
              <a:buNone/>
            </a:pPr>
            <a:r>
              <a:rPr lang="el-GR" sz="2000" dirty="0">
                <a:latin typeface="Tahoma" panose="020B0604030504040204" pitchFamily="34" charset="0"/>
                <a:ea typeface="Tahoma" panose="020B0604030504040204" pitchFamily="34" charset="0"/>
                <a:cs typeface="Tahoma" panose="020B0604030504040204" pitchFamily="34" charset="0"/>
              </a:rPr>
              <a:t>Όλα τα μέλη της ομάδας συνέβαλαν ενεργά στην ολοκλήρωση του έργου.</a:t>
            </a:r>
          </a:p>
          <a:p>
            <a:pPr marL="0" indent="0" algn="just">
              <a:buNone/>
            </a:pPr>
            <a:r>
              <a:rPr lang="el-GR" sz="2000" dirty="0">
                <a:latin typeface="Tahoma" panose="020B0604030504040204" pitchFamily="34" charset="0"/>
                <a:ea typeface="Tahoma" panose="020B0604030504040204" pitchFamily="34" charset="0"/>
                <a:cs typeface="Tahoma" panose="020B0604030504040204" pitchFamily="34" charset="0"/>
              </a:rPr>
              <a:t>Οι αρμοδιότητες περιλάμβαναν</a:t>
            </a:r>
            <a:r>
              <a:rPr lang="en-US" sz="2000" dirty="0">
                <a:latin typeface="Tahoma" panose="020B0604030504040204" pitchFamily="34" charset="0"/>
                <a:ea typeface="Tahoma" panose="020B0604030504040204" pitchFamily="34" charset="0"/>
                <a:cs typeface="Tahoma" panose="020B0604030504040204" pitchFamily="34" charset="0"/>
              </a:rPr>
              <a:t>:</a:t>
            </a:r>
          </a:p>
          <a:p>
            <a:pPr algn="just"/>
            <a:r>
              <a:rPr lang="el-GR" sz="2000" dirty="0">
                <a:latin typeface="Tahoma" panose="020B0604030504040204" pitchFamily="34" charset="0"/>
                <a:ea typeface="Tahoma" panose="020B0604030504040204" pitchFamily="34" charset="0"/>
                <a:cs typeface="Tahoma" panose="020B0604030504040204" pitchFamily="34" charset="0"/>
              </a:rPr>
              <a:t>την οργάνωση της δομής του κώδικα,</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r>
              <a:rPr lang="el-GR" sz="2000" dirty="0">
                <a:latin typeface="Tahoma" panose="020B0604030504040204" pitchFamily="34" charset="0"/>
                <a:ea typeface="Tahoma" panose="020B0604030504040204" pitchFamily="34" charset="0"/>
                <a:cs typeface="Tahoma" panose="020B0604030504040204" pitchFamily="34" charset="0"/>
              </a:rPr>
              <a:t>τη διαχείριση των εκδόσεων του μέσω της πλατφόρμας </a:t>
            </a:r>
            <a:r>
              <a:rPr lang="el-GR" sz="2000" dirty="0" err="1">
                <a:latin typeface="Tahoma" panose="020B0604030504040204" pitchFamily="34" charset="0"/>
                <a:ea typeface="Tahoma" panose="020B0604030504040204" pitchFamily="34" charset="0"/>
                <a:cs typeface="Tahoma" panose="020B0604030504040204" pitchFamily="34" charset="0"/>
              </a:rPr>
              <a:t>GitHub</a:t>
            </a:r>
            <a:r>
              <a:rPr lang="el-GR" sz="2000" dirty="0">
                <a:latin typeface="Tahoma" panose="020B0604030504040204" pitchFamily="34" charset="0"/>
                <a:ea typeface="Tahoma" panose="020B0604030504040204" pitchFamily="34" charset="0"/>
                <a:cs typeface="Tahoma" panose="020B0604030504040204" pitchFamily="34" charset="0"/>
              </a:rPr>
              <a:t>,</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r>
              <a:rPr lang="el-GR" sz="2000" dirty="0">
                <a:latin typeface="Tahoma" panose="020B0604030504040204" pitchFamily="34" charset="0"/>
                <a:ea typeface="Tahoma" panose="020B0604030504040204" pitchFamily="34" charset="0"/>
                <a:cs typeface="Tahoma" panose="020B0604030504040204" pitchFamily="34" charset="0"/>
              </a:rPr>
              <a:t>τη διεξοδική δοκιμή της εφαρμογής για τη διασφάλιση της σταθερότητας και λειτουργικότητας της,</a:t>
            </a:r>
            <a:endParaRPr lang="en-US" sz="2000" dirty="0">
              <a:latin typeface="Tahoma" panose="020B0604030504040204" pitchFamily="34" charset="0"/>
              <a:ea typeface="Tahoma" panose="020B0604030504040204" pitchFamily="34" charset="0"/>
              <a:cs typeface="Tahoma" panose="020B0604030504040204" pitchFamily="34" charset="0"/>
            </a:endParaRPr>
          </a:p>
          <a:p>
            <a:pPr algn="just"/>
            <a:r>
              <a:rPr lang="el-GR" sz="2000" dirty="0">
                <a:latin typeface="Tahoma" panose="020B0604030504040204" pitchFamily="34" charset="0"/>
                <a:ea typeface="Tahoma" panose="020B0604030504040204" pitchFamily="34" charset="0"/>
                <a:cs typeface="Tahoma" panose="020B0604030504040204" pitchFamily="34" charset="0"/>
              </a:rPr>
              <a:t>τον εντοπισμό και την επίλυση σφαλμάτων</a:t>
            </a:r>
            <a:r>
              <a:rPr lang="en-US" sz="2000" dirty="0">
                <a:latin typeface="Tahoma" panose="020B0604030504040204" pitchFamily="34" charset="0"/>
                <a:ea typeface="Tahoma" panose="020B0604030504040204" pitchFamily="34" charset="0"/>
                <a:cs typeface="Tahoma" panose="020B0604030504040204" pitchFamily="34" charset="0"/>
              </a:rPr>
              <a:t>,</a:t>
            </a:r>
          </a:p>
          <a:p>
            <a:pPr algn="just"/>
            <a:r>
              <a:rPr lang="el-GR" sz="2000" dirty="0">
                <a:latin typeface="Tahoma" panose="020B0604030504040204" pitchFamily="34" charset="0"/>
                <a:ea typeface="Tahoma" panose="020B0604030504040204" pitchFamily="34" charset="0"/>
                <a:cs typeface="Tahoma" panose="020B0604030504040204" pitchFamily="34" charset="0"/>
              </a:rPr>
              <a:t>την τελική διαμόρφωση της εμφάνισης και της χρηστικότητας του λογισμικού.</a:t>
            </a: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r>
              <a:rPr lang="el-GR" sz="2000" dirty="0">
                <a:latin typeface="Tahoma" panose="020B0604030504040204" pitchFamily="34" charset="0"/>
                <a:ea typeface="Tahoma" panose="020B0604030504040204" pitchFamily="34" charset="0"/>
                <a:cs typeface="Tahoma" panose="020B0604030504040204" pitchFamily="34" charset="0"/>
              </a:rPr>
              <a:t>Επιπροσθέτως, υπήρξε συλλογική συνεισφορά στη συγγραφή της ομαδικής έκθεσης και των οδηγιών χρήσης της εφαρμογής</a:t>
            </a:r>
            <a:r>
              <a:rPr lang="en-US" sz="2000" dirty="0">
                <a:latin typeface="Tahoma" panose="020B0604030504040204" pitchFamily="34" charset="0"/>
                <a:ea typeface="Tahoma" panose="020B0604030504040204" pitchFamily="34" charset="0"/>
                <a:cs typeface="Tahoma" panose="020B0604030504040204" pitchFamily="34" charset="0"/>
              </a:rPr>
              <a:t>.</a:t>
            </a:r>
            <a:endParaRPr lang="el-GR" sz="2000" dirty="0">
              <a:latin typeface="Tahoma" panose="020B0604030504040204" pitchFamily="34" charset="0"/>
              <a:ea typeface="Tahoma" panose="020B0604030504040204" pitchFamily="34" charset="0"/>
              <a:cs typeface="Tahoma" panose="020B0604030504040204" pitchFamily="34" charset="0"/>
            </a:endParaRPr>
          </a:p>
          <a:p>
            <a:endParaRPr lang="el-GR" sz="1400" dirty="0"/>
          </a:p>
        </p:txBody>
      </p:sp>
      <p:sp>
        <p:nvSpPr>
          <p:cNvPr id="2" name="Θέση αριθμού διαφάνειας 1">
            <a:extLst>
              <a:ext uri="{FF2B5EF4-FFF2-40B4-BE49-F238E27FC236}">
                <a16:creationId xmlns:a16="http://schemas.microsoft.com/office/drawing/2014/main" id="{ACAF9230-8134-73BC-7624-848F05F36B56}"/>
              </a:ext>
            </a:extLst>
          </p:cNvPr>
          <p:cNvSpPr>
            <a:spLocks noGrp="1"/>
          </p:cNvSpPr>
          <p:nvPr>
            <p:ph type="sldNum" sz="quarter" idx="12"/>
          </p:nvPr>
        </p:nvSpPr>
        <p:spPr/>
        <p:txBody>
          <a:bodyPr/>
          <a:lstStyle/>
          <a:p>
            <a:fld id="{148CC95F-0247-41B6-91CF-DC97C76A7088}" type="slidenum">
              <a:rPr lang="en-US" smtClean="0"/>
              <a:t>20</a:t>
            </a:fld>
            <a:endParaRPr lang="en-US"/>
          </a:p>
        </p:txBody>
      </p:sp>
      <p:sp>
        <p:nvSpPr>
          <p:cNvPr id="4" name="Τίτλος 1">
            <a:extLst>
              <a:ext uri="{FF2B5EF4-FFF2-40B4-BE49-F238E27FC236}">
                <a16:creationId xmlns:a16="http://schemas.microsoft.com/office/drawing/2014/main" id="{0EF465D9-A828-CBBD-78BF-A803524FCCA6}"/>
              </a:ext>
            </a:extLst>
          </p:cNvPr>
          <p:cNvSpPr txBox="1">
            <a:spLocks/>
          </p:cNvSpPr>
          <p:nvPr/>
        </p:nvSpPr>
        <p:spPr>
          <a:xfrm>
            <a:off x="734837" y="927861"/>
            <a:ext cx="10722326" cy="492312"/>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l-GR" sz="2800" dirty="0">
                <a:latin typeface="Tahoma" panose="020B0604030504040204" pitchFamily="34" charset="0"/>
                <a:ea typeface="Tahoma" panose="020B0604030504040204" pitchFamily="34" charset="0"/>
                <a:cs typeface="Tahoma" panose="020B0604030504040204" pitchFamily="34" charset="0"/>
              </a:rPr>
              <a:t>Κατανομή Εργασιών Ομάδας</a:t>
            </a:r>
          </a:p>
        </p:txBody>
      </p:sp>
    </p:spTree>
    <p:extLst>
      <p:ext uri="{BB962C8B-B14F-4D97-AF65-F5344CB8AC3E}">
        <p14:creationId xmlns:p14="http://schemas.microsoft.com/office/powerpoint/2010/main" val="150123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6E39C18-ECDD-3A38-6D23-336006B0E5FB}"/>
              </a:ext>
            </a:extLst>
          </p:cNvPr>
          <p:cNvSpPr>
            <a:spLocks noGrp="1"/>
          </p:cNvSpPr>
          <p:nvPr>
            <p:ph type="title"/>
          </p:nvPr>
        </p:nvSpPr>
        <p:spPr>
          <a:xfrm>
            <a:off x="521208" y="978408"/>
            <a:ext cx="11155680" cy="590416"/>
          </a:xfrm>
        </p:spPr>
        <p:txBody>
          <a:bodyPr>
            <a:normAutofit/>
          </a:bodyPr>
          <a:lstStyle/>
          <a:p>
            <a:pPr algn="ctr"/>
            <a:r>
              <a:rPr lang="el-GR" sz="2800" dirty="0">
                <a:latin typeface="Tahoma" panose="020B0604030504040204" pitchFamily="34" charset="0"/>
                <a:ea typeface="Tahoma" panose="020B0604030504040204" pitchFamily="34" charset="0"/>
                <a:cs typeface="Tahoma" panose="020B0604030504040204" pitchFamily="34" charset="0"/>
              </a:rPr>
              <a:t>Βιβλιογραφία</a:t>
            </a:r>
          </a:p>
        </p:txBody>
      </p:sp>
      <p:sp>
        <p:nvSpPr>
          <p:cNvPr id="3" name="Θέση περιεχομένου 2">
            <a:extLst>
              <a:ext uri="{FF2B5EF4-FFF2-40B4-BE49-F238E27FC236}">
                <a16:creationId xmlns:a16="http://schemas.microsoft.com/office/drawing/2014/main" id="{51296629-F214-CE7B-8688-36C6B598E22A}"/>
              </a:ext>
            </a:extLst>
          </p:cNvPr>
          <p:cNvSpPr>
            <a:spLocks noGrp="1"/>
          </p:cNvSpPr>
          <p:nvPr>
            <p:ph sz="half" idx="1"/>
          </p:nvPr>
        </p:nvSpPr>
        <p:spPr>
          <a:xfrm>
            <a:off x="521208" y="1568824"/>
            <a:ext cx="5458252" cy="4777112"/>
          </a:xfrm>
        </p:spPr>
        <p:txBody>
          <a:bodyPr>
            <a:normAutofit fontScale="62500" lnSpcReduction="20000"/>
          </a:bodyPr>
          <a:lstStyle/>
          <a:p>
            <a:pPr marL="0" indent="0">
              <a:buNone/>
            </a:pPr>
            <a:r>
              <a:rPr lang="el-GR" u="sng" dirty="0">
                <a:latin typeface="Tahoma" panose="020B0604030504040204" pitchFamily="34" charset="0"/>
                <a:ea typeface="Tahoma" panose="020B0604030504040204" pitchFamily="34" charset="0"/>
                <a:cs typeface="Tahoma" panose="020B0604030504040204" pitchFamily="34" charset="0"/>
              </a:rPr>
              <a:t>Ακαδημαϊκές Πηγές</a:t>
            </a:r>
            <a:endParaRPr lang="en-US" u="sng" dirty="0">
              <a:latin typeface="Tahoma" panose="020B0604030504040204" pitchFamily="34" charset="0"/>
              <a:ea typeface="Tahoma" panose="020B0604030504040204" pitchFamily="34" charset="0"/>
              <a:cs typeface="Tahoma" panose="020B0604030504040204" pitchFamily="34" charset="0"/>
            </a:endParaRPr>
          </a:p>
          <a:p>
            <a:pPr lvl="0"/>
            <a:r>
              <a:rPr lang="en-US" b="1" dirty="0">
                <a:latin typeface="Tahoma" panose="020B0604030504040204" pitchFamily="34" charset="0"/>
                <a:ea typeface="Tahoma" panose="020B0604030504040204" pitchFamily="34" charset="0"/>
                <a:cs typeface="Tahoma" panose="020B0604030504040204" pitchFamily="34" charset="0"/>
              </a:rPr>
              <a:t>Swaroop C H (2009)</a:t>
            </a:r>
            <a:r>
              <a:rPr lang="en-US" dirty="0">
                <a:latin typeface="Tahoma" panose="020B0604030504040204" pitchFamily="34" charset="0"/>
                <a:ea typeface="Tahoma" panose="020B0604030504040204" pitchFamily="34" charset="0"/>
                <a:cs typeface="Tahoma" panose="020B0604030504040204" pitchFamily="34" charset="0"/>
              </a:rPr>
              <a:t>, </a:t>
            </a:r>
            <a:r>
              <a:rPr lang="en-US" u="sng" dirty="0">
                <a:latin typeface="Tahoma" panose="020B0604030504040204" pitchFamily="34" charset="0"/>
                <a:ea typeface="Tahoma" panose="020B0604030504040204" pitchFamily="34" charset="0"/>
                <a:cs typeface="Tahoma" panose="020B0604030504040204" pitchFamily="34" charset="0"/>
                <a:hlinkClick r:id="rId2" tooltip="https://archive.org/details/AByteOfPythonEl"/>
              </a:rPr>
              <a:t>A Byte Of Python</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l-GR" b="1" dirty="0">
                <a:latin typeface="Tahoma" panose="020B0604030504040204" pitchFamily="34" charset="0"/>
                <a:ea typeface="Tahoma" panose="020B0604030504040204" pitchFamily="34" charset="0"/>
                <a:cs typeface="Tahoma" panose="020B0604030504040204" pitchFamily="34" charset="0"/>
              </a:rPr>
              <a:t>Νικόλαος Α. Αγγελιδάκης (2015)</a:t>
            </a:r>
            <a:r>
              <a:rPr lang="el-GR" dirty="0">
                <a:latin typeface="Tahoma" panose="020B0604030504040204" pitchFamily="34" charset="0"/>
                <a:ea typeface="Tahoma" panose="020B0604030504040204" pitchFamily="34" charset="0"/>
                <a:cs typeface="Tahoma" panose="020B0604030504040204" pitchFamily="34" charset="0"/>
              </a:rPr>
              <a:t>, </a:t>
            </a:r>
            <a:r>
              <a:rPr lang="el-GR" u="sng" dirty="0">
                <a:latin typeface="Tahoma" panose="020B0604030504040204" pitchFamily="34" charset="0"/>
                <a:ea typeface="Tahoma" panose="020B0604030504040204" pitchFamily="34" charset="0"/>
                <a:cs typeface="Tahoma" panose="020B0604030504040204" pitchFamily="34" charset="0"/>
                <a:hlinkClick r:id="rId3" tooltip="https://www.openbook.gr/eisagwgi-ston-programmatismo-me-python/"/>
              </a:rPr>
              <a:t>Εισαγωγή στον προγραμματισμό με την </a:t>
            </a:r>
            <a:r>
              <a:rPr lang="en-US" u="sng" dirty="0">
                <a:latin typeface="Tahoma" panose="020B0604030504040204" pitchFamily="34" charset="0"/>
                <a:ea typeface="Tahoma" panose="020B0604030504040204" pitchFamily="34" charset="0"/>
                <a:cs typeface="Tahoma" panose="020B0604030504040204" pitchFamily="34" charset="0"/>
                <a:hlinkClick r:id="rId3" tooltip="https://www.openbook.gr/eisagwgi-ston-programmatismo-me-python/"/>
              </a:rPr>
              <a:t>Python</a:t>
            </a:r>
            <a:r>
              <a:rPr lang="el-GR" u="sng" dirty="0">
                <a:latin typeface="Tahoma" panose="020B0604030504040204" pitchFamily="34" charset="0"/>
                <a:ea typeface="Tahoma" panose="020B0604030504040204" pitchFamily="34" charset="0"/>
                <a:cs typeface="Tahoma" panose="020B0604030504040204" pitchFamily="34" charset="0"/>
                <a:hlinkClick r:id="rId3" tooltip="https://www.openbook.gr/eisagwgi-ston-programmatismo-me-python/"/>
              </a:rPr>
              <a:t>, Ά Έκδοση</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l-GR" u="sng" dirty="0">
                <a:latin typeface="Tahoma" panose="020B0604030504040204" pitchFamily="34" charset="0"/>
                <a:ea typeface="Tahoma" panose="020B0604030504040204" pitchFamily="34" charset="0"/>
                <a:cs typeface="Tahoma" panose="020B0604030504040204" pitchFamily="34" charset="0"/>
              </a:rPr>
              <a:t>Τεκμηρίωση Βιβλιοθηκών </a:t>
            </a:r>
            <a:r>
              <a:rPr lang="en-US" u="sng" dirty="0">
                <a:latin typeface="Tahoma" panose="020B0604030504040204" pitchFamily="34" charset="0"/>
                <a:ea typeface="Tahoma" panose="020B0604030504040204" pitchFamily="34" charset="0"/>
                <a:cs typeface="Tahoma" panose="020B0604030504040204" pitchFamily="34" charset="0"/>
              </a:rPr>
              <a:t>Python</a:t>
            </a:r>
          </a:p>
          <a:p>
            <a:pPr lvl="1"/>
            <a:r>
              <a:rPr lang="en-US" u="sng" dirty="0">
                <a:latin typeface="Tahoma" panose="020B0604030504040204" pitchFamily="34" charset="0"/>
                <a:ea typeface="Tahoma" panose="020B0604030504040204" pitchFamily="34" charset="0"/>
                <a:cs typeface="Tahoma" panose="020B0604030504040204" pitchFamily="34" charset="0"/>
              </a:rPr>
              <a:t>Scikit-learn:</a:t>
            </a:r>
            <a:endParaRPr lang="el-GR" sz="12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4" tooltip="https://scikit-learn.org/stable/api/index.html"/>
              </a:rPr>
              <a:t>API</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5" tooltip="https://scikit-learn.org/stable/modules/generated/sklearn.pipeline.Pipeline.html"/>
              </a:rPr>
              <a:t>Pipeline</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6" tooltip="https://scikit-learn.org/stable/modules/generated/sklearn.compose.ColumnTransformer.html"/>
              </a:rPr>
              <a:t>ColumnTransformer</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7" tooltip="https://scikit-learn.org/stable/modules/generated/sklearn.neighbors.KNeighborsClassifier.html"/>
              </a:rPr>
              <a:t>KNeighborsClassifier</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8" tooltip="https://scikit-learn.org/stable/modules/preprocessing.html"/>
              </a:rPr>
              <a:t>Preprocessing</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9" tooltip="https://scikit-learn.org/stable/modules/generated/sklearn.preprocessing.OneHotEncoder.html"/>
              </a:rPr>
              <a:t>OneHotEncoder</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0" tooltip="https://scikit-learn.org/stable/modules/generated/sklearn.preprocessing.StandardScaler.html"/>
              </a:rPr>
              <a:t>StandardScaler</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1" tooltip="https://scikit-learn.org/stable/modules/generated/sklearn.model_selection.train_test_split.html"/>
              </a:rPr>
              <a:t>TrainTestSplit</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2" tooltip="https://scikit-learn.org/stable/modules/generated/sklearn.model_selection.GridSearchCV.html"/>
              </a:rPr>
              <a:t>GridSearchCV</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3" tooltip="https://scikit-learn.org/stable/modules/generated/sklearn.model_selection.StratifiedKFold.html"/>
              </a:rPr>
              <a:t>StratifiedKFold</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4" tooltip="https://scikit-learn.org/stable/modules/generated/sklearn.metrics.accuracy_score.html"/>
              </a:rPr>
              <a:t>AccuracyScore</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5" tooltip="https://scikit-learn.org/stable/modules/generated/sklearn.metrics.precision_score.html"/>
              </a:rPr>
              <a:t>PrecisionScore</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6" tooltip="https://scikit-learn.org/stable/modules/generated/sklearn.metrics.confusion_matrix.html"/>
              </a:rPr>
              <a:t>ConfusionMatrix</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7" tooltip="https://scikit-learn.org/stable/modules/generated/sklearn.metrics.classification_report.html"/>
              </a:rPr>
              <a:t>ClassificationReport</a:t>
            </a:r>
            <a:endParaRPr lang="el-GR" sz="1100" dirty="0">
              <a:latin typeface="Tahoma" panose="020B0604030504040204" pitchFamily="34" charset="0"/>
              <a:ea typeface="Tahoma" panose="020B0604030504040204" pitchFamily="34" charset="0"/>
              <a:cs typeface="Tahoma" panose="020B0604030504040204" pitchFamily="34" charset="0"/>
            </a:endParaRPr>
          </a:p>
          <a:p>
            <a:pPr lvl="1"/>
            <a:r>
              <a:rPr lang="en-US" u="sng" dirty="0">
                <a:latin typeface="Tahoma" panose="020B0604030504040204" pitchFamily="34" charset="0"/>
                <a:ea typeface="Tahoma" panose="020B0604030504040204" pitchFamily="34" charset="0"/>
                <a:cs typeface="Tahoma" panose="020B0604030504040204" pitchFamily="34" charset="0"/>
              </a:rPr>
              <a:t>Pandas</a:t>
            </a:r>
            <a:endParaRPr lang="el-GR" sz="12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8" tooltip="https://pandas.pydata.org/pandas-docs/stable/reference/api/pandas.DataFrame.html"/>
              </a:rPr>
              <a:t>DataFrame</a:t>
            </a:r>
            <a:endParaRPr lang="el-GR" sz="1100" dirty="0">
              <a:latin typeface="Tahoma" panose="020B0604030504040204" pitchFamily="34" charset="0"/>
              <a:ea typeface="Tahoma" panose="020B0604030504040204" pitchFamily="34" charset="0"/>
              <a:cs typeface="Tahoma" panose="020B0604030504040204" pitchFamily="34" charset="0"/>
            </a:endParaRPr>
          </a:p>
          <a:p>
            <a:pPr lvl="2"/>
            <a:r>
              <a:rPr lang="en-US" u="sng" dirty="0">
                <a:latin typeface="Tahoma" panose="020B0604030504040204" pitchFamily="34" charset="0"/>
                <a:ea typeface="Tahoma" panose="020B0604030504040204" pitchFamily="34" charset="0"/>
                <a:cs typeface="Tahoma" panose="020B0604030504040204" pitchFamily="34" charset="0"/>
                <a:hlinkClick r:id="rId19" tooltip="https://pandas.pydata.org/docs/reference/io.html#excel"/>
              </a:rPr>
              <a:t>Excel</a:t>
            </a:r>
            <a:endParaRPr lang="el-GR" sz="11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p>
        </p:txBody>
      </p:sp>
      <p:sp>
        <p:nvSpPr>
          <p:cNvPr id="5" name="Θέση αριθμού διαφάνειας 4">
            <a:extLst>
              <a:ext uri="{FF2B5EF4-FFF2-40B4-BE49-F238E27FC236}">
                <a16:creationId xmlns:a16="http://schemas.microsoft.com/office/drawing/2014/main" id="{720FFF31-5AD7-4208-F894-76618C99B6A1}"/>
              </a:ext>
            </a:extLst>
          </p:cNvPr>
          <p:cNvSpPr>
            <a:spLocks noGrp="1"/>
          </p:cNvSpPr>
          <p:nvPr>
            <p:ph type="sldNum" sz="quarter" idx="12"/>
          </p:nvPr>
        </p:nvSpPr>
        <p:spPr/>
        <p:txBody>
          <a:bodyPr/>
          <a:lstStyle/>
          <a:p>
            <a:fld id="{148CC95F-0247-41B6-91CF-DC97C76A7088}" type="slidenum">
              <a:rPr lang="en-US" smtClean="0"/>
              <a:t>21</a:t>
            </a:fld>
            <a:endParaRPr lang="en-US"/>
          </a:p>
        </p:txBody>
      </p:sp>
      <p:sp>
        <p:nvSpPr>
          <p:cNvPr id="8" name="TextBox 7">
            <a:extLst>
              <a:ext uri="{FF2B5EF4-FFF2-40B4-BE49-F238E27FC236}">
                <a16:creationId xmlns:a16="http://schemas.microsoft.com/office/drawing/2014/main" id="{345FCF28-7118-4C56-FE8B-411C2FAB9E2B}"/>
              </a:ext>
            </a:extLst>
          </p:cNvPr>
          <p:cNvSpPr txBox="1"/>
          <p:nvPr/>
        </p:nvSpPr>
        <p:spPr>
          <a:xfrm>
            <a:off x="6418729" y="1658471"/>
            <a:ext cx="5038703" cy="4450449"/>
          </a:xfrm>
          <a:prstGeom prst="rect">
            <a:avLst/>
          </a:prstGeom>
          <a:noFill/>
        </p:spPr>
        <p:txBody>
          <a:bodyPr wrap="square" rtlCol="0">
            <a:spAutoFit/>
          </a:bodyPr>
          <a:lstStyle/>
          <a:p>
            <a:pPr marL="742950" lvl="1" indent="-285750">
              <a:lnSpc>
                <a:spcPct val="110000"/>
              </a:lnSpc>
              <a:buFont typeface="Symbol" panose="05050102010706020507" pitchFamily="18" charset="2"/>
              <a:buChar char=""/>
            </a:pPr>
            <a:r>
              <a:rPr lang="en-US" sz="1100" u="sng" dirty="0">
                <a:effectLst/>
                <a:latin typeface="Tahoma" panose="020B0604030504040204" pitchFamily="34" charset="0"/>
                <a:ea typeface="Tahoma" panose="020B0604030504040204" pitchFamily="34" charset="0"/>
                <a:cs typeface="Tahoma" panose="020B0604030504040204" pitchFamily="34" charset="0"/>
              </a:rPr>
              <a:t>Tkinter</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0" tooltip="https://docs.python.org/3/library/tkinter.ttk.html"/>
              </a:rPr>
              <a:t>Ttk</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600200" lvl="3" indent="-228600">
              <a:lnSpc>
                <a:spcPct val="110000"/>
              </a:lnSpc>
              <a:buFont typeface="Courier New" panose="02070309020205020404" pitchFamily="49" charset="0"/>
              <a:buChar char="o"/>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1" tooltip="https://www.tcl-lang.org/man/tcl8.6/TkCmd/grid.htm"/>
              </a:rPr>
              <a:t>Grid</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600200" lvl="3" indent="-228600">
              <a:lnSpc>
                <a:spcPct val="110000"/>
              </a:lnSpc>
              <a:buFont typeface="Courier New" panose="02070309020205020404" pitchFamily="49" charset="0"/>
              <a:buChar char="o"/>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2" tooltip="https://www.tcl-lang.org/man/tcl8.6/TkCmd/pack.htm"/>
              </a:rPr>
              <a:t>Pack</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600200" lvl="3" indent="-228600">
              <a:lnSpc>
                <a:spcPct val="110000"/>
              </a:lnSpc>
              <a:buFont typeface="Courier New" panose="02070309020205020404" pitchFamily="49" charset="0"/>
              <a:buChar char="o"/>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3" tooltip="https://www.tcl-lang.org/man/tcl8.6/TkCmd/ttk_frame.htm"/>
              </a:rPr>
              <a:t>Frame</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600200" lvl="3" indent="-228600">
              <a:lnSpc>
                <a:spcPct val="110000"/>
              </a:lnSpc>
              <a:buFont typeface="Courier New" panose="02070309020205020404" pitchFamily="49" charset="0"/>
              <a:buChar char="o"/>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4" tooltip="https://www.tcl-lang.org/man/tcl8.6/TkCmd/ttk_button.htm"/>
              </a:rPr>
              <a:t>Button</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600200" lvl="3" indent="-228600">
              <a:lnSpc>
                <a:spcPct val="110000"/>
              </a:lnSpc>
              <a:buFont typeface="Courier New" panose="02070309020205020404" pitchFamily="49" charset="0"/>
              <a:buChar char="o"/>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5" tooltip="https://www.tcl-lang.org/man/tcl8.6/TkCmd/ttk_notebook.htm"/>
              </a:rPr>
              <a:t>Notebook</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6" tooltip="https://docs.python.org/3/library/dialog.html"/>
              </a:rPr>
              <a:t>Filedialog</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7" tooltip="https://docs.python.org/3/library/tkinter.scrolledtext.html"/>
              </a:rPr>
              <a:t>Scrolledtext</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8" tooltip="https://docs.python.org/3/library/tkinter.messagebox.html"/>
              </a:rPr>
              <a:t>Messagebox</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6" tooltip="https://docs.python.org/3/library/dialog.html"/>
              </a:rPr>
              <a:t>simpledialog</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110000"/>
              </a:lnSpc>
              <a:buFont typeface="Symbol" panose="05050102010706020507" pitchFamily="18" charset="2"/>
              <a:buChar char=""/>
            </a:pPr>
            <a:r>
              <a:rPr lang="en-US" sz="1100" u="sng" dirty="0">
                <a:effectLst/>
                <a:latin typeface="Tahoma" panose="020B0604030504040204" pitchFamily="34" charset="0"/>
                <a:ea typeface="Tahoma" panose="020B0604030504040204" pitchFamily="34" charset="0"/>
                <a:cs typeface="Tahoma" panose="020B0604030504040204" pitchFamily="34" charset="0"/>
              </a:rPr>
              <a:t>Pathlib</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29" tooltip="https://docs.python.org/3/library/pathlib.html"/>
              </a:rPr>
              <a:t>API</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110000"/>
              </a:lnSpc>
              <a:buFont typeface="Symbol" panose="05050102010706020507" pitchFamily="18" charset="2"/>
              <a:buChar char=""/>
            </a:pPr>
            <a:r>
              <a:rPr lang="en-US" sz="1100" u="sng" dirty="0">
                <a:effectLst/>
                <a:latin typeface="Tahoma" panose="020B0604030504040204" pitchFamily="34" charset="0"/>
                <a:ea typeface="Tahoma" panose="020B0604030504040204" pitchFamily="34" charset="0"/>
                <a:cs typeface="Tahoma" panose="020B0604030504040204" pitchFamily="34" charset="0"/>
              </a:rPr>
              <a:t>Typing</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30" tooltip="https://docs.python.org/3/library/typing.html"/>
              </a:rPr>
              <a:t>API</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110000"/>
              </a:lnSpc>
              <a:buFont typeface="Symbol" panose="05050102010706020507" pitchFamily="18" charset="2"/>
              <a:buChar char=""/>
            </a:pPr>
            <a:r>
              <a:rPr lang="en-US" sz="1100" u="sng" dirty="0">
                <a:effectLst/>
                <a:latin typeface="Tahoma" panose="020B0604030504040204" pitchFamily="34" charset="0"/>
                <a:ea typeface="Tahoma" panose="020B0604030504040204" pitchFamily="34" charset="0"/>
                <a:cs typeface="Tahoma" panose="020B0604030504040204" pitchFamily="34" charset="0"/>
              </a:rPr>
              <a:t>Matplotlib</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31" tooltip="https://matplotlib.org/stable/index.html"/>
              </a:rPr>
              <a:t>API</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32" tooltip="https://matplotlib.org/stable/api/pyplot_summary.html"/>
              </a:rPr>
              <a:t>PyPlot</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33" tooltip="https://matplotlib.org/stable/api/backend_tk_api.html"/>
              </a:rPr>
              <a:t>Backends.backend_tkagg</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742950" lvl="1" indent="-285750">
              <a:lnSpc>
                <a:spcPct val="110000"/>
              </a:lnSpc>
              <a:buFont typeface="Symbol" panose="05050102010706020507" pitchFamily="18" charset="2"/>
              <a:buChar char=""/>
            </a:pPr>
            <a:r>
              <a:rPr lang="en-US" sz="1100" u="sng" dirty="0">
                <a:effectLst/>
                <a:latin typeface="Tahoma" panose="020B0604030504040204" pitchFamily="34" charset="0"/>
                <a:ea typeface="Tahoma" panose="020B0604030504040204" pitchFamily="34" charset="0"/>
                <a:cs typeface="Tahoma" panose="020B0604030504040204" pitchFamily="34" charset="0"/>
              </a:rPr>
              <a:t>Seaborn</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34" tooltip="https://seaborn.pydata.org/generated/seaborn.lineplot.html#seaborn-lineplot"/>
              </a:rPr>
              <a:t>Lineplot</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marL="1143000" lvl="2" indent="-228600">
              <a:lnSpc>
                <a:spcPct val="110000"/>
              </a:lnSpc>
              <a:spcAft>
                <a:spcPts val="600"/>
              </a:spcAft>
              <a:buFont typeface="Wingdings" panose="05000000000000000000" pitchFamily="2" charset="2"/>
              <a:buChar char=""/>
            </a:pPr>
            <a:r>
              <a:rPr lang="en-US" sz="1100" u="sng" dirty="0">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35" tooltip="https://seaborn.pydata.org/generated/seaborn.barplot.html#seaborn.barplot"/>
              </a:rPr>
              <a:t>Barplot</a:t>
            </a:r>
            <a:endParaRPr lang="el-GR" sz="1100" dirty="0">
              <a:effectLst/>
              <a:latin typeface="Tahoma" panose="020B0604030504040204" pitchFamily="34" charset="0"/>
              <a:ea typeface="Tahoma" panose="020B0604030504040204" pitchFamily="34" charset="0"/>
              <a:cs typeface="Tahoma" panose="020B0604030504040204" pitchFamily="34" charset="0"/>
            </a:endParaRPr>
          </a:p>
          <a:p>
            <a:pPr lvl="1"/>
            <a:endParaRPr lang="el-GR" sz="1200" dirty="0"/>
          </a:p>
        </p:txBody>
      </p:sp>
    </p:spTree>
    <p:extLst>
      <p:ext uri="{BB962C8B-B14F-4D97-AF65-F5344CB8AC3E}">
        <p14:creationId xmlns:p14="http://schemas.microsoft.com/office/powerpoint/2010/main" val="2827450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a:extLst>
              <a:ext uri="{FF2B5EF4-FFF2-40B4-BE49-F238E27FC236}">
                <a16:creationId xmlns:a16="http://schemas.microsoft.com/office/drawing/2014/main" id="{97ED0920-41E2-2825-3330-71DBB4958368}"/>
              </a:ext>
            </a:extLst>
          </p:cNvPr>
          <p:cNvSpPr>
            <a:spLocks noGrp="1"/>
          </p:cNvSpPr>
          <p:nvPr>
            <p:ph type="title"/>
          </p:nvPr>
        </p:nvSpPr>
        <p:spPr>
          <a:xfrm>
            <a:off x="521208" y="978408"/>
            <a:ext cx="11155680" cy="742816"/>
          </a:xfrm>
        </p:spPr>
        <p:txBody>
          <a:bodyPr>
            <a:normAutofit/>
          </a:bodyPr>
          <a:lstStyle/>
          <a:p>
            <a:pPr algn="ctr"/>
            <a:r>
              <a:rPr lang="el-GR" sz="2800" dirty="0">
                <a:latin typeface="Tahoma" panose="020B0604030504040204" pitchFamily="34" charset="0"/>
                <a:ea typeface="Tahoma" panose="020B0604030504040204" pitchFamily="34" charset="0"/>
                <a:cs typeface="Tahoma" panose="020B0604030504040204" pitchFamily="34" charset="0"/>
              </a:rPr>
              <a:t>Βιβλιογραφία</a:t>
            </a:r>
          </a:p>
        </p:txBody>
      </p:sp>
      <p:sp>
        <p:nvSpPr>
          <p:cNvPr id="7" name="Θέση περιεχομένου 6">
            <a:extLst>
              <a:ext uri="{FF2B5EF4-FFF2-40B4-BE49-F238E27FC236}">
                <a16:creationId xmlns:a16="http://schemas.microsoft.com/office/drawing/2014/main" id="{7B82687F-ADA4-5E4B-DA32-106AF4426951}"/>
              </a:ext>
            </a:extLst>
          </p:cNvPr>
          <p:cNvSpPr>
            <a:spLocks noGrp="1"/>
          </p:cNvSpPr>
          <p:nvPr>
            <p:ph idx="1"/>
          </p:nvPr>
        </p:nvSpPr>
        <p:spPr>
          <a:xfrm>
            <a:off x="521208" y="1622612"/>
            <a:ext cx="5574792" cy="4723324"/>
          </a:xfrm>
        </p:spPr>
        <p:txBody>
          <a:bodyPr>
            <a:normAutofit fontScale="85000" lnSpcReduction="10000"/>
          </a:bodyPr>
          <a:lstStyle/>
          <a:p>
            <a:pPr marL="0" indent="0">
              <a:buNone/>
            </a:pPr>
            <a:r>
              <a:rPr lang="en-US" u="sng" dirty="0">
                <a:latin typeface="Tahoma" panose="020B0604030504040204" pitchFamily="34" charset="0"/>
                <a:ea typeface="Tahoma" panose="020B0604030504040204" pitchFamily="34" charset="0"/>
                <a:cs typeface="Tahoma" panose="020B0604030504040204" pitchFamily="34" charset="0"/>
              </a:rPr>
              <a:t>Tutorials:</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2" tooltip="https://www.geeksforgeeks.org/python-tkinter-tutorial/"/>
              </a:rPr>
              <a:t>Python Tkinter Tutorial</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3" tooltip="https://www.geeksforgeeks.org/pathlib-module-in-python/"/>
              </a:rPr>
              <a:t>Pathlib Module in Python</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4" tooltip="https://www.geeksforgeeks.org/type-hints-in-python/"/>
              </a:rPr>
              <a:t>Type Hints in Python</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5" tooltip="https://www.geeksforgeeks.org/pyplot-in-matplotlib/"/>
              </a:rPr>
              <a:t>Mathplotlib PyPlot</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6" tooltip="https://www.geeksforgeeks.org/creating-tabbed-widget-with-python-tkinter/"/>
              </a:rPr>
              <a:t>Creating Tabbed Widget with Python-Tkinter</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7" tooltip="https://www.geeksforgeeks.org/how-to-embed-matplotlib-charts-in-tkinter-gui/"/>
              </a:rPr>
              <a:t>How to embed Matplotlib charts in Tkinter GUI?</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8" tooltip="https://www.datacamp.com/tutorial/python-pie-chart"/>
              </a:rPr>
              <a:t>Python Pie Chart: Build and Style with Pandas and Matplotlib</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9" tooltip="https://www.geeksforgeeks.org/plot-a-pie-chart-in-python-using-matplotlib/"/>
              </a:rPr>
              <a:t>Plot a Pie Chart in Python using Matplotlib</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10" tooltip="https://www.pythontutorial.net/tkinter/ttk-elements/"/>
              </a:rPr>
              <a:t>An Essential Guide to the Ttk Elements By Practical Examples</a:t>
            </a:r>
            <a:endParaRPr lang="el-GR"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u="sng" dirty="0">
                <a:latin typeface="Tahoma" panose="020B0604030504040204" pitchFamily="34" charset="0"/>
                <a:ea typeface="Tahoma" panose="020B0604030504040204" pitchFamily="34" charset="0"/>
                <a:cs typeface="Tahoma" panose="020B0604030504040204" pitchFamily="34" charset="0"/>
              </a:rPr>
              <a:t>Extra:</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11" tooltip="https://typst.app/docs/"/>
              </a:rPr>
              <a:t>Typst Documentation</a:t>
            </a:r>
            <a:endParaRPr lang="el-GR" dirty="0">
              <a:latin typeface="Tahoma" panose="020B0604030504040204" pitchFamily="34" charset="0"/>
              <a:ea typeface="Tahoma" panose="020B0604030504040204" pitchFamily="34" charset="0"/>
              <a:cs typeface="Tahoma" panose="020B0604030504040204" pitchFamily="34" charset="0"/>
            </a:endParaRPr>
          </a:p>
          <a:p>
            <a:pPr lvl="0"/>
            <a:r>
              <a:rPr lang="en-US" u="sng" dirty="0">
                <a:latin typeface="Tahoma" panose="020B0604030504040204" pitchFamily="34" charset="0"/>
                <a:ea typeface="Tahoma" panose="020B0604030504040204" pitchFamily="34" charset="0"/>
                <a:cs typeface="Tahoma" panose="020B0604030504040204" pitchFamily="34" charset="0"/>
                <a:hlinkClick r:id="rId12" tooltip="https://github.com/rdbende/Sun-Valley-ttk-theme"/>
              </a:rPr>
              <a:t>Sun Valley ttk theme</a:t>
            </a:r>
            <a:endParaRPr lang="el-GR" dirty="0">
              <a:latin typeface="Tahoma" panose="020B0604030504040204" pitchFamily="34" charset="0"/>
              <a:ea typeface="Tahoma" panose="020B0604030504040204" pitchFamily="34" charset="0"/>
              <a:cs typeface="Tahoma" panose="020B0604030504040204" pitchFamily="34" charset="0"/>
            </a:endParaRPr>
          </a:p>
          <a:p>
            <a:endParaRPr lang="el-GR" dirty="0">
              <a:latin typeface="Tahoma" panose="020B0604030504040204" pitchFamily="34" charset="0"/>
              <a:ea typeface="Tahoma" panose="020B0604030504040204" pitchFamily="34" charset="0"/>
              <a:cs typeface="Tahoma" panose="020B0604030504040204" pitchFamily="34" charset="0"/>
            </a:endParaRPr>
          </a:p>
        </p:txBody>
      </p:sp>
      <p:sp>
        <p:nvSpPr>
          <p:cNvPr id="5" name="Θέση αριθμού διαφάνειας 4">
            <a:extLst>
              <a:ext uri="{FF2B5EF4-FFF2-40B4-BE49-F238E27FC236}">
                <a16:creationId xmlns:a16="http://schemas.microsoft.com/office/drawing/2014/main" id="{19668857-09C5-D306-D672-E10412BD1646}"/>
              </a:ext>
            </a:extLst>
          </p:cNvPr>
          <p:cNvSpPr>
            <a:spLocks noGrp="1"/>
          </p:cNvSpPr>
          <p:nvPr>
            <p:ph type="sldNum" sz="quarter" idx="12"/>
          </p:nvPr>
        </p:nvSpPr>
        <p:spPr/>
        <p:txBody>
          <a:bodyPr/>
          <a:lstStyle/>
          <a:p>
            <a:fld id="{148CC95F-0247-41B6-91CF-DC97C76A7088}" type="slidenum">
              <a:rPr lang="en-US" smtClean="0"/>
              <a:t>22</a:t>
            </a:fld>
            <a:endParaRPr lang="en-US"/>
          </a:p>
        </p:txBody>
      </p:sp>
      <p:sp>
        <p:nvSpPr>
          <p:cNvPr id="8" name="TextBox 7">
            <a:extLst>
              <a:ext uri="{FF2B5EF4-FFF2-40B4-BE49-F238E27FC236}">
                <a16:creationId xmlns:a16="http://schemas.microsoft.com/office/drawing/2014/main" id="{BE431FAA-A6BE-EB92-BADE-F285AB070A4A}"/>
              </a:ext>
            </a:extLst>
          </p:cNvPr>
          <p:cNvSpPr txBox="1"/>
          <p:nvPr/>
        </p:nvSpPr>
        <p:spPr>
          <a:xfrm>
            <a:off x="6096001" y="1622612"/>
            <a:ext cx="5574792" cy="3847207"/>
          </a:xfrm>
          <a:prstGeom prst="rect">
            <a:avLst/>
          </a:prstGeom>
          <a:noFill/>
        </p:spPr>
        <p:txBody>
          <a:bodyPr wrap="square" rtlCol="0">
            <a:spAutoFit/>
          </a:bodyPr>
          <a:lstStyle/>
          <a:p>
            <a:r>
              <a:rPr lang="en-US" sz="1400" u="sng" dirty="0">
                <a:latin typeface="Tahoma" panose="020B0604030504040204" pitchFamily="34" charset="0"/>
                <a:ea typeface="Tahoma" panose="020B0604030504040204" pitchFamily="34" charset="0"/>
                <a:cs typeface="Tahoma" panose="020B0604030504040204" pitchFamily="34" charset="0"/>
              </a:rPr>
              <a:t>Videos:</a:t>
            </a:r>
            <a:endParaRPr lang="el-GR" sz="110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13" tooltip="https://www.youtube.com/watch?v=0p0o5cmgLdE"/>
              </a:rPr>
              <a:t>[YouTube] K Nearest Neighbors | Intuitive explained | Machine Learning Basics</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14" tooltip="https://www.youtube.com/watch?v=HVXime0nQeI"/>
              </a:rPr>
              <a:t>[YouTube] StatQuest: K-nearest neighbors, Clearly Explained</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15" tooltip="https://www.youtube.com/watch?v=fSytzGwwBVw"/>
              </a:rPr>
              <a:t>[YouTube] Machine Learning Fundamentals: Cross Validation</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16" tooltip="https://www.youtube.com/watch?v=G-fXV-o9QV8"/>
              </a:rPr>
              <a:t>[YouTube] Hyperparameters Tuning: Grid Search vs Random Search</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17" tooltip="https://www.youtube.com/watch?v=ibf5cx221hk"/>
              </a:rPr>
              <a:t>[YouTube] Tkinter Beginner Course - Python GUI Development</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18" tooltip="https://www.youtube.com/watch?v=kqbkUKIc1Gk"/>
              </a:rPr>
              <a:t>[YouTube] Create tabs in your GUI interface using Notebook -Python Tkinter GUI Tutorial #64</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19" tooltip="https://www.youtube.com/watch?v=yxa-DJuuTBI"/>
              </a:rPr>
              <a:t>[YouTube] Python Tutorial: Pathlib - The Modern Way to Handle File Paths</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20" tooltip="https://www.youtube.com/watch?v=QORvB-_mbZ0"/>
              </a:rPr>
              <a:t>[YouTube] Python Typing - Type Hints &amp; Annotations</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21" tooltip="https://www.youtube.com/watch?v=TiSHudXAMsM"/>
              </a:rPr>
              <a:t>[YouTube] Add PyPlot to TKinter interface | Essential Engineering</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22" tooltip="https://www.youtube.com/watch?v=XGWCdEEYp0o"/>
              </a:rPr>
              <a:t>[YouTube] ttk Style Tutorial - Customizing your Tkinter Widgets in Python</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23" tooltip="https://www.youtube.com/watch?v=0tM-l_ZsxjU"/>
              </a:rPr>
              <a:t>[YouTube] Python Tkinter GUI Design Using ttkbootstrap - Complete Course</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24" tooltip="https://www.youtube.com/watch?v=GOuUGWGUT14"/>
              </a:rPr>
              <a:t>[YouTube] Matplotlib Tutorial 6 - Pie Chart</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25" tooltip="https://www.youtube.com/watch?v=cJte-7cikzc"/>
              </a:rPr>
              <a:t>[YouTube] Matplotlib Pie Charts - How to Plot and Customize!</a:t>
            </a:r>
            <a:endParaRPr lang="el-GR" sz="1050"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sz="1200" u="sng" dirty="0">
                <a:latin typeface="Tahoma" panose="020B0604030504040204" pitchFamily="34" charset="0"/>
                <a:ea typeface="Tahoma" panose="020B0604030504040204" pitchFamily="34" charset="0"/>
                <a:cs typeface="Tahoma" panose="020B0604030504040204" pitchFamily="34" charset="0"/>
                <a:hlinkClick r:id="rId26" tooltip="https://www.youtube.com/watch?v=MPiz50TsyF0"/>
              </a:rPr>
              <a:t>[YouTube] Matplotlib Tutorial (Part 3): Pie Charts</a:t>
            </a:r>
            <a:endParaRPr lang="el-GR" sz="10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206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C9CC473-15DC-E062-6CC9-E82AAFC39F94}"/>
              </a:ext>
            </a:extLst>
          </p:cNvPr>
          <p:cNvSpPr>
            <a:spLocks noGrp="1"/>
          </p:cNvSpPr>
          <p:nvPr>
            <p:ph type="title"/>
          </p:nvPr>
        </p:nvSpPr>
        <p:spPr>
          <a:xfrm>
            <a:off x="521208" y="978409"/>
            <a:ext cx="11155680" cy="644204"/>
          </a:xfrm>
        </p:spPr>
        <p:txBody>
          <a:bodyPr>
            <a:normAutofit/>
          </a:bodyPr>
          <a:lstStyle/>
          <a:p>
            <a:pPr algn="ctr"/>
            <a:r>
              <a:rPr lang="el-GR" sz="2800" dirty="0">
                <a:latin typeface="Tahoma" panose="020B0604030504040204" pitchFamily="34" charset="0"/>
                <a:ea typeface="Tahoma" panose="020B0604030504040204" pitchFamily="34" charset="0"/>
                <a:cs typeface="Tahoma" panose="020B0604030504040204" pitchFamily="34" charset="0"/>
              </a:rPr>
              <a:t>Παράρτημα</a:t>
            </a:r>
          </a:p>
        </p:txBody>
      </p:sp>
      <p:sp>
        <p:nvSpPr>
          <p:cNvPr id="3" name="Θέση περιεχομένου 2">
            <a:extLst>
              <a:ext uri="{FF2B5EF4-FFF2-40B4-BE49-F238E27FC236}">
                <a16:creationId xmlns:a16="http://schemas.microsoft.com/office/drawing/2014/main" id="{96A745CB-CA5D-C044-BBEE-9888FBFD42FC}"/>
              </a:ext>
            </a:extLst>
          </p:cNvPr>
          <p:cNvSpPr>
            <a:spLocks noGrp="1"/>
          </p:cNvSpPr>
          <p:nvPr>
            <p:ph idx="1"/>
          </p:nvPr>
        </p:nvSpPr>
        <p:spPr>
          <a:xfrm>
            <a:off x="521208" y="1758338"/>
            <a:ext cx="11155680" cy="2814918"/>
          </a:xfrm>
        </p:spPr>
        <p:txBody>
          <a:bodyPr anchor="ctr">
            <a:normAutofit/>
          </a:bodyPr>
          <a:lstStyle/>
          <a:p>
            <a:pPr lvl="0"/>
            <a:r>
              <a:rPr lang="el-GR" sz="2000" dirty="0">
                <a:latin typeface="Tahoma" panose="020B0604030504040204" pitchFamily="34" charset="0"/>
                <a:ea typeface="Tahoma" panose="020B0604030504040204" pitchFamily="34" charset="0"/>
                <a:cs typeface="Tahoma" panose="020B0604030504040204" pitchFamily="34" charset="0"/>
              </a:rPr>
              <a:t>Σύνδεσμος για το </a:t>
            </a:r>
            <a:r>
              <a:rPr lang="en-US" sz="2000" dirty="0">
                <a:latin typeface="Tahoma" panose="020B0604030504040204" pitchFamily="34" charset="0"/>
                <a:ea typeface="Tahoma" panose="020B0604030504040204" pitchFamily="34" charset="0"/>
                <a:cs typeface="Tahoma" panose="020B0604030504040204" pitchFamily="34" charset="0"/>
              </a:rPr>
              <a:t>repository </a:t>
            </a:r>
            <a:r>
              <a:rPr lang="el-GR" sz="2000" dirty="0">
                <a:latin typeface="Tahoma" panose="020B0604030504040204" pitchFamily="34" charset="0"/>
                <a:ea typeface="Tahoma" panose="020B0604030504040204" pitchFamily="34" charset="0"/>
                <a:cs typeface="Tahoma" panose="020B0604030504040204" pitchFamily="34" charset="0"/>
              </a:rPr>
              <a:t>[</a:t>
            </a:r>
            <a:r>
              <a:rPr lang="en-US" sz="2000" u="sng" dirty="0">
                <a:latin typeface="Tahoma" panose="020B0604030504040204" pitchFamily="34" charset="0"/>
                <a:ea typeface="Tahoma" panose="020B0604030504040204" pitchFamily="34" charset="0"/>
                <a:cs typeface="Tahoma" panose="020B0604030504040204" pitchFamily="34" charset="0"/>
                <a:hlinkClick r:id="rId2" tooltip="https://github.com/RaphaelAsla/plhpro_final"/>
              </a:rPr>
              <a:t>GitHub</a:t>
            </a:r>
            <a:r>
              <a:rPr lang="el-GR" sz="2000" dirty="0">
                <a:latin typeface="Tahoma" panose="020B0604030504040204" pitchFamily="34" charset="0"/>
                <a:ea typeface="Tahoma" panose="020B0604030504040204" pitchFamily="34" charset="0"/>
                <a:cs typeface="Tahoma" panose="020B0604030504040204" pitchFamily="34" charset="0"/>
              </a:rPr>
              <a:t>]</a:t>
            </a:r>
          </a:p>
          <a:p>
            <a:pPr lvl="0"/>
            <a:r>
              <a:rPr lang="el-GR" sz="2000" dirty="0">
                <a:latin typeface="Tahoma" panose="020B0604030504040204" pitchFamily="34" charset="0"/>
                <a:ea typeface="Tahoma" panose="020B0604030504040204" pitchFamily="34" charset="0"/>
                <a:cs typeface="Tahoma" panose="020B0604030504040204" pitchFamily="34" charset="0"/>
              </a:rPr>
              <a:t>Σύνδεσμος για το εγχειρίδιο χρήσης </a:t>
            </a:r>
            <a:r>
              <a:rPr lang="en-US" sz="2000" dirty="0">
                <a:latin typeface="Tahoma" panose="020B0604030504040204" pitchFamily="34" charset="0"/>
                <a:ea typeface="Tahoma" panose="020B0604030504040204" pitchFamily="34" charset="0"/>
                <a:cs typeface="Tahoma" panose="020B0604030504040204" pitchFamily="34" charset="0"/>
              </a:rPr>
              <a:t>README</a:t>
            </a:r>
            <a:r>
              <a:rPr lang="el-GR" sz="2000" dirty="0">
                <a:latin typeface="Tahoma" panose="020B0604030504040204" pitchFamily="34" charset="0"/>
                <a:ea typeface="Tahoma" panose="020B0604030504040204" pitchFamily="34" charset="0"/>
                <a:cs typeface="Tahoma" panose="020B0604030504040204" pitchFamily="34" charset="0"/>
              </a:rPr>
              <a:t> της εφαρμογής [</a:t>
            </a:r>
            <a:r>
              <a:rPr lang="en-US" sz="2000" u="sng" dirty="0">
                <a:latin typeface="Tahoma" panose="020B0604030504040204" pitchFamily="34" charset="0"/>
                <a:ea typeface="Tahoma" panose="020B0604030504040204" pitchFamily="34" charset="0"/>
                <a:cs typeface="Tahoma" panose="020B0604030504040204" pitchFamily="34" charset="0"/>
                <a:hlinkClick r:id="rId3"/>
              </a:rPr>
              <a:t>GitHub</a:t>
            </a:r>
            <a:r>
              <a:rPr lang="el-GR" sz="2000" dirty="0">
                <a:latin typeface="Tahoma" panose="020B0604030504040204" pitchFamily="34" charset="0"/>
                <a:ea typeface="Tahoma" panose="020B0604030504040204" pitchFamily="34" charset="0"/>
                <a:cs typeface="Tahoma" panose="020B0604030504040204" pitchFamily="34" charset="0"/>
              </a:rPr>
              <a:t>]</a:t>
            </a:r>
          </a:p>
        </p:txBody>
      </p:sp>
      <p:sp>
        <p:nvSpPr>
          <p:cNvPr id="4" name="Θέση αριθμού διαφάνειας 3">
            <a:extLst>
              <a:ext uri="{FF2B5EF4-FFF2-40B4-BE49-F238E27FC236}">
                <a16:creationId xmlns:a16="http://schemas.microsoft.com/office/drawing/2014/main" id="{CAC5539F-73BC-133C-B73D-1EBFBD9FB649}"/>
              </a:ext>
            </a:extLst>
          </p:cNvPr>
          <p:cNvSpPr>
            <a:spLocks noGrp="1"/>
          </p:cNvSpPr>
          <p:nvPr>
            <p:ph type="sldNum" sz="quarter" idx="12"/>
          </p:nvPr>
        </p:nvSpPr>
        <p:spPr/>
        <p:txBody>
          <a:bodyPr/>
          <a:lstStyle/>
          <a:p>
            <a:fld id="{148CC95F-0247-41B6-91CF-DC97C76A7088}" type="slidenum">
              <a:rPr lang="en-US" smtClean="0"/>
              <a:t>23</a:t>
            </a:fld>
            <a:endParaRPr lang="en-US"/>
          </a:p>
        </p:txBody>
      </p:sp>
    </p:spTree>
    <p:extLst>
      <p:ext uri="{BB962C8B-B14F-4D97-AF65-F5344CB8AC3E}">
        <p14:creationId xmlns:p14="http://schemas.microsoft.com/office/powerpoint/2010/main" val="328446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37E3BCF-7112-41F4-9672-FEF83C2ECAB2}"/>
              </a:ext>
            </a:extLst>
          </p:cNvPr>
          <p:cNvSpPr>
            <a:spLocks noGrp="1"/>
          </p:cNvSpPr>
          <p:nvPr>
            <p:ph type="title"/>
          </p:nvPr>
        </p:nvSpPr>
        <p:spPr>
          <a:xfrm>
            <a:off x="748607" y="802256"/>
            <a:ext cx="10694783" cy="632098"/>
          </a:xfrm>
        </p:spPr>
        <p:txBody>
          <a:bodyPr>
            <a:normAutofit/>
          </a:bodyPr>
          <a:lstStyle/>
          <a:p>
            <a:r>
              <a:rPr lang="el-GR" sz="2800" dirty="0">
                <a:latin typeface="Tahoma" panose="020B0604030504040204" pitchFamily="34" charset="0"/>
                <a:ea typeface="Tahoma" panose="020B0604030504040204" pitchFamily="34" charset="0"/>
                <a:cs typeface="Tahoma" panose="020B0604030504040204" pitchFamily="34" charset="0"/>
              </a:rPr>
              <a:t> Μέθοδος πρόβλεψης</a:t>
            </a:r>
          </a:p>
        </p:txBody>
      </p:sp>
      <p:sp>
        <p:nvSpPr>
          <p:cNvPr id="3" name="Θέση περιεχομένου 2">
            <a:extLst>
              <a:ext uri="{FF2B5EF4-FFF2-40B4-BE49-F238E27FC236}">
                <a16:creationId xmlns:a16="http://schemas.microsoft.com/office/drawing/2014/main" id="{84A4CF38-AF39-A6E3-DD11-97300DDB839C}"/>
              </a:ext>
            </a:extLst>
          </p:cNvPr>
          <p:cNvSpPr>
            <a:spLocks noGrp="1"/>
          </p:cNvSpPr>
          <p:nvPr>
            <p:ph idx="1"/>
          </p:nvPr>
        </p:nvSpPr>
        <p:spPr>
          <a:xfrm>
            <a:off x="748608" y="1887750"/>
            <a:ext cx="10694783" cy="3997661"/>
          </a:xfrm>
        </p:spPr>
        <p:txBody>
          <a:bodyPr anchor="ctr">
            <a:normAutofit/>
          </a:bodyPr>
          <a:lstStyle/>
          <a:p>
            <a:pPr marL="0" indent="0">
              <a:buNone/>
            </a:pPr>
            <a:r>
              <a:rPr lang="el-GR" sz="2400" b="1" dirty="0">
                <a:latin typeface="Tahoma" panose="020B0604030504040204" pitchFamily="34" charset="0"/>
                <a:ea typeface="Tahoma" panose="020B0604030504040204" pitchFamily="34" charset="0"/>
                <a:cs typeface="Tahoma" panose="020B0604030504040204" pitchFamily="34" charset="0"/>
              </a:rPr>
              <a:t>Χρήση k-NN αλγορίθμου (k-</a:t>
            </a:r>
            <a:r>
              <a:rPr lang="el-GR" sz="2400" b="1" dirty="0" err="1">
                <a:latin typeface="Tahoma" panose="020B0604030504040204" pitchFamily="34" charset="0"/>
                <a:ea typeface="Tahoma" panose="020B0604030504040204" pitchFamily="34" charset="0"/>
                <a:cs typeface="Tahoma" panose="020B0604030504040204" pitchFamily="34" charset="0"/>
              </a:rPr>
              <a:t>Nearest</a:t>
            </a:r>
            <a:r>
              <a:rPr lang="el-GR" sz="2400" b="1" dirty="0">
                <a:latin typeface="Tahoma" panose="020B0604030504040204" pitchFamily="34" charset="0"/>
                <a:ea typeface="Tahoma" panose="020B0604030504040204" pitchFamily="34" charset="0"/>
                <a:cs typeface="Tahoma" panose="020B0604030504040204" pitchFamily="34" charset="0"/>
              </a:rPr>
              <a:t> </a:t>
            </a:r>
            <a:r>
              <a:rPr lang="el-GR" sz="2400" b="1" dirty="0" err="1">
                <a:latin typeface="Tahoma" panose="020B0604030504040204" pitchFamily="34" charset="0"/>
                <a:ea typeface="Tahoma" panose="020B0604030504040204" pitchFamily="34" charset="0"/>
                <a:cs typeface="Tahoma" panose="020B0604030504040204" pitchFamily="34" charset="0"/>
              </a:rPr>
              <a:t>Neighbors</a:t>
            </a:r>
            <a:r>
              <a:rPr lang="el-GR" sz="2400" b="1" dirty="0">
                <a:latin typeface="Tahoma" panose="020B0604030504040204" pitchFamily="34" charset="0"/>
                <a:ea typeface="Tahoma" panose="020B0604030504040204" pitchFamily="34" charset="0"/>
                <a:cs typeface="Tahoma" panose="020B0604030504040204" pitchFamily="34" charset="0"/>
              </a:rPr>
              <a:t>):</a:t>
            </a:r>
          </a:p>
          <a:p>
            <a:r>
              <a:rPr lang="el-GR" sz="2000" dirty="0">
                <a:latin typeface="Tahoma" panose="020B0604030504040204" pitchFamily="34" charset="0"/>
                <a:ea typeface="Tahoma" panose="020B0604030504040204" pitchFamily="34" charset="0"/>
                <a:cs typeface="Tahoma" panose="020B0604030504040204" pitchFamily="34" charset="0"/>
              </a:rPr>
              <a:t>Δημοφιλής μέθοδος μηχανικής μάθησης</a:t>
            </a:r>
            <a:r>
              <a:rPr lang="en-US" sz="2000" dirty="0">
                <a:latin typeface="Tahoma" panose="020B0604030504040204" pitchFamily="34" charset="0"/>
                <a:ea typeface="Tahoma" panose="020B0604030504040204" pitchFamily="34" charset="0"/>
                <a:cs typeface="Tahoma" panose="020B0604030504040204" pitchFamily="34" charset="0"/>
              </a:rPr>
              <a:t>,</a:t>
            </a:r>
            <a:r>
              <a:rPr lang="el-GR" sz="2000" dirty="0">
                <a:latin typeface="Tahoma" panose="020B0604030504040204" pitchFamily="34" charset="0"/>
                <a:ea typeface="Tahoma" panose="020B0604030504040204" pitchFamily="34" charset="0"/>
                <a:cs typeface="Tahoma" panose="020B0604030504040204" pitchFamily="34" charset="0"/>
              </a:rPr>
              <a:t> βασιζόμενος στην υπόθεση ότι δεδομένα με παρόμοια χαρακτηριστικά είναι γεωμετρικά κοντά σε έναν πολυδιάστατο χώρο. </a:t>
            </a:r>
          </a:p>
          <a:p>
            <a:r>
              <a:rPr lang="el-GR" sz="2000" dirty="0">
                <a:latin typeface="Tahoma" panose="020B0604030504040204" pitchFamily="34" charset="0"/>
                <a:ea typeface="Tahoma" panose="020B0604030504040204" pitchFamily="34" charset="0"/>
                <a:cs typeface="Tahoma" panose="020B0604030504040204" pitchFamily="34" charset="0"/>
              </a:rPr>
              <a:t>Ο υπολογιστής «μαθαίνει» από την συμπεριφορά των πελατών στα ιστορικά δεδομένα για να προβλέψει τη συμπεριφορά των μελλοντικών πελατών.</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l-GR" sz="2000" dirty="0">
                <a:latin typeface="Tahoma" panose="020B0604030504040204" pitchFamily="34" charset="0"/>
                <a:ea typeface="Tahoma" panose="020B0604030504040204" pitchFamily="34" charset="0"/>
                <a:cs typeface="Tahoma" panose="020B0604030504040204" pitchFamily="34" charset="0"/>
              </a:rPr>
              <a:t>Βασίζεται στην ιδέα ότι «Τα πράγματα που είναι κοντά το ένα στο άλλο, τείνουν να έχουν παρόμοια συμπεριφορά ή κλάση.»</a:t>
            </a:r>
          </a:p>
          <a:p>
            <a:endParaRPr lang="el-GR" dirty="0"/>
          </a:p>
        </p:txBody>
      </p:sp>
      <p:sp>
        <p:nvSpPr>
          <p:cNvPr id="4" name="Θέση αριθμού διαφάνειας 3">
            <a:extLst>
              <a:ext uri="{FF2B5EF4-FFF2-40B4-BE49-F238E27FC236}">
                <a16:creationId xmlns:a16="http://schemas.microsoft.com/office/drawing/2014/main" id="{B7EC7C35-B696-5175-7034-FC559E21A7E6}"/>
              </a:ext>
            </a:extLst>
          </p:cNvPr>
          <p:cNvSpPr>
            <a:spLocks noGrp="1"/>
          </p:cNvSpPr>
          <p:nvPr>
            <p:ph type="sldNum" sz="quarter" idx="12"/>
          </p:nvPr>
        </p:nvSpPr>
        <p:spPr/>
        <p:txBody>
          <a:bodyPr/>
          <a:lstStyle/>
          <a:p>
            <a:fld id="{148CC95F-0247-41B6-91CF-DC97C76A7088}" type="slidenum">
              <a:rPr lang="en-US" smtClean="0"/>
              <a:t>3</a:t>
            </a:fld>
            <a:endParaRPr lang="en-US"/>
          </a:p>
        </p:txBody>
      </p:sp>
    </p:spTree>
    <p:extLst>
      <p:ext uri="{BB962C8B-B14F-4D97-AF65-F5344CB8AC3E}">
        <p14:creationId xmlns:p14="http://schemas.microsoft.com/office/powerpoint/2010/main" val="365502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513281-652E-3293-A832-66BFB58D6BB1}"/>
              </a:ext>
            </a:extLst>
          </p:cNvPr>
          <p:cNvSpPr>
            <a:spLocks noGrp="1"/>
          </p:cNvSpPr>
          <p:nvPr>
            <p:ph type="title"/>
          </p:nvPr>
        </p:nvSpPr>
        <p:spPr>
          <a:xfrm>
            <a:off x="521208" y="978408"/>
            <a:ext cx="11155680" cy="590416"/>
          </a:xfrm>
        </p:spPr>
        <p:txBody>
          <a:bodyPr>
            <a:normAutofit/>
          </a:bodyPr>
          <a:lstStyle/>
          <a:p>
            <a:r>
              <a:rPr lang="el-GR" sz="2800" dirty="0">
                <a:latin typeface="Tahoma" panose="020B0604030504040204" pitchFamily="34" charset="0"/>
                <a:ea typeface="Tahoma" panose="020B0604030504040204" pitchFamily="34" charset="0"/>
                <a:cs typeface="Tahoma" panose="020B0604030504040204" pitchFamily="34" charset="0"/>
              </a:rPr>
              <a:t>Ζητούμενα εργασίας σε</a:t>
            </a:r>
            <a:r>
              <a:rPr lang="en-US" sz="2800" dirty="0">
                <a:latin typeface="Tahoma" panose="020B0604030504040204" pitchFamily="34" charset="0"/>
                <a:ea typeface="Tahoma" panose="020B0604030504040204" pitchFamily="34" charset="0"/>
                <a:cs typeface="Tahoma" panose="020B0604030504040204" pitchFamily="34" charset="0"/>
              </a:rPr>
              <a:t> </a:t>
            </a:r>
            <a:r>
              <a:rPr lang="el-GR" sz="2800" dirty="0">
                <a:latin typeface="Tahoma" panose="020B0604030504040204" pitchFamily="34" charset="0"/>
                <a:ea typeface="Tahoma" panose="020B0604030504040204" pitchFamily="34" charset="0"/>
                <a:cs typeface="Tahoma" panose="020B0604030504040204" pitchFamily="34" charset="0"/>
              </a:rPr>
              <a:t>γλώσσα </a:t>
            </a:r>
            <a:r>
              <a:rPr lang="en-US" sz="2800" dirty="0">
                <a:latin typeface="Tahoma" panose="020B0604030504040204" pitchFamily="34" charset="0"/>
                <a:ea typeface="Tahoma" panose="020B0604030504040204" pitchFamily="34" charset="0"/>
                <a:cs typeface="Tahoma" panose="020B0604030504040204" pitchFamily="34" charset="0"/>
              </a:rPr>
              <a:t>Python</a:t>
            </a:r>
            <a:endParaRPr lang="el-GR" sz="2800" dirty="0">
              <a:latin typeface="Tahoma" panose="020B0604030504040204" pitchFamily="34" charset="0"/>
              <a:ea typeface="Tahoma" panose="020B0604030504040204" pitchFamily="34" charset="0"/>
              <a:cs typeface="Tahoma" panose="020B0604030504040204" pitchFamily="34" charset="0"/>
            </a:endParaRPr>
          </a:p>
        </p:txBody>
      </p:sp>
      <p:sp>
        <p:nvSpPr>
          <p:cNvPr id="3" name="Θέση περιεχομένου 2">
            <a:extLst>
              <a:ext uri="{FF2B5EF4-FFF2-40B4-BE49-F238E27FC236}">
                <a16:creationId xmlns:a16="http://schemas.microsoft.com/office/drawing/2014/main" id="{36B92DD5-71D9-0036-C37E-5F44138BD0F3}"/>
              </a:ext>
            </a:extLst>
          </p:cNvPr>
          <p:cNvSpPr>
            <a:spLocks noGrp="1"/>
          </p:cNvSpPr>
          <p:nvPr>
            <p:ph idx="1"/>
          </p:nvPr>
        </p:nvSpPr>
        <p:spPr>
          <a:xfrm>
            <a:off x="518160" y="1731135"/>
            <a:ext cx="11155680" cy="4687953"/>
          </a:xfrm>
        </p:spPr>
        <p:txBody>
          <a:bodyPr anchor="ctr">
            <a:noAutofit/>
          </a:bodyPr>
          <a:lstStyle/>
          <a:p>
            <a:pPr lvl="0"/>
            <a:r>
              <a:rPr lang="el-GR" sz="2000" dirty="0">
                <a:latin typeface="Tahoma" panose="020B0604030504040204" pitchFamily="34" charset="0"/>
                <a:ea typeface="Tahoma" panose="020B0604030504040204" pitchFamily="34" charset="0"/>
                <a:cs typeface="Tahoma" panose="020B0604030504040204" pitchFamily="34" charset="0"/>
              </a:rPr>
              <a:t>Ανάγνωση των αρχείων ‘PastCampaignData.xlsx’ και ‘NewCampaignData.xlsx’</a:t>
            </a:r>
            <a:r>
              <a:rPr lang="en-US" sz="2000" dirty="0">
                <a:latin typeface="Tahoma" panose="020B0604030504040204" pitchFamily="34" charset="0"/>
                <a:ea typeface="Tahoma" panose="020B0604030504040204" pitchFamily="34" charset="0"/>
                <a:cs typeface="Tahoma" panose="020B0604030504040204" pitchFamily="34" charset="0"/>
              </a:rPr>
              <a:t>.</a:t>
            </a:r>
            <a:endParaRPr lang="el-GR" sz="2000" dirty="0">
              <a:latin typeface="Tahoma" panose="020B0604030504040204" pitchFamily="34" charset="0"/>
              <a:ea typeface="Tahoma" panose="020B0604030504040204" pitchFamily="34" charset="0"/>
              <a:cs typeface="Tahoma" panose="020B0604030504040204" pitchFamily="34" charset="0"/>
            </a:endParaRPr>
          </a:p>
          <a:p>
            <a:pPr lvl="0"/>
            <a:r>
              <a:rPr lang="el-GR" sz="2000" b="1" dirty="0">
                <a:latin typeface="Tahoma" panose="020B0604030504040204" pitchFamily="34" charset="0"/>
                <a:ea typeface="Tahoma" panose="020B0604030504040204" pitchFamily="34" charset="0"/>
                <a:cs typeface="Tahoma" panose="020B0604030504040204" pitchFamily="34" charset="0"/>
              </a:rPr>
              <a:t>Εκπαίδευση μοντέλου k-NN </a:t>
            </a:r>
            <a:r>
              <a:rPr lang="el-GR" sz="2000" dirty="0">
                <a:latin typeface="Tahoma" panose="020B0604030504040204" pitchFamily="34" charset="0"/>
                <a:ea typeface="Tahoma" panose="020B0604030504040204" pitchFamily="34" charset="0"/>
                <a:cs typeface="Tahoma" panose="020B0604030504040204" pitchFamily="34" charset="0"/>
              </a:rPr>
              <a:t>χρησιμοποιώντας τα ιστορικά δεδομένα (στόχος η </a:t>
            </a:r>
            <a:r>
              <a:rPr lang="en-US" sz="2000" dirty="0">
                <a:latin typeface="Tahoma" panose="020B0604030504040204" pitchFamily="34" charset="0"/>
                <a:ea typeface="Tahoma" panose="020B0604030504040204" pitchFamily="34" charset="0"/>
                <a:cs typeface="Tahoma" panose="020B0604030504040204" pitchFamily="34" charset="0"/>
              </a:rPr>
              <a:t>A</a:t>
            </a:r>
            <a:r>
              <a:rPr lang="el-GR" sz="2000" dirty="0" err="1">
                <a:latin typeface="Tahoma" panose="020B0604030504040204" pitchFamily="34" charset="0"/>
                <a:ea typeface="Tahoma" panose="020B0604030504040204" pitchFamily="34" charset="0"/>
                <a:cs typeface="Tahoma" panose="020B0604030504040204" pitchFamily="34" charset="0"/>
              </a:rPr>
              <a:t>νταπόκριση</a:t>
            </a:r>
            <a:r>
              <a:rPr lang="el-GR" sz="2000" dirty="0">
                <a:latin typeface="Tahoma" panose="020B0604030504040204" pitchFamily="34" charset="0"/>
                <a:ea typeface="Tahoma" panose="020B0604030504040204" pitchFamily="34" charset="0"/>
                <a:cs typeface="Tahoma" panose="020B0604030504040204" pitchFamily="34" charset="0"/>
              </a:rPr>
              <a:t>)</a:t>
            </a:r>
            <a:r>
              <a:rPr lang="en-US" sz="2000" dirty="0">
                <a:latin typeface="Tahoma" panose="020B0604030504040204" pitchFamily="34" charset="0"/>
                <a:ea typeface="Tahoma" panose="020B0604030504040204" pitchFamily="34" charset="0"/>
                <a:cs typeface="Tahoma" panose="020B0604030504040204" pitchFamily="34" charset="0"/>
              </a:rPr>
              <a:t>.</a:t>
            </a:r>
            <a:endParaRPr lang="el-GR" sz="2000" dirty="0">
              <a:latin typeface="Tahoma" panose="020B0604030504040204" pitchFamily="34" charset="0"/>
              <a:ea typeface="Tahoma" panose="020B0604030504040204" pitchFamily="34" charset="0"/>
              <a:cs typeface="Tahoma" panose="020B0604030504040204" pitchFamily="34" charset="0"/>
            </a:endParaRPr>
          </a:p>
          <a:p>
            <a:pPr lvl="0"/>
            <a:r>
              <a:rPr lang="el-GR" sz="2000" dirty="0">
                <a:latin typeface="Tahoma" panose="020B0604030504040204" pitchFamily="34" charset="0"/>
                <a:ea typeface="Tahoma" panose="020B0604030504040204" pitchFamily="34" charset="0"/>
                <a:cs typeface="Tahoma" panose="020B0604030504040204" pitchFamily="34" charset="0"/>
              </a:rPr>
              <a:t>Πρόβλεψη </a:t>
            </a:r>
            <a:r>
              <a:rPr lang="en-US" sz="2000" dirty="0">
                <a:latin typeface="Tahoma" panose="020B0604030504040204" pitchFamily="34" charset="0"/>
                <a:ea typeface="Tahoma" panose="020B0604030504040204" pitchFamily="34" charset="0"/>
                <a:cs typeface="Tahoma" panose="020B0604030504040204" pitchFamily="34" charset="0"/>
              </a:rPr>
              <a:t>A</a:t>
            </a:r>
            <a:r>
              <a:rPr lang="el-GR" sz="2000" dirty="0" err="1">
                <a:latin typeface="Tahoma" panose="020B0604030504040204" pitchFamily="34" charset="0"/>
                <a:ea typeface="Tahoma" panose="020B0604030504040204" pitchFamily="34" charset="0"/>
                <a:cs typeface="Tahoma" panose="020B0604030504040204" pitchFamily="34" charset="0"/>
              </a:rPr>
              <a:t>νταπόκρισης</a:t>
            </a:r>
            <a:r>
              <a:rPr lang="el-GR" sz="2000" dirty="0">
                <a:latin typeface="Tahoma" panose="020B0604030504040204" pitchFamily="34" charset="0"/>
                <a:ea typeface="Tahoma" panose="020B0604030504040204" pitchFamily="34" charset="0"/>
                <a:cs typeface="Tahoma" panose="020B0604030504040204" pitchFamily="34" charset="0"/>
              </a:rPr>
              <a:t> νέων πελατών</a:t>
            </a:r>
            <a:r>
              <a:rPr lang="en-US" sz="2000" dirty="0">
                <a:latin typeface="Tahoma" panose="020B0604030504040204" pitchFamily="34" charset="0"/>
                <a:ea typeface="Tahoma" panose="020B0604030504040204" pitchFamily="34" charset="0"/>
                <a:cs typeface="Tahoma" panose="020B0604030504040204" pitchFamily="34" charset="0"/>
              </a:rPr>
              <a:t>.</a:t>
            </a:r>
            <a:endParaRPr lang="el-GR" sz="2000" dirty="0">
              <a:latin typeface="Tahoma" panose="020B0604030504040204" pitchFamily="34" charset="0"/>
              <a:ea typeface="Tahoma" panose="020B0604030504040204" pitchFamily="34" charset="0"/>
              <a:cs typeface="Tahoma" panose="020B0604030504040204" pitchFamily="34" charset="0"/>
            </a:endParaRPr>
          </a:p>
          <a:p>
            <a:pPr lvl="0"/>
            <a:r>
              <a:rPr lang="el-GR" sz="2000" dirty="0">
                <a:latin typeface="Tahoma" panose="020B0604030504040204" pitchFamily="34" charset="0"/>
                <a:ea typeface="Tahoma" panose="020B0604030504040204" pitchFamily="34" charset="0"/>
                <a:cs typeface="Tahoma" panose="020B0604030504040204" pitchFamily="34" charset="0"/>
              </a:rPr>
              <a:t>Υπολογισμός μετρικών ακρίβειας για τις προβλέψεις</a:t>
            </a:r>
            <a:r>
              <a:rPr lang="en-US" sz="2000" dirty="0">
                <a:latin typeface="Tahoma" panose="020B0604030504040204" pitchFamily="34" charset="0"/>
                <a:ea typeface="Tahoma" panose="020B0604030504040204" pitchFamily="34" charset="0"/>
                <a:cs typeface="Tahoma" panose="020B0604030504040204" pitchFamily="34" charset="0"/>
              </a:rPr>
              <a:t>, </a:t>
            </a:r>
            <a:r>
              <a:rPr lang="el-GR" sz="2000" dirty="0">
                <a:latin typeface="Tahoma" panose="020B0604030504040204" pitchFamily="34" charset="0"/>
                <a:ea typeface="Tahoma" panose="020B0604030504040204" pitchFamily="34" charset="0"/>
                <a:cs typeface="Tahoma" panose="020B0604030504040204" pitchFamily="34" charset="0"/>
              </a:rPr>
              <a:t>συνολική (</a:t>
            </a:r>
            <a:r>
              <a:rPr lang="el-GR" sz="2000" dirty="0" err="1">
                <a:latin typeface="Tahoma" panose="020B0604030504040204" pitchFamily="34" charset="0"/>
                <a:ea typeface="Tahoma" panose="020B0604030504040204" pitchFamily="34" charset="0"/>
                <a:cs typeface="Tahoma" panose="020B0604030504040204" pitchFamily="34" charset="0"/>
              </a:rPr>
              <a:t>accuracy</a:t>
            </a:r>
            <a:r>
              <a:rPr lang="el-GR" sz="2000" dirty="0">
                <a:latin typeface="Tahoma" panose="020B0604030504040204" pitchFamily="34" charset="0"/>
                <a:ea typeface="Tahoma" panose="020B0604030504040204" pitchFamily="34" charset="0"/>
                <a:cs typeface="Tahoma" panose="020B0604030504040204" pitchFamily="34" charset="0"/>
              </a:rPr>
              <a:t>) και ανά κλάση (</a:t>
            </a:r>
            <a:r>
              <a:rPr lang="el-GR" sz="2000" dirty="0" err="1">
                <a:latin typeface="Tahoma" panose="020B0604030504040204" pitchFamily="34" charset="0"/>
                <a:ea typeface="Tahoma" panose="020B0604030504040204" pitchFamily="34" charset="0"/>
                <a:cs typeface="Tahoma" panose="020B0604030504040204" pitchFamily="34" charset="0"/>
              </a:rPr>
              <a:t>class-specific</a:t>
            </a:r>
            <a:r>
              <a:rPr lang="el-GR" sz="2000" dirty="0">
                <a:latin typeface="Tahoma" panose="020B0604030504040204" pitchFamily="34" charset="0"/>
                <a:ea typeface="Tahoma" panose="020B0604030504040204" pitchFamily="34" charset="0"/>
                <a:cs typeface="Tahoma" panose="020B0604030504040204" pitchFamily="34" charset="0"/>
              </a:rPr>
              <a:t> </a:t>
            </a:r>
            <a:r>
              <a:rPr lang="el-GR" sz="2000" dirty="0" err="1">
                <a:latin typeface="Tahoma" panose="020B0604030504040204" pitchFamily="34" charset="0"/>
                <a:ea typeface="Tahoma" panose="020B0604030504040204" pitchFamily="34" charset="0"/>
                <a:cs typeface="Tahoma" panose="020B0604030504040204" pitchFamily="34" charset="0"/>
              </a:rPr>
              <a:t>precision</a:t>
            </a:r>
            <a:r>
              <a:rPr lang="el-GR" sz="2000" dirty="0">
                <a:latin typeface="Tahoma" panose="020B0604030504040204" pitchFamily="34" charset="0"/>
                <a:ea typeface="Tahoma" panose="020B0604030504040204" pitchFamily="34" charset="0"/>
                <a:cs typeface="Tahoma" panose="020B0604030504040204" pitchFamily="34" charset="0"/>
              </a:rPr>
              <a:t> / </a:t>
            </a:r>
            <a:r>
              <a:rPr lang="el-GR" sz="2000" dirty="0" err="1">
                <a:latin typeface="Tahoma" panose="020B0604030504040204" pitchFamily="34" charset="0"/>
                <a:ea typeface="Tahoma" panose="020B0604030504040204" pitchFamily="34" charset="0"/>
                <a:cs typeface="Tahoma" panose="020B0604030504040204" pitchFamily="34" charset="0"/>
              </a:rPr>
              <a:t>accuracy</a:t>
            </a:r>
            <a:r>
              <a:rPr lang="el-GR" sz="2000" dirty="0">
                <a:latin typeface="Tahoma" panose="020B0604030504040204" pitchFamily="34" charset="0"/>
                <a:ea typeface="Tahoma" panose="020B0604030504040204" pitchFamily="34" charset="0"/>
                <a:cs typeface="Tahoma" panose="020B0604030504040204" pitchFamily="34" charset="0"/>
              </a:rPr>
              <a:t>)</a:t>
            </a:r>
            <a:r>
              <a:rPr lang="en-US" sz="2000" dirty="0">
                <a:latin typeface="Tahoma" panose="020B0604030504040204" pitchFamily="34" charset="0"/>
                <a:ea typeface="Tahoma" panose="020B0604030504040204" pitchFamily="34" charset="0"/>
                <a:cs typeface="Tahoma" panose="020B0604030504040204" pitchFamily="34" charset="0"/>
              </a:rPr>
              <a:t>.</a:t>
            </a:r>
            <a:endParaRPr lang="el-GR" sz="2000" dirty="0">
              <a:latin typeface="Tahoma" panose="020B0604030504040204" pitchFamily="34" charset="0"/>
              <a:ea typeface="Tahoma" panose="020B0604030504040204" pitchFamily="34" charset="0"/>
              <a:cs typeface="Tahoma" panose="020B0604030504040204" pitchFamily="34" charset="0"/>
            </a:endParaRPr>
          </a:p>
          <a:p>
            <a:pPr lvl="0"/>
            <a:r>
              <a:rPr lang="el-GR" sz="2000" dirty="0">
                <a:latin typeface="Tahoma" panose="020B0604030504040204" pitchFamily="34" charset="0"/>
                <a:ea typeface="Tahoma" panose="020B0604030504040204" pitchFamily="34" charset="0"/>
                <a:cs typeface="Tahoma" panose="020B0604030504040204" pitchFamily="34" charset="0"/>
              </a:rPr>
              <a:t>Δημιουργία </a:t>
            </a:r>
            <a:r>
              <a:rPr lang="el-GR" sz="2000" b="1" dirty="0">
                <a:latin typeface="Tahoma" panose="020B0604030504040204" pitchFamily="34" charset="0"/>
                <a:ea typeface="Tahoma" panose="020B0604030504040204" pitchFamily="34" charset="0"/>
                <a:cs typeface="Tahoma" panose="020B0604030504040204" pitchFamily="34" charset="0"/>
              </a:rPr>
              <a:t>περιβάλλοντος </a:t>
            </a:r>
            <a:r>
              <a:rPr lang="el-GR" sz="2000" b="1" dirty="0" err="1">
                <a:latin typeface="Tahoma" panose="020B0604030504040204" pitchFamily="34" charset="0"/>
                <a:ea typeface="Tahoma" panose="020B0604030504040204" pitchFamily="34" charset="0"/>
                <a:cs typeface="Tahoma" panose="020B0604030504040204" pitchFamily="34" charset="0"/>
              </a:rPr>
              <a:t>διεπαφής</a:t>
            </a:r>
            <a:r>
              <a:rPr lang="el-GR" sz="2000" b="1" dirty="0">
                <a:latin typeface="Tahoma" panose="020B0604030504040204" pitchFamily="34" charset="0"/>
                <a:ea typeface="Tahoma" panose="020B0604030504040204" pitchFamily="34" charset="0"/>
                <a:cs typeface="Tahoma" panose="020B0604030504040204" pitchFamily="34" charset="0"/>
              </a:rPr>
              <a:t> (GUI)</a:t>
            </a:r>
            <a:r>
              <a:rPr lang="el-GR" sz="2000" dirty="0">
                <a:latin typeface="Tahoma" panose="020B0604030504040204" pitchFamily="34" charset="0"/>
                <a:ea typeface="Tahoma" panose="020B0604030504040204" pitchFamily="34" charset="0"/>
                <a:cs typeface="Tahoma" panose="020B0604030504040204" pitchFamily="34" charset="0"/>
              </a:rPr>
              <a:t> για διαχείριση πληροφοριών και λειτουργιών εφαρμογής από τον χρήστη. </a:t>
            </a:r>
          </a:p>
        </p:txBody>
      </p:sp>
      <p:sp>
        <p:nvSpPr>
          <p:cNvPr id="4" name="Θέση αριθμού διαφάνειας 3">
            <a:extLst>
              <a:ext uri="{FF2B5EF4-FFF2-40B4-BE49-F238E27FC236}">
                <a16:creationId xmlns:a16="http://schemas.microsoft.com/office/drawing/2014/main" id="{8B16C299-21EE-DC67-8951-6C64C7BC0D39}"/>
              </a:ext>
            </a:extLst>
          </p:cNvPr>
          <p:cNvSpPr>
            <a:spLocks noGrp="1"/>
          </p:cNvSpPr>
          <p:nvPr>
            <p:ph type="sldNum" sz="quarter" idx="12"/>
          </p:nvPr>
        </p:nvSpPr>
        <p:spPr/>
        <p:txBody>
          <a:bodyPr/>
          <a:lstStyle/>
          <a:p>
            <a:fld id="{148CC95F-0247-41B6-91CF-DC97C76A7088}" type="slidenum">
              <a:rPr lang="en-US" smtClean="0"/>
              <a:t>4</a:t>
            </a:fld>
            <a:endParaRPr lang="en-US"/>
          </a:p>
        </p:txBody>
      </p:sp>
    </p:spTree>
    <p:extLst>
      <p:ext uri="{BB962C8B-B14F-4D97-AF65-F5344CB8AC3E}">
        <p14:creationId xmlns:p14="http://schemas.microsoft.com/office/powerpoint/2010/main" val="208539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2034064-2BC6-C72D-1073-19C388EE84E8}"/>
              </a:ext>
            </a:extLst>
          </p:cNvPr>
          <p:cNvSpPr>
            <a:spLocks noGrp="1"/>
          </p:cNvSpPr>
          <p:nvPr>
            <p:ph type="title"/>
          </p:nvPr>
        </p:nvSpPr>
        <p:spPr>
          <a:xfrm>
            <a:off x="521208" y="978408"/>
            <a:ext cx="11155680" cy="724886"/>
          </a:xfrm>
        </p:spPr>
        <p:txBody>
          <a:bodyPr>
            <a:noAutofit/>
          </a:bodyPr>
          <a:lstStyle/>
          <a:p>
            <a:r>
              <a:rPr lang="el-GR" sz="2800" dirty="0">
                <a:latin typeface="Tahoma" panose="020B0604030504040204" pitchFamily="34" charset="0"/>
                <a:ea typeface="Tahoma" panose="020B0604030504040204" pitchFamily="34" charset="0"/>
                <a:cs typeface="Tahoma" panose="020B0604030504040204" pitchFamily="34" charset="0"/>
              </a:rPr>
              <a:t>Σχεδιασμός και Υλοποίηση Μοντέλου Πρόβλεψης (ΚΝΝ)</a:t>
            </a:r>
            <a:br>
              <a:rPr lang="el-GR" sz="2800" dirty="0">
                <a:latin typeface="Tahoma" panose="020B0604030504040204" pitchFamily="34" charset="0"/>
                <a:ea typeface="Tahoma" panose="020B0604030504040204" pitchFamily="34" charset="0"/>
                <a:cs typeface="Tahoma" panose="020B0604030504040204" pitchFamily="34" charset="0"/>
              </a:rPr>
            </a:br>
            <a:endParaRPr lang="el-GR" sz="2800" dirty="0">
              <a:latin typeface="Tahoma" panose="020B0604030504040204" pitchFamily="34" charset="0"/>
              <a:ea typeface="Tahoma" panose="020B0604030504040204" pitchFamily="34" charset="0"/>
              <a:cs typeface="Tahoma" panose="020B0604030504040204" pitchFamily="34" charset="0"/>
            </a:endParaRPr>
          </a:p>
        </p:txBody>
      </p:sp>
      <p:sp>
        <p:nvSpPr>
          <p:cNvPr id="3" name="Θέση περιεχομένου 2">
            <a:extLst>
              <a:ext uri="{FF2B5EF4-FFF2-40B4-BE49-F238E27FC236}">
                <a16:creationId xmlns:a16="http://schemas.microsoft.com/office/drawing/2014/main" id="{64C87565-4BC8-80FD-81D3-B8024EAD8C59}"/>
              </a:ext>
            </a:extLst>
          </p:cNvPr>
          <p:cNvSpPr>
            <a:spLocks noGrp="1"/>
          </p:cNvSpPr>
          <p:nvPr>
            <p:ph idx="1"/>
          </p:nvPr>
        </p:nvSpPr>
        <p:spPr>
          <a:xfrm>
            <a:off x="518160" y="1889401"/>
            <a:ext cx="11155680" cy="4116951"/>
          </a:xfrm>
        </p:spPr>
        <p:txBody>
          <a:bodyPr anchor="ctr"/>
          <a:lstStyle/>
          <a:p>
            <a:r>
              <a:rPr lang="el-GR" sz="3000" dirty="0"/>
              <a:t>Συλλογή και Προ επεξεργασία Δεδομένων Εργασίας</a:t>
            </a:r>
          </a:p>
          <a:p>
            <a:pPr lvl="0"/>
            <a:r>
              <a:rPr lang="el-GR" sz="3000" dirty="0"/>
              <a:t>Ανάπτυξη και Εκπαίδευση Μοντέλου Πρόβλεψης (k-NN)</a:t>
            </a:r>
          </a:p>
          <a:p>
            <a:r>
              <a:rPr lang="el-GR" sz="3000" dirty="0"/>
              <a:t>Διαδικασία Πρόβλεψης </a:t>
            </a:r>
            <a:endParaRPr lang="en-US" sz="3000" dirty="0"/>
          </a:p>
          <a:p>
            <a:r>
              <a:rPr lang="el-GR" sz="3000" dirty="0"/>
              <a:t>Υπολογισμός και Εμφάνιση Μετρικών Επικύρωσης</a:t>
            </a:r>
            <a:endParaRPr lang="el-GR" dirty="0"/>
          </a:p>
        </p:txBody>
      </p:sp>
      <p:sp>
        <p:nvSpPr>
          <p:cNvPr id="4" name="Θέση αριθμού διαφάνειας 3">
            <a:extLst>
              <a:ext uri="{FF2B5EF4-FFF2-40B4-BE49-F238E27FC236}">
                <a16:creationId xmlns:a16="http://schemas.microsoft.com/office/drawing/2014/main" id="{E3614AD8-C137-0B1A-CAE3-56334F163B94}"/>
              </a:ext>
            </a:extLst>
          </p:cNvPr>
          <p:cNvSpPr>
            <a:spLocks noGrp="1"/>
          </p:cNvSpPr>
          <p:nvPr>
            <p:ph type="sldNum" sz="quarter" idx="12"/>
          </p:nvPr>
        </p:nvSpPr>
        <p:spPr/>
        <p:txBody>
          <a:bodyPr/>
          <a:lstStyle/>
          <a:p>
            <a:fld id="{148CC95F-0247-41B6-91CF-DC97C76A7088}" type="slidenum">
              <a:rPr lang="en-US" smtClean="0"/>
              <a:t>5</a:t>
            </a:fld>
            <a:endParaRPr lang="en-US"/>
          </a:p>
        </p:txBody>
      </p:sp>
    </p:spTree>
    <p:extLst>
      <p:ext uri="{BB962C8B-B14F-4D97-AF65-F5344CB8AC3E}">
        <p14:creationId xmlns:p14="http://schemas.microsoft.com/office/powerpoint/2010/main" val="84895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5D69EF5-A9B6-99EF-752A-9B7A5DFF1B7C}"/>
              </a:ext>
            </a:extLst>
          </p:cNvPr>
          <p:cNvSpPr>
            <a:spLocks noGrp="1"/>
          </p:cNvSpPr>
          <p:nvPr>
            <p:ph type="title"/>
          </p:nvPr>
        </p:nvSpPr>
        <p:spPr>
          <a:xfrm>
            <a:off x="521208" y="978408"/>
            <a:ext cx="11155680" cy="1262768"/>
          </a:xfrm>
        </p:spPr>
        <p:txBody>
          <a:bodyPr>
            <a:noAutofit/>
          </a:bodyPr>
          <a:lstStyle/>
          <a:p>
            <a:pPr algn="ctr"/>
            <a:r>
              <a:rPr lang="el-GR" sz="2800" dirty="0">
                <a:latin typeface="Tahoma" panose="020B0604030504040204" pitchFamily="34" charset="0"/>
                <a:ea typeface="Tahoma" panose="020B0604030504040204" pitchFamily="34" charset="0"/>
                <a:cs typeface="Tahoma" panose="020B0604030504040204" pitchFamily="34" charset="0"/>
              </a:rPr>
              <a:t>Σχεδιασμός και Υλοποίηση Γραφικού Περιβάλλοντος Χρήστη (GUI)</a:t>
            </a:r>
            <a:br>
              <a:rPr lang="el-GR" sz="2800" dirty="0">
                <a:latin typeface="Tahoma" panose="020B0604030504040204" pitchFamily="34" charset="0"/>
                <a:ea typeface="Tahoma" panose="020B0604030504040204" pitchFamily="34" charset="0"/>
                <a:cs typeface="Tahoma" panose="020B0604030504040204" pitchFamily="34" charset="0"/>
              </a:rPr>
            </a:br>
            <a:endParaRPr lang="el-GR" sz="2800" dirty="0">
              <a:latin typeface="Tahoma" panose="020B0604030504040204" pitchFamily="34" charset="0"/>
              <a:ea typeface="Tahoma" panose="020B0604030504040204" pitchFamily="34" charset="0"/>
              <a:cs typeface="Tahoma" panose="020B0604030504040204" pitchFamily="34" charset="0"/>
            </a:endParaRPr>
          </a:p>
        </p:txBody>
      </p:sp>
      <p:sp>
        <p:nvSpPr>
          <p:cNvPr id="3" name="Θέση περιεχομένου 2">
            <a:extLst>
              <a:ext uri="{FF2B5EF4-FFF2-40B4-BE49-F238E27FC236}">
                <a16:creationId xmlns:a16="http://schemas.microsoft.com/office/drawing/2014/main" id="{F109261B-0869-DF65-C985-93C5E55295BA}"/>
              </a:ext>
            </a:extLst>
          </p:cNvPr>
          <p:cNvSpPr>
            <a:spLocks noGrp="1"/>
          </p:cNvSpPr>
          <p:nvPr>
            <p:ph idx="1"/>
          </p:nvPr>
        </p:nvSpPr>
        <p:spPr>
          <a:xfrm>
            <a:off x="515112" y="2241176"/>
            <a:ext cx="11155680" cy="3767328"/>
          </a:xfrm>
        </p:spPr>
        <p:txBody>
          <a:bodyPr anchor="ctr"/>
          <a:lstStyle/>
          <a:p>
            <a:pPr marL="0" indent="0">
              <a:buNone/>
            </a:pPr>
            <a:r>
              <a:rPr lang="el-GR" sz="2000" dirty="0">
                <a:latin typeface="Tahoma" panose="020B0604030504040204" pitchFamily="34" charset="0"/>
                <a:ea typeface="Tahoma" panose="020B0604030504040204" pitchFamily="34" charset="0"/>
                <a:cs typeface="Tahoma" panose="020B0604030504040204" pitchFamily="34" charset="0"/>
              </a:rPr>
              <a:t>Υλοποιείται ως κλάση </a:t>
            </a:r>
            <a:r>
              <a:rPr lang="en-US" sz="2000" dirty="0">
                <a:latin typeface="Consolas" panose="020B0609020204030204" pitchFamily="49" charset="0"/>
                <a:ea typeface="Tahoma" panose="020B0604030504040204" pitchFamily="34" charset="0"/>
                <a:cs typeface="Tahoma" panose="020B0604030504040204" pitchFamily="34" charset="0"/>
              </a:rPr>
              <a:t>CampaignPredictionApp</a:t>
            </a:r>
            <a:r>
              <a:rPr lang="el-GR" sz="2000" dirty="0">
                <a:latin typeface="Tahoma" panose="020B0604030504040204" pitchFamily="34" charset="0"/>
                <a:ea typeface="Tahoma" panose="020B0604030504040204" pitchFamily="34" charset="0"/>
                <a:cs typeface="Tahoma" panose="020B0604030504040204" pitchFamily="34" charset="0"/>
              </a:rPr>
              <a:t> (μέσω χρήσης της έτοιμης βιβλιοθήκη </a:t>
            </a:r>
            <a:r>
              <a:rPr lang="en-US" sz="2000" dirty="0" err="1">
                <a:latin typeface="Consolas" panose="020B0609020204030204" pitchFamily="49" charset="0"/>
                <a:ea typeface="Tahoma" panose="020B0604030504040204" pitchFamily="34" charset="0"/>
                <a:cs typeface="Tahoma" panose="020B0604030504040204" pitchFamily="34" charset="0"/>
              </a:rPr>
              <a:t>tkinter</a:t>
            </a:r>
            <a:r>
              <a:rPr lang="el-GR" sz="2000" dirty="0">
                <a:latin typeface="Tahoma" panose="020B0604030504040204" pitchFamily="34" charset="0"/>
                <a:ea typeface="Tahoma" panose="020B0604030504040204" pitchFamily="34" charset="0"/>
                <a:cs typeface="Tahoma" panose="020B0604030504040204" pitchFamily="34" charset="0"/>
              </a:rPr>
              <a:t>) δημιουργώντας ένα κύριο παράθυρο, μέσα στο οποίο, διαμορφώνονται δύο βασικές περιοχές:</a:t>
            </a:r>
          </a:p>
          <a:p>
            <a:pPr marL="457200" indent="-457200">
              <a:buFont typeface="+mj-lt"/>
              <a:buAutoNum type="arabicPeriod"/>
            </a:pPr>
            <a:r>
              <a:rPr lang="el-GR" sz="2000" dirty="0">
                <a:latin typeface="Tahoma" panose="020B0604030504040204" pitchFamily="34" charset="0"/>
                <a:ea typeface="Tahoma" panose="020B0604030504040204" pitchFamily="34" charset="0"/>
                <a:cs typeface="Tahoma" panose="020B0604030504040204" pitchFamily="34" charset="0"/>
              </a:rPr>
              <a:t>Πλαίσιο Κουμπιών</a:t>
            </a:r>
          </a:p>
          <a:p>
            <a:pPr marL="457200" indent="-457200">
              <a:buFont typeface="+mj-lt"/>
              <a:buAutoNum type="arabicPeriod"/>
            </a:pPr>
            <a:r>
              <a:rPr lang="el-GR" sz="2000" dirty="0" err="1">
                <a:latin typeface="Tahoma" panose="020B0604030504040204" pitchFamily="34" charset="0"/>
                <a:ea typeface="Tahoma" panose="020B0604030504040204" pitchFamily="34" charset="0"/>
                <a:cs typeface="Tahoma" panose="020B0604030504040204" pitchFamily="34" charset="0"/>
              </a:rPr>
              <a:t>Notebook</a:t>
            </a:r>
            <a:r>
              <a:rPr lang="el-GR" sz="2000" dirty="0">
                <a:latin typeface="Tahoma" panose="020B0604030504040204" pitchFamily="34" charset="0"/>
                <a:ea typeface="Tahoma" panose="020B0604030504040204" pitchFamily="34" charset="0"/>
                <a:cs typeface="Tahoma" panose="020B0604030504040204" pitchFamily="34" charset="0"/>
              </a:rPr>
              <a:t> με δύο καρτέλες (</a:t>
            </a:r>
            <a:r>
              <a:rPr lang="el-GR" sz="2000" dirty="0" err="1">
                <a:latin typeface="Tahoma" panose="020B0604030504040204" pitchFamily="34" charset="0"/>
                <a:ea typeface="Tahoma" panose="020B0604030504040204" pitchFamily="34" charset="0"/>
                <a:cs typeface="Tahoma" panose="020B0604030504040204" pitchFamily="34" charset="0"/>
              </a:rPr>
              <a:t>tabs</a:t>
            </a:r>
            <a:r>
              <a:rPr lang="el-GR" sz="2000" dirty="0">
                <a:latin typeface="Tahoma" panose="020B0604030504040204" pitchFamily="34" charset="0"/>
                <a:ea typeface="Tahoma" panose="020B0604030504040204" pitchFamily="34" charset="0"/>
                <a:cs typeface="Tahoma" panose="020B0604030504040204" pitchFamily="34" charset="0"/>
              </a:rPr>
              <a:t>)</a:t>
            </a:r>
          </a:p>
          <a:p>
            <a:pPr marL="914400" lvl="1" indent="-457200">
              <a:buFont typeface="+mj-lt"/>
              <a:buAutoNum type="arabicPeriod"/>
            </a:pPr>
            <a:r>
              <a:rPr lang="el-GR" sz="1800" dirty="0">
                <a:latin typeface="Tahoma" panose="020B0604030504040204" pitchFamily="34" charset="0"/>
                <a:ea typeface="Tahoma" panose="020B0604030504040204" pitchFamily="34" charset="0"/>
                <a:cs typeface="Tahoma" panose="020B0604030504040204" pitchFamily="34" charset="0"/>
              </a:rPr>
              <a:t>Καρτέλα «Αρχείου Καταγραφής»</a:t>
            </a:r>
          </a:p>
          <a:p>
            <a:pPr marL="914400" lvl="1" indent="-457200">
              <a:buFont typeface="+mj-lt"/>
              <a:buAutoNum type="arabicPeriod"/>
            </a:pPr>
            <a:r>
              <a:rPr lang="el-GR" sz="1800" dirty="0">
                <a:latin typeface="Tahoma" panose="020B0604030504040204" pitchFamily="34" charset="0"/>
                <a:ea typeface="Tahoma" panose="020B0604030504040204" pitchFamily="34" charset="0"/>
                <a:cs typeface="Tahoma" panose="020B0604030504040204" pitchFamily="34" charset="0"/>
              </a:rPr>
              <a:t>Καρτέλα «Γραφήματος Αποτελεσμάτων Πρόβλεψης»</a:t>
            </a:r>
            <a:endParaRPr lang="el-GR" dirty="0"/>
          </a:p>
        </p:txBody>
      </p:sp>
      <p:sp>
        <p:nvSpPr>
          <p:cNvPr id="4" name="Θέση αριθμού διαφάνειας 3">
            <a:extLst>
              <a:ext uri="{FF2B5EF4-FFF2-40B4-BE49-F238E27FC236}">
                <a16:creationId xmlns:a16="http://schemas.microsoft.com/office/drawing/2014/main" id="{CC8E9606-AD61-BE65-587E-E3ABDAD69EBB}"/>
              </a:ext>
            </a:extLst>
          </p:cNvPr>
          <p:cNvSpPr>
            <a:spLocks noGrp="1"/>
          </p:cNvSpPr>
          <p:nvPr>
            <p:ph type="sldNum" sz="quarter" idx="12"/>
          </p:nvPr>
        </p:nvSpPr>
        <p:spPr/>
        <p:txBody>
          <a:bodyPr/>
          <a:lstStyle/>
          <a:p>
            <a:fld id="{148CC95F-0247-41B6-91CF-DC97C76A7088}" type="slidenum">
              <a:rPr lang="en-US" smtClean="0"/>
              <a:t>6</a:t>
            </a:fld>
            <a:endParaRPr lang="en-US"/>
          </a:p>
        </p:txBody>
      </p:sp>
    </p:spTree>
    <p:extLst>
      <p:ext uri="{BB962C8B-B14F-4D97-AF65-F5344CB8AC3E}">
        <p14:creationId xmlns:p14="http://schemas.microsoft.com/office/powerpoint/2010/main" val="262608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B59AD3-F70C-A364-4A27-E20304268059}"/>
              </a:ext>
            </a:extLst>
          </p:cNvPr>
          <p:cNvSpPr>
            <a:spLocks noGrp="1"/>
          </p:cNvSpPr>
          <p:nvPr>
            <p:ph type="title"/>
          </p:nvPr>
        </p:nvSpPr>
        <p:spPr>
          <a:xfrm>
            <a:off x="521208" y="978408"/>
            <a:ext cx="11155680" cy="877286"/>
          </a:xfrm>
        </p:spPr>
        <p:txBody>
          <a:bodyPr>
            <a:noAutofit/>
          </a:bodyPr>
          <a:lstStyle/>
          <a:p>
            <a:r>
              <a:rPr lang="el-GR" sz="2800" dirty="0">
                <a:latin typeface="Tahoma" panose="020B0604030504040204" pitchFamily="34" charset="0"/>
                <a:ea typeface="Tahoma" panose="020B0604030504040204" pitchFamily="34" charset="0"/>
                <a:cs typeface="Tahoma" panose="020B0604030504040204" pitchFamily="34" charset="0"/>
              </a:rPr>
              <a:t>Λειτουργίες που προσφέρει το GUI</a:t>
            </a:r>
            <a:br>
              <a:rPr lang="el-GR" sz="2800" dirty="0">
                <a:latin typeface="Tahoma" panose="020B0604030504040204" pitchFamily="34" charset="0"/>
                <a:ea typeface="Tahoma" panose="020B0604030504040204" pitchFamily="34" charset="0"/>
                <a:cs typeface="Tahoma" panose="020B0604030504040204" pitchFamily="34" charset="0"/>
              </a:rPr>
            </a:br>
            <a:endParaRPr lang="el-GR" sz="2800" dirty="0">
              <a:latin typeface="Tahoma" panose="020B0604030504040204" pitchFamily="34" charset="0"/>
              <a:ea typeface="Tahoma" panose="020B0604030504040204" pitchFamily="34" charset="0"/>
              <a:cs typeface="Tahoma" panose="020B0604030504040204" pitchFamily="34" charset="0"/>
            </a:endParaRPr>
          </a:p>
        </p:txBody>
      </p:sp>
      <p:sp>
        <p:nvSpPr>
          <p:cNvPr id="3" name="Θέση περιεχομένου 2">
            <a:extLst>
              <a:ext uri="{FF2B5EF4-FFF2-40B4-BE49-F238E27FC236}">
                <a16:creationId xmlns:a16="http://schemas.microsoft.com/office/drawing/2014/main" id="{9E755170-CBD0-F179-6D0F-D01E378B2937}"/>
              </a:ext>
            </a:extLst>
          </p:cNvPr>
          <p:cNvSpPr>
            <a:spLocks noGrp="1"/>
          </p:cNvSpPr>
          <p:nvPr>
            <p:ph idx="1"/>
          </p:nvPr>
        </p:nvSpPr>
        <p:spPr>
          <a:xfrm>
            <a:off x="518160" y="1753854"/>
            <a:ext cx="11155680" cy="4665233"/>
          </a:xfrm>
        </p:spPr>
        <p:txBody>
          <a:bodyPr anchor="ctr">
            <a:normAutofit/>
          </a:bodyPr>
          <a:lstStyle/>
          <a:p>
            <a:r>
              <a:rPr lang="el-GR" sz="2000" dirty="0">
                <a:latin typeface="Tahoma" panose="020B0604030504040204" pitchFamily="34" charset="0"/>
                <a:ea typeface="Tahoma" panose="020B0604030504040204" pitchFamily="34" charset="0"/>
                <a:cs typeface="Tahoma" panose="020B0604030504040204" pitchFamily="34" charset="0"/>
              </a:rPr>
              <a:t>Φόρτωση Αρχείων </a:t>
            </a:r>
            <a:r>
              <a:rPr lang="en-US" sz="2000" dirty="0">
                <a:latin typeface="Tahoma" panose="020B0604030504040204" pitchFamily="34" charset="0"/>
                <a:ea typeface="Tahoma" panose="020B0604030504040204" pitchFamily="34" charset="0"/>
                <a:cs typeface="Tahoma" panose="020B0604030504040204" pitchFamily="34" charset="0"/>
              </a:rPr>
              <a:t>Excel (Past &amp; New Campaign Data):</a:t>
            </a:r>
          </a:p>
          <a:p>
            <a:r>
              <a:rPr lang="el-GR" sz="2000" dirty="0">
                <a:latin typeface="Tahoma" panose="020B0604030504040204" pitchFamily="34" charset="0"/>
                <a:ea typeface="Tahoma" panose="020B0604030504040204" pitchFamily="34" charset="0"/>
                <a:cs typeface="Tahoma" panose="020B0604030504040204" pitchFamily="34" charset="0"/>
              </a:rPr>
              <a:t>Εκπαίδευση Μοντέλου </a:t>
            </a:r>
            <a:r>
              <a:rPr lang="en-US" sz="2000" dirty="0">
                <a:latin typeface="Tahoma" panose="020B0604030504040204" pitchFamily="34" charset="0"/>
                <a:ea typeface="Tahoma" panose="020B0604030504040204" pitchFamily="34" charset="0"/>
                <a:cs typeface="Tahoma" panose="020B0604030504040204" pitchFamily="34" charset="0"/>
              </a:rPr>
              <a:t>k-NN</a:t>
            </a:r>
            <a:endParaRPr lang="el-GR" sz="2000" dirty="0">
              <a:latin typeface="Tahoma" panose="020B0604030504040204" pitchFamily="34" charset="0"/>
              <a:ea typeface="Tahoma" panose="020B0604030504040204" pitchFamily="34" charset="0"/>
              <a:cs typeface="Tahoma" panose="020B0604030504040204" pitchFamily="34" charset="0"/>
            </a:endParaRPr>
          </a:p>
          <a:p>
            <a:pPr lvl="1"/>
            <a:r>
              <a:rPr lang="el-GR" sz="2000" dirty="0">
                <a:latin typeface="Tahoma" panose="020B0604030504040204" pitchFamily="34" charset="0"/>
                <a:ea typeface="Tahoma" panose="020B0604030504040204" pitchFamily="34" charset="0"/>
                <a:cs typeface="Tahoma" panose="020B0604030504040204" pitchFamily="34" charset="0"/>
              </a:rPr>
              <a:t>Με εύρεση βέλτιστου αριθμού </a:t>
            </a:r>
            <a:r>
              <a:rPr lang="en-US" sz="2000" dirty="0">
                <a:latin typeface="Tahoma" panose="020B0604030504040204" pitchFamily="34" charset="0"/>
                <a:ea typeface="Tahoma" panose="020B0604030504040204" pitchFamily="34" charset="0"/>
                <a:cs typeface="Tahoma" panose="020B0604030504040204" pitchFamily="34" charset="0"/>
              </a:rPr>
              <a:t>k</a:t>
            </a:r>
          </a:p>
          <a:p>
            <a:pPr lvl="1"/>
            <a:r>
              <a:rPr lang="el-GR" sz="2000" dirty="0">
                <a:latin typeface="Tahoma" panose="020B0604030504040204" pitchFamily="34" charset="0"/>
                <a:ea typeface="Tahoma" panose="020B0604030504040204" pitchFamily="34" charset="0"/>
                <a:cs typeface="Tahoma" panose="020B0604030504040204" pitchFamily="34" charset="0"/>
              </a:rPr>
              <a:t>Με εισαγωγή από το χρήστη αριθμού </a:t>
            </a:r>
            <a:r>
              <a:rPr lang="en-US" sz="2000" dirty="0">
                <a:latin typeface="Tahoma" panose="020B0604030504040204" pitchFamily="34" charset="0"/>
                <a:ea typeface="Tahoma" panose="020B0604030504040204" pitchFamily="34" charset="0"/>
                <a:cs typeface="Tahoma" panose="020B0604030504040204" pitchFamily="34" charset="0"/>
              </a:rPr>
              <a:t>k</a:t>
            </a:r>
          </a:p>
          <a:p>
            <a:r>
              <a:rPr lang="el-GR" sz="2000" dirty="0">
                <a:latin typeface="Tahoma" panose="020B0604030504040204" pitchFamily="34" charset="0"/>
                <a:ea typeface="Tahoma" panose="020B0604030504040204" pitchFamily="34" charset="0"/>
                <a:cs typeface="Tahoma" panose="020B0604030504040204" pitchFamily="34" charset="0"/>
              </a:rPr>
              <a:t>Πρόβλεψη για Νέα Δεδομένα</a:t>
            </a:r>
          </a:p>
          <a:p>
            <a:r>
              <a:rPr lang="el-GR" sz="2000" dirty="0">
                <a:latin typeface="Tahoma" panose="020B0604030504040204" pitchFamily="34" charset="0"/>
                <a:ea typeface="Tahoma" panose="020B0604030504040204" pitchFamily="34" charset="0"/>
                <a:cs typeface="Tahoma" panose="020B0604030504040204" pitchFamily="34" charset="0"/>
              </a:rPr>
              <a:t>Αποθήκευση Αποτελεσμάτων</a:t>
            </a:r>
            <a:r>
              <a:rPr lang="en-US" sz="2000" dirty="0">
                <a:latin typeface="Tahoma" panose="020B0604030504040204" pitchFamily="34" charset="0"/>
                <a:ea typeface="Tahoma" panose="020B0604030504040204" pitchFamily="34" charset="0"/>
                <a:cs typeface="Tahoma" panose="020B0604030504040204" pitchFamily="34" charset="0"/>
              </a:rPr>
              <a:t> </a:t>
            </a:r>
            <a:r>
              <a:rPr lang="el-GR" sz="2000" dirty="0">
                <a:latin typeface="Tahoma" panose="020B0604030504040204" pitchFamily="34" charset="0"/>
                <a:ea typeface="Tahoma" panose="020B0604030504040204" pitchFamily="34" charset="0"/>
                <a:cs typeface="Tahoma" panose="020B0604030504040204" pitchFamily="34" charset="0"/>
              </a:rPr>
              <a:t>Πρόβλεψης</a:t>
            </a:r>
          </a:p>
          <a:p>
            <a:r>
              <a:rPr lang="el-GR" sz="2000" dirty="0">
                <a:latin typeface="Tahoma" panose="020B0604030504040204" pitchFamily="34" charset="0"/>
                <a:ea typeface="Tahoma" panose="020B0604030504040204" pitchFamily="34" charset="0"/>
                <a:cs typeface="Tahoma" panose="020B0604030504040204" pitchFamily="34" charset="0"/>
              </a:rPr>
              <a:t>Εμφάνιση Μετρικών στη καρτέλα «Αρχείο Καταγραφής»</a:t>
            </a:r>
          </a:p>
          <a:p>
            <a:r>
              <a:rPr lang="el-GR" sz="2000" dirty="0">
                <a:latin typeface="Tahoma" panose="020B0604030504040204" pitchFamily="34" charset="0"/>
                <a:ea typeface="Tahoma" panose="020B0604030504040204" pitchFamily="34" charset="0"/>
                <a:cs typeface="Tahoma" panose="020B0604030504040204" pitchFamily="34" charset="0"/>
              </a:rPr>
              <a:t>Εμφάνιση Γραφήματος Αποτελεσμάτων στη καρτέλα «Γράφημα Αποτελεσμάτων Ανταπόκρισης»</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4" name="Θέση αριθμού διαφάνειας 3">
            <a:extLst>
              <a:ext uri="{FF2B5EF4-FFF2-40B4-BE49-F238E27FC236}">
                <a16:creationId xmlns:a16="http://schemas.microsoft.com/office/drawing/2014/main" id="{4032CD95-FCD1-B4EC-A737-84C0A4C99BBC}"/>
              </a:ext>
            </a:extLst>
          </p:cNvPr>
          <p:cNvSpPr>
            <a:spLocks noGrp="1"/>
          </p:cNvSpPr>
          <p:nvPr>
            <p:ph type="sldNum" sz="quarter" idx="12"/>
          </p:nvPr>
        </p:nvSpPr>
        <p:spPr/>
        <p:txBody>
          <a:bodyPr/>
          <a:lstStyle/>
          <a:p>
            <a:fld id="{148CC95F-0247-41B6-91CF-DC97C76A7088}" type="slidenum">
              <a:rPr lang="en-US" smtClean="0"/>
              <a:t>7</a:t>
            </a:fld>
            <a:endParaRPr lang="en-US"/>
          </a:p>
        </p:txBody>
      </p:sp>
    </p:spTree>
    <p:extLst>
      <p:ext uri="{BB962C8B-B14F-4D97-AF65-F5344CB8AC3E}">
        <p14:creationId xmlns:p14="http://schemas.microsoft.com/office/powerpoint/2010/main" val="216147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E39E32C-CDB6-B9CD-FFE3-D9CFBC22C445}"/>
              </a:ext>
            </a:extLst>
          </p:cNvPr>
          <p:cNvSpPr>
            <a:spLocks noGrp="1"/>
          </p:cNvSpPr>
          <p:nvPr>
            <p:ph type="title"/>
          </p:nvPr>
        </p:nvSpPr>
        <p:spPr>
          <a:xfrm>
            <a:off x="515111" y="745326"/>
            <a:ext cx="11155680" cy="823498"/>
          </a:xfrm>
        </p:spPr>
        <p:txBody>
          <a:bodyPr>
            <a:noAutofit/>
          </a:bodyPr>
          <a:lstStyle/>
          <a:p>
            <a:r>
              <a:rPr lang="el-GR" sz="2800" dirty="0">
                <a:latin typeface="Tahoma" panose="020B0604030504040204" pitchFamily="34" charset="0"/>
                <a:ea typeface="Tahoma" panose="020B0604030504040204" pitchFamily="34" charset="0"/>
                <a:cs typeface="Tahoma" panose="020B0604030504040204" pitchFamily="34" charset="0"/>
              </a:rPr>
              <a:t>Εργαλεία υλοποίησης GUI</a:t>
            </a:r>
            <a:br>
              <a:rPr lang="el-GR" sz="2800" dirty="0"/>
            </a:br>
            <a:endParaRPr lang="el-GR" sz="2800" dirty="0"/>
          </a:p>
        </p:txBody>
      </p:sp>
      <p:sp>
        <p:nvSpPr>
          <p:cNvPr id="3" name="Θέση περιεχομένου 2">
            <a:extLst>
              <a:ext uri="{FF2B5EF4-FFF2-40B4-BE49-F238E27FC236}">
                <a16:creationId xmlns:a16="http://schemas.microsoft.com/office/drawing/2014/main" id="{4FB32160-AA2A-1571-FFB7-5182438BB898}"/>
              </a:ext>
            </a:extLst>
          </p:cNvPr>
          <p:cNvSpPr>
            <a:spLocks noGrp="1"/>
          </p:cNvSpPr>
          <p:nvPr>
            <p:ph idx="1"/>
          </p:nvPr>
        </p:nvSpPr>
        <p:spPr>
          <a:xfrm>
            <a:off x="515111" y="1568824"/>
            <a:ext cx="11155680" cy="4639952"/>
          </a:xfrm>
        </p:spPr>
        <p:txBody>
          <a:bodyPr anchor="ctr"/>
          <a:lstStyle/>
          <a:p>
            <a:r>
              <a:rPr lang="el-GR" sz="2000" b="1" dirty="0">
                <a:latin typeface="Tahoma" panose="020B0604030504040204" pitchFamily="34" charset="0"/>
                <a:ea typeface="Tahoma" panose="020B0604030504040204" pitchFamily="34" charset="0"/>
                <a:cs typeface="Tahoma" panose="020B0604030504040204" pitchFamily="34" charset="0"/>
              </a:rPr>
              <a:t>Tkinter</a:t>
            </a:r>
            <a:r>
              <a:rPr lang="el-GR" sz="2000" dirty="0">
                <a:latin typeface="Tahoma" panose="020B0604030504040204" pitchFamily="34" charset="0"/>
                <a:ea typeface="Tahoma" panose="020B0604030504040204" pitchFamily="34" charset="0"/>
                <a:cs typeface="Tahoma" panose="020B0604030504040204" pitchFamily="34" charset="0"/>
              </a:rPr>
              <a:t>: καλύπτει τη βασική λειτουργικότητα της εφαρμογής γραφικού περιβάλλοντος</a:t>
            </a:r>
          </a:p>
          <a:p>
            <a:r>
              <a:rPr lang="el-GR" sz="2000" b="1" dirty="0" err="1">
                <a:latin typeface="Tahoma" panose="020B0604030504040204" pitchFamily="34" charset="0"/>
                <a:ea typeface="Tahoma" panose="020B0604030504040204" pitchFamily="34" charset="0"/>
                <a:cs typeface="Tahoma" panose="020B0604030504040204" pitchFamily="34" charset="0"/>
              </a:rPr>
              <a:t>Sv_ttk</a:t>
            </a:r>
            <a:r>
              <a:rPr lang="el-GR" sz="2000" dirty="0">
                <a:latin typeface="Tahoma" panose="020B0604030504040204" pitchFamily="34" charset="0"/>
                <a:ea typeface="Tahoma" panose="020B0604030504040204" pitchFamily="34" charset="0"/>
                <a:cs typeface="Tahoma" panose="020B0604030504040204" pitchFamily="34" charset="0"/>
              </a:rPr>
              <a:t>: προσθέτει σύγχρονη εμφάνιση</a:t>
            </a:r>
          </a:p>
          <a:p>
            <a:r>
              <a:rPr lang="el-GR" sz="2000" b="1" dirty="0" err="1">
                <a:latin typeface="Tahoma" panose="020B0604030504040204" pitchFamily="34" charset="0"/>
                <a:ea typeface="Tahoma" panose="020B0604030504040204" pitchFamily="34" charset="0"/>
                <a:cs typeface="Tahoma" panose="020B0604030504040204" pitchFamily="34" charset="0"/>
              </a:rPr>
              <a:t>Pandas</a:t>
            </a:r>
            <a:r>
              <a:rPr lang="el-GR" sz="2000" dirty="0">
                <a:latin typeface="Tahoma" panose="020B0604030504040204" pitchFamily="34" charset="0"/>
                <a:ea typeface="Tahoma" panose="020B0604030504040204" pitchFamily="34" charset="0"/>
                <a:cs typeface="Tahoma" panose="020B0604030504040204" pitchFamily="34" charset="0"/>
              </a:rPr>
              <a:t>: επιτρέπει άμεση και αξιόπιστη διαχείριση δεδομένων</a:t>
            </a:r>
          </a:p>
          <a:p>
            <a:r>
              <a:rPr lang="en-US" sz="2000" b="1" dirty="0">
                <a:latin typeface="Tahoma" panose="020B0604030504040204" pitchFamily="34" charset="0"/>
                <a:ea typeface="Tahoma" panose="020B0604030504040204" pitchFamily="34" charset="0"/>
                <a:cs typeface="Tahoma" panose="020B0604030504040204" pitchFamily="34" charset="0"/>
              </a:rPr>
              <a:t>Matplotlib</a:t>
            </a:r>
            <a:r>
              <a:rPr lang="en-US" sz="2000" dirty="0">
                <a:latin typeface="Tahoma" panose="020B0604030504040204" pitchFamily="34" charset="0"/>
                <a:ea typeface="Tahoma" panose="020B0604030504040204" pitchFamily="34" charset="0"/>
                <a:cs typeface="Tahoma" panose="020B0604030504040204" pitchFamily="34" charset="0"/>
              </a:rPr>
              <a:t>: </a:t>
            </a:r>
            <a:r>
              <a:rPr lang="el-GR" sz="2000" dirty="0">
                <a:latin typeface="Tahoma" panose="020B0604030504040204" pitchFamily="34" charset="0"/>
                <a:ea typeface="Tahoma" panose="020B0604030504040204" pitchFamily="34" charset="0"/>
                <a:cs typeface="Tahoma" panose="020B0604030504040204" pitchFamily="34" charset="0"/>
              </a:rPr>
              <a:t>παρέχει οπτικοποίηση</a:t>
            </a:r>
          </a:p>
          <a:p>
            <a:r>
              <a:rPr lang="el-GR" sz="2000" b="1" dirty="0">
                <a:latin typeface="Tahoma" panose="020B0604030504040204" pitchFamily="34" charset="0"/>
                <a:ea typeface="Tahoma" panose="020B0604030504040204" pitchFamily="34" charset="0"/>
                <a:cs typeface="Tahoma" panose="020B0604030504040204" pitchFamily="34" charset="0"/>
              </a:rPr>
              <a:t>Pathlib</a:t>
            </a:r>
            <a:r>
              <a:rPr lang="el-GR" sz="2000" dirty="0">
                <a:latin typeface="Tahoma" panose="020B0604030504040204" pitchFamily="34" charset="0"/>
                <a:ea typeface="Tahoma" panose="020B0604030504040204" pitchFamily="34" charset="0"/>
                <a:cs typeface="Tahoma" panose="020B0604030504040204" pitchFamily="34" charset="0"/>
              </a:rPr>
              <a:t>: παρέχει ευανάγνωστη διαχείριση αρχείων</a:t>
            </a:r>
          </a:p>
          <a:p>
            <a:r>
              <a:rPr lang="el-GR" sz="2000" b="1" dirty="0" err="1">
                <a:latin typeface="Tahoma" panose="020B0604030504040204" pitchFamily="34" charset="0"/>
                <a:ea typeface="Tahoma" panose="020B0604030504040204" pitchFamily="34" charset="0"/>
                <a:cs typeface="Tahoma" panose="020B0604030504040204" pitchFamily="34" charset="0"/>
              </a:rPr>
              <a:t>Typing</a:t>
            </a:r>
            <a:r>
              <a:rPr lang="el-GR" sz="2000" dirty="0">
                <a:latin typeface="Tahoma" panose="020B0604030504040204" pitchFamily="34" charset="0"/>
                <a:ea typeface="Tahoma" panose="020B0604030504040204" pitchFamily="34" charset="0"/>
                <a:cs typeface="Tahoma" panose="020B0604030504040204" pitchFamily="34" charset="0"/>
              </a:rPr>
              <a:t>: υποστηρίζει την ποιότητα και συντηρησιμότητα του κώδικα</a:t>
            </a:r>
            <a:endParaRPr lang="el-GR" dirty="0"/>
          </a:p>
        </p:txBody>
      </p:sp>
      <p:sp>
        <p:nvSpPr>
          <p:cNvPr id="4" name="Θέση αριθμού διαφάνειας 3">
            <a:extLst>
              <a:ext uri="{FF2B5EF4-FFF2-40B4-BE49-F238E27FC236}">
                <a16:creationId xmlns:a16="http://schemas.microsoft.com/office/drawing/2014/main" id="{479E6AC9-EB04-066C-0FBE-548C462ED5E8}"/>
              </a:ext>
            </a:extLst>
          </p:cNvPr>
          <p:cNvSpPr>
            <a:spLocks noGrp="1"/>
          </p:cNvSpPr>
          <p:nvPr>
            <p:ph type="sldNum" sz="quarter" idx="12"/>
          </p:nvPr>
        </p:nvSpPr>
        <p:spPr/>
        <p:txBody>
          <a:bodyPr/>
          <a:lstStyle/>
          <a:p>
            <a:fld id="{148CC95F-0247-41B6-91CF-DC97C76A7088}" type="slidenum">
              <a:rPr lang="en-US" smtClean="0"/>
              <a:t>8</a:t>
            </a:fld>
            <a:endParaRPr lang="en-US"/>
          </a:p>
        </p:txBody>
      </p:sp>
    </p:spTree>
    <p:extLst>
      <p:ext uri="{BB962C8B-B14F-4D97-AF65-F5344CB8AC3E}">
        <p14:creationId xmlns:p14="http://schemas.microsoft.com/office/powerpoint/2010/main" val="24859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52E8B5-FE07-FA36-E37C-415B6844E30D}"/>
              </a:ext>
            </a:extLst>
          </p:cNvPr>
          <p:cNvSpPr>
            <a:spLocks noGrp="1"/>
          </p:cNvSpPr>
          <p:nvPr>
            <p:ph type="title"/>
          </p:nvPr>
        </p:nvSpPr>
        <p:spPr>
          <a:xfrm>
            <a:off x="521208" y="978408"/>
            <a:ext cx="11155680" cy="574347"/>
          </a:xfrm>
        </p:spPr>
        <p:txBody>
          <a:bodyPr>
            <a:normAutofit fontScale="90000"/>
          </a:bodyPr>
          <a:lstStyle/>
          <a:p>
            <a:r>
              <a:rPr lang="el-GR" sz="3600" dirty="0">
                <a:latin typeface="Tahoma" panose="020B0604030504040204" pitchFamily="34" charset="0"/>
                <a:ea typeface="Tahoma" panose="020B0604030504040204" pitchFamily="34" charset="0"/>
                <a:cs typeface="Tahoma" panose="020B0604030504040204" pitchFamily="34" charset="0"/>
              </a:rPr>
              <a:t>Παρουσίαση Λειτουργικότητας Εφαρμογή</a:t>
            </a:r>
            <a:br>
              <a:rPr lang="el-GR" dirty="0"/>
            </a:br>
            <a:endParaRPr lang="el-GR" dirty="0"/>
          </a:p>
        </p:txBody>
      </p:sp>
      <p:sp>
        <p:nvSpPr>
          <p:cNvPr id="3" name="Θέση περιεχομένου 2">
            <a:extLst>
              <a:ext uri="{FF2B5EF4-FFF2-40B4-BE49-F238E27FC236}">
                <a16:creationId xmlns:a16="http://schemas.microsoft.com/office/drawing/2014/main" id="{0AD7941E-E500-8989-E3A8-7D1B557A5926}"/>
              </a:ext>
            </a:extLst>
          </p:cNvPr>
          <p:cNvSpPr>
            <a:spLocks noGrp="1"/>
          </p:cNvSpPr>
          <p:nvPr>
            <p:ph idx="1"/>
          </p:nvPr>
        </p:nvSpPr>
        <p:spPr>
          <a:xfrm>
            <a:off x="518160" y="2133011"/>
            <a:ext cx="11155680" cy="2591977"/>
          </a:xfrm>
        </p:spPr>
        <p:txBody>
          <a:bodyPr anchor="ctr">
            <a:normAutofit/>
          </a:bodyPr>
          <a:lstStyle/>
          <a:p>
            <a:pPr marL="0" indent="0">
              <a:buNone/>
            </a:pPr>
            <a:r>
              <a:rPr lang="el-GR" sz="3000" dirty="0"/>
              <a:t>Ο χρήστης</a:t>
            </a:r>
            <a:r>
              <a:rPr lang="el-GR" sz="3000" b="1" dirty="0"/>
              <a:t> </a:t>
            </a:r>
            <a:r>
              <a:rPr lang="el-GR" sz="3000" dirty="0"/>
              <a:t>καθοδηγείται με </a:t>
            </a:r>
            <a:r>
              <a:rPr lang="el-GR" sz="3000" dirty="0" err="1"/>
              <a:t>pop-up</a:t>
            </a:r>
            <a:r>
              <a:rPr lang="el-GR" sz="3000" dirty="0"/>
              <a:t> παράθυρα καθ’ όλη τη διάρκεια της εκτέλεσης της εφαρμογής. Κάθε ενέργεια του χρήστη ελέγχεται για την ορθότητα της εκτέλεσης της και το γραφικό περιβάλλον εμφανίζει σχετικό παράθυρο είτε για την επιτυχία της ή την αποτυχία της</a:t>
            </a:r>
            <a:r>
              <a:rPr lang="en-US" sz="3000" dirty="0"/>
              <a:t>.</a:t>
            </a:r>
            <a:endParaRPr lang="el-GR" dirty="0"/>
          </a:p>
        </p:txBody>
      </p:sp>
      <p:sp>
        <p:nvSpPr>
          <p:cNvPr id="4" name="Θέση αριθμού διαφάνειας 3">
            <a:extLst>
              <a:ext uri="{FF2B5EF4-FFF2-40B4-BE49-F238E27FC236}">
                <a16:creationId xmlns:a16="http://schemas.microsoft.com/office/drawing/2014/main" id="{84156419-8769-B7EC-C940-D73C668EA47F}"/>
              </a:ext>
            </a:extLst>
          </p:cNvPr>
          <p:cNvSpPr>
            <a:spLocks noGrp="1"/>
          </p:cNvSpPr>
          <p:nvPr>
            <p:ph type="sldNum" sz="quarter" idx="12"/>
          </p:nvPr>
        </p:nvSpPr>
        <p:spPr/>
        <p:txBody>
          <a:bodyPr/>
          <a:lstStyle/>
          <a:p>
            <a:fld id="{148CC95F-0247-41B6-91CF-DC97C76A7088}" type="slidenum">
              <a:rPr lang="en-US" smtClean="0"/>
              <a:t>9</a:t>
            </a:fld>
            <a:endParaRPr lang="en-US"/>
          </a:p>
        </p:txBody>
      </p:sp>
    </p:spTree>
    <p:extLst>
      <p:ext uri="{BB962C8B-B14F-4D97-AF65-F5344CB8AC3E}">
        <p14:creationId xmlns:p14="http://schemas.microsoft.com/office/powerpoint/2010/main" val="357727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5624</TotalTime>
  <Words>1722</Words>
  <Application>Microsoft Office PowerPoint</Application>
  <PresentationFormat>Ευρεία οθόνη</PresentationFormat>
  <Paragraphs>220</Paragraphs>
  <Slides>23</Slides>
  <Notes>1</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23</vt:i4>
      </vt:variant>
    </vt:vector>
  </HeadingPairs>
  <TitlesOfParts>
    <vt:vector size="32" baseType="lpstr">
      <vt:lpstr>Aptos</vt:lpstr>
      <vt:lpstr>Arial</vt:lpstr>
      <vt:lpstr>Bierstadt</vt:lpstr>
      <vt:lpstr>Consolas</vt:lpstr>
      <vt:lpstr>Courier New</vt:lpstr>
      <vt:lpstr>Symbol</vt:lpstr>
      <vt:lpstr>Tahoma</vt:lpstr>
      <vt:lpstr>Wingdings</vt:lpstr>
      <vt:lpstr>GestaltVTI</vt:lpstr>
      <vt:lpstr>Πρόβλεψη Ανταπόκρισης Καμπάνιας Μάρκετινγκ με χρήση αλγορίθμων μηχανικής μάθησης</vt:lpstr>
      <vt:lpstr>Στόχοι του project</vt:lpstr>
      <vt:lpstr> Μέθοδος πρόβλεψης</vt:lpstr>
      <vt:lpstr>Ζητούμενα εργασίας σε γλώσσα Python</vt:lpstr>
      <vt:lpstr>Σχεδιασμός και Υλοποίηση Μοντέλου Πρόβλεψης (ΚΝΝ) </vt:lpstr>
      <vt:lpstr>Σχεδιασμός και Υλοποίηση Γραφικού Περιβάλλοντος Χρήστη (GUI) </vt:lpstr>
      <vt:lpstr>Λειτουργίες που προσφέρει το GUI </vt:lpstr>
      <vt:lpstr>Εργαλεία υλοποίησης GUI </vt:lpstr>
      <vt:lpstr>Παρουσίαση Λειτουργικότητας Εφαρμογή </vt:lpstr>
      <vt:lpstr>Παρουσίαση του PowerPoint</vt:lpstr>
      <vt:lpstr>Παρουσίαση του PowerPoint</vt:lpstr>
      <vt:lpstr>2. Εκπαίδευση Μοντέλου Πρόβλεψης  Σε αυτό το στάδιο ο χρήστης έχει δύο επιλογές:  α. Αυτόματη εκπαίδευση του μοντέλου πρόβλεψης μέσω της διαδικασίας εύρεσης του βέλτιστου αριθμού γειτόνων (k)  β. Να επιλέξει ο ίδιος, μέσω pop-up διαλόγου, τη τιμή k. </vt:lpstr>
      <vt:lpstr>Pop-ups μετά από επιτυχή εκπαίδευση μοντέλου πρόβλεψης </vt:lpstr>
      <vt:lpstr>3. Φόρτωση Δεδομένων Νέας Καμπάνιας</vt:lpstr>
      <vt:lpstr>4. Πρόβλεψη Ανταπόκρισης Νέων Πελατών.</vt:lpstr>
      <vt:lpstr>5. Αποθήκευση Πρόβλεψης</vt:lpstr>
      <vt:lpstr>Σε αυτό το στάδιο ο χρήστης επίσης έχει τη δυνατότητα να δει οπτικοποιημένα τα αποτελέσματα της πρόβλεψης που έχει εκτελέσει το μοντέλο πατώντας στη καρτέλα «Γράφημα Πρόβλεψης Ανταπόκρισης».  Έχουμε επιλέξει να εμφανίζονται τα αποτελέσματα ταξινομημένα ανάλογα με το φύλο των πελατών τα οποία στοχεύει η νέα καμπάνια. </vt:lpstr>
      <vt:lpstr>5. Αποθήκευση Πρόβλεψης – Επαναφορά της Εφαρμογής σε αρχική κατάσταση</vt:lpstr>
      <vt:lpstr>Κατανομή Εργασιών Ομάδας</vt:lpstr>
      <vt:lpstr>Παρουσίαση του PowerPoint</vt:lpstr>
      <vt:lpstr>Βιβλιογραφία</vt:lpstr>
      <vt:lpstr>Βιβλιογραφία</vt:lpstr>
      <vt:lpstr>Παράρτημα</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Antonia Kranitsa</dc:creator>
  <cp:lastModifiedBy>Ντίνος Πιτσαρής</cp:lastModifiedBy>
  <cp:revision>49</cp:revision>
  <dcterms:created xsi:type="dcterms:W3CDTF">2025-05-31T22:30:35Z</dcterms:created>
  <dcterms:modified xsi:type="dcterms:W3CDTF">2025-06-10T17:14:22Z</dcterms:modified>
</cp:coreProperties>
</file>