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4322-0EA6-17B1-1D07-D9E122733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37DCE-7350-C583-4A36-A7462A85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FDBF-2A14-205B-F821-A8C943B8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643D-A077-F77B-7B36-0358CB30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BBC7-D969-8F21-2F1F-FD44000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0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7F82-4BC5-3400-9413-132D1246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D4A6-0DA0-FEB7-0FF6-EBEB9F2D1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1060-762B-A04B-91B2-F5B6BE8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A4471-F265-D809-ED46-84E27CAD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F5BC-EEEA-B6C5-260A-1A5FD38A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8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20F07-E8F4-2238-57F6-C45468F64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9DDE6-B298-439B-5D47-0217E191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E923-3A34-C430-5A8F-F6DEF28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7B0F3-A144-7BE2-DE2F-0C59E3DF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35BD-0804-425C-9031-EDEAB7D2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5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EB6-20B2-A0EB-CB43-9A2A1B63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D7E7-1BFE-3BD4-C01F-A679A165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EB3B1-E288-89B6-6195-8392CBDC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4B88-2AB8-20A6-1FB7-73B5906A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703C-B7FA-0186-4018-359CDDAD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3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D88E-39A2-599C-D56E-884B5D63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0464-8C9D-1AC7-4EFA-6843327E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61EF-122B-C74E-C5D7-E52A27B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C2966-9103-AE7B-7BF4-82E29863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7775-BCA3-957D-C7A9-18A709C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262B-1A7F-9C4A-7CCC-4713138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3490-78B1-9270-E715-904F71BA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45637-4C7B-7A6D-A3E5-7884E60A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C439C-BF2A-936C-41CB-97A70A0D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D3951-4931-4844-1D41-EE1340FD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5E0FD-BE47-6058-77C6-A794B34A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40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E722-A34B-A6E2-623A-0486F44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7507-A962-C107-F3D9-2B707387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68E93-CDB1-41E8-31FA-51BF3C7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1EE3-2F82-90DB-554B-427E8D8EF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92D4C-74AA-8932-F2A7-83B5C061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FDC0-B214-B272-D053-90A01681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6E325-1C71-FFDE-ECCA-832A15D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47841-B6B9-824A-BD0A-D5900BFD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4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0F13-96B8-6A58-363D-3AF736B7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4D16E-B15A-CC7A-3E0C-DFA3C173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0440A-BE13-CDC8-D6C3-44253FD9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49C-ADE8-C90B-CF9F-27EF49E2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8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5131C-E04A-6552-795F-C862EDBF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A05E1-733D-6A77-5E23-6FCDF7AF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C4C1-C6C1-A30C-DBFF-3A23B880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82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ECEE-8F7B-B515-8529-0E220819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9104-66A3-55C5-54EE-7826F6AC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9434-E889-C458-FB75-7C81F4E03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A9A32-17D0-3C6B-701B-852FECAE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E96B5-AB96-C685-0415-B2E1C1EF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F81E0-79C9-28C0-2BF5-B0212214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44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706D-77BD-A0E3-E4D7-A687E93F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DB597-228F-9EF5-B4A8-B4CB3DC6A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45DC8-6C27-0A77-BDBE-68A6C68C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F41-BD40-DE77-B5A0-A5A62FEB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C0E81-0F17-E0F1-EEBD-6D6F57BC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BF5AB-6F7D-4F86-C4D7-5546CB4B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1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07651-A9C4-CCF3-49AA-64F2C34A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52E1F-45ED-A054-68AD-547FF1A7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E5AC-DF7E-1F0E-FCFF-D535D4737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7A4C1-A1CD-4E40-B976-5A6559B251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DE18-2915-DF02-0E63-13D03E1B5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4D0E-94AB-42A8-5B94-DDBD3EFD7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BAC54-F9A2-4B09-AA6B-F91771AA56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B4932C-23B6-F095-5BEE-047AD690730E}"/>
              </a:ext>
            </a:extLst>
          </p:cNvPr>
          <p:cNvSpPr txBox="1"/>
          <p:nvPr/>
        </p:nvSpPr>
        <p:spPr>
          <a:xfrm>
            <a:off x="2590800" y="809625"/>
            <a:ext cx="7010400" cy="3068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400" b="1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Análise Crítica da Coerência entre Missão, Visão e Valores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400" b="1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TAURUS</a:t>
            </a:r>
            <a:endParaRPr lang="pt-BR" sz="4400" kern="100" dirty="0">
              <a:solidFill>
                <a:schemeClr val="bg1">
                  <a:lumMod val="8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E2C12-D2D9-2C54-23F2-426DC0F9EE62}"/>
              </a:ext>
            </a:extLst>
          </p:cNvPr>
          <p:cNvSpPr txBox="1"/>
          <p:nvPr/>
        </p:nvSpPr>
        <p:spPr>
          <a:xfrm>
            <a:off x="3067638" y="5679043"/>
            <a:ext cx="605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Fernando / Guilherme / Mauricio / Paulo / Raphael / Renato </a:t>
            </a:r>
          </a:p>
        </p:txBody>
      </p:sp>
    </p:spTree>
    <p:extLst>
      <p:ext uri="{BB962C8B-B14F-4D97-AF65-F5344CB8AC3E}">
        <p14:creationId xmlns:p14="http://schemas.microsoft.com/office/powerpoint/2010/main" val="304472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644526" y="2819617"/>
            <a:ext cx="11334749" cy="14419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visão coloca o foco na "rentabilização dos acionistas", conflitando com a missão de servir à "defesa e segurança da sociedade". 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6886575" y="232768"/>
            <a:ext cx="4340225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de Incoerência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B75530D7-AABB-B855-D7BA-16E2F5A6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475" y="546099"/>
            <a:ext cx="914400" cy="914400"/>
          </a:xfrm>
          <a:prstGeom prst="rect">
            <a:avLst/>
          </a:prstGeom>
        </p:spPr>
      </p:pic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DF5C925A-6C3A-D54C-1966-8BA7A6A46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625" y="546099"/>
            <a:ext cx="914400" cy="914400"/>
          </a:xfrm>
          <a:prstGeom prst="rect">
            <a:avLst/>
          </a:prstGeom>
        </p:spPr>
      </p:pic>
      <p:pic>
        <p:nvPicPr>
          <p:cNvPr id="11" name="Graphic 10" descr="Group success with solid fill">
            <a:extLst>
              <a:ext uri="{FF2B5EF4-FFF2-40B4-BE49-F238E27FC236}">
                <a16:creationId xmlns:a16="http://schemas.microsoft.com/office/drawing/2014/main" id="{0907A37F-5CC9-3508-0A53-4B1578081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8213" y="56032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9C7CED-AAE5-C798-D010-87093BEEC18E}"/>
              </a:ext>
            </a:extLst>
          </p:cNvPr>
          <p:cNvSpPr txBox="1"/>
          <p:nvPr/>
        </p:nvSpPr>
        <p:spPr>
          <a:xfrm>
            <a:off x="6210299" y="4769109"/>
            <a:ext cx="5603477" cy="10625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lnSpc>
                <a:spcPct val="107000"/>
              </a:lnSpc>
              <a:spcAft>
                <a:spcPts val="800"/>
              </a:spcAft>
              <a:defRPr b="1" kern="1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endParaRPr lang="pt-BR" dirty="0"/>
          </a:p>
          <a:p>
            <a:r>
              <a:rPr lang="pt-BR" dirty="0"/>
              <a:t>Como equilibrar os interesses dos acionistas com o propósito social da empresa? </a:t>
            </a:r>
          </a:p>
        </p:txBody>
      </p:sp>
    </p:spTree>
    <p:extLst>
      <p:ext uri="{BB962C8B-B14F-4D97-AF65-F5344CB8AC3E}">
        <p14:creationId xmlns:p14="http://schemas.microsoft.com/office/powerpoint/2010/main" val="104042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644526" y="2819617"/>
            <a:ext cx="11334749" cy="9809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produção de "armas leves" pode gerar debates éticos sobre o uso desses produtos e seu impacto na sociedade.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6886575" y="232768"/>
            <a:ext cx="4340225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de Incoerência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cales of justice with solid fill">
            <a:extLst>
              <a:ext uri="{FF2B5EF4-FFF2-40B4-BE49-F238E27FC236}">
                <a16:creationId xmlns:a16="http://schemas.microsoft.com/office/drawing/2014/main" id="{EB030A0F-15ED-29E6-2E17-ACF76547C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775" y="46683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28D31-DF8E-1F5E-B528-D02370F012EC}"/>
              </a:ext>
            </a:extLst>
          </p:cNvPr>
          <p:cNvSpPr txBox="1"/>
          <p:nvPr/>
        </p:nvSpPr>
        <p:spPr>
          <a:xfrm>
            <a:off x="5791200" y="5099321"/>
            <a:ext cx="6096000" cy="6635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lnSpc>
                <a:spcPct val="107000"/>
              </a:lnSpc>
              <a:spcAft>
                <a:spcPts val="800"/>
              </a:spcAft>
              <a:defRPr b="1" kern="1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Como os valores de "Ética e Transparência" são aplicados na prática para mitigar esses conflitos?</a:t>
            </a:r>
          </a:p>
        </p:txBody>
      </p:sp>
    </p:spTree>
    <p:extLst>
      <p:ext uri="{BB962C8B-B14F-4D97-AF65-F5344CB8AC3E}">
        <p14:creationId xmlns:p14="http://schemas.microsoft.com/office/powerpoint/2010/main" val="1199541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644526" y="2819617"/>
            <a:ext cx="11334749" cy="9809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valor de "Nosso jeito” correlaciona simplicidade e agilidade, o que pode ser interpretado de diversas maneiras.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6886575" y="232768"/>
            <a:ext cx="4340225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de Incoerência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179BA0-8A3C-62CF-9057-98DA2B0C02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3438" y="538163"/>
            <a:ext cx="1553140" cy="1290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E8F6B-E38E-E373-A067-15A9363F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0570" y="857243"/>
            <a:ext cx="1290637" cy="1290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FA655-E7A2-8B48-7FAA-A2596F945A33}"/>
              </a:ext>
            </a:extLst>
          </p:cNvPr>
          <p:cNvSpPr txBox="1"/>
          <p:nvPr/>
        </p:nvSpPr>
        <p:spPr>
          <a:xfrm>
            <a:off x="3486150" y="5099321"/>
            <a:ext cx="8327627" cy="6635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lnSpc>
                <a:spcPct val="107000"/>
              </a:lnSpc>
              <a:spcAft>
                <a:spcPts val="800"/>
              </a:spcAft>
              <a:defRPr sz="2800" b="1" kern="1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pt-BR" sz="1800" dirty="0"/>
              <a:t>Como os valores de "simplicidade e agilidade" podem ser definidos e traduzidos de modo claro em suas práticas e processos?</a:t>
            </a:r>
          </a:p>
        </p:txBody>
      </p:sp>
    </p:spTree>
    <p:extLst>
      <p:ext uri="{BB962C8B-B14F-4D97-AF65-F5344CB8AC3E}">
        <p14:creationId xmlns:p14="http://schemas.microsoft.com/office/powerpoint/2010/main" val="332564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1981BD4-CB31-7F23-7A8C-DDF02C489389}"/>
              </a:ext>
            </a:extLst>
          </p:cNvPr>
          <p:cNvSpPr/>
          <p:nvPr/>
        </p:nvSpPr>
        <p:spPr>
          <a:xfrm>
            <a:off x="381000" y="4670515"/>
            <a:ext cx="3657600" cy="100965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sz="44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MISSÃO</a:t>
            </a:r>
            <a:endParaRPr lang="pt-BR" dirty="0"/>
          </a:p>
        </p:txBody>
      </p:sp>
      <p:pic>
        <p:nvPicPr>
          <p:cNvPr id="7" name="Graphic 6" descr="Bullseye with solid fill">
            <a:extLst>
              <a:ext uri="{FF2B5EF4-FFF2-40B4-BE49-F238E27FC236}">
                <a16:creationId xmlns:a16="http://schemas.microsoft.com/office/drawing/2014/main" id="{F21E871B-9B0A-780F-FAD4-CE69834D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584416"/>
            <a:ext cx="3086099" cy="3086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D359D2-4BA5-AC6E-92C7-D099A511C82B}"/>
              </a:ext>
            </a:extLst>
          </p:cNvPr>
          <p:cNvSpPr txBox="1"/>
          <p:nvPr/>
        </p:nvSpPr>
        <p:spPr>
          <a:xfrm>
            <a:off x="5153024" y="1646240"/>
            <a:ext cx="6657976" cy="4054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b="1" kern="100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b="1" kern="1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800" kern="100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kern="1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Desenvolvimento de pessoas para projetar, desenvolver e fabricar produtos voltados à defesa e segurança da sociedade com excelência na entrega de soluções inovadoras e sustentáveis.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805C0E-D32E-F651-D56A-F92368DC4744}"/>
              </a:ext>
            </a:extLst>
          </p:cNvPr>
          <p:cNvSpPr/>
          <p:nvPr/>
        </p:nvSpPr>
        <p:spPr>
          <a:xfrm>
            <a:off x="3752849" y="4670515"/>
            <a:ext cx="752476" cy="10096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0C2F199-96F5-A82D-79CB-371C3928C906}"/>
              </a:ext>
            </a:extLst>
          </p:cNvPr>
          <p:cNvSpPr/>
          <p:nvPr/>
        </p:nvSpPr>
        <p:spPr>
          <a:xfrm>
            <a:off x="4400549" y="4670515"/>
            <a:ext cx="390526" cy="10096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FE20C0-DAB3-B0FA-448E-2CEB64449868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28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7B35DA-234C-EB17-C029-CF2F8B75B768}"/>
              </a:ext>
            </a:extLst>
          </p:cNvPr>
          <p:cNvSpPr txBox="1"/>
          <p:nvPr/>
        </p:nvSpPr>
        <p:spPr>
          <a:xfrm>
            <a:off x="4791075" y="2276221"/>
            <a:ext cx="7223125" cy="3491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r>
              <a:rPr lang="pt-BR" sz="2800" b="0" dirty="0">
                <a:latin typeface="Arial" panose="020B0604020202020204" pitchFamily="34" charset="0"/>
                <a:cs typeface="Arial" panose="020B0604020202020204" pitchFamily="34" charset="0"/>
              </a:rPr>
              <a:t>	Manter-se como a maior fabricante de armas leves do mundo rentabilizando os acionistas com foco no crescimento sustentável e responsabilidade socioambiental.</a:t>
            </a:r>
          </a:p>
        </p:txBody>
      </p: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AFEEC7D6-CD2C-DC36-2C14-66C8050C6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051016"/>
            <a:ext cx="3086099" cy="3086099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3EACB8B-6492-CD58-8EE1-4B4B3E877B0B}"/>
              </a:ext>
            </a:extLst>
          </p:cNvPr>
          <p:cNvSpPr/>
          <p:nvPr/>
        </p:nvSpPr>
        <p:spPr>
          <a:xfrm>
            <a:off x="381000" y="4670515"/>
            <a:ext cx="3657600" cy="100965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sz="44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VISÃO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524E79B-B367-6A65-0CC3-66B51B500D60}"/>
              </a:ext>
            </a:extLst>
          </p:cNvPr>
          <p:cNvSpPr/>
          <p:nvPr/>
        </p:nvSpPr>
        <p:spPr>
          <a:xfrm>
            <a:off x="3752849" y="4670515"/>
            <a:ext cx="752476" cy="10096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FC052B6-7A12-C42B-951C-C4B96EED353A}"/>
              </a:ext>
            </a:extLst>
          </p:cNvPr>
          <p:cNvSpPr/>
          <p:nvPr/>
        </p:nvSpPr>
        <p:spPr>
          <a:xfrm>
            <a:off x="4400549" y="4670515"/>
            <a:ext cx="390526" cy="10096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D643D1-3431-2C42-6B5C-B05A1B6D66BF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96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5150247" y="413356"/>
            <a:ext cx="6660753" cy="54282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Nosso jeito: </a:t>
            </a:r>
            <a:r>
              <a:rPr lang="pt-BR" sz="1800" b="0" dirty="0">
                <a:latin typeface="Arial" panose="020B0604020202020204" pitchFamily="34" charset="0"/>
                <a:cs typeface="Arial" panose="020B0604020202020204" pitchFamily="34" charset="0"/>
              </a:rPr>
              <a:t>simplicidade e agilidade em tudo que fazemos; 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Pessoas motivadas:</a:t>
            </a:r>
            <a:r>
              <a:rPr lang="pt-BR" sz="1800" b="0" dirty="0">
                <a:latin typeface="Arial" panose="020B0604020202020204" pitchFamily="34" charset="0"/>
                <a:cs typeface="Arial" panose="020B0604020202020204" pitchFamily="34" charset="0"/>
              </a:rPr>
              <a:t> desenvolver e formar equipes de trabalho movidas pelo desafio de fazer mais e melhor; 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Tecnologia &amp; Inovação:</a:t>
            </a:r>
            <a:r>
              <a:rPr lang="pt-BR" sz="1800" b="0" dirty="0">
                <a:latin typeface="Arial" panose="020B0604020202020204" pitchFamily="34" charset="0"/>
                <a:cs typeface="Arial" panose="020B0604020202020204" pitchFamily="34" charset="0"/>
              </a:rPr>
              <a:t> a busca incessante por soluções voltadas para o constante aperfeiçoamento e efetividade dos nossos produtos e serviços; 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Segurança:</a:t>
            </a:r>
            <a:r>
              <a:rPr lang="pt-BR" sz="1800" b="0" dirty="0">
                <a:latin typeface="Arial" panose="020B0604020202020204" pitchFamily="34" charset="0"/>
                <a:cs typeface="Arial" panose="020B0604020202020204" pitchFamily="34" charset="0"/>
              </a:rPr>
              <a:t> bem maior que orienta nossas ações e atitudes na relação com nossos colaboradores, clientes e comunidades;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Respeito:</a:t>
            </a:r>
            <a:r>
              <a:rPr lang="pt-BR" sz="1800" b="0" dirty="0">
                <a:latin typeface="Arial" panose="020B0604020202020204" pitchFamily="34" charset="0"/>
                <a:cs typeface="Arial" panose="020B0604020202020204" pitchFamily="34" charset="0"/>
              </a:rPr>
              <a:t> aos nossos colaboradores e clientes, nacionais e internacionais, razão da nossa existência e para quem devemos total atenção;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Ética e Transparência:</a:t>
            </a:r>
            <a:r>
              <a:rPr lang="pt-BR" sz="1800" b="0" dirty="0">
                <a:latin typeface="Arial" panose="020B0604020202020204" pitchFamily="34" charset="0"/>
                <a:cs typeface="Arial" panose="020B0604020202020204" pitchFamily="34" charset="0"/>
              </a:rPr>
              <a:t> valores inegociáveis que garantem o cumprimento das legislações aplicáveis a todas as nossas operações; 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Orgulho:</a:t>
            </a:r>
            <a:r>
              <a:rPr lang="pt-BR" sz="1800" b="0" dirty="0">
                <a:latin typeface="Arial" panose="020B0604020202020204" pitchFamily="34" charset="0"/>
                <a:cs typeface="Arial" panose="020B0604020202020204" pitchFamily="34" charset="0"/>
              </a:rPr>
              <a:t> de contribuir para o desenvolvimento do nosso país e da nossa sociedade.</a:t>
            </a:r>
          </a:p>
        </p:txBody>
      </p:sp>
      <p:pic>
        <p:nvPicPr>
          <p:cNvPr id="2" name="Graphic 1" descr="Diamond with solid fill">
            <a:extLst>
              <a:ext uri="{FF2B5EF4-FFF2-40B4-BE49-F238E27FC236}">
                <a16:creationId xmlns:a16="http://schemas.microsoft.com/office/drawing/2014/main" id="{F5A09C64-C97C-542B-B18A-7BC3CDEAB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584416"/>
            <a:ext cx="3086099" cy="3086099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381000" y="4670515"/>
            <a:ext cx="3657600" cy="100965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 sz="4400" b="1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VALORES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3752849" y="4670515"/>
            <a:ext cx="752476" cy="10096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4400549" y="4670515"/>
            <a:ext cx="390526" cy="10096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6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644526" y="3620367"/>
            <a:ext cx="11334749" cy="1902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Analisando a coerência entre a missão, visão e valores de uma empresa é possível   entender se a empresa em questão, está alinhada em seus objetivos e práticas. No caso da Taurus, podemos observar os seguintes pontos: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254000" y="232768"/>
            <a:ext cx="10972800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Análise Crítica da Coerência entre Missão, Visão e Valores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A7873180-0101-386D-9D1F-912A1B05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7500" y="1875299"/>
            <a:ext cx="914400" cy="914400"/>
          </a:xfrm>
          <a:prstGeom prst="rect">
            <a:avLst/>
          </a:prstGeom>
        </p:spPr>
      </p:pic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2D827526-6634-BC2E-0164-345FB5619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8978" y="1938909"/>
            <a:ext cx="914400" cy="914400"/>
          </a:xfrm>
          <a:prstGeom prst="rect">
            <a:avLst/>
          </a:prstGeom>
        </p:spPr>
      </p:pic>
      <p:pic>
        <p:nvPicPr>
          <p:cNvPr id="5" name="Graphic 4" descr="Diamond with solid fill">
            <a:extLst>
              <a:ext uri="{FF2B5EF4-FFF2-40B4-BE49-F238E27FC236}">
                <a16:creationId xmlns:a16="http://schemas.microsoft.com/office/drawing/2014/main" id="{E2232A39-9760-FF0A-C6C3-60A549A74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022" y="18975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527448" y="2819617"/>
            <a:ext cx="11334749" cy="29275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missão de "desenvolver pessoas para projetar, desenvolver e fabricar produtos voltados à defesa e segurança da sociedade" está alinhado com a visão de "manter-se como a maior fabricante de armas leves do mundo".</a:t>
            </a:r>
          </a:p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Ambas as declarações focam no crescimento e liderança no setor de defesa e segurança.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7334250" y="232768"/>
            <a:ext cx="3892550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de Coerência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A7873180-0101-386D-9D1F-912A1B05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8775" y="1358865"/>
            <a:ext cx="914400" cy="914400"/>
          </a:xfrm>
          <a:prstGeom prst="rect">
            <a:avLst/>
          </a:prstGeom>
        </p:spPr>
      </p:pic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2D827526-6634-BC2E-0164-345FB5619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0225" y="1403594"/>
            <a:ext cx="914400" cy="914400"/>
          </a:xfrm>
          <a:prstGeom prst="rect">
            <a:avLst/>
          </a:prstGeom>
        </p:spPr>
      </p:pic>
      <p:pic>
        <p:nvPicPr>
          <p:cNvPr id="5" name="Graphic 4" descr="Diamond with solid fill">
            <a:extLst>
              <a:ext uri="{FF2B5EF4-FFF2-40B4-BE49-F238E27FC236}">
                <a16:creationId xmlns:a16="http://schemas.microsoft.com/office/drawing/2014/main" id="{E2232A39-9760-FF0A-C6C3-60A549A74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022" y="1897542"/>
            <a:ext cx="914400" cy="914400"/>
          </a:xfrm>
          <a:prstGeom prst="rect">
            <a:avLst/>
          </a:prstGeom>
        </p:spPr>
      </p:pic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EFE6320-E2C8-430F-0477-B7FAE47F094E}"/>
              </a:ext>
            </a:extLst>
          </p:cNvPr>
          <p:cNvSpPr/>
          <p:nvPr/>
        </p:nvSpPr>
        <p:spPr>
          <a:xfrm>
            <a:off x="5524500" y="1577940"/>
            <a:ext cx="914400" cy="476250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89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527448" y="2819617"/>
            <a:ext cx="11334749" cy="23639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Os valores "Tecnologia &amp; Inovação", "Segurança" e "Ética e Transparência" são de suma importância para uma empresa atuante no setor de defesa pois reforçam compromissos com a qualidade, segurança e responsabilidade na produção de seus produtos.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7334250" y="232768"/>
            <a:ext cx="3892550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de Coerência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ye with solid fill">
            <a:extLst>
              <a:ext uri="{FF2B5EF4-FFF2-40B4-BE49-F238E27FC236}">
                <a16:creationId xmlns:a16="http://schemas.microsoft.com/office/drawing/2014/main" id="{A7873180-0101-386D-9D1F-912A1B05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8725" y="400043"/>
            <a:ext cx="914400" cy="914400"/>
          </a:xfrm>
          <a:prstGeom prst="rect">
            <a:avLst/>
          </a:prstGeom>
        </p:spPr>
      </p:pic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2D827526-6634-BC2E-0164-345FB5619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200" y="400043"/>
            <a:ext cx="914400" cy="914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1B3AA5-2F41-CD5B-1872-5BD9A32CC859}"/>
              </a:ext>
            </a:extLst>
          </p:cNvPr>
          <p:cNvCxnSpPr>
            <a:cxnSpLocks/>
          </p:cNvCxnSpPr>
          <p:nvPr/>
        </p:nvCxnSpPr>
        <p:spPr>
          <a:xfrm>
            <a:off x="1001911" y="1382715"/>
            <a:ext cx="2411214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6DA9D4-1138-6073-79B8-A10EAB2AEC17}"/>
              </a:ext>
            </a:extLst>
          </p:cNvPr>
          <p:cNvGrpSpPr/>
          <p:nvPr/>
        </p:nvGrpSpPr>
        <p:grpSpPr>
          <a:xfrm>
            <a:off x="1121072" y="1314443"/>
            <a:ext cx="2172891" cy="1254831"/>
            <a:chOff x="1161256" y="1093091"/>
            <a:chExt cx="2172891" cy="1254831"/>
          </a:xfrm>
        </p:grpSpPr>
        <p:pic>
          <p:nvPicPr>
            <p:cNvPr id="5" name="Graphic 4" descr="Diamond with solid fill">
              <a:extLst>
                <a:ext uri="{FF2B5EF4-FFF2-40B4-BE49-F238E27FC236}">
                  <a16:creationId xmlns:a16="http://schemas.microsoft.com/office/drawing/2014/main" id="{E2232A39-9760-FF0A-C6C3-60A549A74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00622" y="143352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Muscular arm outline">
              <a:extLst>
                <a:ext uri="{FF2B5EF4-FFF2-40B4-BE49-F238E27FC236}">
                  <a16:creationId xmlns:a16="http://schemas.microsoft.com/office/drawing/2014/main" id="{6F6F6A1B-1E60-4A65-1924-D3694671A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19747" y="1093091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Muscular arm outline">
              <a:extLst>
                <a:ext uri="{FF2B5EF4-FFF2-40B4-BE49-F238E27FC236}">
                  <a16:creationId xmlns:a16="http://schemas.microsoft.com/office/drawing/2014/main" id="{5B349EC2-7FCF-12DE-5FBA-7122FE757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161256" y="11180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01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644526" y="2819617"/>
            <a:ext cx="11334749" cy="14419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missão "desenvolvimento de pessoas" e o valor de "Pessoas motivadas" indicam uma cultura organizacional que valoriza o capital humano.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7334250" y="232768"/>
            <a:ext cx="3892550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de Coerência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C98AFDDE-BB41-B5D8-BE07-57E3FF2E0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475" y="545005"/>
            <a:ext cx="2363979" cy="2363979"/>
          </a:xfrm>
          <a:prstGeom prst="rect">
            <a:avLst/>
          </a:prstGeom>
        </p:spPr>
      </p:pic>
      <p:pic>
        <p:nvPicPr>
          <p:cNvPr id="11" name="Graphic 10" descr="Group success with solid fill">
            <a:extLst>
              <a:ext uri="{FF2B5EF4-FFF2-40B4-BE49-F238E27FC236}">
                <a16:creationId xmlns:a16="http://schemas.microsoft.com/office/drawing/2014/main" id="{C92B3104-C6FC-D7D3-0772-E4B6784F0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" y="11124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047569E-3671-ACB1-6591-64F52DDE5260}"/>
              </a:ext>
            </a:extLst>
          </p:cNvPr>
          <p:cNvSpPr txBox="1"/>
          <p:nvPr/>
        </p:nvSpPr>
        <p:spPr>
          <a:xfrm>
            <a:off x="644526" y="2819617"/>
            <a:ext cx="11334749" cy="9809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lnSpc>
                <a:spcPct val="107000"/>
              </a:lnSpc>
              <a:spcAft>
                <a:spcPts val="800"/>
              </a:spcAft>
              <a:defRPr sz="4400" b="1" kern="10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Tanto a visão quanto a missão citam a responsabilidade socioambiental, o que é muito importante atualmente.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B1A10A1-491B-1513-27D4-044C68DA66BC}"/>
              </a:ext>
            </a:extLst>
          </p:cNvPr>
          <p:cNvSpPr/>
          <p:nvPr/>
        </p:nvSpPr>
        <p:spPr>
          <a:xfrm>
            <a:off x="7334250" y="232768"/>
            <a:ext cx="3892550" cy="62447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Pontos de Coerência</a:t>
            </a:r>
            <a:endParaRPr lang="pt-BR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965A904E-2A08-DD35-712F-0297FBB13E85}"/>
              </a:ext>
            </a:extLst>
          </p:cNvPr>
          <p:cNvSpPr/>
          <p:nvPr/>
        </p:nvSpPr>
        <p:spPr>
          <a:xfrm>
            <a:off x="10941049" y="232768"/>
            <a:ext cx="75247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C32E442-069E-BE5D-FDAC-E7A35E24FBFC}"/>
              </a:ext>
            </a:extLst>
          </p:cNvPr>
          <p:cNvSpPr/>
          <p:nvPr/>
        </p:nvSpPr>
        <p:spPr>
          <a:xfrm>
            <a:off x="11588749" y="232768"/>
            <a:ext cx="390526" cy="624475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9AF690-27EA-8AFB-06B9-D4DC9AD7B94E}"/>
              </a:ext>
            </a:extLst>
          </p:cNvPr>
          <p:cNvCxnSpPr/>
          <p:nvPr/>
        </p:nvCxnSpPr>
        <p:spPr>
          <a:xfrm>
            <a:off x="254000" y="5854700"/>
            <a:ext cx="11559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Medical with solid fill">
            <a:extLst>
              <a:ext uri="{FF2B5EF4-FFF2-40B4-BE49-F238E27FC236}">
                <a16:creationId xmlns:a16="http://schemas.microsoft.com/office/drawing/2014/main" id="{70FE6B73-5A09-B4A7-8B48-99D4B34CD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1226467"/>
            <a:ext cx="914400" cy="914400"/>
          </a:xfrm>
          <a:prstGeom prst="rect">
            <a:avLst/>
          </a:prstGeom>
        </p:spPr>
      </p:pic>
      <p:pic>
        <p:nvPicPr>
          <p:cNvPr id="4" name="Graphic 3" descr="Medical with solid fill">
            <a:extLst>
              <a:ext uri="{FF2B5EF4-FFF2-40B4-BE49-F238E27FC236}">
                <a16:creationId xmlns:a16="http://schemas.microsoft.com/office/drawing/2014/main" id="{3E8A9DF7-79F2-9DAE-1BC2-B8EEFDCBE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3525" y="312067"/>
            <a:ext cx="914400" cy="914400"/>
          </a:xfrm>
          <a:prstGeom prst="rect">
            <a:avLst/>
          </a:prstGeom>
        </p:spPr>
      </p:pic>
      <p:pic>
        <p:nvPicPr>
          <p:cNvPr id="6" name="Graphic 5" descr="Earth globe: Americas with solid fill">
            <a:extLst>
              <a:ext uri="{FF2B5EF4-FFF2-40B4-BE49-F238E27FC236}">
                <a16:creationId xmlns:a16="http://schemas.microsoft.com/office/drawing/2014/main" id="{F0DD6CF0-0BE4-7B3E-A2E2-7FE61624D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2650" y="12264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538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Fukuda</dc:creator>
  <cp:lastModifiedBy>Renato Fukuda</cp:lastModifiedBy>
  <cp:revision>2</cp:revision>
  <dcterms:created xsi:type="dcterms:W3CDTF">2025-03-14T16:50:11Z</dcterms:created>
  <dcterms:modified xsi:type="dcterms:W3CDTF">2025-03-14T18:20:20Z</dcterms:modified>
</cp:coreProperties>
</file>