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tutorial/java/IandI/createinterface.html" TargetMode="External"/><Relationship Id="rId3" Type="http://schemas.openxmlformats.org/officeDocument/2006/relationships/hyperlink" Target="https://docs.oracle.com/javase/tutorial/java/IandI/defaultmethods.html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tutorial/java/generics/types.html" TargetMode="External"/><Relationship Id="rId3" Type="http://schemas.openxmlformats.org/officeDocument/2006/relationships/hyperlink" Target="https://docs.oracle.com/javase/8/docs/api/java/lang/Comparable.html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tutorial/java/generics/types.html" TargetMode="External"/><Relationship Id="rId3" Type="http://schemas.openxmlformats.org/officeDocument/2006/relationships/hyperlink" Target="https://docs.oracle.com/javase/8/docs/api/java/lang/Comparable.html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8/docs/api/java/lang/Comparable.html" TargetMode="Externa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oracle.com/javase/8/docs/api/java/lang/Comparable.html" TargetMode="Externa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ecc18dfb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ecc18df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https://docs.oracle.com/javase/tutorial/java/IandI/createinterface.html</a:t>
            </a:r>
            <a:br>
              <a:rPr lang="en"/>
            </a:br>
            <a:r>
              <a:rPr lang="en"/>
              <a:t>More details on default and static methods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https://docs.oracle.com/javase/tutorial/java/IandI/defaultmethods.html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ecc18dfb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ecc18df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ecc18dfbc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ecc18dfbc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ed1d940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ed1d940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ecc18dfbc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ecc18dfbc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ecc18dfbc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ecc18dfbc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23de20cc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23de20cc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ecc18dfbc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ecc18dfbc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ecc18dfb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ecc18dfb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38edca34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38edca34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00a2021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00a2021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38edca34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38edca34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23de20cc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23de20cc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23de20cc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23de20cc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23de20cc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23de20cc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38edca34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38edca34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ede5b743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ede5b743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https://docs.oracle.com/javase/tutorial/java/generics/types.html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https://docs.oracle.com/javase/8/docs/api/java/lang/Comparable.html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23de20cc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23de20cc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https://docs.oracle.com/javase/tutorial/java/generics/types.html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https://docs.oracle.com/javase/8/docs/api/java/lang/Comparable.html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23de20cc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23de20cc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38edca34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38edca34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42f8028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42f8028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ecc18dfbc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ecc18dfbc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42f8028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42f8028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afdaeb3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afdaeb3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23de20cc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c23de20cc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package ch8_objects;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public class Dog{//class declaration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private static int numDogs = 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private int dogNumber;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//member variables are used to represent attributes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private String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private double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private double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private boolean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private int ageInDogYears;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Dog(){//default constructor is used to initialize variables to default values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numDogs++;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dogNumber = numDogs;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name = "doggy Doe";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weight = 0.0;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height = 0.0;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isVaccinated =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ageInDogYears = 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name, double weight, double height 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this.weight =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this.height =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name, boolean isVaccinated, int age 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this.isVaccinated =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ageInDogYears = age;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//fully overloaded constructor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name, double weight, double height, boolean isVaccinated, int age ){//fully overloaded constructor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numDogs++;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dogNumber = numDogs;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this.weight =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this.height =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this.isVaccinated =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ageInDogYears = age; //do not need to specify this.ageInDogYears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static int getNumDogs(){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return numDogs;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int getDogNumber(){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return dogNumber;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String getName()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return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double getWeight()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return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double getHeight()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return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boolean isVaccinated()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return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int getAgeInDogYears()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return ageInDogYears;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void setName(String name)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void setWeight(double weight)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this.weight =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void setHeight(double height)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this.height =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void setVaccinated(boolean isVaccinated)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this.isVaccinated =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void setAgeInDogYears(int ageInDogYears)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this.ageInDogYears = ageInDogYears;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void speak(){				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System.out.println("woof");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void sit(){				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System.out.println("I, "+name+", will sit now.");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void beg(){				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System.out.println("treat for "+name+" woof please");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int getAgeConvertedIntoHumanYears(){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return ageInDogYears * 7;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void gainWeight(){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weight++;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void growTaller(){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height++;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String toString()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String s = "Dog [name=" +name+ ", weight=" + weight + ", height=" + height+", age="+ageInDogYears;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s+= (isVaccinated) ? "is vaccinated" : "is not vaccinated";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s+= ", dog number=" + dogNumber 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s+=	"]";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return 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boolean equals(Object obj)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if (obj == null){ return false;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if (this == obj) { return true;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if (obj instanceof Dog){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Dog other = (Dog) obj;	//cast other to Dog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if (ageInDogYears == other.ageInDogYears){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  if (Math.abs (height - other.height) &lt; 0.5){//absolute value use accuracy range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	if (Math.abs (weight - other.weight) &lt; 0.5){//absolute value use accuracy range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	  if (isVaccinated == other.isVaccinated){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	    if ((name != null) &amp;&amp; (other.name != null)){//check name not null String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	      if(name.equals(other.name)){ //safe to call equals method on name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		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	  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	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return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/*****/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package ch9_inheritance1;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public class BetterShowDog extends ShowDog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private Trick [] tricks;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private int numTricks;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static final int MAX_TRICKS = 5;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BetterShowDog(){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super("Better Show Dog Doe");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tricks = new Trick[MAX_TRICKS];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numTricks=0;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BetterShowDog(String 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setName(name); //super.setName(name); //equivalent statement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BetterShowDog(int numTrophies, String bestFeature){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super.setNumTrophies(numTrophies);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super.setBestFeature(bestFeature);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BetterShowDog(String name, double wt,double ht, boolean isVac, int age,int numTrophies, String bestFeature){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super(name,wt,ht,isVac,age,numTrophies,bestFeature);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tricks = new Trick[MAX_TRICKS];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numTricks=0;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boolean addTrick(String trickName, int skillLevel){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if(numTricks&lt;MAX_TRICKS){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if(trickName !=null &amp;&amp; isValid(skillLevel)){//prevent null name, invalid skillLevel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		if(tricks[numTricks]!=null &amp;&amp; trickName.equalsIgnoreCase(tricks[numTricks].name)){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			return false; //prevent duplicate name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	tricks[numTricks++] = new Trick(trickName,skillLevel);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return false;//no more tricks can be added or skillLevel was invalid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boolean removeTrickByName(String trickName){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if(tricks[i].name.equalsIgnoreCase(trickName)){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	for(int j=i; j&lt;numTricks-1;j++){//start at value of item to remove repeat up to numTricks-2 to compensate for +1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		tricks[j]=tricks[j+1];//shift from right to left to remove gaps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	tricks[--numTricks]=null;// decrement to nullify correct index location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return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int getNumTricks(){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return numTricks;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int getSkillLevelForTrickByName(String trickName){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if(tricks[i].name.equalsIgnoreCase(trickName)){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	return tricks[i].skillLevel;//no modification of the array, just return the </a:t>
            </a:r>
            <a:r>
              <a:rPr lang="en" sz="1000" u="sng">
                <a:solidFill>
                  <a:srgbClr val="666666"/>
                </a:solidFill>
              </a:rPr>
              <a:t>int</a:t>
            </a:r>
            <a:r>
              <a:rPr lang="en" sz="1000">
                <a:solidFill>
                  <a:srgbClr val="666666"/>
                </a:solidFill>
              </a:rPr>
              <a:t> value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return -1;//-1 is a non-existent skill level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String getTricksAsString(){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String s="";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s+= tricks[i].toString();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return s+"\n";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public String toString()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// TODO Auto-generated method stub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return super.toString()+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"\nBetterShowDog [ number of Tricks="+numTricks+":\n"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+getTricksAsString()+ "]";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   private class Trick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/*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 * We could mark the Trick class as static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 * since we do not need to directly access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 * any of the Outer class's member variables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 * It is private so it is not accessible outside the Outer class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 *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 * If it were protected it would be accessible outside the Outer class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 * We will NOT make it protected static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 * because we DO NOT want to allow the creation of Trick objects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 * via the BetterShowDog.Trick syntax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 * BetterShowDog.Trick t = new BetterShowDog.Trick(name, skillLevel);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 *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 */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private String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private int skillLevel;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public Trick(String name, int skillLevel){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this.skillLevel = skillLevel;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public boolean equals(Object o){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if(o==null){return false;}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if(this==o){return true;}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if(o instanceof Trick){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	Trick otherT = (Trick)o;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	if(this.name.equalsIgnoreCase( otherT.name)){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		if(this.skillLevel== otherT.skillLevel){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return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public String toString(){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String s = "Trick[ name= "+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		this.name+", skill level= "+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		this.skillLevel+" ]\n";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	return 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	}//end of nested inner class Trick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66666"/>
                </a:solidFill>
              </a:rPr>
              <a:t>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c23de20cc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c23de20cc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23de20cc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c23de20cc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23de20cc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c23de20cc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23de20cc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23de20cc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23de20cc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23de20cc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package ch8_objects;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public class Dog{//class declaration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static int numDogs = 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int dogNumber;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//member variables are used to represent attributes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String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double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double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boolean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int ageInDogYears;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Dog(){//default constructor is used to initialize variables to default values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numDogs++;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dogNumber = numDogs;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name = "doggy Doe";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weight = 0.0;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height = 0.0;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isVaccinated =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ageInDogYears = 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name, double weight, double height 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this.weight =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this.height =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name, boolean isVaccinated, int age 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this.isVaccinated =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ageInDogYears = age;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//fully overloaded constructor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name, double weight, double height, boolean isVaccinated, int age ){//fully overloaded constructor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numDogs++;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dogNumber = numDogs;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this.weight =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this.height =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this.isVaccinated =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ageInDogYears = age; //do not need to specify this.ageInDogYears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static int getNumDogs(){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numDogs;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getDogNumber(){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dogNumber;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String getName()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double getWeight()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double getHeight()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boolean isVaccinated()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getAgeInDogYears()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ageInDogYears;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setName(String name)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setWeight(double weight)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this.weight =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setHeight(double height)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this.height =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setVaccinated(boolean isVaccinated)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this.isVaccinated =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setAgeInDogYears(int ageInDogYears)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this.ageInDogYears = ageInDogYears;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speak(){				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System.out.println("woof");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sit(){				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System.out.println("I, "+name+", will sit now.");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beg(){				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System.out.println("treat for "+name+" woof please");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getAgeConvertedIntoHumanYears(){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ageInDogYears * 7;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gainWeight(){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weight++;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growTaller(){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height++;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String toString()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String s = "Dog [name=" +name+ ", weight=" + weight + ", height=" + height+", age="+ageInDogYears;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s+= (isVaccinated) ? "is vaccinated" : "is not vaccinated";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s+= ", dog number=" + dogNumber 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s+=	"]";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boolean equals(Object obj)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if (obj == null){ return false;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if (this == obj) { return true;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if (obj instanceof Dog){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Dog other = (Dog) obj;	//cast other to Dog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 (ageInDogYears == other.ageInDogYears){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  if (Math.abs (height - other.height) &lt; 0.5){//absolute value use accuracy range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if (Math.abs (weight - other.weight) &lt; 0.5){//absolute value use accuracy range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if (isVaccinated == other.isVaccinated){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  if ((name != null) &amp;&amp; (other.name != null)){//check name not null String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    if(name.equals(other.name)){ //safe to call equals method on name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/*****/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package ch9_inheritance1;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public class BetterShowDog extends ShowDog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Trick [] tricks;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int numTricks;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static final int MAX_TRICKS = 5;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BetterShowDog(){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super("Better Show Dog Doe");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tricks = new Trick[MAX_TRICKS];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numTricks=0;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BetterShowDog(String 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setName(name); //super.setName(name); //equivalent statement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BetterShowDog(int numTrophies, String bestFeature){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super.setNumTrophies(numTrophies);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super.setBestFeature(bestFeature);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BetterShowDog(String name, double wt,double ht, boolean isVac, int age,int numTrophies, String bestFeature){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super(name,wt,ht,isVac,age,numTrophies,bestFeature);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tricks = new Trick[MAX_TRICKS];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numTricks=0;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boolean addTrick(String trickName, int skillLevel){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if(numTricks&lt;MAX_TRICKS){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if(trickName !=null &amp;&amp; isValid(skillLevel)){//prevent null name, invalid skillLevel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if(tricks[numTricks]!=null &amp;&amp; trickName.equalsIgnoreCase(tricks[numTricks].name)){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	return false; //prevent duplicate name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tricks[numTricks++] = new Trick(trickName,skillLevel);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false;//no more tricks can be added or skillLevel was invalid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boolean removeTrickByName(String trickName){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if(tricks[i].name.equalsIgnoreCase(trickName)){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for(int j=i; j&lt;numTricks-1;j++){//start at value of item to remove repeat up to numTricks-2 to compensate for +1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tricks[j]=tricks[j+1];//shift from right to left to remove gaps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tricks[--numTricks]=null;// decrement to nullify correct index location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getNumTricks(){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numTricks;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getSkillLevelForTrickByName(String trickName){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if(tricks[i].name.equalsIgnoreCase(trickName)){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return tricks[i].skillLevel;//no modification of the array, just return the </a:t>
            </a:r>
            <a:r>
              <a:rPr lang="en" sz="1000" u="sng">
                <a:solidFill>
                  <a:srgbClr val="666666"/>
                </a:solidFill>
              </a:rPr>
              <a:t>int</a:t>
            </a:r>
            <a:r>
              <a:rPr lang="en" sz="1000">
                <a:solidFill>
                  <a:srgbClr val="666666"/>
                </a:solidFill>
              </a:rPr>
              <a:t> value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-1;//-1 is a non-existent skill level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String getTricksAsString(){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String s="";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s+= tricks[i].toString();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s+"\n";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String toString()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// TODO Auto-generated method stub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super.toString()+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"\nBetterShowDog [ number of Tricks="+numTricks+":\n"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+getTricksAsString()+ "]";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   private class Trick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/*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We could mark the Trick class as static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since we do not need to directly access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any of the Outer class's member variables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It is private so it is not accessible outside the Outer class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If it were protected it would be accessible outside the Outer class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We will NOT make it protected static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because we DO NOT want to allow the creation of Trick objects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via the BetterShowDog.Trick syntax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BetterShowDog.Trick t = new BetterShowDog.Trick(name, skillLevel);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*/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private String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private int skillLevel;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public Trick(String name, int skillLevel){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this.skillLevel = skillLevel;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public boolean equals(Object o){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if(o==null){return false;}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if(this==o){return true;}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if(o instanceof Trick){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Trick otherT = (Trick)o;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if(this.name.equalsIgnoreCase( otherT.name)){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if(this.skillLevel== otherT.skillLevel){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return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public String toString(){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String s = "Trick[ name= "+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this.name+", skill level= "+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this.skillLevel+" ]\n";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return 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}//end of nested inner class Trick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c23de20cc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c23de20cc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package ch8_objects;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public class Dog{//class declaration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static int numDogs = 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int dogNumber;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//member variables are used to represent attributes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String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double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double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boolean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int ageInDogYears;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Dog(){//default constructor is used to initialize variables to default values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numDogs++;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dogNumber = numDogs;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name = "doggy Doe";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weight = 0.0;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height = 0.0;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isVaccinated =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ageInDogYears = 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name, double weight, double height 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this.weight =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this.height =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name, boolean isVaccinated, int age 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this.isVaccinated =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ageInDogYears = age;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//fully overloaded constructor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name, double weight, double height, boolean isVaccinated, int age ){//fully overloaded constructor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numDogs++;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dogNumber = numDogs;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this.weight =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this.height =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this.isVaccinated =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ageInDogYears = age; //do not need to specify this.ageInDogYears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static int getNumDogs(){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numDogs;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getDogNumber(){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dogNumber;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String getName()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double getWeight()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double getHeight()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boolean isVaccinated()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getAgeInDogYears()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ageInDogYears;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setName(String name)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setWeight(double weight)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this.weight =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setHeight(double height)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this.height =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setVaccinated(boolean isVaccinated)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this.isVaccinated =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setAgeInDogYears(int ageInDogYears)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this.ageInDogYears = ageInDogYears;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speak(){				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System.out.println("woof");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sit(){				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System.out.println("I, "+name+", will sit now.");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beg(){				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System.out.println("treat for "+name+" woof please");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getAgeConvertedIntoHumanYears(){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ageInDogYears * 7;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gainWeight(){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weight++;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growTaller(){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height++;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String toString()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String s = "Dog [name=" +name+ ", weight=" + weight + ", height=" + height+", age="+ageInDogYears;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s+= (isVaccinated) ? "is vaccinated" : "is not vaccinated";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s+= ", dog number=" + dogNumber 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s+=	"]";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boolean equals(Object obj)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if (obj == null){ return false;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if (this == obj) { return true;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if (obj instanceof Dog){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Dog other = (Dog) obj;	//cast other to Dog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 (ageInDogYears == other.ageInDogYears){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  if (Math.abs (height - other.height) &lt; 0.5){//absolute value use accuracy range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if (Math.abs (weight - other.weight) &lt; 0.5){//absolute value use accuracy range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if (isVaccinated == other.isVaccinated){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  if ((name != null) &amp;&amp; (other.name != null)){//check name not null String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    if(name.equals(other.name)){ //safe to call equals method on name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/*****/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package ch9_inheritance1;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public class BetterShowDog extends ShowDog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Trick [] tricks;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int numTricks;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static final int MAX_TRICKS = 5;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BetterShowDog(){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super("Better Show Dog Doe");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tricks = new Trick[MAX_TRICKS];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numTricks=0;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BetterShowDog(String 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setName(name); //super.setName(name); //equivalent statement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BetterShowDog(int numTrophies, String bestFeature){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super.setNumTrophies(numTrophies);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super.setBestFeature(bestFeature);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BetterShowDog(String name, double wt,double ht, boolean isVac, int age,int numTrophies, String bestFeature){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super(name,wt,ht,isVac,age,numTrophies,bestFeature);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tricks = new Trick[MAX_TRICKS];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numTricks=0;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boolean addTrick(String trickName, int skillLevel){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if(numTricks&lt;MAX_TRICKS){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if(trickName !=null &amp;&amp; isValid(skillLevel)){//prevent null name, invalid skillLevel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if(tricks[numTricks]!=null &amp;&amp; trickName.equalsIgnoreCase(tricks[numTricks].name)){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	return false; //prevent duplicate name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tricks[numTricks++] = new Trick(trickName,skillLevel);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false;//no more tricks can be added or skillLevel was invalid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boolean removeTrickByName(String trickName){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if(tricks[i].name.equalsIgnoreCase(trickName)){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for(int j=i; j&lt;numTricks-1;j++){//start at value of item to remove repeat up to numTricks-2 to compensate for +1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tricks[j]=tricks[j+1];//shift from right to left to remove gaps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tricks[--numTricks]=null;// decrement to nullify correct index location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getNumTricks(){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numTricks;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getSkillLevelForTrickByName(String trickName){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if(tricks[i].name.equalsIgnoreCase(trickName)){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return tricks[i].skillLevel;//no modification of the array, just return the </a:t>
            </a:r>
            <a:r>
              <a:rPr lang="en" sz="1000" u="sng">
                <a:solidFill>
                  <a:srgbClr val="666666"/>
                </a:solidFill>
              </a:rPr>
              <a:t>int</a:t>
            </a:r>
            <a:r>
              <a:rPr lang="en" sz="1000">
                <a:solidFill>
                  <a:srgbClr val="666666"/>
                </a:solidFill>
              </a:rPr>
              <a:t> value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-1;//-1 is a non-existent skill level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String getTricksAsString(){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String s="";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s+= tricks[i].toString();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s+"\n";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String toString()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// TODO Auto-generated method stub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super.toString()+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"\nBetterShowDog [ number of Tricks="+numTricks+":\n"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+getTricksAsString()+ "]";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   private class Trick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/*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We could mark the Trick class as static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since we do not need to directly access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any of the Outer class's member variables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It is private so it is not accessible outside the Outer class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If it were protected it would be accessible outside the Outer class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We will NOT make it protected static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because we DO NOT want to allow the creation of Trick objects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via the BetterShowDog.Trick syntax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BetterShowDog.Trick t = new BetterShowDog.Trick(name, skillLevel);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*/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private String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private int skillLevel;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public Trick(String name, int skillLevel){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this.skillLevel = skillLevel;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public boolean equals(Object o){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if(o==null){return false;}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if(this==o){return true;}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if(o instanceof Trick){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Trick otherT = (Trick)o;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if(this.name.equalsIgnoreCase( otherT.name)){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if(this.skillLevel== otherT.skillLevel){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return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public String toString(){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String s = "Trick[ name= "+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this.name+", skill level= "+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this.skillLevel+" ]\n";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return 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}//end of nested inner class Trick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23de20cc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c23de20cc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00a2021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00a2021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3be9231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3be9231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package ch8_objects;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public class Dog{//class declaration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static int numDogs = 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int dogNumber;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//member variables are used to represent attributes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String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double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double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boolean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int ageInDogYears;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Dog(){//default constructor is used to initialize variables to default values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numDogs++;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dogNumber = numDogs;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name = "doggy Doe";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weight = 0.0;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height = 0.0;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isVaccinated =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ageInDogYears = 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name, double weight, double height 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this.weight =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this.height =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name, boolean isVaccinated, int age 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this.isVaccinated =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ageInDogYears = age;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//fully overloaded constructor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name, double weight, double height, boolean isVaccinated, int age ){//fully overloaded constructor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numDogs++;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dogNumber = numDogs;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this.weight =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this.height =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this.isVaccinated =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ageInDogYears = age; //do not need to specify this.ageInDogYears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static int getNumDogs(){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numDogs;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getDogNumber(){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dogNumber;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String getName()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double getWeight()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double getHeight()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boolean isVaccinated()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getAgeInDogYears()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ageInDogYears;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setName(String name)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setWeight(double weight)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this.weight =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setHeight(double height)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this.height =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setVaccinated(boolean isVaccinated)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this.isVaccinated =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setAgeInDogYears(int ageInDogYears)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this.ageInDogYears = ageInDogYears;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speak(){				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System.out.println("woof");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sit(){				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System.out.println("I, "+name+", will sit now.");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beg(){				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System.out.println("treat for "+name+" woof please");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getAgeConvertedIntoHumanYears(){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ageInDogYears * 7;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gainWeight(){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weight++;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growTaller(){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height++;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String toString()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String s = "Dog [name=" +name+ ", weight=" + weight + ", height=" + height+", age="+ageInDogYears;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s+= (isVaccinated) ? "is vaccinated" : "is not vaccinated";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s+= ", dog number=" + dogNumber 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s+=	"]";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boolean equals(Object obj)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if (obj == null){ return false;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if (this == obj) { return true;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if (obj instanceof Dog){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Dog other = (Dog) obj;	//cast other to Dog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 (ageInDogYears == other.ageInDogYears){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  if (Math.abs (height - other.height) &lt; 0.5){//absolute value use accuracy range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if (Math.abs (weight - other.weight) &lt; 0.5){//absolute value use accuracy range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if (isVaccinated == other.isVaccinated){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  if ((name != null) &amp;&amp; (other.name != null)){//check name not null String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    if(name.equals(other.name)){ //safe to call equals method on name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/*****/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package ch9_inheritance1;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public class BetterShowDog extends ShowDog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Trick [] tricks;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int numTricks;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static final int MAX_TRICKS = 5;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BetterShowDog(){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super("Better Show Dog Doe");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tricks = new Trick[MAX_TRICKS];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numTricks=0;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BetterShowDog(String 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setName(name); //super.setName(name); //equivalent statement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BetterShowDog(int numTrophies, String bestFeature){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super.setNumTrophies(numTrophies);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super.setBestFeature(bestFeature);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BetterShowDog(String name, double wt,double ht, boolean isVac, int age,int numTrophies, String bestFeature){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super(name,wt,ht,isVac,age,numTrophies,bestFeature);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tricks = new Trick[MAX_TRICKS];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numTricks=0;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boolean addTrick(String trickName, int skillLevel){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if(numTricks&lt;MAX_TRICKS){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if(trickName !=null &amp;&amp; isValid(skillLevel)){//prevent null name, invalid skillLevel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if(tricks[numTricks]!=null &amp;&amp; trickName.equalsIgnoreCase(tricks[numTricks].name)){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	return false; //prevent duplicate name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tricks[numTricks++] = new Trick(trickName,skillLevel);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false;//no more tricks can be added or skillLevel was invalid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boolean removeTrickByName(String trickName){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if(tricks[i].name.equalsIgnoreCase(trickName)){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for(int j=i; j&lt;numTricks-1;j++){//start at value of item to remove repeat up to numTricks-2 to compensate for +1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tricks[j]=tricks[j+1];//shift from right to left to remove gaps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tricks[--numTricks]=null;// decrement to nullify correct index location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getNumTricks(){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numTricks;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getSkillLevelForTrickByName(String trickName){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if(tricks[i].name.equalsIgnoreCase(trickName)){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return tricks[i].skillLevel;//no modification of the array, just return the </a:t>
            </a:r>
            <a:r>
              <a:rPr lang="en" sz="1000" u="sng">
                <a:solidFill>
                  <a:srgbClr val="666666"/>
                </a:solidFill>
              </a:rPr>
              <a:t>int</a:t>
            </a:r>
            <a:r>
              <a:rPr lang="en" sz="1000">
                <a:solidFill>
                  <a:srgbClr val="666666"/>
                </a:solidFill>
              </a:rPr>
              <a:t> value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-1;//-1 is a non-existent skill level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String getTricksAsString(){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String s="";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s+= tricks[i].toString();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s+"\n";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String toString()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// TODO Auto-generated method stub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super.toString()+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"\nBetterShowDog [ number of Tricks="+numTricks+":\n"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+getTricksAsString()+ "]";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   private class Trick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/*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We could mark the Trick class as static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since we do not need to directly access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any of the Outer class's member variables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It is private so it is not accessible outside the Outer class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If it were protected it would be accessible outside the Outer class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We will NOT make it protected static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because we DO NOT want to allow the creation of Trick objects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via the BetterShowDog.Trick syntax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BetterShowDog.Trick t = new BetterShowDog.Trick(name, skillLevel);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*/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private String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private int skillLevel;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public Trick(String name, int skillLevel){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this.skillLevel = skillLevel;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public boolean equals(Object o){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if(o==null){return false;}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if(this==o){return true;}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if(o instanceof Trick){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Trick otherT = (Trick)o;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if(this.name.equalsIgnoreCase( otherT.name)){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if(this.skillLevel== otherT.skillLevel){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return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public String toString(){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String s = "Trick[ name= "+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this.name+", skill level= "+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this.skillLevel+" ]\n";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return 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}//end of nested inner class Trick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3be92312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3be9231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package ch8_objects;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public class Dog{//class declaration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static int numDogs = 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int dogNumber;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//member variables are used to represent attributes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String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double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double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boolean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int ageInDogYears;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Dog(){//default constructor is used to initialize variables to default values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numDogs++;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dogNumber = numDogs;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name = "doggy Doe";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weight = 0.0;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height = 0.0;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isVaccinated =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ageInDogYears = 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name, double weight, double height 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this.weight =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this.height =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name, boolean isVaccinated, int age 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this.isVaccinated =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ageInDogYears = age;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//fully overloaded constructor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name, double weight, double height, boolean isVaccinated, int age ){//fully overloaded constructor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numDogs++;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dogNumber = numDogs;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this.weight =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this.height =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this.isVaccinated =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ageInDogYears = age; //do not need to specify this.ageInDogYears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static int getNumDogs(){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numDogs;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getDogNumber(){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dogNumber;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String getName()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double getWeight()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double getHeight()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boolean isVaccinated()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getAgeInDogYears()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ageInDogYears;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setName(String name)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setWeight(double weight)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this.weight =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setHeight(double height)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this.height =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setVaccinated(boolean isVaccinated)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this.isVaccinated =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setAgeInDogYears(int ageInDogYears)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this.ageInDogYears = ageInDogYears;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speak(){				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System.out.println("woof");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sit(){				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System.out.println("I, "+name+", will sit now.");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beg(){				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System.out.println("treat for "+name+" woof please");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getAgeConvertedIntoHumanYears(){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ageInDogYears * 7;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gainWeight(){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weight++;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growTaller(){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height++;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String toString()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String s = "Dog [name=" +name+ ", weight=" + weight + ", height=" + height+", age="+ageInDogYears;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s+= (isVaccinated) ? "is vaccinated" : "is not vaccinated";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s+= ", dog number=" + dogNumber 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s+=	"]";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boolean equals(Object obj)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if (obj == null){ return false;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if (this == obj) { return true;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if (obj instanceof Dog){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Dog other = (Dog) obj;	//cast other to Dog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 (ageInDogYears == other.ageInDogYears){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  if (Math.abs (height - other.height) &lt; 0.5){//absolute value use accuracy range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if (Math.abs (weight - other.weight) &lt; 0.5){//absolute value use accuracy range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if (isVaccinated == other.isVaccinated){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  if ((name != null) &amp;&amp; (other.name != null)){//check name not null String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    if(name.equals(other.name)){ //safe to call equals method on name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/*****/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package ch9_inheritance1;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public class BetterShowDog extends ShowDog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Trick [] tricks;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int numTricks;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static final int MAX_TRICKS = 5;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BetterShowDog(){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super("Better Show Dog Doe");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tricks = new Trick[MAX_TRICKS];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numTricks=0;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BetterShowDog(String 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setName(name); //super.setName(name); //equivalent statement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BetterShowDog(int numTrophies, String bestFeature){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super.setNumTrophies(numTrophies);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super.setBestFeature(bestFeature);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BetterShowDog(String name, double wt,double ht, boolean isVac, int age,int numTrophies, String bestFeature){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super(name,wt,ht,isVac,age,numTrophies,bestFeature);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tricks = new Trick[MAX_TRICKS];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numTricks=0;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boolean addTrick(String trickName, int skillLevel){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if(numTricks&lt;MAX_TRICKS){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if(trickName !=null &amp;&amp; isValid(skillLevel)){//prevent null name, invalid skillLevel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if(tricks[numTricks]!=null &amp;&amp; trickName.equalsIgnoreCase(tricks[numTricks].name)){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	return false; //prevent duplicate name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tricks[numTricks++] = new Trick(trickName,skillLevel);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false;//no more tricks can be added or skillLevel was invalid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boolean removeTrickByName(String trickName){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if(tricks[i].name.equalsIgnoreCase(trickName)){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for(int j=i; j&lt;numTricks-1;j++){//start at value of item to remove repeat up to numTricks-2 to compensate for +1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tricks[j]=tricks[j+1];//shift from right to left to remove gaps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tricks[--numTricks]=null;// decrement to nullify correct index location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getNumTricks(){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numTricks;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getSkillLevelForTrickByName(String trickName){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if(tricks[i].name.equalsIgnoreCase(trickName)){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return tricks[i].skillLevel;//no modification of the array, just return the </a:t>
            </a:r>
            <a:r>
              <a:rPr lang="en" sz="1000" u="sng">
                <a:solidFill>
                  <a:srgbClr val="666666"/>
                </a:solidFill>
              </a:rPr>
              <a:t>int</a:t>
            </a:r>
            <a:r>
              <a:rPr lang="en" sz="1000">
                <a:solidFill>
                  <a:srgbClr val="666666"/>
                </a:solidFill>
              </a:rPr>
              <a:t> value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-1;//-1 is a non-existent skill level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String getTricksAsString(){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String s="";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s+= tricks[i].toString();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s+"\n";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String toString()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// TODO Auto-generated method stub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super.toString()+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"\nBetterShowDog [ number of Tricks="+numTricks+":\n"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+getTricksAsString()+ "]";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   private class Trick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/*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We could mark the Trick class as static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since we do not need to directly access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any of the Outer class's member variables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It is private so it is not accessible outside the Outer class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If it were protected it would be accessible outside the Outer class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We will NOT make it protected static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because we DO NOT want to allow the creation of Trick objects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via the BetterShowDog.Trick syntax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BetterShowDog.Trick t = new BetterShowDog.Trick(name, skillLevel);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*/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private String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private int skillLevel;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public Trick(String name, int skillLevel){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this.skillLevel = skillLevel;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public boolean equals(Object o){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if(o==null){return false;}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if(this==o){return true;}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if(o instanceof Trick){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Trick otherT = (Trick)o;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if(this.name.equalsIgnoreCase( otherT.name)){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if(this.skillLevel== otherT.skillLevel){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return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public String toString(){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String s = "Trick[ name= "+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this.name+", skill level= "+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this.skillLevel+" ]\n";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return 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}//end of nested inner class Trick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3be9231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3be9231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package ch8_objects;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public class Dog{//class declaration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static int numDogs = 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int dogNumber;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//member variables are used to represent attributes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String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double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double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boolean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int ageInDogYears;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Dog(){//default constructor is used to initialize variables to default values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numDogs++;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dogNumber = numDogs;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name = "doggy Doe";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weight = 0.0;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height = 0.0;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isVaccinated =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ageInDogYears = 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name, double weight, double height 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this.weight =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this.height =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name, boolean isVaccinated, int age 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this.isVaccinated =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ageInDogYears = age;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//fully overloaded constructor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name, double weight, double height, boolean isVaccinated, int age ){//fully overloaded constructor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numDogs++;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dogNumber = numDogs;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this.weight =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this.height =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this.isVaccinated =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ageInDogYears = age; //do not need to specify this.ageInDogYears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static int getNumDogs(){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numDogs;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getDogNumber(){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dogNumber;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String getName()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double getWeight()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double getHeight()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boolean isVaccinated()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getAgeInDogYears()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ageInDogYears;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setName(String name)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setWeight(double weight)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this.weight =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setHeight(double height)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this.height =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setVaccinated(boolean isVaccinated)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this.isVaccinated =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setAgeInDogYears(int ageInDogYears)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this.ageInDogYears = ageInDogYears;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speak(){				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System.out.println("woof");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sit(){				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System.out.println("I, "+name+", will sit now.");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beg(){				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System.out.println("treat for "+name+" woof please");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getAgeConvertedIntoHumanYears(){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ageInDogYears * 7;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gainWeight(){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weight++;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growTaller(){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height++;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String toString()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String s = "Dog [name=" +name+ ", weight=" + weight + ", height=" + height+", age="+ageInDogYears;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s+= (isVaccinated) ? "is vaccinated" : "is not vaccinated";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s+= ", dog number=" + dogNumber 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s+=	"]";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boolean equals(Object obj)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if (obj == null){ return false;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if (this == obj) { return true;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if (obj instanceof Dog){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Dog other = (Dog) obj;	//cast other to Dog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 (ageInDogYears == other.ageInDogYears){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  if (Math.abs (height - other.height) &lt; 0.5){//absolute value use accuracy range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if (Math.abs (weight - other.weight) &lt; 0.5){//absolute value use accuracy range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if (isVaccinated == other.isVaccinated){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  if ((name != null) &amp;&amp; (other.name != null)){//check name not null String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    if(name.equals(other.name)){ //safe to call equals method on name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/*****/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package ch9_inheritance1;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public class BetterShowDog extends ShowDog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Trick [] tricks;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int numTricks;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static final int MAX_TRICKS = 5;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BetterShowDog(){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super("Better Show Dog Doe");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tricks = new Trick[MAX_TRICKS];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numTricks=0;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BetterShowDog(String 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setName(name); //super.setName(name); //equivalent statement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BetterShowDog(int numTrophies, String bestFeature){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super.setNumTrophies(numTrophies);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super.setBestFeature(bestFeature);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BetterShowDog(String name, double wt,double ht, boolean isVac, int age,int numTrophies, String bestFeature){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super(name,wt,ht,isVac,age,numTrophies,bestFeature);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tricks = new Trick[MAX_TRICKS];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numTricks=0;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boolean addTrick(String trickName, int skillLevel){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if(numTricks&lt;MAX_TRICKS){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if(trickName !=null &amp;&amp; isValid(skillLevel)){//prevent null name, invalid skillLevel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if(tricks[numTricks]!=null &amp;&amp; trickName.equalsIgnoreCase(tricks[numTricks].name)){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	return false; //prevent duplicate name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tricks[numTricks++] = new Trick(trickName,skillLevel);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false;//no more tricks can be added or skillLevel was invalid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boolean removeTrickByName(String trickName){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if(tricks[i].name.equalsIgnoreCase(trickName)){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for(int j=i; j&lt;numTricks-1;j++){//start at value of item to remove repeat up to numTricks-2 to compensate for +1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tricks[j]=tricks[j+1];//shift from right to left to remove gaps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tricks[--numTricks]=null;// decrement to nullify correct index location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getNumTricks(){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numTricks;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getSkillLevelForTrickByName(String trickName){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if(tricks[i].name.equalsIgnoreCase(trickName)){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return tricks[i].skillLevel;//no modification of the array, just return the </a:t>
            </a:r>
            <a:r>
              <a:rPr lang="en" sz="1000" u="sng">
                <a:solidFill>
                  <a:srgbClr val="666666"/>
                </a:solidFill>
              </a:rPr>
              <a:t>int</a:t>
            </a:r>
            <a:r>
              <a:rPr lang="en" sz="1000">
                <a:solidFill>
                  <a:srgbClr val="666666"/>
                </a:solidFill>
              </a:rPr>
              <a:t> value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-1;//-1 is a non-existent skill level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String getTricksAsString(){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String s="";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s+= tricks[i].toString();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s+"\n";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String toString()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// TODO Auto-generated method stub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super.toString()+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"\nBetterShowDog [ number of Tricks="+numTricks+":\n"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+getTricksAsString()+ "]";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   private class Trick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/*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We could mark the Trick class as static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since we do not need to directly access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any of the Outer class's member variables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It is private so it is not accessible outside the Outer class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If it were protected it would be accessible outside the Outer class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We will NOT make it protected static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because we DO NOT want to allow the creation of Trick objects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via the BetterShowDog.Trick syntax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BetterShowDog.Trick t = new BetterShowDog.Trick(name, skillLevel);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*/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private String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private int skillLevel;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public Trick(String name, int skillLevel){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this.skillLevel = skillLevel;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public boolean equals(Object o){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if(o==null){return false;}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if(this==o){return true;}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if(o instanceof Trick){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Trick otherT = (Trick)o;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if(this.name.equalsIgnoreCase( otherT.name)){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if(this.skillLevel== otherT.skillLevel){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return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public String toString(){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String s = "Trick[ name= "+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this.name+", skill level= "+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this.skillLevel+" ]\n";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return 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}//end of nested inner class Trick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c3be9231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c3be9231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c38edca3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c38edca3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"/>
              </a:rPr>
              <a:t>https://docs.oracle.com/javase/8/docs/api/java/lang/Comparable.html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package ch8_objects;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public class Dog{//class declaration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static int numDogs = 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int dogNumber;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//member variables are used to represent attributes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String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double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double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boolean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int ageInDogYears;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Dog(){//default constructor is used to initialize variables to default values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numDogs++;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dogNumber = numDogs;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name = "doggy Doe";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weight = 0.0;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height = 0.0;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isVaccinated =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ageInDogYears = 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name, double weight, double height 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this.weight =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this.height =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name, boolean isVaccinated, int age 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this.isVaccinated =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ageInDogYears = age;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//fully overloaded constructor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name, double weight, double height, boolean isVaccinated, int age ){//fully overloaded constructor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numDogs++;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dogNumber = numDogs;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this.weight =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this.height =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this.isVaccinated =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ageInDogYears = age; //do not need to specify this.ageInDogYears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static int getNumDogs(){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numDogs;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getDogNumber(){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dogNumber;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String getName()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double getWeight()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double getHeight()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boolean isVaccinated()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getAgeInDogYears()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ageInDogYears;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setName(String name)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setWeight(double weight)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this.weight =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setHeight(double height)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this.height =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setVaccinated(boolean isVaccinated)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this.isVaccinated =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setAgeInDogYears(int ageInDogYears)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this.ageInDogYears = ageInDogYears;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speak(){				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System.out.println("woof");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sit(){				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System.out.println("I, "+name+", will sit now.");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beg(){				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System.out.println("treat for "+name+" woof please");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getAgeConvertedIntoHumanYears(){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ageInDogYears * 7;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gainWeight(){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weight++;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growTaller(){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height++;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String toString()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String s = "Dog [name=" +name+ ", weight=" + weight + ", height=" + height+", age="+ageInDogYears;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s+= (isVaccinated) ? "is vaccinated" : "is not vaccinated";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s+= ", dog number=" + dogNumber 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s+=	"]";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boolean equals(Object obj)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if (obj == null){ return false;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if (this == obj) { return true;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if (obj instanceof Dog){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Dog other = (Dog) obj;	//cast other to Dog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 (ageInDogYears == other.ageInDogYears){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  if (Math.abs (height - other.height) &lt; 0.5){//absolute value use accuracy range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if (Math.abs (weight - other.weight) &lt; 0.5){//absolute value use accuracy range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if (isVaccinated == other.isVaccinated){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  if ((name != null) &amp;&amp; (other.name != null)){//check name not null String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    if(name.equals(other.name)){ //safe to call equals method on name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/*****/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package ch9_inheritance1;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public class BetterShowDog extends ShowDog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Trick [] tricks;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int numTricks;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static final int MAX_TRICKS = 5;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BetterShowDog(){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super("Better Show Dog Doe");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tricks = new Trick[MAX_TRICKS];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numTricks=0;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BetterShowDog(String 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setName(name); //super.setName(name); //equivalent statement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BetterShowDog(int numTrophies, String bestFeature){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super.setNumTrophies(numTrophies);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super.setBestFeature(bestFeature);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BetterShowDog(String name, double wt,double ht, boolean isVac, int age,int numTrophies, String bestFeature){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super(name,wt,ht,isVac,age,numTrophies,bestFeature);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tricks = new Trick[MAX_TRICKS];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numTricks=0;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boolean addTrick(String trickName, int skillLevel){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if(numTricks&lt;MAX_TRICKS){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if(trickName !=null &amp;&amp; isValid(skillLevel)){//prevent null name, invalid skillLevel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if(tricks[numTricks]!=null &amp;&amp; trickName.equalsIgnoreCase(tricks[numTricks].name)){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	return false; //prevent duplicate name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tricks[numTricks++] = new Trick(trickName,skillLevel);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false;//no more tricks can be added or skillLevel was invalid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boolean removeTrickByName(String trickName){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if(tricks[i].name.equalsIgnoreCase(trickName)){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for(int j=i; j&lt;numTricks-1;j++){//start at value of item to remove repeat up to numTricks-2 to compensate for +1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tricks[j]=tricks[j+1];//shift from right to left to remove gaps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tricks[--numTricks]=null;// decrement to nullify correct index location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getNumTricks(){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numTricks;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getSkillLevelForTrickByName(String trickName){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if(tricks[i].name.equalsIgnoreCase(trickName)){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return tricks[i].skillLevel;//no modification of the array, just return the </a:t>
            </a:r>
            <a:r>
              <a:rPr lang="en" sz="1000" u="sng">
                <a:solidFill>
                  <a:srgbClr val="666666"/>
                </a:solidFill>
              </a:rPr>
              <a:t>int</a:t>
            </a:r>
            <a:r>
              <a:rPr lang="en" sz="1000">
                <a:solidFill>
                  <a:srgbClr val="666666"/>
                </a:solidFill>
              </a:rPr>
              <a:t> value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-1;//-1 is a non-existent skill level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String getTricksAsString(){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String s="";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s+= tricks[i].toString();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s+"\n";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String toString()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// TODO Auto-generated method stub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super.toString()+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"\nBetterShowDog [ number of Tricks="+numTricks+":\n"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+getTricksAsString()+ "]";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   private class Trick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/*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We could mark the Trick class as static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since we do not need to directly access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any of the Outer class's member variables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It is private so it is not accessible outside the Outer class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If it were protected it would be accessible outside the Outer class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We will NOT make it protected static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because we DO NOT want to allow the creation of Trick objects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via the BetterShowDog.Trick syntax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BetterShowDog.Trick t = new BetterShowDog.Trick(name, skillLevel);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*/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private String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private int skillLevel;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public Trick(String name, int skillLevel){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this.skillLevel = skillLevel;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public boolean equals(Object o){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if(o==null){return false;}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if(this==o){return true;}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if(o instanceof Trick){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Trick otherT = (Trick)o;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if(this.name.equalsIgnoreCase( otherT.name)){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if(this.skillLevel== otherT.skillLevel){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return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public String toString(){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String s = "Trick[ name= "+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this.name+", skill level= "+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this.skillLevel+" ]\n";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return 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}//end of nested inner class Trick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c3be92312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c3be92312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"/>
              </a:rPr>
              <a:t>https://docs.oracle.com/javase/8/docs/api/java/lang/Comparable.html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package ch8_objects;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public class Dog{//class declaration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static int numDogs = 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int dogNumber;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//member variables are used to represent attributes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String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double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double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boolean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int ageInDogYears;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Dog(){//default constructor is used to initialize variables to default values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numDogs++;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dogNumber = numDogs;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name = "doggy Doe";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weight = 0.0;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height = 0.0;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isVaccinated =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ageInDogYears = 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name, double weight, double height 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this.weight =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this.height =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name, boolean isVaccinated, int age 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this.isVaccinated =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ageInDogYears = age;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//fully overloaded constructor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name, double weight, double height, boolean isVaccinated, int age ){//fully overloaded constructor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numDogs++;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dogNumber = numDogs;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this.weight =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this.height =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this.isVaccinated =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ageInDogYears = age; //do not need to specify this.ageInDogYears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static int getNumDogs(){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numDogs;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getDogNumber(){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dogNumber;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String getName()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double getWeight()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double getHeight()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boolean isVaccinated()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getAgeInDogYears()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ageInDogYears;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setName(String name)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setWeight(double weight)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this.weight =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setHeight(double height)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this.height =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setVaccinated(boolean isVaccinated)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this.isVaccinated =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setAgeInDogYears(int ageInDogYears)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this.ageInDogYears = ageInDogYears;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speak(){				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System.out.println("woof");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sit(){				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System.out.println("I, "+name+", will sit now.");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beg(){				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System.out.println("treat for "+name+" woof please");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getAgeConvertedIntoHumanYears(){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ageInDogYears * 7;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gainWeight(){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weight++;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growTaller(){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height++;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String toString()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String s = "Dog [name=" +name+ ", weight=" + weight + ", height=" + height+", age="+ageInDogYears;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s+= (isVaccinated) ? "is vaccinated" : "is not vaccinated";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s+= ", dog number=" + dogNumber 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s+=	"]";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boolean equals(Object obj)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if (obj == null){ return false;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if (this == obj) { return true;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if (obj instanceof Dog){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Dog other = (Dog) obj;	//cast other to Dog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 (ageInDogYears == other.ageInDogYears){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  if (Math.abs (height - other.height) &lt; 0.5){//absolute value use accuracy range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if (Math.abs (weight - other.weight) &lt; 0.5){//absolute value use accuracy range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if (isVaccinated == other.isVaccinated){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  if ((name != null) &amp;&amp; (other.name != null)){//check name not null String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    if(name.equals(other.name)){ //safe to call equals method on name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/*****/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package ch9_inheritance1;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public class BetterShowDog extends ShowDog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Trick [] tricks;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int numTricks;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static final int MAX_TRICKS = 5;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BetterShowDog(){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super("Better Show Dog Doe");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tricks = new Trick[MAX_TRICKS];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numTricks=0;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BetterShowDog(String 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setName(name); //super.setName(name); //equivalent statement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BetterShowDog(int numTrophies, String bestFeature){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super.setNumTrophies(numTrophies);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super.setBestFeature(bestFeature);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BetterShowDog(String name, double wt,double ht, boolean isVac, int age,int numTrophies, String bestFeature){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super(name,wt,ht,isVac,age,numTrophies,bestFeature);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tricks = new Trick[MAX_TRICKS];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numTricks=0;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boolean addTrick(String trickName, int skillLevel){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if(numTricks&lt;MAX_TRICKS){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if(trickName !=null &amp;&amp; isValid(skillLevel)){//prevent null name, invalid skillLevel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if(tricks[numTricks]!=null &amp;&amp; trickName.equalsIgnoreCase(tricks[numTricks].name)){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	return false; //prevent duplicate name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tricks[numTricks++] = new Trick(trickName,skillLevel);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false;//no more tricks can be added or skillLevel was invalid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boolean removeTrickByName(String trickName){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if(tricks[i].name.equalsIgnoreCase(trickName)){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for(int j=i; j&lt;numTricks-1;j++){//start at value of item to remove repeat up to numTricks-2 to compensate for +1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tricks[j]=tricks[j+1];//shift from right to left to remove gaps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tricks[--numTricks]=null;// decrement to nullify correct index location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getNumTricks(){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numTricks;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getSkillLevelForTrickByName(String trickName){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if(tricks[i].name.equalsIgnoreCase(trickName)){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return tricks[i].skillLevel;//no modification of the array, just return the </a:t>
            </a:r>
            <a:r>
              <a:rPr lang="en" sz="1000" u="sng">
                <a:solidFill>
                  <a:srgbClr val="666666"/>
                </a:solidFill>
              </a:rPr>
              <a:t>int</a:t>
            </a:r>
            <a:r>
              <a:rPr lang="en" sz="1000">
                <a:solidFill>
                  <a:srgbClr val="666666"/>
                </a:solidFill>
              </a:rPr>
              <a:t> value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-1;//-1 is a non-existent skill level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String getTricksAsString(){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String s="";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s+= tricks[i].toString();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s+"\n";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String toString()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// TODO Auto-generated method stub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super.toString()+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"\nBetterShowDog [ number of Tricks="+numTricks+":\n"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+getTricksAsString()+ "]";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   private class Trick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/*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We could mark the Trick class as static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since we do not need to directly access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any of the Outer class's member variables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It is private so it is not accessible outside the Outer class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If it were protected it would be accessible outside the Outer class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We will NOT make it protected static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because we DO NOT want to allow the creation of Trick objects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via the BetterShowDog.Trick syntax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BetterShowDog.Trick t = new BetterShowDog.Trick(name, skillLevel);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*/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private String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private int skillLevel;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public Trick(String name, int skillLevel){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this.skillLevel = skillLevel;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public boolean equals(Object o){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if(o==null){return false;}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if(this==o){return true;}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if(o instanceof Trick){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Trick otherT = (Trick)o;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if(this.name.equalsIgnoreCase( otherT.name)){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if(this.skillLevel== otherT.skillLevel){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return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public String toString(){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String s = "Trick[ name= "+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this.name+", skill level= "+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this.skillLevel+" ]\n";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return 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}//end of nested inner class Trick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c38edca3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c38edca3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package ch8_objects;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public class Dog{//class declaration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static int numDogs = 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int dogNumber;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//member variables are used to represent attributes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String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double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double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boolean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int ageInDogYears;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Dog(){//default constructor is used to initialize variables to default values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numDogs++;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dogNumber = numDogs;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name = "doggy Doe";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weight = 0.0;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height = 0.0;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isVaccinated =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ageInDogYears = 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name, double weight, double height 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this.weight =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this.height =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name, boolean isVaccinated, int age 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this.isVaccinated =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ageInDogYears = age;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//fully overloaded constructor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Dog( String name, double weight, double height, boolean isVaccinated, int age ){//fully overloaded constructor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numDogs++;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dogNumber = numDogs;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this.weight =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this.height =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this.isVaccinated =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ageInDogYears = age; //do not need to specify this.ageInDogYears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static int getNumDogs(){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numDogs;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getDogNumber(){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dogNumber;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String getName()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double getWeight()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double getHeight()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boolean isVaccinated()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getAgeInDogYears() {//accessor/getter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ageInDogYears;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setName(String name)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setWeight(double weight)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this.weight = weight;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setHeight(double height)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this.height = height;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setVaccinated(boolean isVaccinated)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this.isVaccinated = isVaccinated;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setAgeInDogYears(int ageInDogYears) {//mutator/modifier/setter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this.ageInDogYears = ageInDogYears;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speak(){				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System.out.println("woof");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sit(){				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System.out.println("I, "+name+", will sit now.");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beg(){				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System.out.println("treat for "+name+" woof please");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getAgeConvertedIntoHumanYears(){	// 5 behavioral method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ageInDogYears * 7;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gainWeight(){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weight++;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void growTaller(){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height++;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String toString()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String s = "Dog [name=" +name+ ", weight=" + weight + ", height=" + height+", age="+ageInDogYears;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s+= (isVaccinated) ? "is vaccinated" : "is not vaccinated";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s+= ", dog number=" + dogNumber 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s+=	"]";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boolean equals(Object obj)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if (obj == null){ return false;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if (this == obj) { return true;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if (obj instanceof Dog){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Dog other = (Dog) obj;	//cast other to Dog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 (ageInDogYears == other.ageInDogYears){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  if (Math.abs (height - other.height) &lt; 0.5){//absolute value use accuracy range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if (Math.abs (weight - other.weight) &lt; 0.5){//absolute value use accuracy range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if (isVaccinated == other.isVaccinated){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  if ((name != null) &amp;&amp; (other.name != null)){//check name not null String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    if(name.equals(other.name)){ //safe to call equals method on name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  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/*****/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package ch9_inheritance1;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public class BetterShowDog extends ShowDog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Trick [] tricks;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private int numTricks;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static final int MAX_TRICKS = 5;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BetterShowDog(){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super("Better Show Dog Doe");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tricks = new Trick[MAX_TRICKS];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numTricks=0;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BetterShowDog(String 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setName(name); //super.setName(name); //equivalent statement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BetterShowDog(int numTrophies, String bestFeature){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this();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super.setNumTrophies(numTrophies);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super.setBestFeature(bestFeature);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BetterShowDog(String name, double wt,double ht, boolean isVac, int age,int numTrophies, String bestFeature){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super(name,wt,ht,isVac,age,numTrophies,bestFeature);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tricks = new Trick[MAX_TRICKS];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numTricks=0;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boolean addTrick(String trickName, int skillLevel){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if(numTricks&lt;MAX_TRICKS){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if(trickName !=null &amp;&amp; isValid(skillLevel)){//prevent null name, invalid skillLevel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if(tricks[numTricks]!=null &amp;&amp; trickName.equalsIgnoreCase(tricks[numTricks].name)){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	return false; //prevent duplicate name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tricks[numTricks++] = new Trick(trickName,skillLevel);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false;//no more tricks can be added or skillLevel was invalid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boolean removeTrickByName(String trickName){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if(tricks[i].name.equalsIgnoreCase(trickName)){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for(int j=i; j&lt;numTricks-1;j++){//start at value of item to remove repeat up to numTricks-2 to compensate for +1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tricks[j]=tricks[j+1];//shift from right to left to remove gaps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tricks[--numTricks]=null;// decrement to nullify correct index location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getNumTricks(){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numTricks;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int getSkillLevelForTrickByName(String trickName){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if(tricks[i].name.equalsIgnoreCase(trickName)){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return tricks[i].skillLevel;//no modification of the array, just return the </a:t>
            </a:r>
            <a:r>
              <a:rPr lang="en" sz="1000" u="sng">
                <a:solidFill>
                  <a:srgbClr val="666666"/>
                </a:solidFill>
              </a:rPr>
              <a:t>int</a:t>
            </a:r>
            <a:r>
              <a:rPr lang="en" sz="1000">
                <a:solidFill>
                  <a:srgbClr val="666666"/>
                </a:solidFill>
              </a:rPr>
              <a:t> value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-1;//-1 is a non-existent skill level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String getTricksAsString(){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String s="";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for(int i=0; i&lt;numTricks; i++){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s+= tricks[i].toString();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s+"\n";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public String toString()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// TODO Auto-generated method stub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return super.toString()+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"\nBetterShowDog [ number of Tricks="+numTricks+":\n"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+getTricksAsString()+ "]";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   private class Trick 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/*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We could mark the Trick class as static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since we do not need to directly access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any of the Outer class's member variables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It is private so it is not accessible outside the Outer class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If it were protected it would be accessible outside the Outer class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We will NOT make it protected static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because we DO NOT want to allow the creation of Trick objects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via the BetterShowDog.Trick syntax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BetterShowDog.Trick t = new BetterShowDog.Trick(name, skillLevel);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 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 */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private String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private int skillLevel;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public Trick(String name, int skillLevel){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this.name = name;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this.skillLevel = skillLevel;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@Override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public boolean equals(Object o){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if(o==null){return false;}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if(this==o){return true;}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if(o instanceof Trick){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Trick otherT = (Trick)o;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if(this.name.equalsIgnoreCase( otherT.name)){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if(this.skillLevel== otherT.skillLevel){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	return true;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return false;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public String toString(){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String s = "Trick[ name= "+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this.name+", skill level= "+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		this.skillLevel+" ]\n";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	return s;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	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	}//end of nested inner class Trick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}</a:t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c38edca3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c38edca3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595959"/>
                </a:solidFill>
              </a:rPr>
              <a:t>Chapter 8 Exercise #12</a:t>
            </a:r>
            <a:endParaRPr sz="1700"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-"/>
            </a:pPr>
            <a:r>
              <a:rPr lang="en">
                <a:solidFill>
                  <a:srgbClr val="595959"/>
                </a:solidFill>
              </a:rPr>
              <a:t>name : String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-"/>
            </a:pPr>
            <a:r>
              <a:rPr lang="en">
                <a:solidFill>
                  <a:srgbClr val="595959"/>
                </a:solidFill>
              </a:rPr>
              <a:t>weight: double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-"/>
            </a:pPr>
            <a:r>
              <a:rPr lang="en">
                <a:solidFill>
                  <a:srgbClr val="595959"/>
                </a:solidFill>
              </a:rPr>
              <a:t>height: double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-"/>
            </a:pPr>
            <a:r>
              <a:rPr lang="en">
                <a:solidFill>
                  <a:srgbClr val="595959"/>
                </a:solidFill>
              </a:rPr>
              <a:t>age : int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-"/>
            </a:pPr>
            <a:r>
              <a:rPr lang="en">
                <a:solidFill>
                  <a:srgbClr val="595959"/>
                </a:solidFill>
              </a:rPr>
              <a:t>Dog [ ] doggies;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-"/>
            </a:pPr>
            <a:r>
              <a:rPr lang="en">
                <a:solidFill>
                  <a:srgbClr val="595959"/>
                </a:solidFill>
              </a:rPr>
              <a:t>numDogs : int	//controlled variable to track number of Dogs in array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+"/>
            </a:pPr>
            <a:r>
              <a:rPr lang="en">
                <a:solidFill>
                  <a:srgbClr val="595959"/>
                </a:solidFill>
              </a:rPr>
              <a:t>Person() 	//”Doe” default name, Dog [ ] default length of 5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+"/>
            </a:pPr>
            <a:r>
              <a:rPr lang="en">
                <a:solidFill>
                  <a:srgbClr val="595959"/>
                </a:solidFill>
              </a:rPr>
              <a:t>Person(String name, double weight, double height, int age, Dog [ ] dogs)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+"/>
            </a:pPr>
            <a:r>
              <a:rPr lang="en">
                <a:solidFill>
                  <a:srgbClr val="595959"/>
                </a:solidFill>
              </a:rPr>
              <a:t>getName() : String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+"/>
            </a:pPr>
            <a:r>
              <a:rPr lang="en">
                <a:solidFill>
                  <a:srgbClr val="595959"/>
                </a:solidFill>
              </a:rPr>
              <a:t>getWeight() : double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+"/>
            </a:pPr>
            <a:r>
              <a:rPr lang="en">
                <a:solidFill>
                  <a:srgbClr val="595959"/>
                </a:solidFill>
              </a:rPr>
              <a:t>getHeight() : double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+"/>
            </a:pPr>
            <a:r>
              <a:rPr lang="en">
                <a:solidFill>
                  <a:srgbClr val="595959"/>
                </a:solidFill>
              </a:rPr>
              <a:t>getAge() : int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+"/>
            </a:pPr>
            <a:r>
              <a:rPr lang="en">
                <a:solidFill>
                  <a:srgbClr val="595959"/>
                </a:solidFill>
              </a:rPr>
              <a:t>getDogs() : Dog[ ]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+"/>
            </a:pPr>
            <a:r>
              <a:rPr lang="en">
                <a:solidFill>
                  <a:srgbClr val="595959"/>
                </a:solidFill>
              </a:rPr>
              <a:t>getDogsAsString() : String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+"/>
            </a:pPr>
            <a:r>
              <a:rPr lang="en">
                <a:solidFill>
                  <a:srgbClr val="595959"/>
                </a:solidFill>
              </a:rPr>
              <a:t>getDogAtIndex(int index) : Dog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+"/>
            </a:pPr>
            <a:r>
              <a:rPr lang="en">
                <a:solidFill>
                  <a:srgbClr val="595959"/>
                </a:solidFill>
              </a:rPr>
              <a:t>speak()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+"/>
            </a:pPr>
            <a:r>
              <a:rPr lang="en">
                <a:solidFill>
                  <a:srgbClr val="595959"/>
                </a:solidFill>
              </a:rPr>
              <a:t>tellDogToSit(int index) : void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+"/>
            </a:pPr>
            <a:r>
              <a:rPr lang="en">
                <a:solidFill>
                  <a:srgbClr val="595959"/>
                </a:solidFill>
              </a:rPr>
              <a:t>tellAllDogsToSit() : void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+"/>
            </a:pPr>
            <a:r>
              <a:rPr lang="en">
                <a:solidFill>
                  <a:srgbClr val="595959"/>
                </a:solidFill>
              </a:rPr>
              <a:t>setName(String n) : void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+"/>
            </a:pPr>
            <a:r>
              <a:rPr lang="en">
                <a:solidFill>
                  <a:srgbClr val="595959"/>
                </a:solidFill>
              </a:rPr>
              <a:t>setWeight(double wt) : void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+"/>
            </a:pPr>
            <a:r>
              <a:rPr lang="en">
                <a:solidFill>
                  <a:srgbClr val="595959"/>
                </a:solidFill>
              </a:rPr>
              <a:t>setHeight(double ht) : void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+"/>
            </a:pPr>
            <a:r>
              <a:rPr lang="en">
                <a:solidFill>
                  <a:srgbClr val="595959"/>
                </a:solidFill>
              </a:rPr>
              <a:t>setAge(int a) : void</a:t>
            </a:r>
            <a:endParaRPr>
              <a:solidFill>
                <a:srgbClr val="59595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Char char="+"/>
            </a:pPr>
            <a:r>
              <a:rPr lang="en">
                <a:solidFill>
                  <a:srgbClr val="595959"/>
                </a:solidFill>
              </a:rPr>
              <a:t>adoptDog(Dog d) : boolean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c38edca34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c38edca34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00a20213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00a20213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23de20c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23de20c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00a20213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00a20213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ecc18dfb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ecc18dfb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38edca34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38edca34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46375"/>
            <a:ext cx="8520600" cy="25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Classes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14777"/>
            <a:ext cx="85206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2 Chapter 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311700" y="13131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</a:t>
            </a:r>
            <a:r>
              <a:rPr b="1" lang="en">
                <a:solidFill>
                  <a:schemeClr val="accent5"/>
                </a:solidFill>
              </a:rPr>
              <a:t>interface</a:t>
            </a:r>
            <a:r>
              <a:rPr b="1" lang="en">
                <a:solidFill>
                  <a:schemeClr val="accent5"/>
                </a:solidFill>
              </a:rPr>
              <a:t> </a:t>
            </a:r>
            <a:r>
              <a:rPr lang="en"/>
              <a:t>in java?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175050" y="497700"/>
            <a:ext cx="8835300" cy="41670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An interface </a:t>
            </a:r>
            <a:r>
              <a:rPr b="1" lang="en">
                <a:solidFill>
                  <a:schemeClr val="dk1"/>
                </a:solidFill>
              </a:rPr>
              <a:t>cannot be instantiated</a:t>
            </a:r>
            <a:r>
              <a:rPr b="1" lang="en">
                <a:solidFill>
                  <a:schemeClr val="accent5"/>
                </a:solidFill>
              </a:rPr>
              <a:t> as an object.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5"/>
                </a:solidFill>
              </a:rPr>
              <a:t>It </a:t>
            </a:r>
            <a:r>
              <a:rPr b="1" lang="en">
                <a:solidFill>
                  <a:schemeClr val="dk1"/>
                </a:solidFill>
              </a:rPr>
              <a:t>can be</a:t>
            </a:r>
            <a:r>
              <a:rPr b="1" lang="en">
                <a:solidFill>
                  <a:schemeClr val="accent5"/>
                </a:solidFill>
              </a:rPr>
              <a:t> considered a </a:t>
            </a:r>
            <a:r>
              <a:rPr b="1" lang="en">
                <a:solidFill>
                  <a:schemeClr val="dk1"/>
                </a:solidFill>
              </a:rPr>
              <a:t>contract</a:t>
            </a:r>
            <a:r>
              <a:rPr b="1" lang="en">
                <a:solidFill>
                  <a:schemeClr val="accent5"/>
                </a:solidFill>
              </a:rPr>
              <a:t> used to guide the general </a:t>
            </a:r>
            <a:r>
              <a:rPr b="1" lang="en">
                <a:solidFill>
                  <a:schemeClr val="dk1"/>
                </a:solidFill>
              </a:rPr>
              <a:t>design</a:t>
            </a:r>
            <a:r>
              <a:rPr b="1" lang="en">
                <a:solidFill>
                  <a:schemeClr val="accent5"/>
                </a:solidFill>
              </a:rPr>
              <a:t> of subclasses.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It </a:t>
            </a:r>
            <a:r>
              <a:rPr b="1" lang="en">
                <a:solidFill>
                  <a:schemeClr val="dk1"/>
                </a:solidFill>
              </a:rPr>
              <a:t>can </a:t>
            </a:r>
            <a:r>
              <a:rPr b="1" lang="en">
                <a:solidFill>
                  <a:schemeClr val="accent5"/>
                </a:solidFill>
              </a:rPr>
              <a:t>include </a:t>
            </a:r>
            <a:r>
              <a:rPr b="1" lang="en">
                <a:solidFill>
                  <a:schemeClr val="dk1"/>
                </a:solidFill>
              </a:rPr>
              <a:t>abstract</a:t>
            </a:r>
            <a:r>
              <a:rPr b="1" lang="en">
                <a:solidFill>
                  <a:schemeClr val="accent5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methods</a:t>
            </a:r>
            <a:r>
              <a:rPr b="1" lang="en">
                <a:solidFill>
                  <a:schemeClr val="accent5"/>
                </a:solidFill>
              </a:rPr>
              <a:t>. </a:t>
            </a:r>
            <a:r>
              <a:rPr lang="en" sz="1400"/>
              <a:t>(signature of method without a body)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It </a:t>
            </a:r>
            <a:r>
              <a:rPr b="1" lang="en">
                <a:solidFill>
                  <a:schemeClr val="dk1"/>
                </a:solidFill>
              </a:rPr>
              <a:t>can </a:t>
            </a:r>
            <a:r>
              <a:rPr b="1" lang="en">
                <a:solidFill>
                  <a:schemeClr val="accent5"/>
                </a:solidFill>
              </a:rPr>
              <a:t>include </a:t>
            </a:r>
            <a:r>
              <a:rPr b="1" lang="en">
                <a:solidFill>
                  <a:schemeClr val="dk1"/>
                </a:solidFill>
              </a:rPr>
              <a:t>constants</a:t>
            </a:r>
            <a:r>
              <a:rPr b="1" lang="en">
                <a:solidFill>
                  <a:schemeClr val="accent5"/>
                </a:solidFill>
              </a:rPr>
              <a:t>.</a:t>
            </a:r>
            <a:endParaRPr b="1"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It </a:t>
            </a:r>
            <a:r>
              <a:rPr b="1" lang="en">
                <a:solidFill>
                  <a:schemeClr val="dk1"/>
                </a:solidFill>
              </a:rPr>
              <a:t>can</a:t>
            </a:r>
            <a:r>
              <a:rPr b="1" lang="en">
                <a:solidFill>
                  <a:schemeClr val="accent5"/>
                </a:solidFill>
              </a:rPr>
              <a:t> include a </a:t>
            </a:r>
            <a:r>
              <a:rPr b="1" lang="en">
                <a:solidFill>
                  <a:schemeClr val="dk1"/>
                </a:solidFill>
              </a:rPr>
              <a:t>default</a:t>
            </a:r>
            <a:r>
              <a:rPr b="1" lang="en">
                <a:solidFill>
                  <a:schemeClr val="accent5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method</a:t>
            </a:r>
            <a:r>
              <a:rPr b="1" lang="en">
                <a:solidFill>
                  <a:schemeClr val="accent5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static</a:t>
            </a:r>
            <a:r>
              <a:rPr b="1" lang="en">
                <a:solidFill>
                  <a:schemeClr val="accent5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methods</a:t>
            </a:r>
            <a:r>
              <a:rPr b="1" lang="en">
                <a:solidFill>
                  <a:schemeClr val="accent5"/>
                </a:solidFill>
              </a:rPr>
              <a:t>. </a:t>
            </a:r>
            <a:r>
              <a:rPr lang="en" sz="1400"/>
              <a:t>(introduced in Java 8)</a:t>
            </a:r>
            <a:r>
              <a:rPr b="1" lang="en" sz="1400">
                <a:solidFill>
                  <a:schemeClr val="accent5"/>
                </a:solidFill>
              </a:rPr>
              <a:t> </a:t>
            </a:r>
            <a:endParaRPr b="1"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All </a:t>
            </a:r>
            <a:r>
              <a:rPr b="1" lang="en">
                <a:solidFill>
                  <a:schemeClr val="dk1"/>
                </a:solidFill>
              </a:rPr>
              <a:t>constants, </a:t>
            </a:r>
            <a:r>
              <a:rPr b="1" lang="en">
                <a:solidFill>
                  <a:schemeClr val="accent5"/>
                </a:solidFill>
              </a:rPr>
              <a:t>as well as</a:t>
            </a:r>
            <a:r>
              <a:rPr b="1" lang="en">
                <a:solidFill>
                  <a:schemeClr val="dk1"/>
                </a:solidFill>
              </a:rPr>
              <a:t> abstract, default,</a:t>
            </a:r>
            <a:r>
              <a:rPr b="1" lang="en">
                <a:solidFill>
                  <a:schemeClr val="accent5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static</a:t>
            </a:r>
            <a:r>
              <a:rPr b="1" lang="en">
                <a:solidFill>
                  <a:schemeClr val="accent5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methods </a:t>
            </a:r>
            <a:r>
              <a:rPr b="1" lang="en">
                <a:solidFill>
                  <a:schemeClr val="accent5"/>
                </a:solidFill>
              </a:rPr>
              <a:t>are public.</a:t>
            </a:r>
            <a:endParaRPr b="1"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A subclass must implement all </a:t>
            </a:r>
            <a:r>
              <a:rPr b="1" lang="en">
                <a:solidFill>
                  <a:schemeClr val="dk1"/>
                </a:solidFill>
              </a:rPr>
              <a:t>abstract methods </a:t>
            </a:r>
            <a:r>
              <a:rPr b="1" lang="en">
                <a:solidFill>
                  <a:schemeClr val="accent5"/>
                </a:solidFill>
              </a:rPr>
              <a:t>or be declared abstract.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67475" y="4710525"/>
            <a:ext cx="90177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keyword </a:t>
            </a:r>
            <a:r>
              <a:rPr b="1" lang="en" sz="1600">
                <a:solidFill>
                  <a:srgbClr val="0097A7"/>
                </a:solidFill>
              </a:rPr>
              <a:t>implements</a:t>
            </a:r>
            <a:r>
              <a:rPr lang="en" sz="1600"/>
              <a:t> is used to establish inheritance of a class from </a:t>
            </a:r>
            <a:r>
              <a:rPr lang="en" sz="1600">
                <a:solidFill>
                  <a:schemeClr val="accent5"/>
                </a:solidFill>
              </a:rPr>
              <a:t>one or more interfaces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227350" y="236200"/>
            <a:ext cx="8520600" cy="3871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</a:t>
            </a:r>
            <a:r>
              <a:rPr b="1" lang="en">
                <a:solidFill>
                  <a:schemeClr val="dk1"/>
                </a:solidFill>
              </a:rPr>
              <a:t>interface</a:t>
            </a:r>
            <a:r>
              <a:rPr lang="en"/>
              <a:t> SomeInterface{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static final int MAX_RATING = 10;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static final String SOME_IMPORTANT_WORD = “north”;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void method1();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void method2(int a);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int method3();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double method4();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String method5();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175050" y="4056875"/>
            <a:ext cx="88353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Reminder: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The public modifier can be omitted because all constants as well as abstract, default, and static methods in an interface are implicitly public.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227350" y="84350"/>
            <a:ext cx="8520600" cy="452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SomeClass </a:t>
            </a:r>
            <a:r>
              <a:rPr lang="en" sz="1200">
                <a:solidFill>
                  <a:schemeClr val="accent5"/>
                </a:solidFill>
              </a:rPr>
              <a:t>implements</a:t>
            </a:r>
            <a:r>
              <a:rPr lang="en" sz="1200"/>
              <a:t> SomeInterface{ 	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/* more code here */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@Override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public void method1(){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//do something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@Override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public </a:t>
            </a:r>
            <a:r>
              <a:rPr lang="en" sz="1000"/>
              <a:t>void method2(int a)</a:t>
            </a:r>
            <a:r>
              <a:rPr lang="en" sz="1000"/>
              <a:t>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//do something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@Override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public i</a:t>
            </a:r>
            <a:r>
              <a:rPr lang="en" sz="1000"/>
              <a:t>nt method3()</a:t>
            </a:r>
            <a:r>
              <a:rPr lang="en" sz="1000"/>
              <a:t>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//do something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@Override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public </a:t>
            </a:r>
            <a:r>
              <a:rPr lang="en" sz="1000"/>
              <a:t>double method4()</a:t>
            </a:r>
            <a:r>
              <a:rPr lang="en" sz="1000"/>
              <a:t>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//do something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@Override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String method5()</a:t>
            </a:r>
            <a:r>
              <a:rPr lang="en" sz="1000"/>
              <a:t>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//do something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/* more code here */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227750" y="4681650"/>
            <a:ext cx="853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Every abstract method from the implemented interface must be fully defined so the class can be complete/concrete.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/>
          <p:nvPr/>
        </p:nvSpPr>
        <p:spPr>
          <a:xfrm>
            <a:off x="6585250" y="95625"/>
            <a:ext cx="2476224" cy="1070496"/>
          </a:xfrm>
          <a:prstGeom prst="cloud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Interface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SomeInterfaceN</a:t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4045968" y="2337649"/>
            <a:ext cx="1428571" cy="1045124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Class</a:t>
            </a:r>
            <a:endParaRPr/>
          </a:p>
        </p:txBody>
      </p:sp>
      <p:cxnSp>
        <p:nvCxnSpPr>
          <p:cNvPr id="190" name="Google Shape;190;p25"/>
          <p:cNvCxnSpPr>
            <a:endCxn id="188" idx="1"/>
          </p:cNvCxnSpPr>
          <p:nvPr/>
        </p:nvCxnSpPr>
        <p:spPr>
          <a:xfrm flipH="1" rot="10800000">
            <a:off x="4760362" y="1164981"/>
            <a:ext cx="3063000" cy="11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 rot="-1158035">
            <a:off x="5714119" y="1468506"/>
            <a:ext cx="1155438" cy="3703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implements</a:t>
            </a:r>
            <a:endParaRPr sz="1200"/>
          </a:p>
        </p:txBody>
      </p:sp>
      <p:sp>
        <p:nvSpPr>
          <p:cNvPr id="192" name="Google Shape;192;p25"/>
          <p:cNvSpPr/>
          <p:nvPr/>
        </p:nvSpPr>
        <p:spPr>
          <a:xfrm>
            <a:off x="113350" y="757550"/>
            <a:ext cx="2476224" cy="1070496"/>
          </a:xfrm>
          <a:prstGeom prst="cloud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Interface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SomeInterface1</a:t>
            </a:r>
            <a:endParaRPr/>
          </a:p>
        </p:txBody>
      </p:sp>
      <p:cxnSp>
        <p:nvCxnSpPr>
          <p:cNvPr id="193" name="Google Shape;193;p25"/>
          <p:cNvCxnSpPr>
            <a:stCxn id="189" idx="0"/>
          </p:cNvCxnSpPr>
          <p:nvPr/>
        </p:nvCxnSpPr>
        <p:spPr>
          <a:xfrm rot="10800000">
            <a:off x="2392354" y="1503049"/>
            <a:ext cx="2367900" cy="8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5"/>
          <p:cNvSpPr txBox="1"/>
          <p:nvPr/>
        </p:nvSpPr>
        <p:spPr>
          <a:xfrm flipH="1" rot="1158035">
            <a:off x="3122723" y="1721923"/>
            <a:ext cx="1155438" cy="3703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implements</a:t>
            </a:r>
            <a:endParaRPr sz="1200"/>
          </a:p>
        </p:txBody>
      </p:sp>
      <p:sp>
        <p:nvSpPr>
          <p:cNvPr id="195" name="Google Shape;195;p25"/>
          <p:cNvSpPr/>
          <p:nvPr/>
        </p:nvSpPr>
        <p:spPr>
          <a:xfrm>
            <a:off x="2394788" y="0"/>
            <a:ext cx="2476224" cy="1070496"/>
          </a:xfrm>
          <a:prstGeom prst="cloud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Interface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SomeInterface2</a:t>
            </a:r>
            <a:endParaRPr/>
          </a:p>
        </p:txBody>
      </p:sp>
      <p:sp>
        <p:nvSpPr>
          <p:cNvPr id="196" name="Google Shape;196;p25"/>
          <p:cNvSpPr/>
          <p:nvPr/>
        </p:nvSpPr>
        <p:spPr>
          <a:xfrm>
            <a:off x="4318900" y="602650"/>
            <a:ext cx="2476224" cy="1070496"/>
          </a:xfrm>
          <a:prstGeom prst="cloud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Interface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SomeInterface3</a:t>
            </a:r>
            <a:endParaRPr/>
          </a:p>
        </p:txBody>
      </p:sp>
      <p:cxnSp>
        <p:nvCxnSpPr>
          <p:cNvPr id="197" name="Google Shape;197;p25"/>
          <p:cNvCxnSpPr>
            <a:stCxn id="189" idx="0"/>
            <a:endCxn id="195" idx="1"/>
          </p:cNvCxnSpPr>
          <p:nvPr/>
        </p:nvCxnSpPr>
        <p:spPr>
          <a:xfrm rot="10800000">
            <a:off x="3632854" y="1069249"/>
            <a:ext cx="1127400" cy="12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5"/>
          <p:cNvSpPr txBox="1"/>
          <p:nvPr/>
        </p:nvSpPr>
        <p:spPr>
          <a:xfrm flipH="1" rot="2982412">
            <a:off x="3614161" y="1386246"/>
            <a:ext cx="1155562" cy="370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implements</a:t>
            </a:r>
            <a:endParaRPr sz="1200"/>
          </a:p>
        </p:txBody>
      </p:sp>
      <p:cxnSp>
        <p:nvCxnSpPr>
          <p:cNvPr id="199" name="Google Shape;199;p25"/>
          <p:cNvCxnSpPr>
            <a:stCxn id="189" idx="0"/>
            <a:endCxn id="196" idx="1"/>
          </p:cNvCxnSpPr>
          <p:nvPr/>
        </p:nvCxnSpPr>
        <p:spPr>
          <a:xfrm flipH="1" rot="10800000">
            <a:off x="4760254" y="1671949"/>
            <a:ext cx="796800" cy="6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5"/>
          <p:cNvSpPr txBox="1"/>
          <p:nvPr/>
        </p:nvSpPr>
        <p:spPr>
          <a:xfrm rot="-2459315">
            <a:off x="4565299" y="1735232"/>
            <a:ext cx="1155344" cy="3703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implements</a:t>
            </a:r>
            <a:endParaRPr sz="1200"/>
          </a:p>
        </p:txBody>
      </p:sp>
      <p:sp>
        <p:nvSpPr>
          <p:cNvPr id="201" name="Google Shape;201;p25"/>
          <p:cNvSpPr txBox="1"/>
          <p:nvPr/>
        </p:nvSpPr>
        <p:spPr>
          <a:xfrm>
            <a:off x="303750" y="3561875"/>
            <a:ext cx="8536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 class can implement many interfaces.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Every abstract method from the implemented interface must be fully defined so the class can be complete/concrete.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If any methods are not overridden in the class, then it must be declared abstract.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Reminder, a class can only extend 1 other class, but it can implement multiple interfaces.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185175" y="1274342"/>
            <a:ext cx="8520600" cy="1013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SomeClass </a:t>
            </a:r>
            <a:r>
              <a:rPr lang="en" sz="1200">
                <a:solidFill>
                  <a:schemeClr val="accent5"/>
                </a:solidFill>
              </a:rPr>
              <a:t>implements</a:t>
            </a:r>
            <a:r>
              <a:rPr lang="en" sz="1200"/>
              <a:t> SomeInterface, AnotherInterface, YetAnotherInterface{ 	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//a concrete class implementing multiple interfaces </a:t>
            </a:r>
            <a:r>
              <a:rPr lang="en" sz="1200">
                <a:solidFill>
                  <a:schemeClr val="accent5"/>
                </a:solidFill>
              </a:rPr>
              <a:t>must override all the methods</a:t>
            </a:r>
            <a:r>
              <a:rPr lang="en" sz="1200"/>
              <a:t> from each interface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227750" y="4681650"/>
            <a:ext cx="853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NOTE: </a:t>
            </a:r>
            <a:r>
              <a:rPr lang="en" sz="1200">
                <a:solidFill>
                  <a:schemeClr val="dk1"/>
                </a:solidFill>
              </a:rPr>
              <a:t>Every abstract method must be fully defined so a class can be complete/concrete.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185175" y="159700"/>
            <a:ext cx="8520600" cy="1013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SomeClass </a:t>
            </a:r>
            <a:r>
              <a:rPr lang="en" sz="1200">
                <a:solidFill>
                  <a:schemeClr val="accent5"/>
                </a:solidFill>
              </a:rPr>
              <a:t>implements</a:t>
            </a:r>
            <a:r>
              <a:rPr lang="en" sz="1200"/>
              <a:t> SomeInterface{ 	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//a concrete class implementing a single interface </a:t>
            </a:r>
            <a:r>
              <a:rPr lang="en" sz="1200">
                <a:solidFill>
                  <a:schemeClr val="accent5"/>
                </a:solidFill>
              </a:rPr>
              <a:t>must override all the methods</a:t>
            </a:r>
            <a:r>
              <a:rPr lang="en" sz="1200"/>
              <a:t> from the interface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185175" y="2388984"/>
            <a:ext cx="8520600" cy="1013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SomeClass </a:t>
            </a:r>
            <a:r>
              <a:rPr lang="en" sz="1200">
                <a:solidFill>
                  <a:schemeClr val="accent5"/>
                </a:solidFill>
              </a:rPr>
              <a:t>extends</a:t>
            </a:r>
            <a:r>
              <a:rPr lang="en" sz="1200"/>
              <a:t> AnotherClass </a:t>
            </a:r>
            <a:r>
              <a:rPr lang="en" sz="1200">
                <a:solidFill>
                  <a:schemeClr val="accent5"/>
                </a:solidFill>
              </a:rPr>
              <a:t>implements</a:t>
            </a:r>
            <a:r>
              <a:rPr lang="en" sz="1200"/>
              <a:t> SomeInterface{ 	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//a concrete class </a:t>
            </a:r>
            <a:r>
              <a:rPr lang="en" sz="1200">
                <a:solidFill>
                  <a:schemeClr val="accent5"/>
                </a:solidFill>
              </a:rPr>
              <a:t>must override all the methods</a:t>
            </a:r>
            <a:r>
              <a:rPr lang="en" sz="1200"/>
              <a:t> from any extended abstract class and any implemented interface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185175" y="3503626"/>
            <a:ext cx="8520600" cy="1013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SomeClass </a:t>
            </a:r>
            <a:r>
              <a:rPr lang="en" sz="1200">
                <a:solidFill>
                  <a:schemeClr val="accent5"/>
                </a:solidFill>
              </a:rPr>
              <a:t>extends</a:t>
            </a:r>
            <a:r>
              <a:rPr lang="en" sz="1200"/>
              <a:t> AnotherClass </a:t>
            </a:r>
            <a:r>
              <a:rPr lang="en" sz="1200">
                <a:solidFill>
                  <a:schemeClr val="accent5"/>
                </a:solidFill>
              </a:rPr>
              <a:t>implements</a:t>
            </a:r>
            <a:r>
              <a:rPr lang="en" sz="1200"/>
              <a:t> SomeInterface</a:t>
            </a:r>
            <a:r>
              <a:rPr lang="en" sz="1200"/>
              <a:t>, AnotherInterface, YetAnotherInterface{ </a:t>
            </a:r>
            <a:r>
              <a:rPr lang="en" sz="1200"/>
              <a:t> 	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//a concrete class </a:t>
            </a:r>
            <a:r>
              <a:rPr lang="en" sz="1200">
                <a:solidFill>
                  <a:schemeClr val="accent5"/>
                </a:solidFill>
              </a:rPr>
              <a:t>must override all the methods</a:t>
            </a:r>
            <a:r>
              <a:rPr lang="en" sz="1200"/>
              <a:t> from any extended abstract class and all implemented interfaces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185175" y="1274342"/>
            <a:ext cx="8520600" cy="1013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</a:t>
            </a:r>
            <a:r>
              <a:rPr b="1" lang="en" sz="1200">
                <a:solidFill>
                  <a:schemeClr val="accent5"/>
                </a:solidFill>
              </a:rPr>
              <a:t>abstract</a:t>
            </a:r>
            <a:r>
              <a:rPr lang="en" sz="1200">
                <a:solidFill>
                  <a:schemeClr val="accent5"/>
                </a:solidFill>
              </a:rPr>
              <a:t> </a:t>
            </a:r>
            <a:r>
              <a:rPr lang="en" sz="1200"/>
              <a:t>class SomeClass </a:t>
            </a:r>
            <a:r>
              <a:rPr lang="en" sz="1200">
                <a:solidFill>
                  <a:schemeClr val="accent5"/>
                </a:solidFill>
              </a:rPr>
              <a:t>implements</a:t>
            </a:r>
            <a:r>
              <a:rPr lang="en" sz="1200"/>
              <a:t> SomeInterface, AnotherInterface, YetAnotherInterface{ 	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/>
              <a:t>//if </a:t>
            </a:r>
            <a:r>
              <a:rPr lang="en" sz="1200">
                <a:solidFill>
                  <a:schemeClr val="accent5"/>
                </a:solidFill>
              </a:rPr>
              <a:t>any method is left abstract</a:t>
            </a:r>
            <a:r>
              <a:rPr lang="en" sz="1200"/>
              <a:t>, the class must be declared abstract	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227750" y="4681650"/>
            <a:ext cx="853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NOTE: If any method is left abstract, the class must be declared abstract. It is NOT a complete/concrete class.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185175" y="159700"/>
            <a:ext cx="8520600" cy="1013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</a:t>
            </a:r>
            <a:r>
              <a:rPr b="1" lang="en" sz="1200">
                <a:solidFill>
                  <a:schemeClr val="accent5"/>
                </a:solidFill>
              </a:rPr>
              <a:t>abstract</a:t>
            </a:r>
            <a:r>
              <a:rPr lang="en" sz="1200"/>
              <a:t> class SomeClass </a:t>
            </a:r>
            <a:r>
              <a:rPr lang="en" sz="1200">
                <a:solidFill>
                  <a:schemeClr val="accent5"/>
                </a:solidFill>
              </a:rPr>
              <a:t>implements</a:t>
            </a:r>
            <a:r>
              <a:rPr lang="en" sz="1200"/>
              <a:t> SomeInterface{ 	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//if </a:t>
            </a:r>
            <a:r>
              <a:rPr lang="en" sz="1200">
                <a:solidFill>
                  <a:schemeClr val="accent5"/>
                </a:solidFill>
              </a:rPr>
              <a:t>any method is left abstract</a:t>
            </a:r>
            <a:r>
              <a:rPr lang="en" sz="1200"/>
              <a:t>, the class must be declared abstract	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185175" y="2388984"/>
            <a:ext cx="8520600" cy="1013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</a:t>
            </a:r>
            <a:r>
              <a:rPr b="1" lang="en" sz="1200">
                <a:solidFill>
                  <a:schemeClr val="accent5"/>
                </a:solidFill>
              </a:rPr>
              <a:t>abstract</a:t>
            </a:r>
            <a:r>
              <a:rPr lang="en" sz="1200">
                <a:solidFill>
                  <a:schemeClr val="accent5"/>
                </a:solidFill>
              </a:rPr>
              <a:t> </a:t>
            </a:r>
            <a:r>
              <a:rPr lang="en" sz="1200"/>
              <a:t>class SomeClass </a:t>
            </a:r>
            <a:r>
              <a:rPr lang="en" sz="1200">
                <a:solidFill>
                  <a:schemeClr val="accent5"/>
                </a:solidFill>
              </a:rPr>
              <a:t>extends</a:t>
            </a:r>
            <a:r>
              <a:rPr lang="en" sz="1200"/>
              <a:t> AnotherClass </a:t>
            </a:r>
            <a:r>
              <a:rPr lang="en" sz="1200">
                <a:solidFill>
                  <a:schemeClr val="accent5"/>
                </a:solidFill>
              </a:rPr>
              <a:t>implements</a:t>
            </a:r>
            <a:r>
              <a:rPr lang="en" sz="1200"/>
              <a:t> SomeInterface{ 	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/>
              <a:t>//if </a:t>
            </a:r>
            <a:r>
              <a:rPr lang="en" sz="1200">
                <a:solidFill>
                  <a:schemeClr val="accent5"/>
                </a:solidFill>
              </a:rPr>
              <a:t>any method is left abstract</a:t>
            </a:r>
            <a:r>
              <a:rPr lang="en" sz="1200"/>
              <a:t>, the class must be declared abstract	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185175" y="3503626"/>
            <a:ext cx="8520600" cy="1013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</a:t>
            </a:r>
            <a:r>
              <a:rPr b="1" lang="en" sz="1200">
                <a:solidFill>
                  <a:schemeClr val="accent5"/>
                </a:solidFill>
              </a:rPr>
              <a:t>abstract</a:t>
            </a:r>
            <a:r>
              <a:rPr lang="en" sz="1200">
                <a:solidFill>
                  <a:schemeClr val="accent5"/>
                </a:solidFill>
              </a:rPr>
              <a:t> </a:t>
            </a:r>
            <a:r>
              <a:rPr lang="en" sz="1200"/>
              <a:t>class SomeClass </a:t>
            </a:r>
            <a:r>
              <a:rPr lang="en" sz="1200">
                <a:solidFill>
                  <a:schemeClr val="accent5"/>
                </a:solidFill>
              </a:rPr>
              <a:t>extends</a:t>
            </a:r>
            <a:r>
              <a:rPr lang="en" sz="1200"/>
              <a:t> AnotherClass </a:t>
            </a:r>
            <a:r>
              <a:rPr lang="en" sz="1200">
                <a:solidFill>
                  <a:schemeClr val="accent5"/>
                </a:solidFill>
              </a:rPr>
              <a:t>implements</a:t>
            </a:r>
            <a:r>
              <a:rPr lang="en" sz="1200"/>
              <a:t> SomeInterface, AnotherInterface, YetAnotherInterface{  	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//if </a:t>
            </a:r>
            <a:r>
              <a:rPr lang="en" sz="1200">
                <a:solidFill>
                  <a:schemeClr val="accent5"/>
                </a:solidFill>
              </a:rPr>
              <a:t>any method is left abstract</a:t>
            </a:r>
            <a:r>
              <a:rPr lang="en" sz="1200"/>
              <a:t>, the class must be declared abstract	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311700" y="5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FoodEater</a:t>
            </a:r>
            <a:endParaRPr/>
          </a:p>
        </p:txBody>
      </p:sp>
      <p:sp>
        <p:nvSpPr>
          <p:cNvPr id="225" name="Google Shape;225;p28"/>
          <p:cNvSpPr txBox="1"/>
          <p:nvPr/>
        </p:nvSpPr>
        <p:spPr>
          <a:xfrm>
            <a:off x="311700" y="585500"/>
            <a:ext cx="7687200" cy="42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+"/>
            </a:pPr>
            <a:r>
              <a:rPr lang="en" sz="1300">
                <a:solidFill>
                  <a:srgbClr val="595959"/>
                </a:solidFill>
              </a:rPr>
              <a:t>METABOLISM_RATING_FAST : double		// default value .75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+"/>
            </a:pPr>
            <a:r>
              <a:rPr lang="en" sz="1300">
                <a:solidFill>
                  <a:srgbClr val="595959"/>
                </a:solidFill>
              </a:rPr>
              <a:t>METABOLISM_RATING_MEDIUM</a:t>
            </a:r>
            <a:r>
              <a:rPr lang="en" sz="1300">
                <a:solidFill>
                  <a:schemeClr val="dk2"/>
                </a:solidFill>
              </a:rPr>
              <a:t> : double		// default value .50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+"/>
            </a:pPr>
            <a:r>
              <a:rPr lang="en" sz="1300">
                <a:solidFill>
                  <a:srgbClr val="595959"/>
                </a:solidFill>
              </a:rPr>
              <a:t>METABOLISM_RATING_SLOW</a:t>
            </a:r>
            <a:r>
              <a:rPr lang="en" sz="1300">
                <a:solidFill>
                  <a:schemeClr val="dk2"/>
                </a:solidFill>
              </a:rPr>
              <a:t> : double		// default value .15</a:t>
            </a:r>
            <a:endParaRPr sz="13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+"/>
            </a:pPr>
            <a:r>
              <a:rPr i="1" lang="en" sz="1300">
                <a:solidFill>
                  <a:schemeClr val="dk2"/>
                </a:solidFill>
              </a:rPr>
              <a:t>eat()</a:t>
            </a:r>
            <a:r>
              <a:rPr lang="en" sz="1300">
                <a:solidFill>
                  <a:schemeClr val="dk2"/>
                </a:solidFill>
              </a:rPr>
              <a:t> : void					</a:t>
            </a:r>
            <a:r>
              <a:rPr lang="en" sz="1300">
                <a:solidFill>
                  <a:schemeClr val="accent5"/>
                </a:solidFill>
              </a:rPr>
              <a:t>//notice the method is italicized - it is an abstract method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+"/>
            </a:pPr>
            <a:r>
              <a:rPr i="1" lang="en" sz="1300">
                <a:solidFill>
                  <a:schemeClr val="dk2"/>
                </a:solidFill>
              </a:rPr>
              <a:t>eat(Food f)</a:t>
            </a:r>
            <a:r>
              <a:rPr lang="en" sz="1300">
                <a:solidFill>
                  <a:schemeClr val="dk2"/>
                </a:solidFill>
              </a:rPr>
              <a:t> : void				</a:t>
            </a:r>
            <a:r>
              <a:rPr lang="en" sz="1300">
                <a:solidFill>
                  <a:schemeClr val="accent5"/>
                </a:solidFill>
              </a:rPr>
              <a:t>//notice the method is italicized - it is an abstract method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+"/>
            </a:pPr>
            <a:r>
              <a:rPr i="1" lang="en" sz="1300">
                <a:solidFill>
                  <a:schemeClr val="dk2"/>
                </a:solidFill>
              </a:rPr>
              <a:t>metabolizeFood(Food f)</a:t>
            </a:r>
            <a:r>
              <a:rPr lang="en" sz="1300">
                <a:solidFill>
                  <a:schemeClr val="dk2"/>
                </a:solidFill>
              </a:rPr>
              <a:t> : double	</a:t>
            </a:r>
            <a:r>
              <a:rPr lang="en" sz="1300">
                <a:solidFill>
                  <a:schemeClr val="accent5"/>
                </a:solidFill>
              </a:rPr>
              <a:t>//notice the method is italicized - it is an abstract method</a:t>
            </a:r>
            <a:endParaRPr sz="13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227350" y="223450"/>
            <a:ext cx="8520600" cy="358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</a:t>
            </a:r>
            <a:r>
              <a:rPr b="1" lang="en">
                <a:solidFill>
                  <a:schemeClr val="dk1"/>
                </a:solidFill>
              </a:rPr>
              <a:t>interface</a:t>
            </a:r>
            <a:r>
              <a:rPr lang="en"/>
              <a:t> FoodEater{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static final double METABOLISM_RATING_FAST = .75;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static final double METABOLISM_RATING_MEDIUM = .50;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static final double METABOLISM_RATING_SLOW = .25;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void eat();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void eat(Food</a:t>
            </a:r>
            <a:r>
              <a:rPr lang="en" sz="1400"/>
              <a:t> f</a:t>
            </a:r>
            <a:r>
              <a:rPr lang="en" sz="1400"/>
              <a:t>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double </a:t>
            </a:r>
            <a:r>
              <a:rPr i="1" lang="en" sz="1300"/>
              <a:t>metabolizeFood(Food f)</a:t>
            </a:r>
            <a:r>
              <a:rPr lang="en" sz="1300"/>
              <a:t>;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175050" y="4056875"/>
            <a:ext cx="88353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NOTE</a:t>
            </a:r>
            <a:r>
              <a:rPr lang="en" sz="1100"/>
              <a:t>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The public modifier can be omitted because all constants as well as abstract, default, and static methods in an interface are implicitly public.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227350" y="42175"/>
            <a:ext cx="8520600" cy="498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abstract class </a:t>
            </a:r>
            <a:r>
              <a:rPr lang="en" sz="1200">
                <a:solidFill>
                  <a:schemeClr val="dk1"/>
                </a:solidFill>
              </a:rPr>
              <a:t>Pet </a:t>
            </a:r>
            <a:r>
              <a:rPr lang="en" sz="1200">
                <a:solidFill>
                  <a:schemeClr val="accent5"/>
                </a:solidFill>
              </a:rPr>
              <a:t>implements </a:t>
            </a:r>
            <a:r>
              <a:rPr lang="en" sz="1200">
                <a:solidFill>
                  <a:schemeClr val="dk1"/>
                </a:solidFill>
              </a:rPr>
              <a:t>FoodEater </a:t>
            </a:r>
            <a:r>
              <a:rPr lang="en" sz="1200"/>
              <a:t>{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/*more code here*/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// All methods from the interface must be overridden or the class declared abstract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public abstract void eat();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	public abstract void eat(Food f);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public abstract double metabolizeFood(Food f);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/*more code here*/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}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227350" y="42175"/>
            <a:ext cx="8520600" cy="498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</a:t>
            </a:r>
            <a:r>
              <a:rPr lang="en" sz="1200">
                <a:solidFill>
                  <a:schemeClr val="dk1"/>
                </a:solidFill>
              </a:rPr>
              <a:t>Dog</a:t>
            </a:r>
            <a:r>
              <a:rPr lang="en" sz="1200"/>
              <a:t> </a:t>
            </a:r>
            <a:r>
              <a:rPr lang="en" sz="1200">
                <a:solidFill>
                  <a:schemeClr val="accent5"/>
                </a:solidFill>
              </a:rPr>
              <a:t>extends</a:t>
            </a:r>
            <a:r>
              <a:rPr lang="en" sz="1200"/>
              <a:t> </a:t>
            </a:r>
            <a:r>
              <a:rPr lang="en" sz="1200">
                <a:solidFill>
                  <a:schemeClr val="dk1"/>
                </a:solidFill>
              </a:rPr>
              <a:t>Pet </a:t>
            </a:r>
            <a:r>
              <a:rPr lang="en" sz="1200"/>
              <a:t>{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/*more code here*/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// All inherited abstract methods must be overridden, from the parent class as well as any implemented interfaces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@Override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void play(){ 				//must provide a method body to make Dog a concrete class</a:t>
            </a:r>
            <a:endParaRPr sz="12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System.out.print("WOOF! Let's play fetch with " + getFavoriteToy() );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@Override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public void eat() {			//must provide a method body to make Dog a concrete class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System.out.print("WOOF! I am a Dog that eats! ");		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@Override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void eat(Food f) {			//must provide a method body to make Dog a concrete class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System.out.print("WOOF! I will eat "+f.getName()+" now. ");		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@Override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double metabolizeFood(Food f) {		//must provide a method body to make Dog a concrete class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return f.getCalories()/METABOLISM_RATING_MEDIUM;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/*more code here*/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}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</a:t>
            </a:r>
            <a:r>
              <a:rPr b="1" lang="en">
                <a:solidFill>
                  <a:schemeClr val="accent5"/>
                </a:solidFill>
              </a:rPr>
              <a:t>abstract class</a:t>
            </a:r>
            <a:r>
              <a:rPr lang="en"/>
              <a:t> in java?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75050" y="733875"/>
            <a:ext cx="8835300" cy="29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A class that </a:t>
            </a:r>
            <a:r>
              <a:rPr b="1" lang="en">
                <a:solidFill>
                  <a:schemeClr val="dk1"/>
                </a:solidFill>
              </a:rPr>
              <a:t>cannot be instantiated</a:t>
            </a:r>
            <a:r>
              <a:rPr b="1" lang="en">
                <a:solidFill>
                  <a:schemeClr val="accent5"/>
                </a:solidFill>
              </a:rPr>
              <a:t> as an object.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5"/>
                </a:solidFill>
              </a:rPr>
              <a:t>It </a:t>
            </a:r>
            <a:r>
              <a:rPr b="1" lang="en">
                <a:solidFill>
                  <a:schemeClr val="dk1"/>
                </a:solidFill>
              </a:rPr>
              <a:t>can be</a:t>
            </a:r>
            <a:r>
              <a:rPr b="1" lang="en">
                <a:solidFill>
                  <a:schemeClr val="accent5"/>
                </a:solidFill>
              </a:rPr>
              <a:t> used to guide the general design of subclasses.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It may or may not include </a:t>
            </a:r>
            <a:r>
              <a:rPr b="1" lang="en">
                <a:solidFill>
                  <a:schemeClr val="dk1"/>
                </a:solidFill>
              </a:rPr>
              <a:t>abstract</a:t>
            </a:r>
            <a:r>
              <a:rPr b="1" lang="en">
                <a:solidFill>
                  <a:schemeClr val="accent5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methods</a:t>
            </a:r>
            <a:r>
              <a:rPr b="1" lang="en">
                <a:solidFill>
                  <a:schemeClr val="accent5"/>
                </a:solidFill>
              </a:rPr>
              <a:t>. </a:t>
            </a:r>
            <a:r>
              <a:rPr lang="en" sz="1400"/>
              <a:t>(signature of method without a body)</a:t>
            </a:r>
            <a:r>
              <a:rPr b="1" lang="en" sz="1400">
                <a:solidFill>
                  <a:schemeClr val="accent5"/>
                </a:solidFill>
              </a:rPr>
              <a:t> </a:t>
            </a:r>
            <a:endParaRPr b="1"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It </a:t>
            </a:r>
            <a:r>
              <a:rPr b="1" lang="en">
                <a:solidFill>
                  <a:schemeClr val="dk1"/>
                </a:solidFill>
              </a:rPr>
              <a:t>can be</a:t>
            </a:r>
            <a:r>
              <a:rPr b="1" lang="en">
                <a:solidFill>
                  <a:schemeClr val="accent5"/>
                </a:solidFill>
              </a:rPr>
              <a:t> subclassed / inherited from to create a concrete class. 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75050" y="4464775"/>
            <a:ext cx="8835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</a:t>
            </a:r>
            <a:r>
              <a:rPr lang="en" sz="1600"/>
              <a:t>he keyword </a:t>
            </a:r>
            <a:r>
              <a:rPr b="1" lang="en" sz="1600">
                <a:solidFill>
                  <a:srgbClr val="0097A7"/>
                </a:solidFill>
              </a:rPr>
              <a:t>extends</a:t>
            </a:r>
            <a:r>
              <a:rPr lang="en" sz="1600"/>
              <a:t> is used to establish inheritance of the parent-child relationship.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311700" y="1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HANDS ON Exercises</a:t>
            </a:r>
            <a:endParaRPr/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 Exercises 5, 6, 7, 8, 9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311700" y="5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Communicator</a:t>
            </a:r>
            <a:endParaRPr/>
          </a:p>
        </p:txBody>
      </p:sp>
      <p:sp>
        <p:nvSpPr>
          <p:cNvPr id="253" name="Google Shape;253;p33"/>
          <p:cNvSpPr txBox="1"/>
          <p:nvPr/>
        </p:nvSpPr>
        <p:spPr>
          <a:xfrm>
            <a:off x="311700" y="585500"/>
            <a:ext cx="7687200" cy="42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+"/>
            </a:pPr>
            <a:r>
              <a:rPr i="1" lang="en" sz="1300">
                <a:solidFill>
                  <a:schemeClr val="dk2"/>
                </a:solidFill>
              </a:rPr>
              <a:t>speak</a:t>
            </a:r>
            <a:r>
              <a:rPr i="1" lang="en" sz="1300">
                <a:solidFill>
                  <a:schemeClr val="dk2"/>
                </a:solidFill>
              </a:rPr>
              <a:t>()</a:t>
            </a:r>
            <a:r>
              <a:rPr lang="en" sz="1300">
                <a:solidFill>
                  <a:schemeClr val="dk2"/>
                </a:solidFill>
              </a:rPr>
              <a:t> : void				</a:t>
            </a:r>
            <a:r>
              <a:rPr lang="en" sz="1300">
                <a:solidFill>
                  <a:schemeClr val="accent5"/>
                </a:solidFill>
              </a:rPr>
              <a:t>//notice the method is italicized - it is an abstract method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+"/>
            </a:pPr>
            <a:r>
              <a:rPr i="1" lang="en" sz="1300">
                <a:solidFill>
                  <a:schemeClr val="dk2"/>
                </a:solidFill>
              </a:rPr>
              <a:t>speak</a:t>
            </a:r>
            <a:r>
              <a:rPr i="1" lang="en" sz="1300">
                <a:solidFill>
                  <a:schemeClr val="dk2"/>
                </a:solidFill>
              </a:rPr>
              <a:t>(String s</a:t>
            </a:r>
            <a:r>
              <a:rPr lang="en" sz="1300">
                <a:solidFill>
                  <a:schemeClr val="dk2"/>
                </a:solidFill>
              </a:rPr>
              <a:t> : void			</a:t>
            </a:r>
            <a:r>
              <a:rPr lang="en" sz="1300">
                <a:solidFill>
                  <a:schemeClr val="accent5"/>
                </a:solidFill>
              </a:rPr>
              <a:t>//notice the method is italicized - it is an abstract method</a:t>
            </a:r>
            <a:endParaRPr sz="13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227350" y="223450"/>
            <a:ext cx="8520600" cy="358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</a:t>
            </a:r>
            <a:r>
              <a:rPr b="1" lang="en">
                <a:solidFill>
                  <a:schemeClr val="dk1"/>
                </a:solidFill>
              </a:rPr>
              <a:t>interface</a:t>
            </a:r>
            <a:r>
              <a:rPr lang="en"/>
              <a:t> Communicator{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void speak();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void speak(String s);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175050" y="4056875"/>
            <a:ext cx="88353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NOTE: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The public modifier can be omitted because all constants as well as abstract, default, and static methods in an interface are implicitly public.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227350" y="42175"/>
            <a:ext cx="8520600" cy="498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</a:t>
            </a:r>
            <a:r>
              <a:rPr lang="en" sz="1200">
                <a:solidFill>
                  <a:schemeClr val="dk1"/>
                </a:solidFill>
              </a:rPr>
              <a:t>Dog</a:t>
            </a:r>
            <a:r>
              <a:rPr lang="en" sz="1200"/>
              <a:t> </a:t>
            </a:r>
            <a:r>
              <a:rPr lang="en" sz="1200">
                <a:solidFill>
                  <a:schemeClr val="accent5"/>
                </a:solidFill>
              </a:rPr>
              <a:t>extends</a:t>
            </a:r>
            <a:r>
              <a:rPr lang="en" sz="1200"/>
              <a:t> </a:t>
            </a:r>
            <a:r>
              <a:rPr lang="en" sz="1200">
                <a:solidFill>
                  <a:schemeClr val="dk1"/>
                </a:solidFill>
              </a:rPr>
              <a:t>Pet </a:t>
            </a:r>
            <a:r>
              <a:rPr lang="en" sz="1200">
                <a:solidFill>
                  <a:schemeClr val="accent5"/>
                </a:solidFill>
              </a:rPr>
              <a:t>implements</a:t>
            </a:r>
            <a:r>
              <a:rPr lang="en" sz="1200">
                <a:solidFill>
                  <a:schemeClr val="dk1"/>
                </a:solidFill>
              </a:rPr>
              <a:t> Communicator </a:t>
            </a:r>
            <a:r>
              <a:rPr lang="en" sz="1200"/>
              <a:t>{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/*more code here*/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/ All inherited abstract methods must be overridden, from the parent class as well as any implemented interfaces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@Override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void speak(){ 			//must provide a method body to make Dog a concrete class</a:t>
            </a:r>
            <a:endParaRPr sz="12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System.out.println("woof");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@Override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void speak(String s) {	</a:t>
            </a:r>
            <a:r>
              <a:rPr lang="en" sz="1200"/>
              <a:t>//must provide a method body to make Dog a concrete class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System.out.println("woof "+s);	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/*more code here*/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}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311700" y="1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HANDS ON Exercises</a:t>
            </a:r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 Exercises 10, 11, 12, 13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235500" y="461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Comparable Interface and the compareTo() method</a:t>
            </a:r>
            <a:endParaRPr/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235500" y="618825"/>
            <a:ext cx="8520600" cy="1492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interface Comparable</a:t>
            </a:r>
            <a:r>
              <a:rPr lang="en">
                <a:solidFill>
                  <a:schemeClr val="accent5"/>
                </a:solidFill>
              </a:rPr>
              <a:t>&lt;T&gt;</a:t>
            </a:r>
            <a:r>
              <a:rPr lang="en"/>
              <a:t>{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compareTo(</a:t>
            </a:r>
            <a:r>
              <a:rPr lang="en">
                <a:solidFill>
                  <a:schemeClr val="accent5"/>
                </a:solidFill>
              </a:rPr>
              <a:t>T</a:t>
            </a:r>
            <a:r>
              <a:rPr lang="en"/>
              <a:t> o);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77" name="Google Shape;277;p37"/>
          <p:cNvSpPr txBox="1"/>
          <p:nvPr>
            <p:ph idx="1" type="body"/>
          </p:nvPr>
        </p:nvSpPr>
        <p:spPr>
          <a:xfrm>
            <a:off x="235500" y="2182087"/>
            <a:ext cx="8520600" cy="1278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diamond </a:t>
            </a:r>
            <a:r>
              <a:rPr lang="en">
                <a:solidFill>
                  <a:schemeClr val="accent5"/>
                </a:solidFill>
              </a:rPr>
              <a:t>&lt; &gt;</a:t>
            </a:r>
            <a:r>
              <a:rPr lang="en"/>
              <a:t> operator, and the type </a:t>
            </a:r>
            <a:r>
              <a:rPr lang="en">
                <a:solidFill>
                  <a:schemeClr val="accent5"/>
                </a:solidFill>
              </a:rPr>
              <a:t>T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/>
              <a:t>placeholder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Replace the </a:t>
            </a:r>
            <a:r>
              <a:rPr lang="en">
                <a:solidFill>
                  <a:schemeClr val="accent5"/>
                </a:solidFill>
              </a:rPr>
              <a:t>T</a:t>
            </a:r>
            <a:r>
              <a:rPr lang="en"/>
              <a:t> within the </a:t>
            </a:r>
            <a:r>
              <a:rPr lang="en">
                <a:solidFill>
                  <a:schemeClr val="accent5"/>
                </a:solidFill>
              </a:rPr>
              <a:t>&lt; &gt;</a:t>
            </a:r>
            <a:r>
              <a:rPr lang="en"/>
              <a:t> to specify the class type when implementing the Comparable interface and overriding the compareTo method.</a:t>
            </a:r>
            <a:endParaRPr/>
          </a:p>
        </p:txBody>
      </p:sp>
      <p:sp>
        <p:nvSpPr>
          <p:cNvPr id="278" name="Google Shape;278;p37"/>
          <p:cNvSpPr txBox="1"/>
          <p:nvPr>
            <p:ph idx="1" type="body"/>
          </p:nvPr>
        </p:nvSpPr>
        <p:spPr>
          <a:xfrm>
            <a:off x="235500" y="3530850"/>
            <a:ext cx="8520600" cy="1492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class </a:t>
            </a:r>
            <a:r>
              <a:rPr lang="en">
                <a:solidFill>
                  <a:schemeClr val="accent5"/>
                </a:solidFill>
              </a:rPr>
              <a:t>SomeType</a:t>
            </a:r>
            <a:r>
              <a:rPr lang="en"/>
              <a:t> implements Comparable</a:t>
            </a:r>
            <a:r>
              <a:rPr lang="en">
                <a:solidFill>
                  <a:schemeClr val="accent5"/>
                </a:solidFill>
              </a:rPr>
              <a:t>&lt;</a:t>
            </a:r>
            <a:r>
              <a:rPr lang="en">
                <a:solidFill>
                  <a:schemeClr val="accent5"/>
                </a:solidFill>
              </a:rPr>
              <a:t>SomeType</a:t>
            </a:r>
            <a:r>
              <a:rPr lang="en">
                <a:solidFill>
                  <a:schemeClr val="accent5"/>
                </a:solidFill>
              </a:rPr>
              <a:t>&gt;</a:t>
            </a:r>
            <a:r>
              <a:rPr lang="en"/>
              <a:t>{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compareTo(</a:t>
            </a:r>
            <a:r>
              <a:rPr lang="en">
                <a:solidFill>
                  <a:schemeClr val="accent5"/>
                </a:solidFill>
              </a:rPr>
              <a:t>SomeType</a:t>
            </a:r>
            <a:r>
              <a:rPr lang="en"/>
              <a:t> otherO)</a:t>
            </a:r>
            <a:r>
              <a:rPr lang="en"/>
              <a:t>{ …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type="title"/>
          </p:nvPr>
        </p:nvSpPr>
        <p:spPr>
          <a:xfrm>
            <a:off x="235500" y="4611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Comparable Interface and the compareTo() method</a:t>
            </a:r>
            <a:endParaRPr/>
          </a:p>
        </p:txBody>
      </p:sp>
      <p:sp>
        <p:nvSpPr>
          <p:cNvPr id="284" name="Google Shape;284;p38"/>
          <p:cNvSpPr txBox="1"/>
          <p:nvPr>
            <p:ph idx="1" type="body"/>
          </p:nvPr>
        </p:nvSpPr>
        <p:spPr>
          <a:xfrm>
            <a:off x="235500" y="895825"/>
            <a:ext cx="8520600" cy="1492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class </a:t>
            </a:r>
            <a:r>
              <a:rPr lang="en">
                <a:solidFill>
                  <a:schemeClr val="accent5"/>
                </a:solidFill>
              </a:rPr>
              <a:t>SomeType</a:t>
            </a:r>
            <a:r>
              <a:rPr lang="en"/>
              <a:t> implements Comparable</a:t>
            </a:r>
            <a:r>
              <a:rPr lang="en">
                <a:solidFill>
                  <a:schemeClr val="accent5"/>
                </a:solidFill>
              </a:rPr>
              <a:t>&lt;SomeType&gt;</a:t>
            </a:r>
            <a:r>
              <a:rPr lang="en"/>
              <a:t>{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compareTo(</a:t>
            </a:r>
            <a:r>
              <a:rPr lang="en">
                <a:solidFill>
                  <a:schemeClr val="accent5"/>
                </a:solidFill>
              </a:rPr>
              <a:t>SomeType</a:t>
            </a:r>
            <a:r>
              <a:rPr lang="en"/>
              <a:t> otherO)</a:t>
            </a:r>
            <a:r>
              <a:rPr lang="en"/>
              <a:t>{ …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85" name="Google Shape;285;p38"/>
          <p:cNvSpPr txBox="1"/>
          <p:nvPr>
            <p:ph idx="1" type="body"/>
          </p:nvPr>
        </p:nvSpPr>
        <p:spPr>
          <a:xfrm>
            <a:off x="235500" y="2571750"/>
            <a:ext cx="8520600" cy="1492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class </a:t>
            </a:r>
            <a:r>
              <a:rPr lang="en">
                <a:solidFill>
                  <a:schemeClr val="accent5"/>
                </a:solidFill>
              </a:rPr>
              <a:t>Dog</a:t>
            </a:r>
            <a:r>
              <a:rPr lang="en"/>
              <a:t> implements Comparable</a:t>
            </a:r>
            <a:r>
              <a:rPr lang="en">
                <a:solidFill>
                  <a:schemeClr val="accent5"/>
                </a:solidFill>
              </a:rPr>
              <a:t>&lt;Dog&gt;</a:t>
            </a:r>
            <a:r>
              <a:rPr lang="en"/>
              <a:t>{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compareTo(</a:t>
            </a:r>
            <a:r>
              <a:rPr lang="en">
                <a:solidFill>
                  <a:schemeClr val="accent5"/>
                </a:solidFill>
              </a:rPr>
              <a:t>Dog</a:t>
            </a:r>
            <a:r>
              <a:rPr lang="en"/>
              <a:t> otherDog){ …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/>
          <p:nvPr>
            <p:ph idx="1" type="body"/>
          </p:nvPr>
        </p:nvSpPr>
        <p:spPr>
          <a:xfrm>
            <a:off x="227350" y="42175"/>
            <a:ext cx="8520600" cy="498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</a:t>
            </a:r>
            <a:r>
              <a:rPr lang="en" sz="1200">
                <a:solidFill>
                  <a:schemeClr val="dk1"/>
                </a:solidFill>
              </a:rPr>
              <a:t>Dog</a:t>
            </a:r>
            <a:r>
              <a:rPr lang="en" sz="1200"/>
              <a:t> </a:t>
            </a:r>
            <a:r>
              <a:rPr lang="en" sz="1200">
                <a:solidFill>
                  <a:schemeClr val="accent5"/>
                </a:solidFill>
              </a:rPr>
              <a:t>extends</a:t>
            </a:r>
            <a:r>
              <a:rPr lang="en" sz="1200"/>
              <a:t> </a:t>
            </a:r>
            <a:r>
              <a:rPr lang="en" sz="1200">
                <a:solidFill>
                  <a:schemeClr val="dk1"/>
                </a:solidFill>
              </a:rPr>
              <a:t>Pet </a:t>
            </a:r>
            <a:r>
              <a:rPr lang="en" sz="1200">
                <a:solidFill>
                  <a:schemeClr val="accent5"/>
                </a:solidFill>
              </a:rPr>
              <a:t>implements </a:t>
            </a:r>
            <a:r>
              <a:rPr lang="en" sz="1200"/>
              <a:t>Communicator, </a:t>
            </a:r>
            <a:r>
              <a:rPr lang="en" sz="1200">
                <a:solidFill>
                  <a:schemeClr val="accent5"/>
                </a:solidFill>
              </a:rPr>
              <a:t>Comparable&lt;Dog&gt;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/>
              <a:t>{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/*more code here*/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/ All inherited abstract methods must be overridden, from the parent class as well as any implemented interfaces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/**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Use the dogNumber as the comparator and return -1, 0, 1 to indicate whether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the calling object is less than, equal to, or greater than the passed in object.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*/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@Override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int compareTo(Dog otherDog){ 		//must provide a method body to make Dog a concrete class</a:t>
            </a:r>
            <a:endParaRPr sz="12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if(this.dogNumber &gt; otherDog.dogNumber){</a:t>
            </a:r>
            <a:endParaRPr sz="12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	return 1;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	}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	else if (this.dogNumber &lt; otherDog.dogNumber){</a:t>
            </a:r>
            <a:endParaRPr sz="12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	return -1;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		}</a:t>
            </a:r>
            <a:endParaRPr sz="12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return 0;</a:t>
            </a:r>
            <a:endParaRPr sz="12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/*more code here*/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}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type="title"/>
          </p:nvPr>
        </p:nvSpPr>
        <p:spPr>
          <a:xfrm>
            <a:off x="311700" y="1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HANDS ON Exercises</a:t>
            </a:r>
            <a:endParaRPr/>
          </a:p>
        </p:txBody>
      </p:sp>
      <p:sp>
        <p:nvSpPr>
          <p:cNvPr id="296" name="Google Shape;29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 Exercises 14, 15, 16, 17, 18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method</a:t>
            </a:r>
            <a:r>
              <a:rPr lang="en"/>
              <a:t> in interfaces</a:t>
            </a:r>
            <a:endParaRPr/>
          </a:p>
        </p:txBody>
      </p:sp>
      <p:sp>
        <p:nvSpPr>
          <p:cNvPr id="302" name="Google Shape;30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85175" y="430200"/>
            <a:ext cx="8520600" cy="4192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</a:t>
            </a:r>
            <a:r>
              <a:rPr lang="en">
                <a:solidFill>
                  <a:schemeClr val="accent5"/>
                </a:solidFill>
              </a:rPr>
              <a:t>abstract</a:t>
            </a:r>
            <a:r>
              <a:rPr lang="en"/>
              <a:t> class MyAbstractClass{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/* other code here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public </a:t>
            </a:r>
            <a:r>
              <a:rPr lang="en">
                <a:solidFill>
                  <a:schemeClr val="accent5"/>
                </a:solidFill>
              </a:rPr>
              <a:t>abstract</a:t>
            </a:r>
            <a:r>
              <a:rPr lang="en"/>
              <a:t> void doSomething();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public </a:t>
            </a:r>
            <a:r>
              <a:rPr lang="en">
                <a:solidFill>
                  <a:schemeClr val="accent5"/>
                </a:solidFill>
              </a:rPr>
              <a:t>abstract</a:t>
            </a:r>
            <a:r>
              <a:rPr lang="en"/>
              <a:t> void doSomethingElse(String s);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public </a:t>
            </a:r>
            <a:r>
              <a:rPr lang="en">
                <a:solidFill>
                  <a:schemeClr val="accent5"/>
                </a:solidFill>
              </a:rPr>
              <a:t>abstract</a:t>
            </a:r>
            <a:r>
              <a:rPr lang="en"/>
              <a:t> int getSomething();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/* other code here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</a:t>
            </a:r>
            <a:r>
              <a:rPr lang="en"/>
              <a:t> methods in interfaces</a:t>
            </a:r>
            <a:endParaRPr/>
          </a:p>
        </p:txBody>
      </p:sp>
      <p:sp>
        <p:nvSpPr>
          <p:cNvPr id="308" name="Google Shape;30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/>
          <p:nvPr>
            <p:ph type="title"/>
          </p:nvPr>
        </p:nvSpPr>
        <p:spPr>
          <a:xfrm>
            <a:off x="311700" y="-9245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#1</a:t>
            </a:r>
            <a:endParaRPr/>
          </a:p>
        </p:txBody>
      </p:sp>
      <p:sp>
        <p:nvSpPr>
          <p:cNvPr id="314" name="Google Shape;314;p43"/>
          <p:cNvSpPr txBox="1"/>
          <p:nvPr>
            <p:ph idx="1" type="body"/>
          </p:nvPr>
        </p:nvSpPr>
        <p:spPr>
          <a:xfrm>
            <a:off x="311700" y="416050"/>
            <a:ext cx="8640600" cy="4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abstract class Pet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favoriteFood: String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favoriteToy : String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maintenanceLevel : int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goesOutside: boolean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Pet() 	//default values ”unknown food” , ”unknown toy” , 0, false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Pet(String favoriteFood, String favoriteToy, int maintenanceLevel, boolean goesOutside)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i="1" lang="en" sz="1300"/>
              <a:t>play()</a:t>
            </a:r>
            <a:r>
              <a:rPr lang="en" sz="1300"/>
              <a:t> : void			</a:t>
            </a:r>
            <a:r>
              <a:rPr lang="en" sz="1300">
                <a:solidFill>
                  <a:schemeClr val="accent5"/>
                </a:solidFill>
              </a:rPr>
              <a:t>//notice the method is italicized - it is an abstract method</a:t>
            </a:r>
            <a:endParaRPr sz="13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accent5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getFavoriteFood() : String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getFavoriteToy() : String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getMaintenanceLevel() : int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goesOutiside() : boolean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setFavoriteFood(String foodName) : void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setFavoriteToy(String toyName) : void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setGoesOutiside(boolean goesOutside) : void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setMaintenanceLevel(int level) : void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toString() : String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equals(Object o) : boolean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>
            <p:ph type="title"/>
          </p:nvPr>
        </p:nvSpPr>
        <p:spPr>
          <a:xfrm>
            <a:off x="311700" y="1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#2</a:t>
            </a:r>
            <a:endParaRPr/>
          </a:p>
        </p:txBody>
      </p:sp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311700" y="473450"/>
            <a:ext cx="8707800" cy="4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the class Dog from the previous chapters and expand upon it as follows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Make the Dog class inherit from abstract class Pet by using the keyword extends(see slides for examples)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Override the abstract method </a:t>
            </a:r>
            <a:r>
              <a:rPr i="1" lang="en" sz="1200"/>
              <a:t>play()</a:t>
            </a:r>
            <a:r>
              <a:rPr lang="en" sz="1200"/>
              <a:t> that was inherited to make Dog a concrete class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Provide the abstract method </a:t>
            </a:r>
            <a:r>
              <a:rPr i="1" lang="en" sz="1200"/>
              <a:t>play() </a:t>
            </a:r>
            <a:r>
              <a:rPr lang="en" sz="1200"/>
              <a:t>with a meaningful body so that a Dog instance will have the appropriate behavior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Ensure the parent class’s constructor is called from the default and any other overloaded constructors accordingly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Create a fully overloaded constructor for the Dog that will call the fully overloaded constructor of it’s abstract parent Pet(String faveFood, String faveToy, int maintLevel, boolean goesOut)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Update the toString() method so that it includes the behavior from the parent class’s toString() by using super.toString()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Update the equals(Object o) method so that it includes the behavior from the parent class’s equals(Object o) method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title"/>
          </p:nvPr>
        </p:nvSpPr>
        <p:spPr>
          <a:xfrm>
            <a:off x="311700" y="1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#3</a:t>
            </a:r>
            <a:endParaRPr/>
          </a:p>
        </p:txBody>
      </p:sp>
      <p:sp>
        <p:nvSpPr>
          <p:cNvPr id="326" name="Google Shape;326;p45"/>
          <p:cNvSpPr txBox="1"/>
          <p:nvPr>
            <p:ph idx="1" type="body"/>
          </p:nvPr>
        </p:nvSpPr>
        <p:spPr>
          <a:xfrm>
            <a:off x="311700" y="473450"/>
            <a:ext cx="8707800" cy="4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the class Cat from the previous chapter and expand upon it as follows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Make the Cat class inherit from abstract class Pet by using the keyword extends(see slides for examples)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Override the abstract method </a:t>
            </a:r>
            <a:r>
              <a:rPr i="1" lang="en" sz="1200"/>
              <a:t>play()</a:t>
            </a:r>
            <a:r>
              <a:rPr lang="en" sz="1200"/>
              <a:t> that was inherited to make Cat a concrete class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Provide the abstract method </a:t>
            </a:r>
            <a:r>
              <a:rPr i="1" lang="en" sz="1200"/>
              <a:t>play() </a:t>
            </a:r>
            <a:r>
              <a:rPr lang="en" sz="1200"/>
              <a:t>with a meaningful body so that a Cat instance will have the appropriate behavior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Ensure the parent class’s constructor is called from the default and any other overloaded constructors accordingly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Create a fully overloaded constructor for the Cat that will call the fully overloaded constructor of it’s abstract parent Pet(String faveFood, String faveToy, int maintLevel, boolean goesOut)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Update the toString() method so that it includes the behavior from the parent class’s toString() by using super.toString()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Update the equals(Object o) method so that it includes the behavior from the parent class’s equals(Object o) method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"/>
          <p:cNvSpPr txBox="1"/>
          <p:nvPr>
            <p:ph type="title"/>
          </p:nvPr>
        </p:nvSpPr>
        <p:spPr>
          <a:xfrm>
            <a:off x="311700" y="1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#4</a:t>
            </a:r>
            <a:endParaRPr/>
          </a:p>
        </p:txBody>
      </p:sp>
      <p:sp>
        <p:nvSpPr>
          <p:cNvPr id="332" name="Google Shape;332;p46"/>
          <p:cNvSpPr txBox="1"/>
          <p:nvPr>
            <p:ph idx="1" type="body"/>
          </p:nvPr>
        </p:nvSpPr>
        <p:spPr>
          <a:xfrm>
            <a:off x="311700" y="473450"/>
            <a:ext cx="8707800" cy="4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Tester</a:t>
            </a:r>
            <a:r>
              <a:rPr lang="en"/>
              <a:t> class for the Pet objects [ Dog and Cat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In the main method of the Tester class, do the following: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Create a new tester class Tester_Pets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Create 5 separate instances of the Dog using the overloaded constructor (code from chapter 8 or 9 can be reused)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Create 5 separate instances of the Cat using the overloaded constructor (code from chapter 8 or 9 can be reused)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Try to create an instance of a Pet to see that it CANNOT be instantiated. Comment it out and move on to the next step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Create an array of type Pet and populate it with references to all the Dog and Cat instances created earlier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Iterate through the array and print the content of each element by using the toString() method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Call the play method on each element to ensure it performs the appropriate behavior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>
            <p:ph type="title"/>
          </p:nvPr>
        </p:nvSpPr>
        <p:spPr>
          <a:xfrm>
            <a:off x="311700" y="-9245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#5</a:t>
            </a:r>
            <a:endParaRPr/>
          </a:p>
        </p:txBody>
      </p:sp>
      <p:sp>
        <p:nvSpPr>
          <p:cNvPr id="338" name="Google Shape;338;p47"/>
          <p:cNvSpPr txBox="1"/>
          <p:nvPr>
            <p:ph idx="1" type="body"/>
          </p:nvPr>
        </p:nvSpPr>
        <p:spPr>
          <a:xfrm>
            <a:off x="311700" y="416050"/>
            <a:ext cx="8640600" cy="4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concrete class Food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name</a:t>
            </a:r>
            <a:r>
              <a:rPr lang="en" sz="1300"/>
              <a:t>: String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calories : int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portionSizeInOunces : int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Food(String name, int calories, int </a:t>
            </a:r>
            <a:r>
              <a:rPr lang="en" sz="1300"/>
              <a:t>portionSizeInOunces</a:t>
            </a:r>
            <a:r>
              <a:rPr lang="en" sz="1300"/>
              <a:t>)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5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getName() : String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getCalories() : int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getPortionSizeInOunces() : int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toString() : String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equals(Object o) : boolean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//do not create a default constructor, or any mutator methods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>
            <p:ph type="title"/>
          </p:nvPr>
        </p:nvSpPr>
        <p:spPr>
          <a:xfrm>
            <a:off x="311700" y="-9245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Exercise #6</a:t>
            </a:r>
            <a:endParaRPr/>
          </a:p>
        </p:txBody>
      </p:sp>
      <p:sp>
        <p:nvSpPr>
          <p:cNvPr id="344" name="Google Shape;344;p48"/>
          <p:cNvSpPr txBox="1"/>
          <p:nvPr>
            <p:ph idx="1" type="body"/>
          </p:nvPr>
        </p:nvSpPr>
        <p:spPr>
          <a:xfrm>
            <a:off x="311700" y="416050"/>
            <a:ext cx="8640600" cy="4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interface FoodEater (see slides for example)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METABOLISM_RATING_FAST : double		// default value .75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METABOLISM_RATING_MEDIUM : double		// default value .50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METABOLISM_RATING_SLOW : double		// default value .15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i="1" lang="en" sz="1300"/>
              <a:t>eat()</a:t>
            </a:r>
            <a:r>
              <a:rPr lang="en" sz="1300"/>
              <a:t> : void					</a:t>
            </a:r>
            <a:r>
              <a:rPr lang="en" sz="1300">
                <a:solidFill>
                  <a:schemeClr val="accent5"/>
                </a:solidFill>
              </a:rPr>
              <a:t>//notice the method is italicized - it is an abstract method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i="1" lang="en" sz="1300"/>
              <a:t>eat(Food f)</a:t>
            </a:r>
            <a:r>
              <a:rPr lang="en" sz="1300"/>
              <a:t> : void				</a:t>
            </a:r>
            <a:r>
              <a:rPr lang="en" sz="1300">
                <a:solidFill>
                  <a:schemeClr val="accent5"/>
                </a:solidFill>
              </a:rPr>
              <a:t>//notice the method is italicized - it is an abstract method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i="1" lang="en" sz="1300"/>
              <a:t>metabolizeFood(Food f)</a:t>
            </a:r>
            <a:r>
              <a:rPr lang="en" sz="1300"/>
              <a:t> : double	</a:t>
            </a:r>
            <a:r>
              <a:rPr lang="en" sz="1300">
                <a:solidFill>
                  <a:schemeClr val="accent5"/>
                </a:solidFill>
              </a:rPr>
              <a:t>//notice the method is italicized - it is an abstract method</a:t>
            </a:r>
            <a:endParaRPr sz="1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"/>
          <p:cNvSpPr txBox="1"/>
          <p:nvPr>
            <p:ph type="title"/>
          </p:nvPr>
        </p:nvSpPr>
        <p:spPr>
          <a:xfrm>
            <a:off x="311700" y="1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#7</a:t>
            </a:r>
            <a:endParaRPr/>
          </a:p>
        </p:txBody>
      </p:sp>
      <p:sp>
        <p:nvSpPr>
          <p:cNvPr id="350" name="Google Shape;350;p49"/>
          <p:cNvSpPr txBox="1"/>
          <p:nvPr>
            <p:ph idx="1" type="body"/>
          </p:nvPr>
        </p:nvSpPr>
        <p:spPr>
          <a:xfrm>
            <a:off x="311700" y="473450"/>
            <a:ext cx="8707800" cy="4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the abstract class Pet and concrete class Dog expand upon them as follows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Make the abstract class Pet inherit from the interface FoodEater by using the keyword implements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Notice the Dog class shows an error “The type Dog must implement the inherited abstract method FoodEater.----”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Correct the error in the Dog class by adding all the unimplemented methods that were inherited through the abstract class Pet when the interface FoodEater was implemented.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/>
            </a:br>
            <a:r>
              <a:rPr lang="en" sz="1400"/>
              <a:t>In the Dog class do the following: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Provide the method </a:t>
            </a:r>
            <a:r>
              <a:rPr i="1" lang="en" sz="1200"/>
              <a:t>eat() </a:t>
            </a:r>
            <a:r>
              <a:rPr lang="en" sz="1200"/>
              <a:t>with a meaningful body so that a Dog instance will have the appropriate behavior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Provide the method </a:t>
            </a:r>
            <a:r>
              <a:rPr i="1" lang="en" sz="1200"/>
              <a:t>eat(Food f) </a:t>
            </a:r>
            <a:r>
              <a:rPr lang="en" sz="1200"/>
              <a:t>with a meaningful body so that a Dog instance will have the appropriate behavior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Provide the method </a:t>
            </a:r>
            <a:r>
              <a:rPr i="1" lang="en" sz="1200"/>
              <a:t>metabolizeFood(Food f) </a:t>
            </a:r>
            <a:r>
              <a:rPr lang="en" sz="1200"/>
              <a:t>with a meaningful body so that a Dog instance will have the appropriate behavior. Return the result of Food object’s calories divided by the METABOLISM_RATING_MEDIUM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/>
          <p:nvPr>
            <p:ph type="title"/>
          </p:nvPr>
        </p:nvSpPr>
        <p:spPr>
          <a:xfrm>
            <a:off x="311700" y="1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#8</a:t>
            </a:r>
            <a:endParaRPr/>
          </a:p>
        </p:txBody>
      </p:sp>
      <p:sp>
        <p:nvSpPr>
          <p:cNvPr id="356" name="Google Shape;356;p50"/>
          <p:cNvSpPr txBox="1"/>
          <p:nvPr>
            <p:ph idx="1" type="body"/>
          </p:nvPr>
        </p:nvSpPr>
        <p:spPr>
          <a:xfrm>
            <a:off x="311700" y="473450"/>
            <a:ext cx="8707800" cy="4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class Cat expand upon it as follows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Correct the error in the Cat class by adding all the unimplemented methods that were inherited through the abstract class Pet when the interface FoodEater was implemented.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Provide the method </a:t>
            </a:r>
            <a:r>
              <a:rPr i="1" lang="en" sz="1200"/>
              <a:t>eat() </a:t>
            </a:r>
            <a:r>
              <a:rPr lang="en" sz="1200"/>
              <a:t>with a meaningful body so that a </a:t>
            </a:r>
            <a:r>
              <a:rPr lang="en" sz="1200"/>
              <a:t>Cat</a:t>
            </a:r>
            <a:r>
              <a:rPr lang="en" sz="1200"/>
              <a:t> instance will have the appropriate behavior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Provide the method </a:t>
            </a:r>
            <a:r>
              <a:rPr i="1" lang="en" sz="1200"/>
              <a:t>eat(Food f) </a:t>
            </a:r>
            <a:r>
              <a:rPr lang="en" sz="1200"/>
              <a:t>with a meaningful body so that a </a:t>
            </a:r>
            <a:r>
              <a:rPr lang="en" sz="1200"/>
              <a:t>Cat</a:t>
            </a:r>
            <a:r>
              <a:rPr lang="en" sz="1200"/>
              <a:t> instance will have the appropriate behavior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Provide the method </a:t>
            </a:r>
            <a:r>
              <a:rPr i="1" lang="en" sz="1200"/>
              <a:t>metabolizeFood(Food f) </a:t>
            </a:r>
            <a:r>
              <a:rPr lang="en" sz="1200"/>
              <a:t>with a meaningful body so that a Cat instance will have the appropriate behavior. Return the result of Food object’s calories divided by the METABOLISM_RATING_FAST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1"/>
          <p:cNvSpPr txBox="1"/>
          <p:nvPr>
            <p:ph type="title"/>
          </p:nvPr>
        </p:nvSpPr>
        <p:spPr>
          <a:xfrm>
            <a:off x="311700" y="1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#9</a:t>
            </a:r>
            <a:endParaRPr/>
          </a:p>
        </p:txBody>
      </p:sp>
      <p:sp>
        <p:nvSpPr>
          <p:cNvPr id="362" name="Google Shape;362;p51"/>
          <p:cNvSpPr txBox="1"/>
          <p:nvPr>
            <p:ph idx="1" type="body"/>
          </p:nvPr>
        </p:nvSpPr>
        <p:spPr>
          <a:xfrm>
            <a:off x="311700" y="473450"/>
            <a:ext cx="8707800" cy="4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 the</a:t>
            </a:r>
            <a:r>
              <a:rPr lang="en"/>
              <a:t> Tester class for the Pet objects [ Dog and Cat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the main method of the Tester class, do the following: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Iterate through the array and print the content of each element by using the toString() method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Call the play method on each element to see the behavior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Call the eat() method on each element to see the behavior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Call the eat(Food f) method on each element to see the behavior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Call the metabolizeFood(Food f) method on each element to see the behavior (notice Cat and Dog metabolisms differ)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3223292" y="134958"/>
            <a:ext cx="2749896" cy="1273752"/>
          </a:xfrm>
          <a:prstGeom prst="cloud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Abstract Class</a:t>
            </a:r>
            <a:endParaRPr/>
          </a:p>
        </p:txBody>
      </p:sp>
      <p:grpSp>
        <p:nvGrpSpPr>
          <p:cNvPr id="73" name="Google Shape;73;p16"/>
          <p:cNvGrpSpPr/>
          <p:nvPr/>
        </p:nvGrpSpPr>
        <p:grpSpPr>
          <a:xfrm>
            <a:off x="4469825" y="2870426"/>
            <a:ext cx="1500600" cy="1892199"/>
            <a:chOff x="4469825" y="2870426"/>
            <a:chExt cx="1500600" cy="1892199"/>
          </a:xfrm>
        </p:grpSpPr>
        <p:sp>
          <p:nvSpPr>
            <p:cNvPr id="74" name="Google Shape;74;p16"/>
            <p:cNvSpPr/>
            <p:nvPr/>
          </p:nvSpPr>
          <p:spPr>
            <a:xfrm>
              <a:off x="4469825" y="3545525"/>
              <a:ext cx="1500600" cy="1217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Child 3 A</a:t>
              </a:r>
              <a:endParaRPr/>
            </a:p>
          </p:txBody>
        </p:sp>
        <p:cxnSp>
          <p:nvCxnSpPr>
            <p:cNvPr id="75" name="Google Shape;75;p16"/>
            <p:cNvCxnSpPr/>
            <p:nvPr/>
          </p:nvCxnSpPr>
          <p:spPr>
            <a:xfrm flipH="1" rot="10800000">
              <a:off x="5118501" y="3217663"/>
              <a:ext cx="574800" cy="31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6" name="Google Shape;76;p16"/>
            <p:cNvSpPr txBox="1"/>
            <p:nvPr/>
          </p:nvSpPr>
          <p:spPr>
            <a:xfrm rot="-1801974">
              <a:off x="4704886" y="3153074"/>
              <a:ext cx="1228778" cy="369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extends</a:t>
              </a:r>
              <a:endParaRPr sz="1200"/>
            </a:p>
          </p:txBody>
        </p:sp>
      </p:grpSp>
      <p:grpSp>
        <p:nvGrpSpPr>
          <p:cNvPr id="77" name="Google Shape;77;p16"/>
          <p:cNvGrpSpPr/>
          <p:nvPr/>
        </p:nvGrpSpPr>
        <p:grpSpPr>
          <a:xfrm>
            <a:off x="2818108" y="1270676"/>
            <a:ext cx="1517402" cy="1883686"/>
            <a:chOff x="2818108" y="1270676"/>
            <a:chExt cx="1517402" cy="1883686"/>
          </a:xfrm>
        </p:grpSpPr>
        <p:sp>
          <p:nvSpPr>
            <p:cNvPr id="78" name="Google Shape;78;p16"/>
            <p:cNvSpPr/>
            <p:nvPr/>
          </p:nvSpPr>
          <p:spPr>
            <a:xfrm>
              <a:off x="2818108" y="1937263"/>
              <a:ext cx="1500600" cy="12171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Child 2 Class</a:t>
              </a:r>
              <a:endParaRPr/>
            </a:p>
          </p:txBody>
        </p:sp>
        <p:cxnSp>
          <p:nvCxnSpPr>
            <p:cNvPr id="79" name="Google Shape;79;p16"/>
            <p:cNvCxnSpPr/>
            <p:nvPr/>
          </p:nvCxnSpPr>
          <p:spPr>
            <a:xfrm flipH="1" rot="10800000">
              <a:off x="3510626" y="1617463"/>
              <a:ext cx="574800" cy="31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0" name="Google Shape;80;p16"/>
            <p:cNvSpPr txBox="1"/>
            <p:nvPr/>
          </p:nvSpPr>
          <p:spPr>
            <a:xfrm rot="-1801974">
              <a:off x="3096671" y="1553324"/>
              <a:ext cx="1228778" cy="369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extends</a:t>
              </a:r>
              <a:endParaRPr sz="1200"/>
            </a:p>
          </p:txBody>
        </p:sp>
      </p:grpSp>
      <p:grpSp>
        <p:nvGrpSpPr>
          <p:cNvPr id="81" name="Google Shape;81;p16"/>
          <p:cNvGrpSpPr/>
          <p:nvPr/>
        </p:nvGrpSpPr>
        <p:grpSpPr>
          <a:xfrm>
            <a:off x="4872390" y="1282216"/>
            <a:ext cx="1571202" cy="1872147"/>
            <a:chOff x="4872390" y="1282216"/>
            <a:chExt cx="1571202" cy="1872147"/>
          </a:xfrm>
        </p:grpSpPr>
        <p:sp>
          <p:nvSpPr>
            <p:cNvPr id="82" name="Google Shape;82;p16"/>
            <p:cNvSpPr/>
            <p:nvPr/>
          </p:nvSpPr>
          <p:spPr>
            <a:xfrm>
              <a:off x="4942992" y="1937263"/>
              <a:ext cx="1500600" cy="12171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Child 3 Class</a:t>
              </a:r>
              <a:endParaRPr/>
            </a:p>
          </p:txBody>
        </p:sp>
        <p:cxnSp>
          <p:nvCxnSpPr>
            <p:cNvPr id="83" name="Google Shape;83;p16"/>
            <p:cNvCxnSpPr>
              <a:stCxn id="82" idx="0"/>
            </p:cNvCxnSpPr>
            <p:nvPr/>
          </p:nvCxnSpPr>
          <p:spPr>
            <a:xfrm rot="10800000">
              <a:off x="5118492" y="1617463"/>
              <a:ext cx="574800" cy="31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4" name="Google Shape;84;p16"/>
            <p:cNvSpPr txBox="1"/>
            <p:nvPr/>
          </p:nvSpPr>
          <p:spPr>
            <a:xfrm rot="1712140">
              <a:off x="4885940" y="1553348"/>
              <a:ext cx="1228999" cy="3694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extends</a:t>
              </a:r>
              <a:endParaRPr sz="1200"/>
            </a:p>
          </p:txBody>
        </p:sp>
      </p:grpSp>
      <p:grpSp>
        <p:nvGrpSpPr>
          <p:cNvPr id="85" name="Google Shape;85;p16"/>
          <p:cNvGrpSpPr/>
          <p:nvPr/>
        </p:nvGrpSpPr>
        <p:grpSpPr>
          <a:xfrm>
            <a:off x="5682375" y="1039696"/>
            <a:ext cx="2886100" cy="2114667"/>
            <a:chOff x="5682375" y="1039696"/>
            <a:chExt cx="2886100" cy="2114667"/>
          </a:xfrm>
        </p:grpSpPr>
        <p:sp>
          <p:nvSpPr>
            <p:cNvPr id="86" name="Google Shape;86;p16"/>
            <p:cNvSpPr/>
            <p:nvPr/>
          </p:nvSpPr>
          <p:spPr>
            <a:xfrm>
              <a:off x="7067875" y="1937263"/>
              <a:ext cx="1500600" cy="12171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Child 4 Class</a:t>
              </a:r>
              <a:endParaRPr/>
            </a:p>
          </p:txBody>
        </p:sp>
        <p:cxnSp>
          <p:nvCxnSpPr>
            <p:cNvPr id="87" name="Google Shape;87;p16"/>
            <p:cNvCxnSpPr/>
            <p:nvPr/>
          </p:nvCxnSpPr>
          <p:spPr>
            <a:xfrm rot="10800000">
              <a:off x="5682375" y="1052783"/>
              <a:ext cx="2082600" cy="8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8" name="Google Shape;88;p16"/>
            <p:cNvSpPr txBox="1"/>
            <p:nvPr/>
          </p:nvSpPr>
          <p:spPr>
            <a:xfrm rot="1281592">
              <a:off x="6240285" y="1250838"/>
              <a:ext cx="1228913" cy="3694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extends</a:t>
              </a:r>
              <a:endParaRPr sz="1200"/>
            </a:p>
          </p:txBody>
        </p:sp>
      </p:grpSp>
      <p:grpSp>
        <p:nvGrpSpPr>
          <p:cNvPr id="89" name="Google Shape;89;p16"/>
          <p:cNvGrpSpPr/>
          <p:nvPr/>
        </p:nvGrpSpPr>
        <p:grpSpPr>
          <a:xfrm>
            <a:off x="7482808" y="2890869"/>
            <a:ext cx="1500600" cy="1871756"/>
            <a:chOff x="7482808" y="2890869"/>
            <a:chExt cx="1500600" cy="1871756"/>
          </a:xfrm>
        </p:grpSpPr>
        <p:sp>
          <p:nvSpPr>
            <p:cNvPr id="90" name="Google Shape;90;p16"/>
            <p:cNvSpPr/>
            <p:nvPr/>
          </p:nvSpPr>
          <p:spPr>
            <a:xfrm>
              <a:off x="7482808" y="3545525"/>
              <a:ext cx="1500600" cy="1217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Child 4 A</a:t>
              </a:r>
              <a:endParaRPr/>
            </a:p>
          </p:txBody>
        </p:sp>
        <p:cxnSp>
          <p:nvCxnSpPr>
            <p:cNvPr id="91" name="Google Shape;91;p16"/>
            <p:cNvCxnSpPr/>
            <p:nvPr/>
          </p:nvCxnSpPr>
          <p:spPr>
            <a:xfrm rot="10800000">
              <a:off x="7828517" y="3217663"/>
              <a:ext cx="574800" cy="31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2" name="Google Shape;92;p16"/>
            <p:cNvSpPr txBox="1"/>
            <p:nvPr/>
          </p:nvSpPr>
          <p:spPr>
            <a:xfrm rot="1712140">
              <a:off x="7594722" y="3162002"/>
              <a:ext cx="1228999" cy="3694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extends</a:t>
              </a:r>
              <a:endParaRPr sz="1200"/>
            </a:p>
          </p:txBody>
        </p:sp>
      </p:grpSp>
      <p:grpSp>
        <p:nvGrpSpPr>
          <p:cNvPr id="93" name="Google Shape;93;p16"/>
          <p:cNvGrpSpPr/>
          <p:nvPr/>
        </p:nvGrpSpPr>
        <p:grpSpPr>
          <a:xfrm>
            <a:off x="87025" y="2870426"/>
            <a:ext cx="3141983" cy="1892199"/>
            <a:chOff x="87025" y="2870426"/>
            <a:chExt cx="3141983" cy="1892199"/>
          </a:xfrm>
        </p:grpSpPr>
        <p:sp>
          <p:nvSpPr>
            <p:cNvPr id="94" name="Google Shape;94;p16"/>
            <p:cNvSpPr/>
            <p:nvPr/>
          </p:nvSpPr>
          <p:spPr>
            <a:xfrm>
              <a:off x="87025" y="3545525"/>
              <a:ext cx="1500600" cy="1217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Child 1 A</a:t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1728408" y="3545525"/>
              <a:ext cx="1500600" cy="1217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Child 1 B</a:t>
              </a:r>
              <a:endParaRPr/>
            </a:p>
          </p:txBody>
        </p:sp>
        <p:cxnSp>
          <p:nvCxnSpPr>
            <p:cNvPr id="96" name="Google Shape;96;p16"/>
            <p:cNvCxnSpPr/>
            <p:nvPr/>
          </p:nvCxnSpPr>
          <p:spPr>
            <a:xfrm rot="10800000">
              <a:off x="1765692" y="3217663"/>
              <a:ext cx="574800" cy="31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7" name="Google Shape;97;p16"/>
            <p:cNvCxnSpPr/>
            <p:nvPr/>
          </p:nvCxnSpPr>
          <p:spPr>
            <a:xfrm flipH="1" rot="10800000">
              <a:off x="691226" y="3217663"/>
              <a:ext cx="574800" cy="31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8" name="Google Shape;98;p16"/>
            <p:cNvSpPr txBox="1"/>
            <p:nvPr/>
          </p:nvSpPr>
          <p:spPr>
            <a:xfrm rot="-1801974">
              <a:off x="285221" y="3153074"/>
              <a:ext cx="1228778" cy="3695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extends</a:t>
              </a:r>
              <a:endParaRPr sz="1200"/>
            </a:p>
          </p:txBody>
        </p:sp>
        <p:sp>
          <p:nvSpPr>
            <p:cNvPr id="99" name="Google Shape;99;p16"/>
            <p:cNvSpPr txBox="1"/>
            <p:nvPr/>
          </p:nvSpPr>
          <p:spPr>
            <a:xfrm rot="1712140">
              <a:off x="1547662" y="3157234"/>
              <a:ext cx="1228999" cy="3694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extends</a:t>
              </a:r>
              <a:endParaRPr sz="1200"/>
            </a:p>
          </p:txBody>
        </p:sp>
      </p:grpSp>
      <p:grpSp>
        <p:nvGrpSpPr>
          <p:cNvPr id="100" name="Google Shape;100;p16"/>
          <p:cNvGrpSpPr/>
          <p:nvPr/>
        </p:nvGrpSpPr>
        <p:grpSpPr>
          <a:xfrm>
            <a:off x="693224" y="1013334"/>
            <a:ext cx="2749896" cy="2140942"/>
            <a:chOff x="693224" y="1013334"/>
            <a:chExt cx="2749896" cy="2140942"/>
          </a:xfrm>
        </p:grpSpPr>
        <p:grpSp>
          <p:nvGrpSpPr>
            <p:cNvPr id="101" name="Google Shape;101;p16"/>
            <p:cNvGrpSpPr/>
            <p:nvPr/>
          </p:nvGrpSpPr>
          <p:grpSpPr>
            <a:xfrm>
              <a:off x="693224" y="1039667"/>
              <a:ext cx="2749896" cy="2114610"/>
              <a:chOff x="693225" y="1052783"/>
              <a:chExt cx="2832900" cy="2101580"/>
            </a:xfrm>
          </p:grpSpPr>
          <p:sp>
            <p:nvSpPr>
              <p:cNvPr id="102" name="Google Shape;102;p16"/>
              <p:cNvSpPr/>
              <p:nvPr/>
            </p:nvSpPr>
            <p:spPr>
              <a:xfrm>
                <a:off x="693225" y="1937263"/>
                <a:ext cx="1500600" cy="1217100"/>
              </a:xfrm>
              <a:prstGeom prst="roundRect">
                <a:avLst>
                  <a:gd fmla="val 16667" name="adj"/>
                </a:avLst>
              </a:prstGeom>
              <a:solidFill>
                <a:schemeClr val="accent5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Child 1</a:t>
                </a:r>
                <a:r>
                  <a:rPr lang="en"/>
                  <a:t> Class</a:t>
                </a:r>
                <a:endParaRPr/>
              </a:p>
            </p:txBody>
          </p:sp>
          <p:cxnSp>
            <p:nvCxnSpPr>
              <p:cNvPr id="103" name="Google Shape;103;p16"/>
              <p:cNvCxnSpPr/>
              <p:nvPr/>
            </p:nvCxnSpPr>
            <p:spPr>
              <a:xfrm flipH="1" rot="10800000">
                <a:off x="1443525" y="1052783"/>
                <a:ext cx="2082600" cy="85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04" name="Google Shape;104;p16"/>
            <p:cNvSpPr txBox="1"/>
            <p:nvPr/>
          </p:nvSpPr>
          <p:spPr>
            <a:xfrm rot="-1354995">
              <a:off x="1779895" y="1215638"/>
              <a:ext cx="1155393" cy="370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extends</a:t>
              </a:r>
              <a:endParaRPr sz="12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2"/>
          <p:cNvSpPr txBox="1"/>
          <p:nvPr>
            <p:ph type="title"/>
          </p:nvPr>
        </p:nvSpPr>
        <p:spPr>
          <a:xfrm>
            <a:off x="311700" y="1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#10</a:t>
            </a:r>
            <a:endParaRPr/>
          </a:p>
        </p:txBody>
      </p:sp>
      <p:sp>
        <p:nvSpPr>
          <p:cNvPr id="368" name="Google Shape;368;p52"/>
          <p:cNvSpPr txBox="1"/>
          <p:nvPr>
            <p:ph idx="1" type="body"/>
          </p:nvPr>
        </p:nvSpPr>
        <p:spPr>
          <a:xfrm>
            <a:off x="311700" y="473450"/>
            <a:ext cx="8707800" cy="4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 an interface Communicator (see slides for example)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i="1" lang="en" sz="1300"/>
              <a:t>speak()</a:t>
            </a:r>
            <a:r>
              <a:rPr lang="en" sz="1300"/>
              <a:t> : void					</a:t>
            </a:r>
            <a:r>
              <a:rPr lang="en" sz="1300">
                <a:solidFill>
                  <a:schemeClr val="accent5"/>
                </a:solidFill>
              </a:rPr>
              <a:t>//notice the method is italicized - it is an abstract method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i="1" lang="en" sz="1300"/>
              <a:t>speak(String s)</a:t>
            </a:r>
            <a:r>
              <a:rPr lang="en" sz="1300"/>
              <a:t> : void				</a:t>
            </a:r>
            <a:r>
              <a:rPr lang="en" sz="1300">
                <a:solidFill>
                  <a:schemeClr val="accent5"/>
                </a:solidFill>
              </a:rPr>
              <a:t>//notice the method is italicized - it is an abstract method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3"/>
          <p:cNvSpPr txBox="1"/>
          <p:nvPr>
            <p:ph type="title"/>
          </p:nvPr>
        </p:nvSpPr>
        <p:spPr>
          <a:xfrm>
            <a:off x="311700" y="1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#11</a:t>
            </a:r>
            <a:endParaRPr/>
          </a:p>
        </p:txBody>
      </p:sp>
      <p:sp>
        <p:nvSpPr>
          <p:cNvPr id="374" name="Google Shape;374;p53"/>
          <p:cNvSpPr txBox="1"/>
          <p:nvPr>
            <p:ph idx="1" type="body"/>
          </p:nvPr>
        </p:nvSpPr>
        <p:spPr>
          <a:xfrm>
            <a:off x="311700" y="473450"/>
            <a:ext cx="8707800" cy="4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 the concrete class Dog as follows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Inherit from the interface Communicator by using the keyword implements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Notice the Dog class shows an error “The type Dog must implement the inherited abstract method Communicator.----”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Correct the error in the Dog class by adding all the unimplemented methods that were inherited through the interface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Provide the method </a:t>
            </a:r>
            <a:r>
              <a:rPr i="1" lang="en" sz="1200"/>
              <a:t>speak() </a:t>
            </a:r>
            <a:r>
              <a:rPr lang="en" sz="1200"/>
              <a:t>with a meaningful body so that a Dog instance will have the appropriate behavior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Provide the method </a:t>
            </a:r>
            <a:r>
              <a:rPr i="1" lang="en" sz="1200"/>
              <a:t>speak(String s) </a:t>
            </a:r>
            <a:r>
              <a:rPr lang="en" sz="1200"/>
              <a:t>with a meaningful body so that a Dog instance will have the appropriate behavior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4"/>
          <p:cNvSpPr txBox="1"/>
          <p:nvPr>
            <p:ph type="title"/>
          </p:nvPr>
        </p:nvSpPr>
        <p:spPr>
          <a:xfrm>
            <a:off x="311700" y="1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#12</a:t>
            </a:r>
            <a:endParaRPr/>
          </a:p>
        </p:txBody>
      </p:sp>
      <p:sp>
        <p:nvSpPr>
          <p:cNvPr id="380" name="Google Shape;380;p54"/>
          <p:cNvSpPr txBox="1"/>
          <p:nvPr>
            <p:ph idx="1" type="body"/>
          </p:nvPr>
        </p:nvSpPr>
        <p:spPr>
          <a:xfrm>
            <a:off x="311700" y="473450"/>
            <a:ext cx="8707800" cy="4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 the concrete class Cat as follows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Inherit from the interface Communicator by using the keyword implements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Notice the Cat class shows an error “The type Cat must implement the inherited abstract method Communicator.----”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Correct the error in the Cat class by adding all the unimplemented methods that were inherited through the interface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Provide the method </a:t>
            </a:r>
            <a:r>
              <a:rPr i="1" lang="en" sz="1200"/>
              <a:t>speak() </a:t>
            </a:r>
            <a:r>
              <a:rPr lang="en" sz="1200"/>
              <a:t>with a meaningful body so that a Dog instance will have the appropriate behavior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Provide the method </a:t>
            </a:r>
            <a:r>
              <a:rPr i="1" lang="en" sz="1200"/>
              <a:t>speak(String s) </a:t>
            </a:r>
            <a:r>
              <a:rPr lang="en" sz="1200"/>
              <a:t>with a meaningful body so that a Dog instance will have the appropriate behavior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/>
          <p:nvPr>
            <p:ph type="title"/>
          </p:nvPr>
        </p:nvSpPr>
        <p:spPr>
          <a:xfrm>
            <a:off x="311700" y="1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#13</a:t>
            </a:r>
            <a:endParaRPr/>
          </a:p>
        </p:txBody>
      </p:sp>
      <p:sp>
        <p:nvSpPr>
          <p:cNvPr id="386" name="Google Shape;386;p55"/>
          <p:cNvSpPr txBox="1"/>
          <p:nvPr>
            <p:ph idx="1" type="body"/>
          </p:nvPr>
        </p:nvSpPr>
        <p:spPr>
          <a:xfrm>
            <a:off x="311700" y="473450"/>
            <a:ext cx="8707800" cy="4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 the Tester class for the Pet objects [ Dog and Cat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the main method of the Tester class, do the following: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Iterate through the array and print the content of each element by using the toString() method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Call the speak() method on each element to see the behavior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Call the speak(String s) method on each element to see the behavior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Notice Cats and Dogs behave differently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6"/>
          <p:cNvSpPr txBox="1"/>
          <p:nvPr>
            <p:ph type="title"/>
          </p:nvPr>
        </p:nvSpPr>
        <p:spPr>
          <a:xfrm>
            <a:off x="311700" y="1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#14</a:t>
            </a:r>
            <a:endParaRPr/>
          </a:p>
        </p:txBody>
      </p:sp>
      <p:sp>
        <p:nvSpPr>
          <p:cNvPr id="392" name="Google Shape;392;p56"/>
          <p:cNvSpPr txBox="1"/>
          <p:nvPr>
            <p:ph idx="1" type="body"/>
          </p:nvPr>
        </p:nvSpPr>
        <p:spPr>
          <a:xfrm>
            <a:off x="311700" y="473450"/>
            <a:ext cx="8707800" cy="4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class Dog expand upon it as follows, then use it to compare Dog instances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Implement the Comparable interface (see slide examples)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Override the compareTo method so that it uses dogNumber as the comparator and returns -1,0,1 accordingly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Expand the Tester class to compare 2 Dog instances and determine which is lesser/greater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Expand the Tester class to </a:t>
            </a:r>
            <a:r>
              <a:rPr lang="en" sz="1200"/>
              <a:t>sort the array by dogNumber by using the compareTo method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(Use any sorting algorithm you prefer)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7"/>
          <p:cNvSpPr txBox="1"/>
          <p:nvPr>
            <p:ph type="title"/>
          </p:nvPr>
        </p:nvSpPr>
        <p:spPr>
          <a:xfrm>
            <a:off x="311700" y="1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#15</a:t>
            </a:r>
            <a:endParaRPr/>
          </a:p>
        </p:txBody>
      </p:sp>
      <p:sp>
        <p:nvSpPr>
          <p:cNvPr id="398" name="Google Shape;398;p57"/>
          <p:cNvSpPr txBox="1"/>
          <p:nvPr>
            <p:ph idx="1" type="body"/>
          </p:nvPr>
        </p:nvSpPr>
        <p:spPr>
          <a:xfrm>
            <a:off x="311700" y="473450"/>
            <a:ext cx="8707800" cy="4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 the Tester class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Ensure the array of Dog instances does NOT contain the elements in ascending order by their dogNumber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Sort the array by using the compareTo method created previously </a:t>
            </a:r>
            <a:r>
              <a:rPr lang="en" sz="1200"/>
              <a:t>(Use any sorting algorithm you prefer)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Iterate through the sorted array and print each element’s details using the toString method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Ensure the output displays each Dog instance in ascending order by their dogNumber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8"/>
          <p:cNvSpPr txBox="1"/>
          <p:nvPr>
            <p:ph type="title"/>
          </p:nvPr>
        </p:nvSpPr>
        <p:spPr>
          <a:xfrm>
            <a:off x="311700" y="1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#16</a:t>
            </a:r>
            <a:endParaRPr/>
          </a:p>
        </p:txBody>
      </p:sp>
      <p:sp>
        <p:nvSpPr>
          <p:cNvPr id="404" name="Google Shape;404;p58"/>
          <p:cNvSpPr txBox="1"/>
          <p:nvPr>
            <p:ph idx="1" type="body"/>
          </p:nvPr>
        </p:nvSpPr>
        <p:spPr>
          <a:xfrm>
            <a:off x="311700" y="473450"/>
            <a:ext cx="8707800" cy="4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class Cat expand upon it as follows, then use it to compare Cat instances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Implement the Comparable interface (see slide examples)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Override the compareTo method so that it uses dogNumber as the comparator and returns -1,0,1 accordingly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Expand the Tester class to compare 2 Cat instances and determine which is lesser/greater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Expand the Tester class to sort the array by catNumber by using the compareTo method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(Use any sorting algorithm you prefer)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9"/>
          <p:cNvSpPr txBox="1"/>
          <p:nvPr>
            <p:ph type="title"/>
          </p:nvPr>
        </p:nvSpPr>
        <p:spPr>
          <a:xfrm>
            <a:off x="311700" y="1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#17</a:t>
            </a:r>
            <a:endParaRPr/>
          </a:p>
        </p:txBody>
      </p:sp>
      <p:sp>
        <p:nvSpPr>
          <p:cNvPr id="410" name="Google Shape;410;p59"/>
          <p:cNvSpPr txBox="1"/>
          <p:nvPr>
            <p:ph idx="1" type="body"/>
          </p:nvPr>
        </p:nvSpPr>
        <p:spPr>
          <a:xfrm>
            <a:off x="311700" y="473450"/>
            <a:ext cx="8707800" cy="4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 the</a:t>
            </a:r>
            <a:r>
              <a:rPr lang="en"/>
              <a:t> class Person from previous chapters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Create a method getDogsSorted() to return a sorted copy of the array of Dog instances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Hints: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compareTo method for the Dog class exists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copy of the array should be created before sorting it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Any sorting algorithm you prefer can be used to sort the dogs in ascending order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The reference to the sorted copy should be returned from the method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0"/>
          <p:cNvSpPr txBox="1"/>
          <p:nvPr>
            <p:ph type="title"/>
          </p:nvPr>
        </p:nvSpPr>
        <p:spPr>
          <a:xfrm>
            <a:off x="311700" y="1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#18</a:t>
            </a:r>
            <a:endParaRPr/>
          </a:p>
        </p:txBody>
      </p:sp>
      <p:sp>
        <p:nvSpPr>
          <p:cNvPr id="416" name="Google Shape;416;p60"/>
          <p:cNvSpPr txBox="1"/>
          <p:nvPr>
            <p:ph idx="1" type="body"/>
          </p:nvPr>
        </p:nvSpPr>
        <p:spPr>
          <a:xfrm>
            <a:off x="311700" y="473450"/>
            <a:ext cx="8707800" cy="4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 the Tester for the class Person from previous chapters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Use a Person object that has an unsorted Dog array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Call the method getDogsSorted() to return a sorted copy of the array of Dog instances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Iterate through the returned array and ensure it is sorted in ascending order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 the dogNumber for each Dog is greater than or equal to the one preceding it )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3189550" y="84065"/>
            <a:ext cx="2470608" cy="1070496"/>
          </a:xfrm>
          <a:prstGeom prst="cloud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Abstract Class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Pet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4342722" y="2654973"/>
            <a:ext cx="1456200" cy="112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GoldFish</a:t>
            </a:r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 flipH="1" rot="10800000">
            <a:off x="4943979" y="2352333"/>
            <a:ext cx="532800" cy="2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7"/>
          <p:cNvSpPr txBox="1"/>
          <p:nvPr/>
        </p:nvSpPr>
        <p:spPr>
          <a:xfrm rot="-1716338">
            <a:off x="4551507" y="2282167"/>
            <a:ext cx="1137896" cy="3693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extends</a:t>
            </a:r>
            <a:endParaRPr sz="1200"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693168" y="511346"/>
            <a:ext cx="2696921" cy="1804627"/>
            <a:chOff x="693225" y="1052783"/>
            <a:chExt cx="2832900" cy="2101580"/>
          </a:xfrm>
        </p:grpSpPr>
        <p:sp>
          <p:nvSpPr>
            <p:cNvPr id="114" name="Google Shape;114;p17"/>
            <p:cNvSpPr/>
            <p:nvPr/>
          </p:nvSpPr>
          <p:spPr>
            <a:xfrm>
              <a:off x="693225" y="1937263"/>
              <a:ext cx="1500600" cy="12171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Dog</a:t>
              </a:r>
              <a:endParaRPr/>
            </a:p>
          </p:txBody>
        </p:sp>
        <p:cxnSp>
          <p:nvCxnSpPr>
            <p:cNvPr id="115" name="Google Shape;115;p17"/>
            <p:cNvCxnSpPr/>
            <p:nvPr/>
          </p:nvCxnSpPr>
          <p:spPr>
            <a:xfrm flipH="1" rot="10800000">
              <a:off x="1443525" y="1052783"/>
              <a:ext cx="2082600" cy="8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6" name="Google Shape;116;p17"/>
            <p:cNvSpPr txBox="1"/>
            <p:nvPr/>
          </p:nvSpPr>
          <p:spPr>
            <a:xfrm rot="-1273640">
              <a:off x="1639448" y="1310151"/>
              <a:ext cx="1228771" cy="4248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extends</a:t>
              </a:r>
              <a:endParaRPr sz="1200"/>
            </a:p>
          </p:txBody>
        </p:sp>
      </p:grpSp>
      <p:grpSp>
        <p:nvGrpSpPr>
          <p:cNvPr id="117" name="Google Shape;117;p17"/>
          <p:cNvGrpSpPr/>
          <p:nvPr/>
        </p:nvGrpSpPr>
        <p:grpSpPr>
          <a:xfrm>
            <a:off x="2716057" y="698451"/>
            <a:ext cx="1468843" cy="1617522"/>
            <a:chOff x="2818108" y="1270676"/>
            <a:chExt cx="1542902" cy="1883686"/>
          </a:xfrm>
        </p:grpSpPr>
        <p:sp>
          <p:nvSpPr>
            <p:cNvPr id="118" name="Google Shape;118;p17"/>
            <p:cNvSpPr/>
            <p:nvPr/>
          </p:nvSpPr>
          <p:spPr>
            <a:xfrm>
              <a:off x="2818108" y="1937263"/>
              <a:ext cx="1500600" cy="12171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Cat</a:t>
              </a:r>
              <a:endParaRPr/>
            </a:p>
          </p:txBody>
        </p:sp>
        <p:cxnSp>
          <p:nvCxnSpPr>
            <p:cNvPr id="119" name="Google Shape;119;p17"/>
            <p:cNvCxnSpPr/>
            <p:nvPr/>
          </p:nvCxnSpPr>
          <p:spPr>
            <a:xfrm flipH="1" rot="10800000">
              <a:off x="3510626" y="1617463"/>
              <a:ext cx="574800" cy="31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0" name="Google Shape;120;p17"/>
            <p:cNvSpPr txBox="1"/>
            <p:nvPr/>
          </p:nvSpPr>
          <p:spPr>
            <a:xfrm rot="-1801974">
              <a:off x="3109421" y="1549882"/>
              <a:ext cx="1228778" cy="420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extends</a:t>
              </a:r>
              <a:endParaRPr sz="1200"/>
            </a:p>
          </p:txBody>
        </p:sp>
      </p:grpSp>
      <p:grpSp>
        <p:nvGrpSpPr>
          <p:cNvPr id="121" name="Google Shape;121;p17"/>
          <p:cNvGrpSpPr/>
          <p:nvPr/>
        </p:nvGrpSpPr>
        <p:grpSpPr>
          <a:xfrm>
            <a:off x="4648314" y="708360"/>
            <a:ext cx="1519203" cy="1607612"/>
            <a:chOff x="4847790" y="1282216"/>
            <a:chExt cx="1595802" cy="1872147"/>
          </a:xfrm>
        </p:grpSpPr>
        <p:sp>
          <p:nvSpPr>
            <p:cNvPr id="122" name="Google Shape;122;p17"/>
            <p:cNvSpPr/>
            <p:nvPr/>
          </p:nvSpPr>
          <p:spPr>
            <a:xfrm>
              <a:off x="4942992" y="1937263"/>
              <a:ext cx="1500600" cy="12171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Fish</a:t>
              </a:r>
              <a:endParaRPr/>
            </a:p>
          </p:txBody>
        </p:sp>
        <p:cxnSp>
          <p:nvCxnSpPr>
            <p:cNvPr id="123" name="Google Shape;123;p17"/>
            <p:cNvCxnSpPr>
              <a:stCxn id="122" idx="0"/>
            </p:cNvCxnSpPr>
            <p:nvPr/>
          </p:nvCxnSpPr>
          <p:spPr>
            <a:xfrm rot="10800000">
              <a:off x="5118492" y="1617463"/>
              <a:ext cx="574800" cy="31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4" name="Google Shape;124;p17"/>
            <p:cNvSpPr txBox="1"/>
            <p:nvPr/>
          </p:nvSpPr>
          <p:spPr>
            <a:xfrm rot="1712140">
              <a:off x="4873640" y="1550224"/>
              <a:ext cx="1228999" cy="4209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extends</a:t>
              </a:r>
              <a:endParaRPr sz="1200"/>
            </a:p>
          </p:txBody>
        </p:sp>
      </p:grpSp>
      <p:grpSp>
        <p:nvGrpSpPr>
          <p:cNvPr id="125" name="Google Shape;125;p17"/>
          <p:cNvGrpSpPr/>
          <p:nvPr/>
        </p:nvGrpSpPr>
        <p:grpSpPr>
          <a:xfrm>
            <a:off x="5442839" y="500108"/>
            <a:ext cx="2747567" cy="1815864"/>
            <a:chOff x="5682375" y="1039696"/>
            <a:chExt cx="2886100" cy="2114667"/>
          </a:xfrm>
        </p:grpSpPr>
        <p:sp>
          <p:nvSpPr>
            <p:cNvPr id="126" name="Google Shape;126;p17"/>
            <p:cNvSpPr/>
            <p:nvPr/>
          </p:nvSpPr>
          <p:spPr>
            <a:xfrm>
              <a:off x="7067875" y="1937263"/>
              <a:ext cx="1500600" cy="12171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Bird</a:t>
              </a:r>
              <a:endParaRPr/>
            </a:p>
          </p:txBody>
        </p:sp>
        <p:cxnSp>
          <p:nvCxnSpPr>
            <p:cNvPr id="127" name="Google Shape;127;p17"/>
            <p:cNvCxnSpPr/>
            <p:nvPr/>
          </p:nvCxnSpPr>
          <p:spPr>
            <a:xfrm rot="10800000">
              <a:off x="5682375" y="1052783"/>
              <a:ext cx="2082600" cy="8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8" name="Google Shape;128;p17"/>
            <p:cNvSpPr txBox="1"/>
            <p:nvPr/>
          </p:nvSpPr>
          <p:spPr>
            <a:xfrm rot="1281592">
              <a:off x="6230235" y="1248949"/>
              <a:ext cx="1228913" cy="4247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extends</a:t>
              </a:r>
              <a:endParaRPr sz="1200"/>
            </a:p>
          </p:txBody>
        </p:sp>
      </p:grpSp>
      <p:grpSp>
        <p:nvGrpSpPr>
          <p:cNvPr id="129" name="Google Shape;129;p17"/>
          <p:cNvGrpSpPr/>
          <p:nvPr/>
        </p:nvGrpSpPr>
        <p:grpSpPr>
          <a:xfrm>
            <a:off x="7358073" y="2050922"/>
            <a:ext cx="1625597" cy="1727069"/>
            <a:chOff x="7229725" y="2890869"/>
            <a:chExt cx="1753800" cy="1871756"/>
          </a:xfrm>
        </p:grpSpPr>
        <p:sp>
          <p:nvSpPr>
            <p:cNvPr id="130" name="Google Shape;130;p17"/>
            <p:cNvSpPr/>
            <p:nvPr/>
          </p:nvSpPr>
          <p:spPr>
            <a:xfrm>
              <a:off x="7229725" y="3545525"/>
              <a:ext cx="1753800" cy="1217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Parrot</a:t>
              </a:r>
              <a:endParaRPr/>
            </a:p>
          </p:txBody>
        </p:sp>
        <p:cxnSp>
          <p:nvCxnSpPr>
            <p:cNvPr id="131" name="Google Shape;131;p17"/>
            <p:cNvCxnSpPr/>
            <p:nvPr/>
          </p:nvCxnSpPr>
          <p:spPr>
            <a:xfrm rot="10800000">
              <a:off x="7828517" y="3217663"/>
              <a:ext cx="574800" cy="31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2" name="Google Shape;132;p17"/>
            <p:cNvSpPr txBox="1"/>
            <p:nvPr/>
          </p:nvSpPr>
          <p:spPr>
            <a:xfrm rot="1712140">
              <a:off x="7587522" y="3160184"/>
              <a:ext cx="1228999" cy="3997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extends</a:t>
              </a:r>
              <a:endParaRPr sz="1200"/>
            </a:p>
          </p:txBody>
        </p:sp>
      </p:grpSp>
      <p:grpSp>
        <p:nvGrpSpPr>
          <p:cNvPr id="133" name="Google Shape;133;p17"/>
          <p:cNvGrpSpPr/>
          <p:nvPr/>
        </p:nvGrpSpPr>
        <p:grpSpPr>
          <a:xfrm>
            <a:off x="80935" y="2032287"/>
            <a:ext cx="2972630" cy="1815943"/>
            <a:chOff x="87025" y="2870426"/>
            <a:chExt cx="3141983" cy="1892199"/>
          </a:xfrm>
        </p:grpSpPr>
        <p:sp>
          <p:nvSpPr>
            <p:cNvPr id="134" name="Google Shape;134;p17"/>
            <p:cNvSpPr/>
            <p:nvPr/>
          </p:nvSpPr>
          <p:spPr>
            <a:xfrm>
              <a:off x="87025" y="3545525"/>
              <a:ext cx="1500600" cy="1217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Show</a:t>
              </a:r>
              <a:r>
                <a:rPr lang="en"/>
                <a:t>Dog</a:t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1728408" y="3545525"/>
              <a:ext cx="1500600" cy="1217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Guard</a:t>
              </a:r>
              <a:r>
                <a:rPr lang="en">
                  <a:solidFill>
                    <a:schemeClr val="dk1"/>
                  </a:solidFill>
                </a:rPr>
                <a:t>Dog</a:t>
              </a:r>
              <a:endParaRPr/>
            </a:p>
          </p:txBody>
        </p:sp>
        <p:cxnSp>
          <p:nvCxnSpPr>
            <p:cNvPr id="136" name="Google Shape;136;p17"/>
            <p:cNvCxnSpPr/>
            <p:nvPr/>
          </p:nvCxnSpPr>
          <p:spPr>
            <a:xfrm rot="10800000">
              <a:off x="1765692" y="3217663"/>
              <a:ext cx="574800" cy="31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7" name="Google Shape;137;p17"/>
            <p:cNvCxnSpPr/>
            <p:nvPr/>
          </p:nvCxnSpPr>
          <p:spPr>
            <a:xfrm flipH="1" rot="10800000">
              <a:off x="691226" y="3217663"/>
              <a:ext cx="574800" cy="31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8" name="Google Shape;138;p17"/>
            <p:cNvSpPr txBox="1"/>
            <p:nvPr/>
          </p:nvSpPr>
          <p:spPr>
            <a:xfrm rot="-1801974">
              <a:off x="289421" y="3151938"/>
              <a:ext cx="1228778" cy="386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extends</a:t>
              </a:r>
              <a:endParaRPr sz="1200"/>
            </a:p>
          </p:txBody>
        </p:sp>
        <p:sp>
          <p:nvSpPr>
            <p:cNvPr id="139" name="Google Shape;139;p17"/>
            <p:cNvSpPr txBox="1"/>
            <p:nvPr/>
          </p:nvSpPr>
          <p:spPr>
            <a:xfrm rot="1712140">
              <a:off x="1543612" y="3156192"/>
              <a:ext cx="1228999" cy="38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extends</a:t>
              </a:r>
              <a:endParaRPr sz="1200"/>
            </a:p>
          </p:txBody>
        </p:sp>
      </p:grpSp>
      <p:sp>
        <p:nvSpPr>
          <p:cNvPr id="140" name="Google Shape;140;p17"/>
          <p:cNvSpPr/>
          <p:nvPr/>
        </p:nvSpPr>
        <p:spPr>
          <a:xfrm>
            <a:off x="50200" y="4014700"/>
            <a:ext cx="1486418" cy="107044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BetterShowDog</a:t>
            </a:r>
            <a:endParaRPr sz="1300"/>
          </a:p>
        </p:txBody>
      </p:sp>
      <p:sp>
        <p:nvSpPr>
          <p:cNvPr id="141" name="Google Shape;141;p17"/>
          <p:cNvSpPr txBox="1"/>
          <p:nvPr/>
        </p:nvSpPr>
        <p:spPr>
          <a:xfrm rot="-1795486">
            <a:off x="97930" y="3733126"/>
            <a:ext cx="1137789" cy="369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extends</a:t>
            </a:r>
            <a:endParaRPr sz="1200"/>
          </a:p>
        </p:txBody>
      </p:sp>
      <p:cxnSp>
        <p:nvCxnSpPr>
          <p:cNvPr id="142" name="Google Shape;142;p17"/>
          <p:cNvCxnSpPr/>
          <p:nvPr/>
        </p:nvCxnSpPr>
        <p:spPr>
          <a:xfrm flipH="1" rot="10800000">
            <a:off x="476629" y="3812233"/>
            <a:ext cx="532800" cy="2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311700" y="5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abstract class Pet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311700" y="585500"/>
            <a:ext cx="7687200" cy="441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favoriteFood: String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favoriteToy : String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-"/>
            </a:pPr>
            <a:r>
              <a:rPr lang="en" sz="1300">
                <a:solidFill>
                  <a:srgbClr val="595959"/>
                </a:solidFill>
              </a:rPr>
              <a:t>maintenanceLevel : int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goesOutside: boolean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+"/>
            </a:pPr>
            <a:r>
              <a:rPr lang="en" sz="1300">
                <a:solidFill>
                  <a:srgbClr val="595959"/>
                </a:solidFill>
              </a:rPr>
              <a:t>Pet() 	//default values </a:t>
            </a:r>
            <a:r>
              <a:rPr lang="en" sz="1300">
                <a:solidFill>
                  <a:schemeClr val="dk2"/>
                </a:solidFill>
              </a:rPr>
              <a:t>”unknown food” , ”unknown toy” , 0, false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+"/>
            </a:pPr>
            <a:r>
              <a:rPr lang="en" sz="1300">
                <a:solidFill>
                  <a:schemeClr val="dk2"/>
                </a:solidFill>
              </a:rPr>
              <a:t>Pet</a:t>
            </a:r>
            <a:r>
              <a:rPr lang="en" sz="1300">
                <a:solidFill>
                  <a:srgbClr val="595959"/>
                </a:solidFill>
              </a:rPr>
              <a:t>(String </a:t>
            </a:r>
            <a:r>
              <a:rPr lang="en" sz="1300">
                <a:solidFill>
                  <a:schemeClr val="dk2"/>
                </a:solidFill>
              </a:rPr>
              <a:t>favoriteFood</a:t>
            </a:r>
            <a:r>
              <a:rPr lang="en" sz="1300">
                <a:solidFill>
                  <a:srgbClr val="595959"/>
                </a:solidFill>
              </a:rPr>
              <a:t>, </a:t>
            </a:r>
            <a:r>
              <a:rPr lang="en" sz="1300">
                <a:solidFill>
                  <a:schemeClr val="dk2"/>
                </a:solidFill>
              </a:rPr>
              <a:t>String favoriteToy, </a:t>
            </a:r>
            <a:r>
              <a:rPr lang="en" sz="1300">
                <a:solidFill>
                  <a:srgbClr val="595959"/>
                </a:solidFill>
              </a:rPr>
              <a:t>int </a:t>
            </a:r>
            <a:r>
              <a:rPr lang="en" sz="1300">
                <a:solidFill>
                  <a:schemeClr val="dk2"/>
                </a:solidFill>
              </a:rPr>
              <a:t>maintenanceLevel</a:t>
            </a:r>
            <a:r>
              <a:rPr lang="en" sz="1300">
                <a:solidFill>
                  <a:srgbClr val="595959"/>
                </a:solidFill>
              </a:rPr>
              <a:t>, boolean </a:t>
            </a:r>
            <a:r>
              <a:rPr lang="en" sz="1300">
                <a:solidFill>
                  <a:schemeClr val="dk2"/>
                </a:solidFill>
              </a:rPr>
              <a:t>goesOutside</a:t>
            </a:r>
            <a:r>
              <a:rPr lang="en" sz="1300">
                <a:solidFill>
                  <a:srgbClr val="595959"/>
                </a:solidFill>
              </a:rPr>
              <a:t>)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+"/>
            </a:pPr>
            <a:r>
              <a:rPr i="1" lang="en" sz="1300">
                <a:solidFill>
                  <a:srgbClr val="595959"/>
                </a:solidFill>
              </a:rPr>
              <a:t>play()</a:t>
            </a:r>
            <a:r>
              <a:rPr lang="en" sz="1300">
                <a:solidFill>
                  <a:srgbClr val="595959"/>
                </a:solidFill>
              </a:rPr>
              <a:t> : void			</a:t>
            </a:r>
            <a:r>
              <a:rPr lang="en" sz="1300">
                <a:solidFill>
                  <a:schemeClr val="accent5"/>
                </a:solidFill>
              </a:rPr>
              <a:t>//notice the method is italicized - it is an abstract method</a:t>
            </a:r>
            <a:endParaRPr sz="1300">
              <a:solidFill>
                <a:schemeClr val="accent5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5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+"/>
            </a:pPr>
            <a:r>
              <a:rPr lang="en" sz="1300">
                <a:solidFill>
                  <a:srgbClr val="595959"/>
                </a:solidFill>
              </a:rPr>
              <a:t>getF</a:t>
            </a:r>
            <a:r>
              <a:rPr lang="en" sz="1300">
                <a:solidFill>
                  <a:schemeClr val="dk2"/>
                </a:solidFill>
              </a:rPr>
              <a:t>avoriteFood</a:t>
            </a:r>
            <a:r>
              <a:rPr lang="en" sz="1300">
                <a:solidFill>
                  <a:srgbClr val="595959"/>
                </a:solidFill>
              </a:rPr>
              <a:t>() : String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+"/>
            </a:pPr>
            <a:r>
              <a:rPr lang="en" sz="1300">
                <a:solidFill>
                  <a:schemeClr val="dk2"/>
                </a:solidFill>
              </a:rPr>
              <a:t>getFavoriteToy</a:t>
            </a:r>
            <a:r>
              <a:rPr lang="en" sz="1300">
                <a:solidFill>
                  <a:srgbClr val="595959"/>
                </a:solidFill>
              </a:rPr>
              <a:t>() : </a:t>
            </a:r>
            <a:r>
              <a:rPr lang="en" sz="1300">
                <a:solidFill>
                  <a:schemeClr val="dk2"/>
                </a:solidFill>
              </a:rPr>
              <a:t>String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+"/>
            </a:pPr>
            <a:r>
              <a:rPr lang="en" sz="1300">
                <a:solidFill>
                  <a:srgbClr val="595959"/>
                </a:solidFill>
              </a:rPr>
              <a:t>getM</a:t>
            </a:r>
            <a:r>
              <a:rPr lang="en" sz="1300">
                <a:solidFill>
                  <a:schemeClr val="dk2"/>
                </a:solidFill>
              </a:rPr>
              <a:t>aintenanceLevel</a:t>
            </a:r>
            <a:r>
              <a:rPr lang="en" sz="1300">
                <a:solidFill>
                  <a:srgbClr val="595959"/>
                </a:solidFill>
              </a:rPr>
              <a:t>() : int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+"/>
            </a:pPr>
            <a:r>
              <a:rPr lang="en" sz="1300">
                <a:solidFill>
                  <a:srgbClr val="595959"/>
                </a:solidFill>
              </a:rPr>
              <a:t>goesOutiside() : boolean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+"/>
            </a:pPr>
            <a:r>
              <a:rPr lang="en" sz="1300">
                <a:solidFill>
                  <a:schemeClr val="dk2"/>
                </a:solidFill>
              </a:rPr>
              <a:t>setFavoriteFood(String foodName) : void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+"/>
            </a:pPr>
            <a:r>
              <a:rPr lang="en" sz="1300">
                <a:solidFill>
                  <a:schemeClr val="dk2"/>
                </a:solidFill>
              </a:rPr>
              <a:t>setFavoriteToy(String toyName) : void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+"/>
            </a:pPr>
            <a:r>
              <a:rPr lang="en" sz="1300">
                <a:solidFill>
                  <a:srgbClr val="595959"/>
                </a:solidFill>
              </a:rPr>
              <a:t>set</a:t>
            </a:r>
            <a:r>
              <a:rPr lang="en" sz="1300">
                <a:solidFill>
                  <a:schemeClr val="dk2"/>
                </a:solidFill>
              </a:rPr>
              <a:t>GoesOutiside</a:t>
            </a:r>
            <a:r>
              <a:rPr lang="en" sz="1300">
                <a:solidFill>
                  <a:srgbClr val="595959"/>
                </a:solidFill>
              </a:rPr>
              <a:t>(boolean goesOutside) : void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+"/>
            </a:pPr>
            <a:r>
              <a:rPr lang="en" sz="1300">
                <a:solidFill>
                  <a:srgbClr val="595959"/>
                </a:solidFill>
              </a:rPr>
              <a:t>s</a:t>
            </a:r>
            <a:r>
              <a:rPr lang="en" sz="1300">
                <a:solidFill>
                  <a:schemeClr val="dk2"/>
                </a:solidFill>
              </a:rPr>
              <a:t>etMaintenanceLevel</a:t>
            </a:r>
            <a:r>
              <a:rPr lang="en" sz="1300">
                <a:solidFill>
                  <a:srgbClr val="595959"/>
                </a:solidFill>
              </a:rPr>
              <a:t>(int level) : void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+"/>
            </a:pPr>
            <a:r>
              <a:rPr lang="en" sz="1300">
                <a:solidFill>
                  <a:srgbClr val="595959"/>
                </a:solidFill>
              </a:rPr>
              <a:t>toString() : String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+"/>
            </a:pPr>
            <a:r>
              <a:rPr lang="en" sz="1300">
                <a:solidFill>
                  <a:srgbClr val="595959"/>
                </a:solidFill>
              </a:rPr>
              <a:t>equals(Object o) : boolean</a:t>
            </a:r>
            <a:endParaRPr sz="13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227350" y="113775"/>
            <a:ext cx="8520600" cy="471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</a:t>
            </a:r>
            <a:r>
              <a:rPr b="1" lang="en">
                <a:solidFill>
                  <a:schemeClr val="dk1"/>
                </a:solidFill>
              </a:rPr>
              <a:t>abstract</a:t>
            </a:r>
            <a:r>
              <a:rPr lang="en"/>
              <a:t> class Pet{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private String favoriteFood;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private String favoriteToy;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private int maintenanceLevel;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private boolean goesOutside;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public abstract void play();		//an abstract method has no method body</a:t>
            </a:r>
            <a:endParaRPr b="1" sz="1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public Pet(){ 	//cannot directly create an instance of Pet even though it has a constructor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favoriteFood = "unkown food";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favoriteToy = "unkown toy";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maintenanceLevel = 0;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goesOutside = false;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/*more code here*/ 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227350" y="42175"/>
            <a:ext cx="8520600" cy="498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public class </a:t>
            </a:r>
            <a:r>
              <a:rPr lang="en" sz="1400">
                <a:solidFill>
                  <a:schemeClr val="dk1"/>
                </a:solidFill>
              </a:rPr>
              <a:t>Dog</a:t>
            </a:r>
            <a:r>
              <a:rPr lang="en" sz="1400"/>
              <a:t> </a:t>
            </a:r>
            <a:r>
              <a:rPr lang="en" sz="1400">
                <a:solidFill>
                  <a:schemeClr val="accent5"/>
                </a:solidFill>
              </a:rPr>
              <a:t>extends</a:t>
            </a:r>
            <a:r>
              <a:rPr lang="en" sz="1400"/>
              <a:t> </a:t>
            </a:r>
            <a:r>
              <a:rPr lang="en" sz="1400">
                <a:solidFill>
                  <a:schemeClr val="dk1"/>
                </a:solidFill>
              </a:rPr>
              <a:t>Pet</a:t>
            </a:r>
            <a:r>
              <a:rPr lang="en" sz="1400"/>
              <a:t>{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private static int numDogs = 0;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private int dogNumber;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private String name;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private double weight;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private double height;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private boolean isVaccinated;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private int ageInDogYears;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@Override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public void play(){</a:t>
            </a:r>
            <a:r>
              <a:rPr lang="en" sz="1400"/>
              <a:t> 			//must provide a method body to make Dog a concrete class</a:t>
            </a:r>
            <a:endParaRPr sz="1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System.out.print("WOOF! Let's play fetch with " + getFavoriteToy() );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}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public Dog(){//default constructor is used to initialize variables to default values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super();//call Parent constructor ... Pet class's constructor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numDogs++;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dogNumber = numDogs;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name = "doggy Doe";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weight = 0.0;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height = 0.0;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isVaccinated = false;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ageInDogYears = 0;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}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/*more code here*/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r>
              <a:rPr lang="en" sz="1400"/>
              <a:t>}</a:t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5" st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311700" y="1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HANDS ON Exercises</a:t>
            </a:r>
            <a:endParaRPr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 Exercises 1, 2, 3, 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