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catch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throwing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declaring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declaring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catch.html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lang/Exception.html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try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catch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catch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essential/exceptions/catch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7a3d75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47a3d75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https://docs.oracle.com/javase/tutorial/essential/exceptions/catch.html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55d59e5c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55d59e5c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55d59e5c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55d59e5c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https://docs.oracle.com/javase/tutorial/essential/exceptions/throwing.html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5d59e5c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55d59e5c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https://docs.oracle.com/javase/tutorial/essential/exceptions/declaring.html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42f2ff4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42f2ff4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https://docs.oracle.com/javase/tutorial/essential/exceptions/declaring.html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55d59e5c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55d59e5c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42f2ff48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42f2ff4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42f2ff4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42f2ff4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https://docs.oracle.com/javase/tutorial/essential/exceptions/catch.html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8c0523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8c0523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8c0523e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8c0523e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0a2021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0a2021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8c0523e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8c0523e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68c0523e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68c0523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8c0523e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8c0523e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68c0523e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68c0523e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68c0523e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68c0523e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42f2ff4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42f2ff4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42f2ff48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42f2ff48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68c0523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68c0523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42f2ff48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42f2ff48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42f2ff48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42f2ff48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55d59e5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55d59e5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https://docs.oracle.com/javase/8/docs/api/java/lang/Exception.html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ArithmeticException example: </a:t>
            </a:r>
            <a:r>
              <a:rPr lang="en"/>
              <a:t>A</a:t>
            </a:r>
            <a:r>
              <a:rPr lang="en"/>
              <a:t>n integer "divide by zero"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NullPointerException example: An attempt to use null in a case where an object is required.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OutofMemoryError example:  JVM cannot allocate memory for an object because it is out of memory, and no more memory could be made available by the garbage collector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68c0523e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68c0523e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8c0523e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8c0523e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68c0523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68c0523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68c0523e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68c0523e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68c0523e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68c0523e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68c0523e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68c0523e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68c0523e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68c0523e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5d59e5c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5d59e5c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5d59e5c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55d59e5c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5d59e5c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5d59e5c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https://docs.oracle.com/javase/tutorial/essential/exceptions/try.html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55d59e5c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55d59e5c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https://docs.oracle.com/javase/tutorial/essential/exceptions/catch.html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2f2ff4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42f2ff4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https://docs.oracle.com/javase/tutorial/essential/exceptions/catch.html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2f2ff4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42f2ff4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https://docs.oracle.com/javase/tutorial/essential/exceptions/catch.html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6375"/>
            <a:ext cx="8520600" cy="25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4777"/>
            <a:ext cx="85206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2 Chapter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-2336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finally</a:t>
            </a:r>
            <a:r>
              <a:rPr lang="en"/>
              <a:t> block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475355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Provide a finally block directly after the last catch block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try{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//risky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 </a:t>
            </a:r>
            <a:r>
              <a:rPr lang="en" sz="2400">
                <a:solidFill>
                  <a:schemeClr val="dk1"/>
                </a:solidFill>
              </a:rPr>
              <a:t>catch(ExceptionType1 e){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//handle the exception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}catch(ExceptionType2 e){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//handle the exception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}finally{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//cleanup code and closing of streams goes here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75050" y="4355779"/>
            <a:ext cx="8835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lang="en" sz="1600">
                <a:solidFill>
                  <a:schemeClr val="accent5"/>
                </a:solidFill>
              </a:rPr>
              <a:t>finally</a:t>
            </a:r>
            <a:r>
              <a:rPr lang="en" sz="1600"/>
              <a:t> block always executes regardless of an exception being thrown or not.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Providing the </a:t>
            </a:r>
            <a:r>
              <a:rPr lang="en" sz="1600">
                <a:solidFill>
                  <a:schemeClr val="accent5"/>
                </a:solidFill>
              </a:rPr>
              <a:t>finally</a:t>
            </a:r>
            <a:r>
              <a:rPr lang="en" sz="1600">
                <a:solidFill>
                  <a:schemeClr val="dk1"/>
                </a:solidFill>
              </a:rPr>
              <a:t> block is </a:t>
            </a:r>
            <a:r>
              <a:rPr lang="en" sz="1600"/>
              <a:t>optional, but recommended to ensure proper cleanup. 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kinds of Exceptions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35500" y="2288425"/>
            <a:ext cx="4405200" cy="15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Exceptional conditions a</a:t>
            </a:r>
            <a:r>
              <a:rPr lang="en" sz="1600"/>
              <a:t> well-written application should anticipate and recover from.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Requires use of try-catch or specifying throws</a:t>
            </a:r>
            <a:endParaRPr sz="1600"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4832400" y="2288425"/>
            <a:ext cx="4144800" cy="15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600"/>
              <a:t>annot anticipate or recover from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Usually indicate programming bugs, such as logic errors or improper use of an API.</a:t>
            </a:r>
            <a:endParaRPr sz="1600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35500" y="1007625"/>
            <a:ext cx="3999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Checked Exception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Exception or subclass of Exception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4832400" y="1007625"/>
            <a:ext cx="3999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Unc</a:t>
            </a:r>
            <a:r>
              <a:rPr lang="en" sz="2400">
                <a:solidFill>
                  <a:schemeClr val="accent5"/>
                </a:solidFill>
              </a:rPr>
              <a:t>hecked Exception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Runtime Exception or Error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66800" y="4375825"/>
            <a:ext cx="88104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</a:t>
            </a:r>
            <a:r>
              <a:rPr lang="en">
                <a:solidFill>
                  <a:schemeClr val="accent5"/>
                </a:solidFill>
              </a:rPr>
              <a:t> exceptions are </a:t>
            </a:r>
            <a:r>
              <a:rPr lang="en">
                <a:solidFill>
                  <a:schemeClr val="dk1"/>
                </a:solidFill>
              </a:rPr>
              <a:t>checked</a:t>
            </a:r>
            <a:r>
              <a:rPr lang="en">
                <a:solidFill>
                  <a:schemeClr val="accent5"/>
                </a:solidFill>
              </a:rPr>
              <a:t> exceptions, </a:t>
            </a:r>
            <a:r>
              <a:rPr lang="en">
                <a:solidFill>
                  <a:schemeClr val="dk1"/>
                </a:solidFill>
              </a:rPr>
              <a:t>except</a:t>
            </a:r>
            <a:r>
              <a:rPr lang="en">
                <a:solidFill>
                  <a:schemeClr val="accent5"/>
                </a:solidFill>
              </a:rPr>
              <a:t> those of type </a:t>
            </a:r>
            <a:r>
              <a:rPr lang="en">
                <a:solidFill>
                  <a:schemeClr val="dk1"/>
                </a:solidFill>
              </a:rPr>
              <a:t>Error</a:t>
            </a:r>
            <a:r>
              <a:rPr lang="en">
                <a:solidFill>
                  <a:schemeClr val="accent5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RuntimeException</a:t>
            </a:r>
            <a:r>
              <a:rPr lang="en">
                <a:solidFill>
                  <a:schemeClr val="accent5"/>
                </a:solidFill>
              </a:rPr>
              <a:t>, and their subclasses.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a new Exception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806825"/>
            <a:ext cx="85206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To be able to catch an Exception, it must be thrown from somewhere.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throw new Exception();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throw new Exception(“appropriate message”);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175050" y="4153049"/>
            <a:ext cx="8835300" cy="89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</a:t>
            </a:r>
            <a:r>
              <a:rPr lang="en" sz="1600"/>
              <a:t> </a:t>
            </a:r>
            <a:r>
              <a:rPr lang="en" sz="1600">
                <a:solidFill>
                  <a:schemeClr val="accent5"/>
                </a:solidFill>
              </a:rPr>
              <a:t>Exception</a:t>
            </a:r>
            <a:r>
              <a:rPr lang="en" sz="1600"/>
              <a:t> object can be thrown from anywhere within your or someone else’s code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 </a:t>
            </a:r>
            <a:r>
              <a:rPr lang="en" sz="1600">
                <a:solidFill>
                  <a:schemeClr val="accent5"/>
                </a:solidFill>
              </a:rPr>
              <a:t>Exception</a:t>
            </a:r>
            <a:r>
              <a:rPr lang="en" sz="1600">
                <a:solidFill>
                  <a:schemeClr val="dk1"/>
                </a:solidFill>
              </a:rPr>
              <a:t> object can be thrown f</a:t>
            </a:r>
            <a:r>
              <a:rPr lang="en" sz="1600"/>
              <a:t>rom within a method or any block of code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throws </a:t>
            </a:r>
            <a:r>
              <a:rPr lang="en"/>
              <a:t>Exception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806825"/>
            <a:ext cx="85206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throws is used to specify the Exception type thrown by a method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public void someMethod() </a:t>
            </a:r>
            <a:r>
              <a:rPr lang="en" sz="2400">
                <a:solidFill>
                  <a:schemeClr val="accent5"/>
                </a:solidFill>
              </a:rPr>
              <a:t>throws ExceptionType</a:t>
            </a:r>
            <a:r>
              <a:rPr lang="en" sz="2400">
                <a:solidFill>
                  <a:schemeClr val="dk1"/>
                </a:solidFill>
              </a:rPr>
              <a:t>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/>
              <a:t>//risky code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throw new ExceptionType();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175050" y="4153049"/>
            <a:ext cx="8835300" cy="89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a</a:t>
            </a:r>
            <a:r>
              <a:rPr lang="en" sz="1600"/>
              <a:t>n </a:t>
            </a:r>
            <a:r>
              <a:rPr lang="en" sz="1600">
                <a:solidFill>
                  <a:schemeClr val="accent5"/>
                </a:solidFill>
              </a:rPr>
              <a:t>Exception</a:t>
            </a:r>
            <a:r>
              <a:rPr lang="en" sz="1600"/>
              <a:t> object is</a:t>
            </a:r>
            <a:r>
              <a:rPr lang="en" sz="1600">
                <a:solidFill>
                  <a:schemeClr val="dk1"/>
                </a:solidFill>
              </a:rPr>
              <a:t> thrown f</a:t>
            </a:r>
            <a:r>
              <a:rPr lang="en" sz="1600"/>
              <a:t>rom within a method, the Exception type must be specified in </a:t>
            </a:r>
            <a:r>
              <a:rPr lang="en" sz="1600">
                <a:solidFill>
                  <a:schemeClr val="dk1"/>
                </a:solidFill>
              </a:rPr>
              <a:t>the method declaration.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throws ExceptionType1, ExceptionType2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712925"/>
            <a:ext cx="85206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Multiple Exception types can be specified in the method declaration using </a:t>
            </a:r>
            <a:r>
              <a:rPr lang="en">
                <a:solidFill>
                  <a:schemeClr val="accent5"/>
                </a:solidFill>
              </a:rPr>
              <a:t>throws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public void someMethod() </a:t>
            </a:r>
            <a:r>
              <a:rPr lang="en" sz="2100">
                <a:solidFill>
                  <a:schemeClr val="accent5"/>
                </a:solidFill>
              </a:rPr>
              <a:t>throws </a:t>
            </a:r>
            <a:r>
              <a:rPr lang="en" sz="2100">
                <a:solidFill>
                  <a:schemeClr val="accent5"/>
                </a:solidFill>
              </a:rPr>
              <a:t>ExceptionType1, ExceptionType2, </a:t>
            </a:r>
            <a:r>
              <a:rPr lang="en" sz="2100">
                <a:solidFill>
                  <a:schemeClr val="dk1"/>
                </a:solidFill>
              </a:rPr>
              <a:t>{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/>
              <a:t>if(SomeCondition){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new ExceptionType1();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if(SomeOtherCondition){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new ExceptionType2();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175050" y="4080200"/>
            <a:ext cx="8835300" cy="96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an </a:t>
            </a:r>
            <a:r>
              <a:rPr lang="en" sz="1600">
                <a:solidFill>
                  <a:schemeClr val="accent5"/>
                </a:solidFill>
              </a:rPr>
              <a:t>Exception</a:t>
            </a:r>
            <a:r>
              <a:rPr lang="en" sz="1600"/>
              <a:t> object is</a:t>
            </a:r>
            <a:r>
              <a:rPr lang="en" sz="1600">
                <a:solidFill>
                  <a:schemeClr val="dk1"/>
                </a:solidFill>
              </a:rPr>
              <a:t> thrown f</a:t>
            </a:r>
            <a:r>
              <a:rPr lang="en" sz="1600"/>
              <a:t>rom within a method, the Exception type must be specified in </a:t>
            </a:r>
            <a:r>
              <a:rPr lang="en" sz="1600">
                <a:solidFill>
                  <a:schemeClr val="dk1"/>
                </a:solidFill>
              </a:rPr>
              <a:t>the method declaration so users of the method will be have to use try-catch or throws when invoking the risky method.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 classes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806825"/>
            <a:ext cx="86502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HOW?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Create a subclass of the Exception class, and call the parent constructors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WHY?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Group and differentiate Exception types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Prevent the application from halting by propagating Exceptions up the call stack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</a:t>
            </a:r>
            <a:r>
              <a:rPr lang="en"/>
              <a:t>Create a Custom Exception class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806825"/>
            <a:ext cx="86502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If you answer </a:t>
            </a:r>
            <a:r>
              <a:rPr lang="en" sz="1600">
                <a:solidFill>
                  <a:schemeClr val="dk1"/>
                </a:solidFill>
              </a:rPr>
              <a:t>YES to any</a:t>
            </a:r>
            <a:r>
              <a:rPr lang="en" sz="1600">
                <a:solidFill>
                  <a:schemeClr val="accent5"/>
                </a:solidFill>
              </a:rPr>
              <a:t> of the questions below, you should </a:t>
            </a:r>
            <a:r>
              <a:rPr lang="en" sz="1600">
                <a:solidFill>
                  <a:schemeClr val="dk1"/>
                </a:solidFill>
              </a:rPr>
              <a:t>create a Custom Exception</a:t>
            </a:r>
            <a:r>
              <a:rPr lang="en" sz="1600">
                <a:solidFill>
                  <a:schemeClr val="accent5"/>
                </a:solidFill>
              </a:rPr>
              <a:t> class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Do you need an exception type that isn't already in the Java platform?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Does your code throw more than one related exception?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Would it provide code clarity if your exceptions could be differentiated by type from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those thrown by classes written by other vendors?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other exceptions thrown by code you’ve written?</a:t>
            </a:r>
            <a:endParaRPr sz="1400">
              <a:solidFill>
                <a:schemeClr val="dk1"/>
              </a:solidFill>
            </a:endParaRPr>
          </a:p>
          <a:p>
            <a:pPr indent="0" lvl="0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you use exceptions written by others, will users of your code have access to those exceptions? A similar question is, should your package be independent and self-contained?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7950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Custom Exception class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654425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Create a subclass of the Exception class, and call the parent constructors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class MyCustomException extends Exception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MyCustomException(){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super(“MyCustomException”);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MyCustomException(String message){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super(“MyCustomException: ”+message);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 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175050" y="4298775"/>
            <a:ext cx="8835300" cy="74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MyCustomException is an Exception </a:t>
            </a:r>
            <a:r>
              <a:rPr lang="en" sz="1600">
                <a:solidFill>
                  <a:schemeClr val="dk1"/>
                </a:solidFill>
              </a:rPr>
              <a:t>that can be thrown and caught as any other Exception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It will have the inherited methods getStackTrace() and getMessage() like any other Exception.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267925" y="1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Distributor Example </a:t>
            </a:r>
            <a:r>
              <a:rPr lang="en"/>
              <a:t>6 cookies 2 people</a:t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420850" y="962094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439478" y="1363753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numCookies</a:t>
            </a:r>
            <a:endParaRPr sz="800"/>
          </a:p>
        </p:txBody>
      </p:sp>
      <p:sp>
        <p:nvSpPr>
          <p:cNvPr id="204" name="Google Shape;204;p30"/>
          <p:cNvSpPr txBox="1"/>
          <p:nvPr/>
        </p:nvSpPr>
        <p:spPr>
          <a:xfrm>
            <a:off x="485739" y="1103550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05" name="Google Shape;205;p30"/>
          <p:cNvSpPr txBox="1"/>
          <p:nvPr/>
        </p:nvSpPr>
        <p:spPr>
          <a:xfrm>
            <a:off x="600389" y="1569275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06" name="Google Shape;206;p30"/>
          <p:cNvSpPr txBox="1"/>
          <p:nvPr/>
        </p:nvSpPr>
        <p:spPr>
          <a:xfrm>
            <a:off x="600389" y="1627218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07" name="Google Shape;207;p30"/>
          <p:cNvSpPr/>
          <p:nvPr/>
        </p:nvSpPr>
        <p:spPr>
          <a:xfrm>
            <a:off x="3485364" y="1057673"/>
            <a:ext cx="1797600" cy="1767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1716250" y="940206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1734878" y="1341866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numPeople</a:t>
            </a:r>
            <a:endParaRPr sz="800"/>
          </a:p>
        </p:txBody>
      </p:sp>
      <p:sp>
        <p:nvSpPr>
          <p:cNvPr id="210" name="Google Shape;210;p30"/>
          <p:cNvSpPr txBox="1"/>
          <p:nvPr/>
        </p:nvSpPr>
        <p:spPr>
          <a:xfrm>
            <a:off x="1781139" y="1081662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11" name="Google Shape;211;p30"/>
          <p:cNvSpPr txBox="1"/>
          <p:nvPr/>
        </p:nvSpPr>
        <p:spPr>
          <a:xfrm>
            <a:off x="1895789" y="1547388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12" name="Google Shape;212;p30"/>
          <p:cNvSpPr txBox="1"/>
          <p:nvPr/>
        </p:nvSpPr>
        <p:spPr>
          <a:xfrm>
            <a:off x="1895789" y="1605331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grpSp>
        <p:nvGrpSpPr>
          <p:cNvPr id="213" name="Google Shape;213;p30"/>
          <p:cNvGrpSpPr/>
          <p:nvPr/>
        </p:nvGrpSpPr>
        <p:grpSpPr>
          <a:xfrm>
            <a:off x="67000" y="2819538"/>
            <a:ext cx="3291029" cy="1078229"/>
            <a:chOff x="475800" y="2800613"/>
            <a:chExt cx="3291029" cy="1078229"/>
          </a:xfrm>
        </p:grpSpPr>
        <p:pic>
          <p:nvPicPr>
            <p:cNvPr id="214" name="Google Shape;21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80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228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668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30"/>
          <p:cNvGrpSpPr/>
          <p:nvPr/>
        </p:nvGrpSpPr>
        <p:grpSpPr>
          <a:xfrm>
            <a:off x="28825" y="3622447"/>
            <a:ext cx="3291029" cy="1078228"/>
            <a:chOff x="475800" y="3547373"/>
            <a:chExt cx="3291029" cy="1078228"/>
          </a:xfrm>
        </p:grpSpPr>
        <p:pic>
          <p:nvPicPr>
            <p:cNvPr id="218" name="Google Shape;21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80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228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668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30"/>
          <p:cNvSpPr/>
          <p:nvPr/>
        </p:nvSpPr>
        <p:spPr>
          <a:xfrm>
            <a:off x="6533364" y="1057673"/>
            <a:ext cx="1797600" cy="1767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3919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6967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267925" y="1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Distributor Example 6 cookies 2 people</a:t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420850" y="962094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439478" y="1363753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numCookies</a:t>
            </a:r>
            <a:endParaRPr sz="800"/>
          </a:p>
        </p:txBody>
      </p:sp>
      <p:sp>
        <p:nvSpPr>
          <p:cNvPr id="231" name="Google Shape;231;p31"/>
          <p:cNvSpPr txBox="1"/>
          <p:nvPr/>
        </p:nvSpPr>
        <p:spPr>
          <a:xfrm>
            <a:off x="485739" y="1103550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32" name="Google Shape;232;p31"/>
          <p:cNvSpPr txBox="1"/>
          <p:nvPr/>
        </p:nvSpPr>
        <p:spPr>
          <a:xfrm>
            <a:off x="600389" y="1569275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33" name="Google Shape;233;p31"/>
          <p:cNvSpPr txBox="1"/>
          <p:nvPr/>
        </p:nvSpPr>
        <p:spPr>
          <a:xfrm>
            <a:off x="600389" y="1627218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34" name="Google Shape;234;p31"/>
          <p:cNvSpPr/>
          <p:nvPr/>
        </p:nvSpPr>
        <p:spPr>
          <a:xfrm>
            <a:off x="3485364" y="1057673"/>
            <a:ext cx="1797600" cy="1767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1716250" y="940206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1734878" y="1341866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numPeople</a:t>
            </a:r>
            <a:endParaRPr sz="800"/>
          </a:p>
        </p:txBody>
      </p:sp>
      <p:sp>
        <p:nvSpPr>
          <p:cNvPr id="237" name="Google Shape;237;p31"/>
          <p:cNvSpPr txBox="1"/>
          <p:nvPr/>
        </p:nvSpPr>
        <p:spPr>
          <a:xfrm>
            <a:off x="1781139" y="1081662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38" name="Google Shape;238;p31"/>
          <p:cNvSpPr txBox="1"/>
          <p:nvPr/>
        </p:nvSpPr>
        <p:spPr>
          <a:xfrm>
            <a:off x="1895789" y="1547388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39" name="Google Shape;239;p31"/>
          <p:cNvSpPr txBox="1"/>
          <p:nvPr/>
        </p:nvSpPr>
        <p:spPr>
          <a:xfrm>
            <a:off x="1895789" y="1605331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grpSp>
        <p:nvGrpSpPr>
          <p:cNvPr id="240" name="Google Shape;240;p31"/>
          <p:cNvGrpSpPr/>
          <p:nvPr/>
        </p:nvGrpSpPr>
        <p:grpSpPr>
          <a:xfrm>
            <a:off x="2734000" y="3200538"/>
            <a:ext cx="3291029" cy="1078229"/>
            <a:chOff x="475800" y="2800613"/>
            <a:chExt cx="3291029" cy="1078229"/>
          </a:xfrm>
        </p:grpSpPr>
        <p:pic>
          <p:nvPicPr>
            <p:cNvPr id="241" name="Google Shape;24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80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228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668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4" name="Google Shape;244;p31"/>
          <p:cNvGrpSpPr/>
          <p:nvPr/>
        </p:nvGrpSpPr>
        <p:grpSpPr>
          <a:xfrm>
            <a:off x="5820025" y="3165247"/>
            <a:ext cx="3291029" cy="1078228"/>
            <a:chOff x="475800" y="3547373"/>
            <a:chExt cx="3291029" cy="1078228"/>
          </a:xfrm>
        </p:grpSpPr>
        <p:pic>
          <p:nvPicPr>
            <p:cNvPr id="245" name="Google Shape;24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80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228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668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31"/>
          <p:cNvSpPr/>
          <p:nvPr/>
        </p:nvSpPr>
        <p:spPr>
          <a:xfrm>
            <a:off x="6533364" y="1057673"/>
            <a:ext cx="1797600" cy="1767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3919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6967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4531050" y="4394575"/>
            <a:ext cx="29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 per person =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</a:t>
            </a:r>
            <a:r>
              <a:rPr lang="en">
                <a:solidFill>
                  <a:schemeClr val="accent5"/>
                </a:solidFill>
              </a:rPr>
              <a:t>Exception</a:t>
            </a:r>
            <a:r>
              <a:rPr lang="en"/>
              <a:t> in java?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54350" y="767050"/>
            <a:ext cx="8835300" cy="275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7A7"/>
                </a:solidFill>
              </a:rPr>
              <a:t>An </a:t>
            </a:r>
            <a:r>
              <a:rPr lang="en" sz="2400">
                <a:solidFill>
                  <a:schemeClr val="dk1"/>
                </a:solidFill>
              </a:rPr>
              <a:t>exceptional event</a:t>
            </a:r>
            <a:r>
              <a:rPr lang="en" sz="2400">
                <a:solidFill>
                  <a:srgbClr val="0097A7"/>
                </a:solidFill>
              </a:rPr>
              <a:t> that occurs during the execution of a program that </a:t>
            </a:r>
            <a:r>
              <a:rPr lang="en" sz="2400">
                <a:solidFill>
                  <a:schemeClr val="dk1"/>
                </a:solidFill>
              </a:rPr>
              <a:t>disrupts</a:t>
            </a:r>
            <a:r>
              <a:rPr lang="en" sz="2400">
                <a:solidFill>
                  <a:srgbClr val="0097A7"/>
                </a:solidFill>
              </a:rPr>
              <a:t> the normal flow of instructions</a:t>
            </a:r>
            <a:endParaRPr sz="24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7A7"/>
                </a:solidFill>
              </a:rPr>
              <a:t>The </a:t>
            </a:r>
            <a:r>
              <a:rPr lang="en" sz="2400">
                <a:solidFill>
                  <a:schemeClr val="dk1"/>
                </a:solidFill>
              </a:rPr>
              <a:t>Exception</a:t>
            </a:r>
            <a:r>
              <a:rPr lang="en" sz="2400">
                <a:solidFill>
                  <a:srgbClr val="0097A7"/>
                </a:solidFill>
              </a:rPr>
              <a:t> class is a </a:t>
            </a:r>
            <a:r>
              <a:rPr lang="en" sz="2400">
                <a:solidFill>
                  <a:schemeClr val="dk1"/>
                </a:solidFill>
              </a:rPr>
              <a:t>child/subclass</a:t>
            </a:r>
            <a:r>
              <a:rPr lang="en" sz="2400">
                <a:solidFill>
                  <a:srgbClr val="0097A7"/>
                </a:solidFill>
              </a:rPr>
              <a:t> of </a:t>
            </a:r>
            <a:r>
              <a:rPr lang="en" sz="2400">
                <a:solidFill>
                  <a:schemeClr val="dk1"/>
                </a:solidFill>
              </a:rPr>
              <a:t>Throwable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7A7"/>
                </a:solidFill>
              </a:rPr>
              <a:t>It is </a:t>
            </a:r>
            <a:r>
              <a:rPr lang="en" sz="2400">
                <a:solidFill>
                  <a:schemeClr val="dk1"/>
                </a:solidFill>
              </a:rPr>
              <a:t>not</a:t>
            </a:r>
            <a:r>
              <a:rPr lang="en" sz="2400">
                <a:solidFill>
                  <a:srgbClr val="0097A7"/>
                </a:solidFill>
              </a:rPr>
              <a:t> an </a:t>
            </a:r>
            <a:r>
              <a:rPr lang="en" sz="2400">
                <a:solidFill>
                  <a:schemeClr val="dk1"/>
                </a:solidFill>
              </a:rPr>
              <a:t>Error </a:t>
            </a:r>
            <a:r>
              <a:rPr lang="en" sz="2400">
                <a:solidFill>
                  <a:schemeClr val="accent5"/>
                </a:solidFill>
              </a:rPr>
              <a:t>which is a </a:t>
            </a:r>
            <a:r>
              <a:rPr lang="en" sz="2400">
                <a:solidFill>
                  <a:schemeClr val="dk1"/>
                </a:solidFill>
              </a:rPr>
              <a:t>different subclass</a:t>
            </a:r>
            <a:r>
              <a:rPr lang="en" sz="2400">
                <a:solidFill>
                  <a:schemeClr val="accent5"/>
                </a:solidFill>
              </a:rPr>
              <a:t> of </a:t>
            </a:r>
            <a:r>
              <a:rPr lang="en" sz="2400">
                <a:solidFill>
                  <a:schemeClr val="dk1"/>
                </a:solidFill>
              </a:rPr>
              <a:t>Throwable</a:t>
            </a:r>
            <a:endParaRPr sz="24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54350" y="3668350"/>
            <a:ext cx="88353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term </a:t>
            </a:r>
            <a:r>
              <a:rPr b="1" lang="en" sz="1600">
                <a:solidFill>
                  <a:schemeClr val="accent5"/>
                </a:solidFill>
              </a:rPr>
              <a:t>e</a:t>
            </a:r>
            <a:r>
              <a:rPr b="1" lang="en" sz="1600">
                <a:solidFill>
                  <a:schemeClr val="accent5"/>
                </a:solidFill>
              </a:rPr>
              <a:t>xception</a:t>
            </a:r>
            <a:r>
              <a:rPr lang="en" sz="1600"/>
              <a:t> and </a:t>
            </a:r>
            <a:r>
              <a:rPr b="1" lang="en" sz="1600">
                <a:solidFill>
                  <a:schemeClr val="accent5"/>
                </a:solidFill>
              </a:rPr>
              <a:t>e</a:t>
            </a:r>
            <a:r>
              <a:rPr b="1" lang="en" sz="1600">
                <a:solidFill>
                  <a:schemeClr val="accent5"/>
                </a:solidFill>
              </a:rPr>
              <a:t>rror</a:t>
            </a:r>
            <a:r>
              <a:rPr lang="en" sz="1600"/>
              <a:t> are frequently used interchangeably.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They are different class types.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Exception</a:t>
            </a:r>
            <a:r>
              <a:rPr lang="en" sz="1600">
                <a:solidFill>
                  <a:schemeClr val="dk1"/>
                </a:solidFill>
              </a:rPr>
              <a:t> objects can be handled so the application can resume execution.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Error</a:t>
            </a:r>
            <a:r>
              <a:rPr lang="en" sz="1600"/>
              <a:t> objects are more severe and should be prevented rather than handled.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267925" y="1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Distributor Example 3 cookies 2 people</a:t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420850" y="962094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439478" y="1363753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numCookies</a:t>
            </a:r>
            <a:endParaRPr sz="800"/>
          </a:p>
        </p:txBody>
      </p:sp>
      <p:sp>
        <p:nvSpPr>
          <p:cNvPr id="259" name="Google Shape;259;p32"/>
          <p:cNvSpPr txBox="1"/>
          <p:nvPr/>
        </p:nvSpPr>
        <p:spPr>
          <a:xfrm>
            <a:off x="485739" y="1103550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60" name="Google Shape;260;p32"/>
          <p:cNvSpPr txBox="1"/>
          <p:nvPr/>
        </p:nvSpPr>
        <p:spPr>
          <a:xfrm>
            <a:off x="600389" y="1569275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61" name="Google Shape;261;p32"/>
          <p:cNvSpPr txBox="1"/>
          <p:nvPr/>
        </p:nvSpPr>
        <p:spPr>
          <a:xfrm>
            <a:off x="600389" y="1627218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62" name="Google Shape;262;p32"/>
          <p:cNvSpPr/>
          <p:nvPr/>
        </p:nvSpPr>
        <p:spPr>
          <a:xfrm>
            <a:off x="3485364" y="1057673"/>
            <a:ext cx="1797600" cy="1767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1716250" y="940206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1734878" y="1341866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numPeople</a:t>
            </a:r>
            <a:endParaRPr sz="800"/>
          </a:p>
        </p:txBody>
      </p:sp>
      <p:sp>
        <p:nvSpPr>
          <p:cNvPr id="265" name="Google Shape;265;p32"/>
          <p:cNvSpPr txBox="1"/>
          <p:nvPr/>
        </p:nvSpPr>
        <p:spPr>
          <a:xfrm>
            <a:off x="1781139" y="1081662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66" name="Google Shape;266;p32"/>
          <p:cNvSpPr txBox="1"/>
          <p:nvPr/>
        </p:nvSpPr>
        <p:spPr>
          <a:xfrm>
            <a:off x="1895789" y="1547388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67" name="Google Shape;267;p32"/>
          <p:cNvSpPr txBox="1"/>
          <p:nvPr/>
        </p:nvSpPr>
        <p:spPr>
          <a:xfrm>
            <a:off x="1895789" y="1605331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grpSp>
        <p:nvGrpSpPr>
          <p:cNvPr id="268" name="Google Shape;268;p32"/>
          <p:cNvGrpSpPr/>
          <p:nvPr/>
        </p:nvGrpSpPr>
        <p:grpSpPr>
          <a:xfrm>
            <a:off x="28825" y="3012847"/>
            <a:ext cx="3291029" cy="1078228"/>
            <a:chOff x="475800" y="3547373"/>
            <a:chExt cx="3291029" cy="1078228"/>
          </a:xfrm>
        </p:grpSpPr>
        <p:pic>
          <p:nvPicPr>
            <p:cNvPr id="269" name="Google Shape;26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80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228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668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2"/>
          <p:cNvSpPr/>
          <p:nvPr/>
        </p:nvSpPr>
        <p:spPr>
          <a:xfrm>
            <a:off x="6533364" y="1057673"/>
            <a:ext cx="1797600" cy="1767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3919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6967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267925" y="1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Distributor Example 3 cookies 2 people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420850" y="962094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439478" y="1363753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numCookies</a:t>
            </a:r>
            <a:endParaRPr sz="800"/>
          </a:p>
        </p:txBody>
      </p:sp>
      <p:sp>
        <p:nvSpPr>
          <p:cNvPr id="282" name="Google Shape;282;p33"/>
          <p:cNvSpPr txBox="1"/>
          <p:nvPr/>
        </p:nvSpPr>
        <p:spPr>
          <a:xfrm>
            <a:off x="485739" y="1103550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83" name="Google Shape;283;p33"/>
          <p:cNvSpPr txBox="1"/>
          <p:nvPr/>
        </p:nvSpPr>
        <p:spPr>
          <a:xfrm>
            <a:off x="600389" y="1569275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84" name="Google Shape;284;p33"/>
          <p:cNvSpPr txBox="1"/>
          <p:nvPr/>
        </p:nvSpPr>
        <p:spPr>
          <a:xfrm>
            <a:off x="600389" y="1627218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85" name="Google Shape;285;p33"/>
          <p:cNvSpPr/>
          <p:nvPr/>
        </p:nvSpPr>
        <p:spPr>
          <a:xfrm>
            <a:off x="3485364" y="1057673"/>
            <a:ext cx="1797600" cy="1767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1716250" y="940206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1734878" y="1341866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numPeople</a:t>
            </a:r>
            <a:endParaRPr sz="800"/>
          </a:p>
        </p:txBody>
      </p:sp>
      <p:sp>
        <p:nvSpPr>
          <p:cNvPr id="288" name="Google Shape;288;p33"/>
          <p:cNvSpPr txBox="1"/>
          <p:nvPr/>
        </p:nvSpPr>
        <p:spPr>
          <a:xfrm>
            <a:off x="1781139" y="1081662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89" name="Google Shape;289;p33"/>
          <p:cNvSpPr txBox="1"/>
          <p:nvPr/>
        </p:nvSpPr>
        <p:spPr>
          <a:xfrm>
            <a:off x="1895789" y="1547388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90" name="Google Shape;290;p33"/>
          <p:cNvSpPr txBox="1"/>
          <p:nvPr/>
        </p:nvSpPr>
        <p:spPr>
          <a:xfrm>
            <a:off x="1895789" y="1605331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480" y="3200538"/>
            <a:ext cx="1500149" cy="107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505" y="3165248"/>
            <a:ext cx="1500149" cy="107822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6533364" y="1057673"/>
            <a:ext cx="1797600" cy="1767900"/>
          </a:xfrm>
          <a:prstGeom prst="smileyFace">
            <a:avLst>
              <a:gd fmla="val 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3919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6967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4531050" y="4394575"/>
            <a:ext cx="29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 per person = 1</a:t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3012848"/>
            <a:ext cx="1500149" cy="107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267925" y="1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Distributor Example 0 cookies 2 people</a:t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420850" y="962094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439478" y="1363753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numCookies</a:t>
            </a:r>
            <a:endParaRPr sz="800"/>
          </a:p>
        </p:txBody>
      </p:sp>
      <p:sp>
        <p:nvSpPr>
          <p:cNvPr id="305" name="Google Shape;305;p34"/>
          <p:cNvSpPr txBox="1"/>
          <p:nvPr/>
        </p:nvSpPr>
        <p:spPr>
          <a:xfrm>
            <a:off x="485739" y="1103550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06" name="Google Shape;306;p34"/>
          <p:cNvSpPr txBox="1"/>
          <p:nvPr/>
        </p:nvSpPr>
        <p:spPr>
          <a:xfrm>
            <a:off x="600389" y="1569275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07" name="Google Shape;307;p34"/>
          <p:cNvSpPr txBox="1"/>
          <p:nvPr/>
        </p:nvSpPr>
        <p:spPr>
          <a:xfrm>
            <a:off x="600389" y="1627218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08" name="Google Shape;308;p34"/>
          <p:cNvSpPr/>
          <p:nvPr/>
        </p:nvSpPr>
        <p:spPr>
          <a:xfrm>
            <a:off x="3485364" y="1057673"/>
            <a:ext cx="1797600" cy="1767900"/>
          </a:xfrm>
          <a:prstGeom prst="smileyFace">
            <a:avLst>
              <a:gd fmla="val -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1716250" y="940206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1734878" y="1341866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numPeople</a:t>
            </a:r>
            <a:endParaRPr sz="800"/>
          </a:p>
        </p:txBody>
      </p:sp>
      <p:sp>
        <p:nvSpPr>
          <p:cNvPr id="311" name="Google Shape;311;p34"/>
          <p:cNvSpPr txBox="1"/>
          <p:nvPr/>
        </p:nvSpPr>
        <p:spPr>
          <a:xfrm>
            <a:off x="1781139" y="1081662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12" name="Google Shape;312;p34"/>
          <p:cNvSpPr txBox="1"/>
          <p:nvPr/>
        </p:nvSpPr>
        <p:spPr>
          <a:xfrm>
            <a:off x="1895789" y="1547388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13" name="Google Shape;313;p34"/>
          <p:cNvSpPr txBox="1"/>
          <p:nvPr/>
        </p:nvSpPr>
        <p:spPr>
          <a:xfrm>
            <a:off x="1895789" y="1605331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14" name="Google Shape;314;p34"/>
          <p:cNvSpPr/>
          <p:nvPr/>
        </p:nvSpPr>
        <p:spPr>
          <a:xfrm>
            <a:off x="6533364" y="1057673"/>
            <a:ext cx="1797600" cy="1767900"/>
          </a:xfrm>
          <a:prstGeom prst="smileyFace">
            <a:avLst>
              <a:gd fmla="val -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3919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6967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4531050" y="4394575"/>
            <a:ext cx="29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 per person = 0</a:t>
            </a:r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267925" y="2783000"/>
            <a:ext cx="29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COOKIES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 people without any cookies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267925" y="1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Distributor Example 1 cookie 2 people</a:t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420850" y="962094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39478" y="1363753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numCookies</a:t>
            </a:r>
            <a:endParaRPr sz="800"/>
          </a:p>
        </p:txBody>
      </p:sp>
      <p:sp>
        <p:nvSpPr>
          <p:cNvPr id="326" name="Google Shape;326;p35"/>
          <p:cNvSpPr txBox="1"/>
          <p:nvPr/>
        </p:nvSpPr>
        <p:spPr>
          <a:xfrm>
            <a:off x="485739" y="1103550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27" name="Google Shape;327;p35"/>
          <p:cNvSpPr txBox="1"/>
          <p:nvPr/>
        </p:nvSpPr>
        <p:spPr>
          <a:xfrm>
            <a:off x="600389" y="1569275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28" name="Google Shape;328;p35"/>
          <p:cNvSpPr txBox="1"/>
          <p:nvPr/>
        </p:nvSpPr>
        <p:spPr>
          <a:xfrm>
            <a:off x="600389" y="1627218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329" name="Google Shape;329;p35"/>
          <p:cNvSpPr/>
          <p:nvPr/>
        </p:nvSpPr>
        <p:spPr>
          <a:xfrm>
            <a:off x="3485364" y="1057673"/>
            <a:ext cx="1797600" cy="1767900"/>
          </a:xfrm>
          <a:prstGeom prst="smileyFace">
            <a:avLst>
              <a:gd fmla="val -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1716250" y="940206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1734878" y="1341866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numPeople</a:t>
            </a:r>
            <a:endParaRPr sz="800"/>
          </a:p>
        </p:txBody>
      </p:sp>
      <p:sp>
        <p:nvSpPr>
          <p:cNvPr id="332" name="Google Shape;332;p35"/>
          <p:cNvSpPr txBox="1"/>
          <p:nvPr/>
        </p:nvSpPr>
        <p:spPr>
          <a:xfrm>
            <a:off x="1781139" y="1081662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33" name="Google Shape;333;p35"/>
          <p:cNvSpPr txBox="1"/>
          <p:nvPr/>
        </p:nvSpPr>
        <p:spPr>
          <a:xfrm>
            <a:off x="1895789" y="1547388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34" name="Google Shape;334;p35"/>
          <p:cNvSpPr txBox="1"/>
          <p:nvPr/>
        </p:nvSpPr>
        <p:spPr>
          <a:xfrm>
            <a:off x="1895789" y="1605331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35" name="Google Shape;335;p35"/>
          <p:cNvSpPr/>
          <p:nvPr/>
        </p:nvSpPr>
        <p:spPr>
          <a:xfrm>
            <a:off x="6533364" y="1057673"/>
            <a:ext cx="1797600" cy="1767900"/>
          </a:xfrm>
          <a:prstGeom prst="smileyFace">
            <a:avLst>
              <a:gd fmla="val -4653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3919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6967025" y="2800350"/>
            <a:ext cx="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38" name="Google Shape;338;p35"/>
          <p:cNvSpPr txBox="1"/>
          <p:nvPr/>
        </p:nvSpPr>
        <p:spPr>
          <a:xfrm>
            <a:off x="4531050" y="3708775"/>
            <a:ext cx="29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 per person = 0</a:t>
            </a:r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115525" y="2402000"/>
            <a:ext cx="29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enough cookies to distribute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 people without any cookies </a:t>
            </a:r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25" y="3012848"/>
            <a:ext cx="1500149" cy="107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/>
        </p:nvSpPr>
        <p:spPr>
          <a:xfrm>
            <a:off x="3974825" y="2924938"/>
            <a:ext cx="484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but we have a bigger problem...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Division by Zero will throw an Exception!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46" name="Google Shape;346;p36"/>
          <p:cNvSpPr txBox="1"/>
          <p:nvPr>
            <p:ph type="title"/>
          </p:nvPr>
        </p:nvSpPr>
        <p:spPr>
          <a:xfrm>
            <a:off x="267925" y="1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Distributor Example 6 cookies 0 people</a:t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420850" y="962094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439478" y="1363753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numCookies</a:t>
            </a:r>
            <a:endParaRPr sz="800"/>
          </a:p>
        </p:txBody>
      </p:sp>
      <p:sp>
        <p:nvSpPr>
          <p:cNvPr id="349" name="Google Shape;349;p36"/>
          <p:cNvSpPr txBox="1"/>
          <p:nvPr/>
        </p:nvSpPr>
        <p:spPr>
          <a:xfrm>
            <a:off x="485739" y="1103550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50" name="Google Shape;350;p36"/>
          <p:cNvSpPr txBox="1"/>
          <p:nvPr/>
        </p:nvSpPr>
        <p:spPr>
          <a:xfrm>
            <a:off x="600389" y="1569275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51" name="Google Shape;351;p36"/>
          <p:cNvSpPr txBox="1"/>
          <p:nvPr/>
        </p:nvSpPr>
        <p:spPr>
          <a:xfrm>
            <a:off x="600389" y="1627218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352" name="Google Shape;352;p36"/>
          <p:cNvSpPr/>
          <p:nvPr/>
        </p:nvSpPr>
        <p:spPr>
          <a:xfrm>
            <a:off x="1716250" y="940206"/>
            <a:ext cx="1057800" cy="9312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734878" y="1341866"/>
            <a:ext cx="783000" cy="2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numPeople</a:t>
            </a:r>
            <a:endParaRPr sz="800"/>
          </a:p>
        </p:txBody>
      </p:sp>
      <p:sp>
        <p:nvSpPr>
          <p:cNvPr id="354" name="Google Shape;354;p36"/>
          <p:cNvSpPr txBox="1"/>
          <p:nvPr/>
        </p:nvSpPr>
        <p:spPr>
          <a:xfrm>
            <a:off x="1781139" y="1081662"/>
            <a:ext cx="704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55" name="Google Shape;355;p36"/>
          <p:cNvSpPr txBox="1"/>
          <p:nvPr/>
        </p:nvSpPr>
        <p:spPr>
          <a:xfrm>
            <a:off x="1895789" y="1547388"/>
            <a:ext cx="45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56" name="Google Shape;356;p36"/>
          <p:cNvSpPr txBox="1"/>
          <p:nvPr/>
        </p:nvSpPr>
        <p:spPr>
          <a:xfrm>
            <a:off x="1895789" y="1605331"/>
            <a:ext cx="452700" cy="250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grpSp>
        <p:nvGrpSpPr>
          <p:cNvPr id="357" name="Google Shape;357;p36"/>
          <p:cNvGrpSpPr/>
          <p:nvPr/>
        </p:nvGrpSpPr>
        <p:grpSpPr>
          <a:xfrm>
            <a:off x="67000" y="2819538"/>
            <a:ext cx="3291029" cy="1078229"/>
            <a:chOff x="475800" y="2800613"/>
            <a:chExt cx="3291029" cy="1078229"/>
          </a:xfrm>
        </p:grpSpPr>
        <p:pic>
          <p:nvPicPr>
            <p:cNvPr id="358" name="Google Shape;35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80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228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6680" y="2800613"/>
              <a:ext cx="1500149" cy="10782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36"/>
          <p:cNvGrpSpPr/>
          <p:nvPr/>
        </p:nvGrpSpPr>
        <p:grpSpPr>
          <a:xfrm>
            <a:off x="28825" y="3622447"/>
            <a:ext cx="3291029" cy="1078228"/>
            <a:chOff x="475800" y="3547373"/>
            <a:chExt cx="3291029" cy="1078228"/>
          </a:xfrm>
        </p:grpSpPr>
        <p:pic>
          <p:nvPicPr>
            <p:cNvPr id="362" name="Google Shape;36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80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228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6680" y="3547373"/>
              <a:ext cx="1500149" cy="10782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5" name="Google Shape;3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92060">
            <a:off x="2635756" y="2646804"/>
            <a:ext cx="517889" cy="54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56362">
            <a:off x="3181755" y="2844491"/>
            <a:ext cx="517890" cy="54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755276">
            <a:off x="1246330" y="3646179"/>
            <a:ext cx="517890" cy="54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034075">
            <a:off x="2712083" y="3887639"/>
            <a:ext cx="517889" cy="5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588174">
            <a:off x="502431" y="2855554"/>
            <a:ext cx="517890" cy="54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92060">
            <a:off x="502431" y="3799879"/>
            <a:ext cx="517889" cy="54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92060">
            <a:off x="1549781" y="2723767"/>
            <a:ext cx="517889" cy="54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92060">
            <a:off x="1874031" y="3472429"/>
            <a:ext cx="517889" cy="54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92060">
            <a:off x="2398106" y="3051204"/>
            <a:ext cx="517889" cy="54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92060">
            <a:off x="3321556" y="3561204"/>
            <a:ext cx="517889" cy="54784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6"/>
          <p:cNvSpPr txBox="1"/>
          <p:nvPr/>
        </p:nvSpPr>
        <p:spPr>
          <a:xfrm>
            <a:off x="2612575" y="2254725"/>
            <a:ext cx="635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need some people to eat the cookies we baked before they spoil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HANDS ON Exercises</a:t>
            </a:r>
            <a:endParaRPr/>
          </a:p>
        </p:txBody>
      </p:sp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exercises you will do the following to practice exception handling: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the CookieDistributor class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it for different test cases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Custom Exception classes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Custom Exceptions to handle the problems that arise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#1</a:t>
            </a:r>
            <a:endParaRPr/>
          </a:p>
        </p:txBody>
      </p:sp>
      <p:sp>
        <p:nvSpPr>
          <p:cNvPr id="387" name="Google Shape;387;p38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 CookieDistributor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numPeople : int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numCookies : int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CookieDistributor</a:t>
            </a:r>
            <a:r>
              <a:rPr lang="en" sz="1300"/>
              <a:t>() 	//default values , 0, 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CookieDistributor</a:t>
            </a:r>
            <a:r>
              <a:rPr lang="en" sz="1300"/>
              <a:t>(</a:t>
            </a:r>
            <a:r>
              <a:rPr lang="en" sz="1300"/>
              <a:t>int numCookies, int numPeople</a:t>
            </a:r>
            <a:r>
              <a:rPr lang="en" sz="1300"/>
              <a:t>)	//ensure only values of 0 or greater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getNumCookiesPerPerson() : int		//return  numCookies / numPeople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getNumPeople() : int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getNumCookies() : int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setNumPeople(int numPeople)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setNumCookies(int numCookies)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increaseNumPeople()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increaseNumPeople(int people)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increaseNumCookies()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increaseNumCookies(int cookies)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toString() : String		</a:t>
            </a:r>
            <a:r>
              <a:rPr lang="en" sz="1100"/>
              <a:t>// "CookieSplitter [numPeople=" + numPeople + ", numCookies=" + numCookies + "]"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#2</a:t>
            </a:r>
            <a:endParaRPr/>
          </a:p>
        </p:txBody>
      </p:sp>
      <p:sp>
        <p:nvSpPr>
          <p:cNvPr id="393" name="Google Shape;393;p39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 Driver_</a:t>
            </a:r>
            <a:r>
              <a:rPr lang="en"/>
              <a:t>CookieDistributor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an instance of a CookieDistributor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Invoke the getNumCookiesPerPerson() method using the values shown below and </a:t>
            </a:r>
            <a:r>
              <a:rPr lang="en" sz="1200" u="sng"/>
              <a:t>note what happens with each test case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5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4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5	numPeople = 10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5	numPeople =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0	numPeople = 5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10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0	numPeople =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can the getNumCookiesPerPerson() method be improved using Exceptions?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are the foreseeable exceptions?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#3</a:t>
            </a:r>
            <a:endParaRPr/>
          </a:p>
        </p:txBody>
      </p:sp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 NoPeopleException as shown below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NoPeopleException</a:t>
            </a:r>
            <a:r>
              <a:rPr lang="en" sz="1300"/>
              <a:t>() 	// call the parent constructor and pass “NoPeopleException” as the message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NoPeopleException</a:t>
            </a:r>
            <a:r>
              <a:rPr lang="en" sz="1300"/>
              <a:t>(String message)		</a:t>
            </a:r>
            <a:r>
              <a:rPr lang="en" sz="1300"/>
              <a:t>// call the overloaded parent constructor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public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class</a:t>
            </a:r>
            <a:r>
              <a:rPr lang="en" sz="1350">
                <a:solidFill>
                  <a:schemeClr val="dk1"/>
                </a:solidFill>
              </a:rPr>
              <a:t> NoPeopleException </a:t>
            </a:r>
            <a:r>
              <a:rPr lang="en" sz="1350">
                <a:solidFill>
                  <a:srgbClr val="931A68"/>
                </a:solidFill>
              </a:rPr>
              <a:t>extends</a:t>
            </a:r>
            <a:r>
              <a:rPr lang="en" sz="1350">
                <a:solidFill>
                  <a:schemeClr val="dk1"/>
                </a:solidFill>
              </a:rPr>
              <a:t> Exception{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public</a:t>
            </a:r>
            <a:r>
              <a:rPr lang="en" sz="1350">
                <a:solidFill>
                  <a:schemeClr val="dk1"/>
                </a:solidFill>
              </a:rPr>
              <a:t> NoPeopleException(){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r>
              <a:rPr lang="en" sz="1350">
                <a:solidFill>
                  <a:srgbClr val="931A68"/>
                </a:solidFill>
              </a:rPr>
              <a:t>super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3933FF"/>
                </a:solidFill>
              </a:rPr>
              <a:t>"NoPeopleException"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public</a:t>
            </a:r>
            <a:r>
              <a:rPr lang="en" sz="1350">
                <a:solidFill>
                  <a:schemeClr val="dk1"/>
                </a:solidFill>
              </a:rPr>
              <a:t> NoPeopleException(String </a:t>
            </a:r>
            <a:r>
              <a:rPr lang="en" sz="1350">
                <a:solidFill>
                  <a:srgbClr val="7E504F"/>
                </a:solidFill>
              </a:rPr>
              <a:t>message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r>
              <a:rPr lang="en" sz="1350">
                <a:solidFill>
                  <a:srgbClr val="931A68"/>
                </a:solidFill>
              </a:rPr>
              <a:t>super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3933FF"/>
                </a:solidFill>
              </a:rPr>
              <a:t>"NoPeopleException: "</a:t>
            </a:r>
            <a:r>
              <a:rPr lang="en" sz="1350">
                <a:solidFill>
                  <a:schemeClr val="dk1"/>
                </a:solidFill>
              </a:rPr>
              <a:t> +</a:t>
            </a:r>
            <a:r>
              <a:rPr lang="en" sz="1350">
                <a:solidFill>
                  <a:srgbClr val="7E504F"/>
                </a:solidFill>
              </a:rPr>
              <a:t>message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#4</a:t>
            </a:r>
            <a:endParaRPr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getNumCookiesPerPerson() method in the CookieDistributor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public int getNumCookiesPerPerson() </a:t>
            </a:r>
            <a:r>
              <a:rPr lang="en" sz="1300">
                <a:solidFill>
                  <a:schemeClr val="accent5"/>
                </a:solidFill>
              </a:rPr>
              <a:t>throws</a:t>
            </a: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NoPeopleException</a:t>
            </a:r>
            <a:r>
              <a:rPr lang="en" sz="1300"/>
              <a:t>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	int numCookiesPerPerson;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	if(numPeople == 0){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		</a:t>
            </a:r>
            <a:r>
              <a:rPr lang="en" sz="1300">
                <a:solidFill>
                  <a:schemeClr val="accent5"/>
                </a:solidFill>
              </a:rPr>
              <a:t>throw new</a:t>
            </a: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NoPeopleException</a:t>
            </a:r>
            <a:r>
              <a:rPr lang="en" sz="1300"/>
              <a:t>(" there are zero people to feed");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	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	else{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		numCookiesPerPerson= numCookies / numPeople;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	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	return numCookiesPerPerson;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716825" y="36975"/>
            <a:ext cx="1500600" cy="8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Throwable</a:t>
            </a:r>
            <a:r>
              <a:rPr lang="en"/>
              <a:t> Class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95165" y="2125855"/>
            <a:ext cx="1593900" cy="7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RuntimeException</a:t>
            </a:r>
            <a:endParaRPr sz="1200"/>
          </a:p>
        </p:txBody>
      </p:sp>
      <p:sp>
        <p:nvSpPr>
          <p:cNvPr id="69" name="Google Shape;69;p15"/>
          <p:cNvSpPr/>
          <p:nvPr/>
        </p:nvSpPr>
        <p:spPr>
          <a:xfrm>
            <a:off x="2289650" y="2125855"/>
            <a:ext cx="1593900" cy="7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IOException</a:t>
            </a:r>
            <a:endParaRPr sz="1200"/>
          </a:p>
        </p:txBody>
      </p:sp>
      <p:cxnSp>
        <p:nvCxnSpPr>
          <p:cNvPr id="70" name="Google Shape;70;p15"/>
          <p:cNvCxnSpPr/>
          <p:nvPr/>
        </p:nvCxnSpPr>
        <p:spPr>
          <a:xfrm rot="10800000">
            <a:off x="2451492" y="1802288"/>
            <a:ext cx="5748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 flipH="1" rot="10800000">
            <a:off x="1377026" y="1802288"/>
            <a:ext cx="5748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 rot="-1801974">
            <a:off x="952453" y="1737699"/>
            <a:ext cx="1228778" cy="369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73" name="Google Shape;73;p15"/>
          <p:cNvSpPr txBox="1"/>
          <p:nvPr/>
        </p:nvSpPr>
        <p:spPr>
          <a:xfrm rot="1712140">
            <a:off x="2214893" y="1741860"/>
            <a:ext cx="1228999" cy="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74" name="Google Shape;74;p15"/>
          <p:cNvSpPr/>
          <p:nvPr/>
        </p:nvSpPr>
        <p:spPr>
          <a:xfrm>
            <a:off x="1133150" y="1001175"/>
            <a:ext cx="2233500" cy="74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</a:t>
            </a:r>
            <a:r>
              <a:rPr lang="en"/>
              <a:t> Class</a:t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2769550" y="580064"/>
            <a:ext cx="7113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 rot="-1802365">
            <a:off x="2474193" y="562096"/>
            <a:ext cx="1100289" cy="369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 flipH="1">
            <a:off x="5849975" y="1001175"/>
            <a:ext cx="2233500" cy="74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r>
              <a:rPr lang="en"/>
              <a:t> Class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rot="10800000">
            <a:off x="5392899" y="580064"/>
            <a:ext cx="7113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 flipH="1" rot="1802365">
            <a:off x="5299266" y="562096"/>
            <a:ext cx="1100289" cy="369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>
            <a:off x="5034927" y="2119200"/>
            <a:ext cx="1593900" cy="7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LinkageError</a:t>
            </a:r>
            <a:endParaRPr sz="1200"/>
          </a:p>
        </p:txBody>
      </p:sp>
      <p:sp>
        <p:nvSpPr>
          <p:cNvPr id="81" name="Google Shape;81;p15"/>
          <p:cNvSpPr/>
          <p:nvPr/>
        </p:nvSpPr>
        <p:spPr>
          <a:xfrm>
            <a:off x="5726403" y="3262200"/>
            <a:ext cx="1593900" cy="741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OutOfMemoryError</a:t>
            </a:r>
            <a:endParaRPr sz="1200"/>
          </a:p>
        </p:txBody>
      </p:sp>
      <p:cxnSp>
        <p:nvCxnSpPr>
          <p:cNvPr id="82" name="Google Shape;82;p15"/>
          <p:cNvCxnSpPr/>
          <p:nvPr/>
        </p:nvCxnSpPr>
        <p:spPr>
          <a:xfrm flipH="1" rot="10800000">
            <a:off x="6990652" y="2934344"/>
            <a:ext cx="5748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 flipH="1" rot="10800000">
            <a:off x="6066497" y="1791344"/>
            <a:ext cx="5748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 rot="-1801974">
            <a:off x="5660492" y="1726755"/>
            <a:ext cx="1228778" cy="369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85" name="Google Shape;85;p15"/>
          <p:cNvSpPr txBox="1"/>
          <p:nvPr/>
        </p:nvSpPr>
        <p:spPr>
          <a:xfrm flipH="1" rot="-1712140">
            <a:off x="6554483" y="2873916"/>
            <a:ext cx="1228999" cy="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86" name="Google Shape;86;p15"/>
          <p:cNvSpPr/>
          <p:nvPr/>
        </p:nvSpPr>
        <p:spPr>
          <a:xfrm>
            <a:off x="7072253" y="2119200"/>
            <a:ext cx="1676400" cy="7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VirtualMachineError</a:t>
            </a:r>
            <a:endParaRPr sz="1200"/>
          </a:p>
        </p:txBody>
      </p:sp>
      <p:cxnSp>
        <p:nvCxnSpPr>
          <p:cNvPr id="87" name="Google Shape;87;p15"/>
          <p:cNvCxnSpPr/>
          <p:nvPr/>
        </p:nvCxnSpPr>
        <p:spPr>
          <a:xfrm rot="10800000">
            <a:off x="7217163" y="1791344"/>
            <a:ext cx="5748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 rot="1712140">
            <a:off x="6999133" y="1730916"/>
            <a:ext cx="1228999" cy="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>
            <a:off x="95374" y="3262200"/>
            <a:ext cx="1593900" cy="741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ArithmeticException</a:t>
            </a:r>
            <a:endParaRPr sz="1100"/>
          </a:p>
        </p:txBody>
      </p:sp>
      <p:sp>
        <p:nvSpPr>
          <p:cNvPr id="90" name="Google Shape;90;p15"/>
          <p:cNvSpPr/>
          <p:nvPr/>
        </p:nvSpPr>
        <p:spPr>
          <a:xfrm>
            <a:off x="1764900" y="3262200"/>
            <a:ext cx="1593900" cy="741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NullPointerException</a:t>
            </a:r>
            <a:endParaRPr sz="1100"/>
          </a:p>
        </p:txBody>
      </p:sp>
      <p:cxnSp>
        <p:nvCxnSpPr>
          <p:cNvPr id="91" name="Google Shape;91;p15"/>
          <p:cNvCxnSpPr/>
          <p:nvPr/>
        </p:nvCxnSpPr>
        <p:spPr>
          <a:xfrm rot="10800000">
            <a:off x="1515610" y="2934344"/>
            <a:ext cx="5748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 flipH="1" rot="10800000">
            <a:off x="364944" y="2934344"/>
            <a:ext cx="5748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 rot="-1801974">
            <a:off x="-41060" y="2869755"/>
            <a:ext cx="1228778" cy="369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94" name="Google Shape;94;p15"/>
          <p:cNvSpPr txBox="1"/>
          <p:nvPr/>
        </p:nvSpPr>
        <p:spPr>
          <a:xfrm rot="1712140">
            <a:off x="1297580" y="2873916"/>
            <a:ext cx="1228999" cy="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3593700" y="3262200"/>
            <a:ext cx="1752600" cy="741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FileNotFound</a:t>
            </a:r>
            <a:r>
              <a:rPr lang="en" sz="1100">
                <a:solidFill>
                  <a:schemeClr val="dk1"/>
                </a:solidFill>
              </a:rPr>
              <a:t>Exception</a:t>
            </a:r>
            <a:endParaRPr sz="1100"/>
          </a:p>
        </p:txBody>
      </p:sp>
      <p:cxnSp>
        <p:nvCxnSpPr>
          <p:cNvPr id="96" name="Google Shape;96;p15"/>
          <p:cNvCxnSpPr/>
          <p:nvPr/>
        </p:nvCxnSpPr>
        <p:spPr>
          <a:xfrm rot="10800000">
            <a:off x="3209775" y="2871325"/>
            <a:ext cx="11901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 rot="1188375">
            <a:off x="3332529" y="2848164"/>
            <a:ext cx="1228897" cy="3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98" name="Google Shape;98;p15"/>
          <p:cNvSpPr/>
          <p:nvPr/>
        </p:nvSpPr>
        <p:spPr>
          <a:xfrm>
            <a:off x="7402803" y="3262200"/>
            <a:ext cx="1593900" cy="741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StackOverflowError</a:t>
            </a:r>
            <a:endParaRPr sz="1200"/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8067913" y="2934344"/>
            <a:ext cx="5748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 rot="1712140">
            <a:off x="7849883" y="2873916"/>
            <a:ext cx="1228999" cy="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sp>
        <p:nvSpPr>
          <p:cNvPr id="101" name="Google Shape;101;p15"/>
          <p:cNvSpPr txBox="1"/>
          <p:nvPr/>
        </p:nvSpPr>
        <p:spPr>
          <a:xfrm>
            <a:off x="175050" y="4270775"/>
            <a:ext cx="8835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>
                <a:solidFill>
                  <a:schemeClr val="accent5"/>
                </a:solidFill>
              </a:rPr>
              <a:t>Exception</a:t>
            </a:r>
            <a:r>
              <a:rPr lang="en" sz="1600"/>
              <a:t> class and the </a:t>
            </a:r>
            <a:r>
              <a:rPr b="1" lang="en" sz="1600">
                <a:solidFill>
                  <a:schemeClr val="accent5"/>
                </a:solidFill>
              </a:rPr>
              <a:t>Error</a:t>
            </a:r>
            <a:r>
              <a:rPr lang="en" sz="1600"/>
              <a:t> class each have many more subclasses.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These are just some of their subclasses.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#5a</a:t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311700" y="416050"/>
            <a:ext cx="8640600" cy="4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Driver_CookieDistributor class to catch NoPeopleException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Use Exception Handling to prevent the Division By Zero Problem from arising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Surround the call to getNumCookiesPerPerson() with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try - catch - finally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Ensure the NoPeopleException is caught and handled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Invoke the getNumCookiesPerPerson() method using the values shown below and </a:t>
            </a:r>
            <a:r>
              <a:rPr lang="en" sz="1200" u="sng"/>
              <a:t>note what happens with each test case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5	numPeople = 10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5	numPeople = 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0	numPeople = 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10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0	numPeople =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can the getNumCookiesPerPerson() method be improved using Exceptions?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are the foreseeable exceptions?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#5b</a:t>
            </a:r>
            <a:endParaRPr/>
          </a:p>
        </p:txBody>
      </p:sp>
      <p:sp>
        <p:nvSpPr>
          <p:cNvPr id="417" name="Google Shape;417;p43"/>
          <p:cNvSpPr txBox="1"/>
          <p:nvPr>
            <p:ph idx="1" type="body"/>
          </p:nvPr>
        </p:nvSpPr>
        <p:spPr>
          <a:xfrm>
            <a:off x="311700" y="416050"/>
            <a:ext cx="8640600" cy="4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Update the Driver_CookieDistributor class to catch NoPeopleException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CookieDistributor </a:t>
            </a:r>
            <a:r>
              <a:rPr lang="en" sz="1400">
                <a:solidFill>
                  <a:srgbClr val="7E504F"/>
                </a:solidFill>
              </a:rPr>
              <a:t>cs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CookieDistributor(</a:t>
            </a:r>
            <a:r>
              <a:rPr lang="en" sz="1400">
                <a:solidFill>
                  <a:srgbClr val="7E504F"/>
                </a:solidFill>
              </a:rPr>
              <a:t>cookies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7E504F"/>
                </a:solidFill>
              </a:rPr>
              <a:t>people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try</a:t>
            </a:r>
            <a:r>
              <a:rPr lang="en" sz="1400">
                <a:solidFill>
                  <a:schemeClr val="dk1"/>
                </a:solidFill>
              </a:rPr>
              <a:t> {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cookiesPerPerson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7E504F"/>
                </a:solidFill>
              </a:rPr>
              <a:t>cs</a:t>
            </a:r>
            <a:r>
              <a:rPr lang="en" sz="1400">
                <a:solidFill>
                  <a:schemeClr val="dk1"/>
                </a:solidFill>
              </a:rPr>
              <a:t>.getNumCookiesPerPerson();</a:t>
            </a:r>
            <a:r>
              <a:rPr lang="en" sz="1400">
                <a:solidFill>
                  <a:srgbClr val="4E9072"/>
                </a:solidFill>
              </a:rPr>
              <a:t>//use </a:t>
            </a:r>
            <a:r>
              <a:rPr lang="en" sz="1400" u="sng">
                <a:solidFill>
                  <a:srgbClr val="4E9072"/>
                </a:solidFill>
              </a:rPr>
              <a:t>risky</a:t>
            </a:r>
            <a:r>
              <a:rPr lang="en" sz="1400">
                <a:solidFill>
                  <a:srgbClr val="4E9072"/>
                </a:solidFill>
              </a:rPr>
              <a:t> method</a:t>
            </a:r>
            <a:endParaRPr sz="1400">
              <a:solidFill>
                <a:srgbClr val="4E907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 </a:t>
            </a:r>
            <a:r>
              <a:rPr lang="en" sz="1400">
                <a:solidFill>
                  <a:srgbClr val="931A68"/>
                </a:solidFill>
              </a:rPr>
              <a:t>catch</a:t>
            </a:r>
            <a:r>
              <a:rPr lang="en" sz="1400">
                <a:solidFill>
                  <a:schemeClr val="dk1"/>
                </a:solidFill>
              </a:rPr>
              <a:t> (NoPeopleException </a:t>
            </a:r>
            <a:r>
              <a:rPr lang="en" sz="1400">
                <a:solidFill>
                  <a:srgbClr val="7E504F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) {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4E9072"/>
                </a:solidFill>
              </a:rPr>
              <a:t>//e.printStackTrace();</a:t>
            </a:r>
            <a:endParaRPr sz="1400">
              <a:solidFill>
                <a:srgbClr val="4E907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System.</a:t>
            </a:r>
            <a:r>
              <a:rPr lang="en" sz="1400">
                <a:solidFill>
                  <a:srgbClr val="0326CC"/>
                </a:solidFill>
              </a:rPr>
              <a:t>out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3933FF"/>
                </a:solidFill>
              </a:rPr>
              <a:t>"Caught "</a:t>
            </a:r>
            <a:r>
              <a:rPr lang="en" sz="1400">
                <a:solidFill>
                  <a:schemeClr val="dk1"/>
                </a:solidFill>
              </a:rPr>
              <a:t>+</a:t>
            </a:r>
            <a:r>
              <a:rPr lang="en" sz="1400">
                <a:solidFill>
                  <a:srgbClr val="7E504F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.getMessage());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finally</a:t>
            </a:r>
            <a:r>
              <a:rPr lang="en" sz="1400">
                <a:solidFill>
                  <a:schemeClr val="dk1"/>
                </a:solidFill>
              </a:rPr>
              <a:t>{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System.</a:t>
            </a:r>
            <a:r>
              <a:rPr lang="en" sz="1400">
                <a:solidFill>
                  <a:srgbClr val="0326CC"/>
                </a:solidFill>
              </a:rPr>
              <a:t>out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3933FF"/>
                </a:solidFill>
              </a:rPr>
              <a:t>"cookies="</a:t>
            </a:r>
            <a:r>
              <a:rPr lang="en" sz="1400">
                <a:solidFill>
                  <a:schemeClr val="dk1"/>
                </a:solidFill>
              </a:rPr>
              <a:t>+</a:t>
            </a:r>
            <a:r>
              <a:rPr lang="en" sz="1400">
                <a:solidFill>
                  <a:srgbClr val="7E504F"/>
                </a:solidFill>
              </a:rPr>
              <a:t>cs</a:t>
            </a:r>
            <a:r>
              <a:rPr lang="en" sz="1400">
                <a:solidFill>
                  <a:schemeClr val="dk1"/>
                </a:solidFill>
              </a:rPr>
              <a:t>.getNumCookies()+</a:t>
            </a:r>
            <a:r>
              <a:rPr lang="en" sz="1400">
                <a:solidFill>
                  <a:srgbClr val="3933FF"/>
                </a:solidFill>
              </a:rPr>
              <a:t>" people="</a:t>
            </a:r>
            <a:r>
              <a:rPr lang="en" sz="1400">
                <a:solidFill>
                  <a:schemeClr val="dk1"/>
                </a:solidFill>
              </a:rPr>
              <a:t>+</a:t>
            </a:r>
            <a:r>
              <a:rPr lang="en" sz="1400">
                <a:solidFill>
                  <a:srgbClr val="7E504F"/>
                </a:solidFill>
              </a:rPr>
              <a:t>cs</a:t>
            </a:r>
            <a:r>
              <a:rPr lang="en" sz="1400">
                <a:solidFill>
                  <a:schemeClr val="dk1"/>
                </a:solidFill>
              </a:rPr>
              <a:t>.getNumPeople()+</a:t>
            </a:r>
            <a:endParaRPr sz="1400">
              <a:solidFill>
                <a:schemeClr val="dk1"/>
              </a:solidFill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933FF"/>
                </a:solidFill>
              </a:rPr>
              <a:t>"\t cookies per person = "</a:t>
            </a:r>
            <a:r>
              <a:rPr lang="en" sz="1400">
                <a:solidFill>
                  <a:schemeClr val="dk1"/>
                </a:solidFill>
              </a:rPr>
              <a:t>+</a:t>
            </a:r>
            <a:r>
              <a:rPr lang="en" sz="1400">
                <a:solidFill>
                  <a:srgbClr val="7E504F"/>
                </a:solidFill>
              </a:rPr>
              <a:t>cookiesPerPerson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#6</a:t>
            </a:r>
            <a:endParaRPr/>
          </a:p>
        </p:txBody>
      </p:sp>
      <p:sp>
        <p:nvSpPr>
          <p:cNvPr id="423" name="Google Shape;423;p44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 </a:t>
            </a:r>
            <a:r>
              <a:rPr lang="en"/>
              <a:t>NotEnoughCookiesException</a:t>
            </a:r>
            <a:r>
              <a:rPr lang="en"/>
              <a:t> as shown below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NotEnoughCookiesException</a:t>
            </a:r>
            <a:r>
              <a:rPr lang="en" sz="1300"/>
              <a:t>() 	// call the parent constructor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NotEnoughCookiesException</a:t>
            </a:r>
            <a:r>
              <a:rPr lang="en" sz="1300"/>
              <a:t>(String message)		// call the overloaded parent constructor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public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class</a:t>
            </a:r>
            <a:r>
              <a:rPr lang="en" sz="1350">
                <a:solidFill>
                  <a:schemeClr val="dk1"/>
                </a:solidFill>
              </a:rPr>
              <a:t> NotEnoughCookiesException </a:t>
            </a:r>
            <a:r>
              <a:rPr lang="en" sz="1350">
                <a:solidFill>
                  <a:srgbClr val="931A68"/>
                </a:solidFill>
              </a:rPr>
              <a:t>extends</a:t>
            </a:r>
            <a:r>
              <a:rPr lang="en" sz="1350">
                <a:solidFill>
                  <a:schemeClr val="dk1"/>
                </a:solidFill>
              </a:rPr>
              <a:t> Exception 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public</a:t>
            </a:r>
            <a:r>
              <a:rPr lang="en" sz="1350">
                <a:solidFill>
                  <a:schemeClr val="dk1"/>
                </a:solidFill>
              </a:rPr>
              <a:t> NotEnoughCookiesException(){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r>
              <a:rPr lang="en" sz="1350">
                <a:solidFill>
                  <a:srgbClr val="931A68"/>
                </a:solidFill>
              </a:rPr>
              <a:t>super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3933FF"/>
                </a:solidFill>
              </a:rPr>
              <a:t>"NotEnoughCookiesException"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public</a:t>
            </a:r>
            <a:r>
              <a:rPr lang="en" sz="1350">
                <a:solidFill>
                  <a:schemeClr val="dk1"/>
                </a:solidFill>
              </a:rPr>
              <a:t> NotEnoughCookiesException(String </a:t>
            </a:r>
            <a:r>
              <a:rPr lang="en" sz="1350">
                <a:solidFill>
                  <a:srgbClr val="7E504F"/>
                </a:solidFill>
              </a:rPr>
              <a:t>message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r>
              <a:rPr lang="en" sz="1350">
                <a:solidFill>
                  <a:srgbClr val="931A68"/>
                </a:solidFill>
              </a:rPr>
              <a:t>super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3933FF"/>
                </a:solidFill>
              </a:rPr>
              <a:t>"NotEnoughCookiesException: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message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#7</a:t>
            </a:r>
            <a:endParaRPr/>
          </a:p>
        </p:txBody>
      </p:sp>
      <p:sp>
        <p:nvSpPr>
          <p:cNvPr id="429" name="Google Shape;429;p45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getNumCookiesPerPerson() method in the CookieDistributor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public int getNumCookiesPerPerson() </a:t>
            </a:r>
            <a:r>
              <a:rPr lang="en" sz="1300">
                <a:solidFill>
                  <a:schemeClr val="accent5"/>
                </a:solidFill>
              </a:rPr>
              <a:t>throws</a:t>
            </a: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NoPeopleException</a:t>
            </a:r>
            <a:r>
              <a:rPr lang="en" sz="1300"/>
              <a:t>, </a:t>
            </a:r>
            <a:r>
              <a:rPr lang="en" sz="1300">
                <a:solidFill>
                  <a:schemeClr val="dk1"/>
                </a:solidFill>
              </a:rPr>
              <a:t> NotEnoughCookiesException</a:t>
            </a:r>
            <a:r>
              <a:rPr lang="en" sz="1300"/>
              <a:t>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int numCookiesPerPerson;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if(numPeople == 0){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	</a:t>
            </a:r>
            <a:r>
              <a:rPr lang="en" sz="1300">
                <a:solidFill>
                  <a:schemeClr val="accent5"/>
                </a:solidFill>
              </a:rPr>
              <a:t>throw new</a:t>
            </a: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NoPeopleException</a:t>
            </a:r>
            <a:r>
              <a:rPr lang="en" sz="1300"/>
              <a:t>(" there are zero people to feed");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else if(numCookies &lt; numPeople){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	String message = "there are only "+numCookies+" cookies, but "+numPeople+" people";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	message += "\nBake at least "+(numPeople-numCookies)+" more cookies";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	</a:t>
            </a:r>
            <a:r>
              <a:rPr lang="en" sz="1300">
                <a:solidFill>
                  <a:schemeClr val="accent5"/>
                </a:solidFill>
              </a:rPr>
              <a:t>throw new</a:t>
            </a: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 NotEnoughCookiesException</a:t>
            </a:r>
            <a:r>
              <a:rPr lang="en" sz="1300"/>
              <a:t>(message);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else{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	numCookiesPerPerson= numCookies / numPeople;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return numCookiesPerPerson;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#8a</a:t>
            </a:r>
            <a:endParaRPr/>
          </a:p>
        </p:txBody>
      </p:sp>
      <p:sp>
        <p:nvSpPr>
          <p:cNvPr id="435" name="Google Shape;435;p46"/>
          <p:cNvSpPr txBox="1"/>
          <p:nvPr>
            <p:ph idx="1" type="body"/>
          </p:nvPr>
        </p:nvSpPr>
        <p:spPr>
          <a:xfrm>
            <a:off x="311700" y="416050"/>
            <a:ext cx="8640600" cy="4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Update the Driver_CookieDistributor class to catch NotEnoughCookiesException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Use Exception Handling to catch the </a:t>
            </a:r>
            <a:r>
              <a:rPr lang="en" sz="1400"/>
              <a:t>NotEnoughCookiesException</a:t>
            </a:r>
            <a:r>
              <a:rPr lang="en" sz="1400"/>
              <a:t> and instruct the user to buy cookies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Surround the call to getNumCookiesPerPerson() with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try - catch - finally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Ensure the </a:t>
            </a:r>
            <a:r>
              <a:rPr lang="en" sz="1400"/>
              <a:t>NotEnoughCookiesException</a:t>
            </a:r>
            <a:r>
              <a:rPr lang="en" sz="1400"/>
              <a:t> is caught and handled by </a:t>
            </a:r>
            <a:r>
              <a:rPr lang="en" sz="1400"/>
              <a:t>instructing the user to buy cookies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Invoke the getNumCookiesPerPerson() method using the values shown below and </a:t>
            </a:r>
            <a:r>
              <a:rPr lang="en" sz="1200" u="sng"/>
              <a:t>note what happens with each test case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5	numPeople = 10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5	numPeople = 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0	numPeople = 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10	numPeople = 10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numCookies = 0	numPeople =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can the getNumCookiesPerPerson() method be improved using Exceptions?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are the foreseeable exceptions?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#8b</a:t>
            </a:r>
            <a:endParaRPr/>
          </a:p>
        </p:txBody>
      </p:sp>
      <p:sp>
        <p:nvSpPr>
          <p:cNvPr id="441" name="Google Shape;441;p47"/>
          <p:cNvSpPr txBox="1"/>
          <p:nvPr>
            <p:ph idx="1" type="body"/>
          </p:nvPr>
        </p:nvSpPr>
        <p:spPr>
          <a:xfrm>
            <a:off x="311700" y="416050"/>
            <a:ext cx="8640600" cy="4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Driver_CookieDistributor class to catch NotEnoughCookiesException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CookieDistributor </a:t>
            </a:r>
            <a:r>
              <a:rPr lang="en" sz="1500">
                <a:solidFill>
                  <a:srgbClr val="7E504F"/>
                </a:solidFill>
              </a:rPr>
              <a:t>cs</a:t>
            </a:r>
            <a:r>
              <a:rPr lang="en" sz="1500">
                <a:solidFill>
                  <a:schemeClr val="dk1"/>
                </a:solidFill>
              </a:rPr>
              <a:t> = </a:t>
            </a:r>
            <a:r>
              <a:rPr lang="en" sz="1500">
                <a:solidFill>
                  <a:srgbClr val="931A68"/>
                </a:solidFill>
              </a:rPr>
              <a:t>new</a:t>
            </a:r>
            <a:r>
              <a:rPr lang="en" sz="1500">
                <a:solidFill>
                  <a:schemeClr val="dk1"/>
                </a:solidFill>
              </a:rPr>
              <a:t> CookieDistributor(</a:t>
            </a:r>
            <a:r>
              <a:rPr lang="en" sz="1500">
                <a:solidFill>
                  <a:srgbClr val="7E504F"/>
                </a:solidFill>
              </a:rPr>
              <a:t>cookies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7E504F"/>
                </a:solidFill>
              </a:rPr>
              <a:t>people</a:t>
            </a:r>
            <a:r>
              <a:rPr lang="en" sz="1500">
                <a:solidFill>
                  <a:schemeClr val="dk1"/>
                </a:solidFill>
              </a:rPr>
              <a:t>);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1A68"/>
                </a:solidFill>
              </a:rPr>
              <a:t>try</a:t>
            </a:r>
            <a:r>
              <a:rPr lang="en" sz="1500">
                <a:solidFill>
                  <a:schemeClr val="dk1"/>
                </a:solidFill>
              </a:rPr>
              <a:t> {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</a:t>
            </a:r>
            <a:r>
              <a:rPr lang="en" sz="1500">
                <a:solidFill>
                  <a:srgbClr val="7E504F"/>
                </a:solidFill>
              </a:rPr>
              <a:t>cookiesPerPerson</a:t>
            </a:r>
            <a:r>
              <a:rPr lang="en" sz="1500">
                <a:solidFill>
                  <a:schemeClr val="dk1"/>
                </a:solidFill>
              </a:rPr>
              <a:t> = </a:t>
            </a:r>
            <a:r>
              <a:rPr lang="en" sz="1500">
                <a:solidFill>
                  <a:srgbClr val="7E504F"/>
                </a:solidFill>
              </a:rPr>
              <a:t>cs</a:t>
            </a:r>
            <a:r>
              <a:rPr lang="en" sz="1500">
                <a:solidFill>
                  <a:schemeClr val="dk1"/>
                </a:solidFill>
              </a:rPr>
              <a:t>.getNumCookiesPerPerson();</a:t>
            </a:r>
            <a:r>
              <a:rPr lang="en" sz="1500">
                <a:solidFill>
                  <a:srgbClr val="4E9072"/>
                </a:solidFill>
              </a:rPr>
              <a:t>//use </a:t>
            </a:r>
            <a:r>
              <a:rPr lang="en" sz="1500" u="sng">
                <a:solidFill>
                  <a:srgbClr val="4E9072"/>
                </a:solidFill>
              </a:rPr>
              <a:t>risky</a:t>
            </a:r>
            <a:r>
              <a:rPr lang="en" sz="1500">
                <a:solidFill>
                  <a:srgbClr val="4E9072"/>
                </a:solidFill>
              </a:rPr>
              <a:t> method</a:t>
            </a:r>
            <a:endParaRPr sz="1500">
              <a:solidFill>
                <a:srgbClr val="4E907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 </a:t>
            </a:r>
            <a:r>
              <a:rPr lang="en" sz="1500">
                <a:solidFill>
                  <a:srgbClr val="931A68"/>
                </a:solidFill>
              </a:rPr>
              <a:t>catch</a:t>
            </a:r>
            <a:r>
              <a:rPr lang="en" sz="1500">
                <a:solidFill>
                  <a:schemeClr val="dk1"/>
                </a:solidFill>
              </a:rPr>
              <a:t> (NoPeopleException </a:t>
            </a:r>
            <a:r>
              <a:rPr lang="en" sz="1500">
                <a:solidFill>
                  <a:srgbClr val="7E504F"/>
                </a:solidFill>
              </a:rPr>
              <a:t>e</a:t>
            </a:r>
            <a:r>
              <a:rPr lang="en" sz="1500">
                <a:solidFill>
                  <a:schemeClr val="dk1"/>
                </a:solidFill>
              </a:rPr>
              <a:t>) {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</a:t>
            </a:r>
            <a:r>
              <a:rPr lang="en" sz="1500">
                <a:solidFill>
                  <a:srgbClr val="4E9072"/>
                </a:solidFill>
              </a:rPr>
              <a:t>//e.printStackTrace();</a:t>
            </a:r>
            <a:endParaRPr sz="1500">
              <a:solidFill>
                <a:srgbClr val="4E907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System.</a:t>
            </a:r>
            <a:r>
              <a:rPr lang="en" sz="1500">
                <a:solidFill>
                  <a:srgbClr val="0326CC"/>
                </a:solidFill>
              </a:rPr>
              <a:t>out</a:t>
            </a:r>
            <a:r>
              <a:rPr lang="en" sz="1500">
                <a:solidFill>
                  <a:schemeClr val="dk1"/>
                </a:solidFill>
              </a:rPr>
              <a:t>.println(</a:t>
            </a:r>
            <a:r>
              <a:rPr lang="en" sz="1500">
                <a:solidFill>
                  <a:srgbClr val="3933FF"/>
                </a:solidFill>
              </a:rPr>
              <a:t>"Caught "</a:t>
            </a:r>
            <a:r>
              <a:rPr lang="en" sz="1500">
                <a:solidFill>
                  <a:schemeClr val="dk1"/>
                </a:solidFill>
              </a:rPr>
              <a:t>+</a:t>
            </a:r>
            <a:r>
              <a:rPr lang="en" sz="1500">
                <a:solidFill>
                  <a:srgbClr val="7E504F"/>
                </a:solidFill>
              </a:rPr>
              <a:t>e</a:t>
            </a:r>
            <a:r>
              <a:rPr lang="en" sz="1500">
                <a:solidFill>
                  <a:schemeClr val="dk1"/>
                </a:solidFill>
              </a:rPr>
              <a:t>.getMessage());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 </a:t>
            </a:r>
            <a:r>
              <a:rPr lang="en" sz="1500">
                <a:solidFill>
                  <a:srgbClr val="931A68"/>
                </a:solidFill>
              </a:rPr>
              <a:t>catch</a:t>
            </a:r>
            <a:r>
              <a:rPr lang="en" sz="1500">
                <a:solidFill>
                  <a:schemeClr val="dk1"/>
                </a:solidFill>
              </a:rPr>
              <a:t> (NotEnoughCookiesException </a:t>
            </a:r>
            <a:r>
              <a:rPr lang="en" sz="1500">
                <a:solidFill>
                  <a:srgbClr val="7E504F"/>
                </a:solidFill>
              </a:rPr>
              <a:t>e</a:t>
            </a:r>
            <a:r>
              <a:rPr lang="en" sz="1500">
                <a:solidFill>
                  <a:schemeClr val="dk1"/>
                </a:solidFill>
              </a:rPr>
              <a:t>) {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</a:t>
            </a:r>
            <a:r>
              <a:rPr lang="en" sz="1500">
                <a:solidFill>
                  <a:srgbClr val="7E504F"/>
                </a:solidFill>
              </a:rPr>
              <a:t>e</a:t>
            </a:r>
            <a:r>
              <a:rPr lang="en" sz="1500">
                <a:solidFill>
                  <a:schemeClr val="dk1"/>
                </a:solidFill>
              </a:rPr>
              <a:t>.printStackTrace();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1A68"/>
                </a:solidFill>
              </a:rPr>
              <a:t>finally</a:t>
            </a:r>
            <a:r>
              <a:rPr lang="en" sz="1500">
                <a:solidFill>
                  <a:schemeClr val="dk1"/>
                </a:solidFill>
              </a:rPr>
              <a:t>{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System.</a:t>
            </a:r>
            <a:r>
              <a:rPr lang="en" sz="1500">
                <a:solidFill>
                  <a:srgbClr val="0326CC"/>
                </a:solidFill>
              </a:rPr>
              <a:t>out</a:t>
            </a:r>
            <a:r>
              <a:rPr lang="en" sz="1500">
                <a:solidFill>
                  <a:schemeClr val="dk1"/>
                </a:solidFill>
              </a:rPr>
              <a:t>.println(</a:t>
            </a:r>
            <a:r>
              <a:rPr lang="en" sz="1500">
                <a:solidFill>
                  <a:srgbClr val="3933FF"/>
                </a:solidFill>
              </a:rPr>
              <a:t>"cookies="</a:t>
            </a:r>
            <a:r>
              <a:rPr lang="en" sz="1500">
                <a:solidFill>
                  <a:schemeClr val="dk1"/>
                </a:solidFill>
              </a:rPr>
              <a:t>+</a:t>
            </a:r>
            <a:r>
              <a:rPr lang="en" sz="1500">
                <a:solidFill>
                  <a:srgbClr val="7E504F"/>
                </a:solidFill>
              </a:rPr>
              <a:t>cs</a:t>
            </a:r>
            <a:r>
              <a:rPr lang="en" sz="1500">
                <a:solidFill>
                  <a:schemeClr val="dk1"/>
                </a:solidFill>
              </a:rPr>
              <a:t>.getNumCookies()+</a:t>
            </a:r>
            <a:r>
              <a:rPr lang="en" sz="1500">
                <a:solidFill>
                  <a:srgbClr val="3933FF"/>
                </a:solidFill>
              </a:rPr>
              <a:t>" people="</a:t>
            </a:r>
            <a:r>
              <a:rPr lang="en" sz="1500">
                <a:solidFill>
                  <a:schemeClr val="dk1"/>
                </a:solidFill>
              </a:rPr>
              <a:t>+</a:t>
            </a:r>
            <a:r>
              <a:rPr lang="en" sz="1500">
                <a:solidFill>
                  <a:srgbClr val="7E504F"/>
                </a:solidFill>
              </a:rPr>
              <a:t>cs</a:t>
            </a:r>
            <a:r>
              <a:rPr lang="en" sz="1500">
                <a:solidFill>
                  <a:schemeClr val="dk1"/>
                </a:solidFill>
              </a:rPr>
              <a:t>.getNumPeople()+</a:t>
            </a:r>
            <a:endParaRPr sz="1500">
              <a:solidFill>
                <a:schemeClr val="dk1"/>
              </a:solidFill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933FF"/>
                </a:solidFill>
              </a:rPr>
              <a:t>"\t cookies per person = "</a:t>
            </a:r>
            <a:r>
              <a:rPr lang="en" sz="1500">
                <a:solidFill>
                  <a:schemeClr val="dk1"/>
                </a:solidFill>
              </a:rPr>
              <a:t>+</a:t>
            </a:r>
            <a:r>
              <a:rPr lang="en" sz="1500">
                <a:solidFill>
                  <a:srgbClr val="7E504F"/>
                </a:solidFill>
              </a:rPr>
              <a:t>cookiesPerPerson</a:t>
            </a:r>
            <a:r>
              <a:rPr lang="en" sz="1500">
                <a:solidFill>
                  <a:schemeClr val="dk1"/>
                </a:solidFill>
              </a:rPr>
              <a:t>);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#9</a:t>
            </a:r>
            <a:endParaRPr/>
          </a:p>
        </p:txBody>
      </p:sp>
      <p:sp>
        <p:nvSpPr>
          <p:cNvPr id="447" name="Google Shape;447;p48"/>
          <p:cNvSpPr txBox="1"/>
          <p:nvPr>
            <p:ph idx="1" type="body"/>
          </p:nvPr>
        </p:nvSpPr>
        <p:spPr>
          <a:xfrm>
            <a:off x="311700" y="416050"/>
            <a:ext cx="86406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Driver_CookieDistributor class to use a nested try - catch - finally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 Exception Handling to catch the NotEnoughCookiesException when it is thrown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Catch the </a:t>
            </a:r>
            <a:r>
              <a:rPr lang="en" sz="1400"/>
              <a:t>NotEnoughCookiesException</a:t>
            </a:r>
            <a:r>
              <a:rPr lang="en" sz="1400"/>
              <a:t> and increase the number of cookies using the increaseNumCookies method before trying to get the number of cookies per person again.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 a </a:t>
            </a:r>
            <a:r>
              <a:rPr lang="en" sz="1400">
                <a:solidFill>
                  <a:srgbClr val="000000"/>
                </a:solidFill>
              </a:rPr>
              <a:t>nested try - catch - finally</a:t>
            </a:r>
            <a:r>
              <a:rPr lang="en" sz="1400"/>
              <a:t> to enable a 2nd invocation of </a:t>
            </a:r>
            <a:r>
              <a:rPr lang="en" sz="1400"/>
              <a:t>getNumCookiesPerPerson()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the application again for all the test cases to observe the results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</a:t>
            </a:r>
            <a:r>
              <a:rPr lang="en" sz="1400"/>
              <a:t>re all the foreseeable exceptions handled?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Does the 2nd attempt via nested try-catch work?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Are there any improvements that can be made?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an </a:t>
            </a:r>
            <a:r>
              <a:rPr lang="en">
                <a:solidFill>
                  <a:schemeClr val="accent5"/>
                </a:solidFill>
              </a:rPr>
              <a:t>Exception</a:t>
            </a:r>
            <a:r>
              <a:rPr lang="en"/>
              <a:t> occurs?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54350" y="731525"/>
            <a:ext cx="8835300" cy="416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7A7"/>
                </a:solidFill>
              </a:rPr>
              <a:t>An </a:t>
            </a:r>
            <a:r>
              <a:rPr lang="en" sz="1800">
                <a:solidFill>
                  <a:schemeClr val="dk1"/>
                </a:solidFill>
              </a:rPr>
              <a:t>E</a:t>
            </a:r>
            <a:r>
              <a:rPr lang="en" sz="1800">
                <a:solidFill>
                  <a:schemeClr val="dk1"/>
                </a:solidFill>
              </a:rPr>
              <a:t>xception object</a:t>
            </a:r>
            <a:r>
              <a:rPr lang="en" sz="1800">
                <a:solidFill>
                  <a:srgbClr val="0097A7"/>
                </a:solidFill>
              </a:rPr>
              <a:t> is created and </a:t>
            </a:r>
            <a:r>
              <a:rPr lang="en" sz="1800">
                <a:solidFill>
                  <a:schemeClr val="dk1"/>
                </a:solidFill>
              </a:rPr>
              <a:t>thrown</a:t>
            </a:r>
            <a:r>
              <a:rPr lang="en" sz="1800">
                <a:solidFill>
                  <a:srgbClr val="0097A7"/>
                </a:solidFill>
              </a:rPr>
              <a:t> to the runtime system</a:t>
            </a:r>
            <a:endParaRPr sz="18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7A7"/>
                </a:solidFill>
              </a:rPr>
              <a:t>The </a:t>
            </a:r>
            <a:r>
              <a:rPr lang="en" sz="1800">
                <a:solidFill>
                  <a:schemeClr val="dk1"/>
                </a:solidFill>
              </a:rPr>
              <a:t>Exception object </a:t>
            </a:r>
            <a:r>
              <a:rPr lang="en" sz="1800">
                <a:solidFill>
                  <a:schemeClr val="accent5"/>
                </a:solidFill>
              </a:rPr>
              <a:t>contains details about the </a:t>
            </a:r>
            <a:r>
              <a:rPr lang="en" sz="1800">
                <a:solidFill>
                  <a:schemeClr val="dk1"/>
                </a:solidFill>
              </a:rPr>
              <a:t>type</a:t>
            </a:r>
            <a:r>
              <a:rPr lang="en" sz="1800">
                <a:solidFill>
                  <a:schemeClr val="accent5"/>
                </a:solidFill>
              </a:rPr>
              <a:t> of exception and program </a:t>
            </a:r>
            <a:r>
              <a:rPr lang="en" sz="1800">
                <a:solidFill>
                  <a:schemeClr val="dk1"/>
                </a:solidFill>
              </a:rPr>
              <a:t>state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 </a:t>
            </a:r>
            <a:endParaRPr sz="18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7A7"/>
                </a:solidFill>
              </a:rPr>
              <a:t>The runtime system searches the call stack for an </a:t>
            </a:r>
            <a:r>
              <a:rPr lang="en" sz="1800">
                <a:solidFill>
                  <a:schemeClr val="dk1"/>
                </a:solidFill>
              </a:rPr>
              <a:t>exception handler </a:t>
            </a:r>
            <a:r>
              <a:rPr lang="en" sz="1800">
                <a:solidFill>
                  <a:schemeClr val="accent5"/>
                </a:solidFill>
              </a:rPr>
              <a:t>that is prepared to </a:t>
            </a:r>
            <a:r>
              <a:rPr lang="en" sz="1800">
                <a:solidFill>
                  <a:schemeClr val="dk1"/>
                </a:solidFill>
              </a:rPr>
              <a:t>catch</a:t>
            </a:r>
            <a:r>
              <a:rPr lang="en" sz="1800">
                <a:solidFill>
                  <a:schemeClr val="accent5"/>
                </a:solidFill>
              </a:rPr>
              <a:t> the </a:t>
            </a:r>
            <a:r>
              <a:rPr lang="en" sz="1800">
                <a:solidFill>
                  <a:schemeClr val="dk1"/>
                </a:solidFill>
              </a:rPr>
              <a:t>type of exception </a:t>
            </a:r>
            <a:r>
              <a:rPr lang="en" sz="1800">
                <a:solidFill>
                  <a:schemeClr val="accent5"/>
                </a:solidFill>
              </a:rPr>
              <a:t>that was</a:t>
            </a:r>
            <a:r>
              <a:rPr lang="en" sz="1800">
                <a:solidFill>
                  <a:schemeClr val="dk1"/>
                </a:solidFill>
              </a:rPr>
              <a:t> thrown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The </a:t>
            </a:r>
            <a:r>
              <a:rPr lang="en" sz="1800">
                <a:solidFill>
                  <a:schemeClr val="dk1"/>
                </a:solidFill>
              </a:rPr>
              <a:t>Exception </a:t>
            </a:r>
            <a:r>
              <a:rPr lang="en" sz="1800">
                <a:solidFill>
                  <a:schemeClr val="accent5"/>
                </a:solidFill>
              </a:rPr>
              <a:t>is either </a:t>
            </a:r>
            <a:r>
              <a:rPr lang="en" sz="1800">
                <a:solidFill>
                  <a:schemeClr val="dk1"/>
                </a:solidFill>
              </a:rPr>
              <a:t>caught</a:t>
            </a:r>
            <a:r>
              <a:rPr lang="en" sz="1800">
                <a:solidFill>
                  <a:schemeClr val="accent5"/>
                </a:solidFill>
              </a:rPr>
              <a:t> when an appropriate </a:t>
            </a:r>
            <a:r>
              <a:rPr lang="en" sz="1800">
                <a:solidFill>
                  <a:schemeClr val="dk1"/>
                </a:solidFill>
              </a:rPr>
              <a:t>exception handler </a:t>
            </a:r>
            <a:r>
              <a:rPr lang="en" sz="1800">
                <a:solidFill>
                  <a:schemeClr val="accent5"/>
                </a:solidFill>
              </a:rPr>
              <a:t>is found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or the application </a:t>
            </a:r>
            <a:r>
              <a:rPr lang="en" sz="1800">
                <a:solidFill>
                  <a:schemeClr val="dk1"/>
                </a:solidFill>
              </a:rPr>
              <a:t>terminates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</a:t>
            </a:r>
            <a:r>
              <a:rPr lang="en">
                <a:solidFill>
                  <a:schemeClr val="accent5"/>
                </a:solidFill>
              </a:rPr>
              <a:t>Exceptions</a:t>
            </a:r>
            <a:r>
              <a:rPr lang="en"/>
              <a:t>?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54350" y="731525"/>
            <a:ext cx="8835300" cy="348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Separate </a:t>
            </a:r>
            <a:r>
              <a:rPr lang="en" sz="1800">
                <a:solidFill>
                  <a:schemeClr val="accent5"/>
                </a:solidFill>
              </a:rPr>
              <a:t>Exception</a:t>
            </a:r>
            <a:r>
              <a:rPr lang="en" sz="1800">
                <a:solidFill>
                  <a:schemeClr val="dk1"/>
                </a:solidFill>
              </a:rPr>
              <a:t> handling code from ordinary code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Prevent the application from halting by p</a:t>
            </a:r>
            <a:r>
              <a:rPr lang="en" sz="1800">
                <a:solidFill>
                  <a:schemeClr val="dk1"/>
                </a:solidFill>
              </a:rPr>
              <a:t>ropagating </a:t>
            </a:r>
            <a:r>
              <a:rPr lang="en" sz="1800">
                <a:solidFill>
                  <a:schemeClr val="accent5"/>
                </a:solidFill>
              </a:rPr>
              <a:t>Exceptions</a:t>
            </a:r>
            <a:r>
              <a:rPr lang="en" sz="1800">
                <a:solidFill>
                  <a:schemeClr val="dk1"/>
                </a:solidFill>
              </a:rPr>
              <a:t> up the call stack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Group and differentiate </a:t>
            </a:r>
            <a:r>
              <a:rPr lang="en" sz="1800">
                <a:solidFill>
                  <a:schemeClr val="accent5"/>
                </a:solidFill>
              </a:rPr>
              <a:t>Exceptions</a:t>
            </a:r>
            <a:r>
              <a:rPr lang="en" sz="1800">
                <a:solidFill>
                  <a:schemeClr val="dk1"/>
                </a:solidFill>
              </a:rPr>
              <a:t> based on type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try</a:t>
            </a:r>
            <a:r>
              <a:rPr lang="en"/>
              <a:t> block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806825"/>
            <a:ext cx="85206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</a:t>
            </a:r>
            <a:r>
              <a:rPr lang="en">
                <a:solidFill>
                  <a:schemeClr val="accent5"/>
                </a:solidFill>
              </a:rPr>
              <a:t>nclose the code that might throw an exception within a try block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try{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//risky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//dependent catch block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catch</a:t>
            </a:r>
            <a:r>
              <a:rPr lang="en"/>
              <a:t> block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806825"/>
            <a:ext cx="8520600" cy="3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Provide at least one catch block directly after the try block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try{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//risky code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 catch(ExceptionType e){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//handle the exception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lang="en">
                <a:solidFill>
                  <a:schemeClr val="accent5"/>
                </a:solidFill>
              </a:rPr>
              <a:t>catch</a:t>
            </a:r>
            <a:r>
              <a:rPr lang="en"/>
              <a:t> blocks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578225"/>
            <a:ext cx="85206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Provide one or more catch blocks directly after the try block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try{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//risky code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r>
              <a:rPr lang="en" sz="2400">
                <a:solidFill>
                  <a:schemeClr val="dk1"/>
                </a:solidFill>
              </a:rPr>
              <a:t>catch(ExceptionType1 e){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//handle the exception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}catch(ExceptionType2 e){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//handle the exception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75050" y="4355779"/>
            <a:ext cx="8835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first </a:t>
            </a:r>
            <a:r>
              <a:rPr lang="en" sz="1600">
                <a:solidFill>
                  <a:schemeClr val="accent5"/>
                </a:solidFill>
              </a:rPr>
              <a:t>catch</a:t>
            </a:r>
            <a:r>
              <a:rPr lang="en" sz="1600"/>
              <a:t> block that matches the Type of </a:t>
            </a:r>
            <a:r>
              <a:rPr lang="en" sz="1600">
                <a:solidFill>
                  <a:schemeClr val="dk1"/>
                </a:solidFill>
              </a:rPr>
              <a:t>Exception</a:t>
            </a:r>
            <a:r>
              <a:rPr lang="en" sz="1600"/>
              <a:t> </a:t>
            </a:r>
            <a:r>
              <a:rPr lang="en" sz="1600"/>
              <a:t>that</a:t>
            </a:r>
            <a:r>
              <a:rPr lang="en" sz="1600"/>
              <a:t> was thrown will have the code within its block executed. Any other catch blocks will be skipped.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7950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finally</a:t>
            </a:r>
            <a:r>
              <a:rPr lang="en"/>
              <a:t> block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654425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Provide a finally block directly after the last catch block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try{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//risky code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 catch(ExceptionType e){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//handle the exception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}finally{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//cleanup code and closing of streams goes here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175050" y="4355779"/>
            <a:ext cx="8835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lang="en" sz="1600">
                <a:solidFill>
                  <a:schemeClr val="accent5"/>
                </a:solidFill>
              </a:rPr>
              <a:t>finally</a:t>
            </a:r>
            <a:r>
              <a:rPr lang="en" sz="1600"/>
              <a:t> block always executes regardless of an exception being thrown or not.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Providing the </a:t>
            </a:r>
            <a:r>
              <a:rPr lang="en" sz="1600">
                <a:solidFill>
                  <a:schemeClr val="accent5"/>
                </a:solidFill>
              </a:rPr>
              <a:t>finally</a:t>
            </a:r>
            <a:r>
              <a:rPr lang="en" sz="1600">
                <a:solidFill>
                  <a:schemeClr val="dk1"/>
                </a:solidFill>
              </a:rPr>
              <a:t> block is </a:t>
            </a:r>
            <a:r>
              <a:rPr lang="en" sz="1600"/>
              <a:t>optional, but recommended to ensure proper cleanup. 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