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7/docs/api/java/util/Scanner.htm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OutputStream.html" TargetMode="External"/><Relationship Id="rId3" Type="http://schemas.openxmlformats.org/officeDocument/2006/relationships/hyperlink" Target="https://docs.oracle.com/javase/8/docs/api/java/io/OutputStream.html" TargetMode="External"/><Relationship Id="rId4" Type="http://schemas.openxmlformats.org/officeDocument/2006/relationships/hyperlink" Target="https://docs.oracle.com/javase/8/docs/api/java/io/File.html" TargetMode="External"/><Relationship Id="rId5" Type="http://schemas.openxmlformats.org/officeDocument/2006/relationships/hyperlink" Target="https://docs.oracle.com/javase/8/docs/api/java/lang/System.html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PrintWriter.html" TargetMode="External"/><Relationship Id="rId3" Type="http://schemas.openxmlformats.org/officeDocument/2006/relationships/hyperlink" Target="https://docs.oracle.com/javase/8/docs/api/java/io/PrintStream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7/docs/api/java/io/File.html" TargetMode="External"/><Relationship Id="rId3" Type="http://schemas.openxmlformats.org/officeDocument/2006/relationships/hyperlink" Target="https://docs.oracle.com/javase/8/docs/api/java/io/FileInputStream.html" TargetMode="External"/><Relationship Id="rId4" Type="http://schemas.openxmlformats.org/officeDocument/2006/relationships/hyperlink" Target="https://docs.oracle.com/javase/8/docs/api/java/lang/System.html" TargetMode="External"/><Relationship Id="rId5" Type="http://schemas.openxmlformats.org/officeDocument/2006/relationships/hyperlink" Target="https://docs.oracle.com/javase/8/docs/api/java/io/InputStream.html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io/Fil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77e213c6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77e213c6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00f01e3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00f01e3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00f01e3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00f01e3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https://docs.oracle.com/javase/8/docs/api/java/io/File.html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f00f01e3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f00f01e3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2d80824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2d80824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6f00f01e3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6f00f01e3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6f00f01e3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6f00f01e3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https://docs.oracle.com/javase/8/docs/api/java/io/File.html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82d8082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82d8082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6f00f01e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6f00f01e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https://docs.oracle.com/javase/7/docs/api/java/util/Scanner.html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6d4feb3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6d4feb3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https://docs.oracle.com/javase/8/docs/api/java/util/Scanner.html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00f01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00f01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 or Application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I.P.O</a:t>
            </a:r>
            <a:r>
              <a:rPr lang="en" sz="1400"/>
              <a:t> = Input, Process, Output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Input</a:t>
            </a:r>
            <a:r>
              <a:rPr lang="en" sz="1400"/>
              <a:t> - data passed into the program from a file, keyboard, touchscreen, etc.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Process</a:t>
            </a:r>
            <a:r>
              <a:rPr lang="en" sz="1400"/>
              <a:t> - operations performed on the data, such as calculations, decisions, repetitions…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Output</a:t>
            </a:r>
            <a:r>
              <a:rPr lang="en" sz="1400"/>
              <a:t> - result produced by the processing of data is then stored or displayed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6d4feb3a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6d4feb3a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6f00f01e3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6f00f01e3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https://docs.oracle.com/javase/8/docs/api/java/io/FileOutputStream.html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https://docs.oracle.com/javase/8/docs/api/java/io/OutputStream.html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https://docs.oracle.com/javase/8/docs/api/java/lang/System.html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d4feb3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d4feb3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https://docs.oracle.com/javase/8/docs/api/java/io/PrintWriter.html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https://docs.oracle.com/javase/8/docs/api/java/io/PrintStream.html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6f00f01e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6f00f01e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https://docs.oracle.com/javase/8/docs/api/java/util/Scanner.html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77e213c6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77e213c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6f00f01e3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6f00f01e3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6f00f01e3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6f00f01e3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77e213c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77e213c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6f00f01e3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6f00f01e3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6f00f01e3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6f00f01e3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d4feb3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d4feb3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77e213c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77e213c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77e213c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77e213c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42f2ff48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42f2ff4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82d808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82d808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82d8082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82d8082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42f2ff48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42f2ff48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77e213c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77e213c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77e213c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77e213c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77e213c6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77e213c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77e213c6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77e213c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00f01e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00f01e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https://docs.oracle.com/javase/7/docs/api/java/io/File.html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https://docs.oracle.com/javase/8/docs/api/java/io/FileInputStream.html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https://docs.oracle.com/javase/8/docs/api/java/lang/System.html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https://docs.oracle.com/javase/8/docs/api/java/io/InputStream.html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2d80824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2d80824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82d80824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82d80824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82d80824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82d80824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00f01e3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00f01e3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82d8082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82d8082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2d8082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2d8082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2d8082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2d8082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77e213c6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77e213c6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https://docs.oracle.com/javase/8/docs/api/java/io/File.html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oracle.com/javase/8/docs/api/java/io/Fi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javase/8/docs/api/java/util/Scann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oracle.com/javase/8/docs/api/java/io/PrintWrit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jpg"/><Relationship Id="rId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6375"/>
            <a:ext cx="8520600" cy="25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4777"/>
            <a:ext cx="85206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2 Chapter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235500" y="920500"/>
            <a:ext cx="89085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 string indicating the path to traverse to reach a file or directory on the host file system.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Beginning from the ROOT directory of the system, independent of the current working directory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“</a:t>
            </a:r>
            <a:r>
              <a:rPr lang="en" sz="1300">
                <a:solidFill>
                  <a:srgbClr val="595959"/>
                </a:solidFill>
              </a:rPr>
              <a:t>/Users/Documents/myFile.txt</a:t>
            </a:r>
            <a:r>
              <a:rPr lang="en" sz="1300">
                <a:solidFill>
                  <a:srgbClr val="595959"/>
                </a:solidFill>
              </a:rPr>
              <a:t>”	    or    “C:/Users/Documents/</a:t>
            </a:r>
            <a:r>
              <a:rPr lang="en" sz="1300">
                <a:solidFill>
                  <a:schemeClr val="dk2"/>
                </a:solidFill>
              </a:rPr>
              <a:t>myFile.txt</a:t>
            </a:r>
            <a:r>
              <a:rPr lang="en" sz="1300">
                <a:solidFill>
                  <a:srgbClr val="595959"/>
                </a:solidFill>
              </a:rPr>
              <a:t>”    or    </a:t>
            </a:r>
            <a:r>
              <a:rPr lang="en" sz="1300">
                <a:solidFill>
                  <a:schemeClr val="dk2"/>
                </a:solidFill>
              </a:rPr>
              <a:t>“\\\\Users/Documents/myFile.txt”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235500" y="34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</a:t>
            </a:r>
            <a:r>
              <a:rPr lang="en"/>
              <a:t> path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235500" y="2825500"/>
            <a:ext cx="88047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The string indicating the path to traverse to reach a file or directory on the host file system.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Beginning from the current working directory in the system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“Users/Documents/myFile.txt”	    or    “../Documents/myFile.txt”    or    “myFile.txt”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The path to the destination directory depends on where it is specified from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235500" y="225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</a:t>
            </a:r>
            <a:r>
              <a:rPr lang="en"/>
              <a:t> path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</a:t>
            </a:r>
            <a:r>
              <a:rPr lang="en"/>
              <a:t> local file system together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File Explorer and the Command Line Interface to show 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Pathnames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Understanding permissions</a:t>
            </a:r>
            <a:r>
              <a:rPr lang="en"/>
              <a:t> on files and directories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923875"/>
            <a:ext cx="3999900" cy="1590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Basic</a:t>
            </a:r>
            <a:r>
              <a:rPr lang="en" sz="1800"/>
              <a:t> File &amp; Directory Permissions: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215" name="Google Shape;215;p24"/>
          <p:cNvSpPr txBox="1"/>
          <p:nvPr>
            <p:ph idx="2" type="body"/>
          </p:nvPr>
        </p:nvSpPr>
        <p:spPr>
          <a:xfrm>
            <a:off x="4832400" y="923875"/>
            <a:ext cx="3999900" cy="1590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Based Permission Groups: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16500" y="2676475"/>
            <a:ext cx="9939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OWNER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rwx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698088" y="2676475"/>
            <a:ext cx="9939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rwx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2779675" y="2676475"/>
            <a:ext cx="9939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rwx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95100" y="4042523"/>
            <a:ext cx="4213200" cy="903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 of 777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Read, Write, Execute permissions for the Owner, Group, and Public (everyone else)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5112300" y="2676475"/>
            <a:ext cx="9939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OWNER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rwx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6193888" y="2676475"/>
            <a:ext cx="9939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rwx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7275475" y="2676475"/>
            <a:ext cx="9939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rwx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4690900" y="4042523"/>
            <a:ext cx="4213200" cy="903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 of 644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Read, Write, Execute permissions for Owner, READ ONLY for Group, and Public (everyone else)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local file system as an example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311700" y="93410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Command Line Interface to demonstrate permissions on: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Command Line Interface and GUI Explorer to show our workspace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Directories - projects, packages, folders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Files - .java .class .txt .csv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267150" y="1186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Java Project inside our IDE’s workspace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4016550" y="846950"/>
            <a:ext cx="11109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MyProject</a:t>
            </a:r>
            <a:endParaRPr b="1"/>
          </a:p>
        </p:txBody>
      </p:sp>
      <p:cxnSp>
        <p:nvCxnSpPr>
          <p:cNvPr id="236" name="Google Shape;236;p26"/>
          <p:cNvCxnSpPr>
            <a:stCxn id="235" idx="2"/>
            <a:endCxn id="237" idx="0"/>
          </p:cNvCxnSpPr>
          <p:nvPr/>
        </p:nvCxnSpPr>
        <p:spPr>
          <a:xfrm flipH="1">
            <a:off x="1849200" y="1419650"/>
            <a:ext cx="2722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>
            <a:stCxn id="235" idx="2"/>
            <a:endCxn id="239" idx="0"/>
          </p:cNvCxnSpPr>
          <p:nvPr/>
        </p:nvCxnSpPr>
        <p:spPr>
          <a:xfrm>
            <a:off x="4572000" y="1419650"/>
            <a:ext cx="25338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6"/>
          <p:cNvSpPr/>
          <p:nvPr/>
        </p:nvSpPr>
        <p:spPr>
          <a:xfrm>
            <a:off x="6550400" y="1868100"/>
            <a:ext cx="11109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</a:t>
            </a:r>
            <a:endParaRPr b="1"/>
          </a:p>
        </p:txBody>
      </p:sp>
      <p:sp>
        <p:nvSpPr>
          <p:cNvPr id="237" name="Google Shape;237;p26"/>
          <p:cNvSpPr/>
          <p:nvPr/>
        </p:nvSpPr>
        <p:spPr>
          <a:xfrm>
            <a:off x="1293850" y="1868100"/>
            <a:ext cx="11109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</a:t>
            </a:r>
            <a:endParaRPr b="1"/>
          </a:p>
        </p:txBody>
      </p:sp>
      <p:cxnSp>
        <p:nvCxnSpPr>
          <p:cNvPr id="240" name="Google Shape;240;p26"/>
          <p:cNvCxnSpPr>
            <a:stCxn id="241" idx="2"/>
            <a:endCxn id="242" idx="0"/>
          </p:cNvCxnSpPr>
          <p:nvPr/>
        </p:nvCxnSpPr>
        <p:spPr>
          <a:xfrm flipH="1">
            <a:off x="651000" y="3392500"/>
            <a:ext cx="4764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6"/>
          <p:cNvSpPr/>
          <p:nvPr/>
        </p:nvSpPr>
        <p:spPr>
          <a:xfrm>
            <a:off x="425800" y="4033000"/>
            <a:ext cx="4503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3" name="Google Shape;243;p26"/>
          <p:cNvSpPr/>
          <p:nvPr/>
        </p:nvSpPr>
        <p:spPr>
          <a:xfrm>
            <a:off x="1453450" y="4033000"/>
            <a:ext cx="4722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44" name="Google Shape;244;p26"/>
          <p:cNvCxnSpPr>
            <a:stCxn id="241" idx="2"/>
            <a:endCxn id="243" idx="0"/>
          </p:cNvCxnSpPr>
          <p:nvPr/>
        </p:nvCxnSpPr>
        <p:spPr>
          <a:xfrm>
            <a:off x="1127400" y="3392500"/>
            <a:ext cx="5622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6"/>
          <p:cNvSpPr/>
          <p:nvPr/>
        </p:nvSpPr>
        <p:spPr>
          <a:xfrm>
            <a:off x="571950" y="2819800"/>
            <a:ext cx="11109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ch12</a:t>
            </a:r>
            <a:endParaRPr b="1"/>
          </a:p>
        </p:txBody>
      </p:sp>
      <p:sp>
        <p:nvSpPr>
          <p:cNvPr id="245" name="Google Shape;245;p26"/>
          <p:cNvSpPr/>
          <p:nvPr/>
        </p:nvSpPr>
        <p:spPr>
          <a:xfrm>
            <a:off x="2328550" y="2819800"/>
            <a:ext cx="11109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ch11</a:t>
            </a:r>
            <a:endParaRPr b="1"/>
          </a:p>
        </p:txBody>
      </p:sp>
      <p:sp>
        <p:nvSpPr>
          <p:cNvPr id="246" name="Google Shape;246;p26"/>
          <p:cNvSpPr/>
          <p:nvPr/>
        </p:nvSpPr>
        <p:spPr>
          <a:xfrm>
            <a:off x="931905" y="4033000"/>
            <a:ext cx="4722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47" name="Google Shape;247;p26"/>
          <p:cNvCxnSpPr>
            <a:stCxn id="241" idx="2"/>
            <a:endCxn id="246" idx="0"/>
          </p:cNvCxnSpPr>
          <p:nvPr/>
        </p:nvCxnSpPr>
        <p:spPr>
          <a:xfrm>
            <a:off x="1127400" y="3392500"/>
            <a:ext cx="405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>
            <a:stCxn id="245" idx="2"/>
            <a:endCxn id="249" idx="0"/>
          </p:cNvCxnSpPr>
          <p:nvPr/>
        </p:nvCxnSpPr>
        <p:spPr>
          <a:xfrm flipH="1">
            <a:off x="2403400" y="3392500"/>
            <a:ext cx="4806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6"/>
          <p:cNvSpPr/>
          <p:nvPr/>
        </p:nvSpPr>
        <p:spPr>
          <a:xfrm>
            <a:off x="2178400" y="4033000"/>
            <a:ext cx="4503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0" name="Google Shape;250;p26"/>
          <p:cNvSpPr/>
          <p:nvPr/>
        </p:nvSpPr>
        <p:spPr>
          <a:xfrm>
            <a:off x="3206050" y="4033000"/>
            <a:ext cx="4722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51" name="Google Shape;251;p26"/>
          <p:cNvCxnSpPr>
            <a:stCxn id="245" idx="2"/>
            <a:endCxn id="250" idx="0"/>
          </p:cNvCxnSpPr>
          <p:nvPr/>
        </p:nvCxnSpPr>
        <p:spPr>
          <a:xfrm>
            <a:off x="2884000" y="3392500"/>
            <a:ext cx="5583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/>
          <p:nvPr/>
        </p:nvSpPr>
        <p:spPr>
          <a:xfrm>
            <a:off x="2684505" y="4033000"/>
            <a:ext cx="4722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53" name="Google Shape;253;p26"/>
          <p:cNvCxnSpPr>
            <a:stCxn id="245" idx="2"/>
            <a:endCxn id="252" idx="0"/>
          </p:cNvCxnSpPr>
          <p:nvPr/>
        </p:nvCxnSpPr>
        <p:spPr>
          <a:xfrm>
            <a:off x="2884000" y="3392500"/>
            <a:ext cx="366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6"/>
          <p:cNvSpPr txBox="1"/>
          <p:nvPr/>
        </p:nvSpPr>
        <p:spPr>
          <a:xfrm>
            <a:off x="453675" y="4653925"/>
            <a:ext cx="27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.java files ( </a:t>
            </a:r>
            <a:r>
              <a:rPr lang="en">
                <a:solidFill>
                  <a:schemeClr val="dk1"/>
                </a:solidFill>
              </a:rPr>
              <a:t>source code )</a:t>
            </a:r>
            <a:endParaRPr/>
          </a:p>
        </p:txBody>
      </p:sp>
      <p:cxnSp>
        <p:nvCxnSpPr>
          <p:cNvPr id="255" name="Google Shape;255;p26"/>
          <p:cNvCxnSpPr>
            <a:stCxn id="256" idx="2"/>
            <a:endCxn id="257" idx="0"/>
          </p:cNvCxnSpPr>
          <p:nvPr/>
        </p:nvCxnSpPr>
        <p:spPr>
          <a:xfrm flipH="1">
            <a:off x="5756400" y="3392500"/>
            <a:ext cx="4764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6"/>
          <p:cNvSpPr/>
          <p:nvPr/>
        </p:nvSpPr>
        <p:spPr>
          <a:xfrm>
            <a:off x="5531200" y="4033000"/>
            <a:ext cx="4503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8" name="Google Shape;258;p26"/>
          <p:cNvSpPr/>
          <p:nvPr/>
        </p:nvSpPr>
        <p:spPr>
          <a:xfrm>
            <a:off x="6558850" y="4033000"/>
            <a:ext cx="4722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59" name="Google Shape;259;p26"/>
          <p:cNvCxnSpPr>
            <a:stCxn id="256" idx="2"/>
            <a:endCxn id="258" idx="0"/>
          </p:cNvCxnSpPr>
          <p:nvPr/>
        </p:nvCxnSpPr>
        <p:spPr>
          <a:xfrm>
            <a:off x="6232800" y="3392500"/>
            <a:ext cx="5622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6"/>
          <p:cNvSpPr/>
          <p:nvPr/>
        </p:nvSpPr>
        <p:spPr>
          <a:xfrm>
            <a:off x="5677350" y="2819800"/>
            <a:ext cx="11109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ch12</a:t>
            </a:r>
            <a:endParaRPr b="1"/>
          </a:p>
        </p:txBody>
      </p:sp>
      <p:sp>
        <p:nvSpPr>
          <p:cNvPr id="260" name="Google Shape;260;p26"/>
          <p:cNvSpPr/>
          <p:nvPr/>
        </p:nvSpPr>
        <p:spPr>
          <a:xfrm>
            <a:off x="7433950" y="2819800"/>
            <a:ext cx="11109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ch11</a:t>
            </a:r>
            <a:endParaRPr b="1"/>
          </a:p>
        </p:txBody>
      </p:sp>
      <p:sp>
        <p:nvSpPr>
          <p:cNvPr id="261" name="Google Shape;261;p26"/>
          <p:cNvSpPr/>
          <p:nvPr/>
        </p:nvSpPr>
        <p:spPr>
          <a:xfrm>
            <a:off x="6037305" y="4033000"/>
            <a:ext cx="4722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62" name="Google Shape;262;p26"/>
          <p:cNvCxnSpPr>
            <a:stCxn id="256" idx="2"/>
            <a:endCxn id="261" idx="0"/>
          </p:cNvCxnSpPr>
          <p:nvPr/>
        </p:nvCxnSpPr>
        <p:spPr>
          <a:xfrm>
            <a:off x="6232800" y="3392500"/>
            <a:ext cx="405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6"/>
          <p:cNvCxnSpPr>
            <a:stCxn id="260" idx="2"/>
            <a:endCxn id="264" idx="0"/>
          </p:cNvCxnSpPr>
          <p:nvPr/>
        </p:nvCxnSpPr>
        <p:spPr>
          <a:xfrm flipH="1">
            <a:off x="7508800" y="3392500"/>
            <a:ext cx="4806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6"/>
          <p:cNvSpPr/>
          <p:nvPr/>
        </p:nvSpPr>
        <p:spPr>
          <a:xfrm>
            <a:off x="7283800" y="4033000"/>
            <a:ext cx="4503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5" name="Google Shape;265;p26"/>
          <p:cNvSpPr/>
          <p:nvPr/>
        </p:nvSpPr>
        <p:spPr>
          <a:xfrm>
            <a:off x="8311450" y="4033000"/>
            <a:ext cx="4722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66" name="Google Shape;266;p26"/>
          <p:cNvCxnSpPr>
            <a:stCxn id="260" idx="2"/>
            <a:endCxn id="265" idx="0"/>
          </p:cNvCxnSpPr>
          <p:nvPr/>
        </p:nvCxnSpPr>
        <p:spPr>
          <a:xfrm>
            <a:off x="7989400" y="3392500"/>
            <a:ext cx="5583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6"/>
          <p:cNvSpPr/>
          <p:nvPr/>
        </p:nvSpPr>
        <p:spPr>
          <a:xfrm>
            <a:off x="7789905" y="4033000"/>
            <a:ext cx="472200" cy="51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68" name="Google Shape;268;p26"/>
          <p:cNvCxnSpPr>
            <a:stCxn id="260" idx="2"/>
            <a:endCxn id="267" idx="0"/>
          </p:cNvCxnSpPr>
          <p:nvPr/>
        </p:nvCxnSpPr>
        <p:spPr>
          <a:xfrm>
            <a:off x="7989400" y="3392500"/>
            <a:ext cx="366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6"/>
          <p:cNvSpPr txBox="1"/>
          <p:nvPr/>
        </p:nvSpPr>
        <p:spPr>
          <a:xfrm>
            <a:off x="5559075" y="4653925"/>
            <a:ext cx="27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.class files ( </a:t>
            </a:r>
            <a:r>
              <a:rPr lang="en">
                <a:solidFill>
                  <a:schemeClr val="dk1"/>
                </a:solidFill>
              </a:rPr>
              <a:t>java byte</a:t>
            </a:r>
            <a:r>
              <a:rPr lang="en">
                <a:solidFill>
                  <a:schemeClr val="dk1"/>
                </a:solidFill>
              </a:rPr>
              <a:t> code )</a:t>
            </a:r>
            <a:endParaRPr/>
          </a:p>
        </p:txBody>
      </p:sp>
      <p:cxnSp>
        <p:nvCxnSpPr>
          <p:cNvPr id="270" name="Google Shape;270;p26"/>
          <p:cNvCxnSpPr>
            <a:stCxn id="237" idx="2"/>
            <a:endCxn id="241" idx="0"/>
          </p:cNvCxnSpPr>
          <p:nvPr/>
        </p:nvCxnSpPr>
        <p:spPr>
          <a:xfrm flipH="1">
            <a:off x="1127500" y="2440800"/>
            <a:ext cx="7218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6"/>
          <p:cNvCxnSpPr>
            <a:stCxn id="237" idx="2"/>
            <a:endCxn id="245" idx="0"/>
          </p:cNvCxnSpPr>
          <p:nvPr/>
        </p:nvCxnSpPr>
        <p:spPr>
          <a:xfrm>
            <a:off x="1849300" y="2440800"/>
            <a:ext cx="10347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6"/>
          <p:cNvCxnSpPr>
            <a:stCxn id="239" idx="2"/>
            <a:endCxn id="256" idx="0"/>
          </p:cNvCxnSpPr>
          <p:nvPr/>
        </p:nvCxnSpPr>
        <p:spPr>
          <a:xfrm flipH="1">
            <a:off x="6232850" y="2440800"/>
            <a:ext cx="8730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6"/>
          <p:cNvCxnSpPr>
            <a:stCxn id="239" idx="2"/>
            <a:endCxn id="260" idx="0"/>
          </p:cNvCxnSpPr>
          <p:nvPr/>
        </p:nvCxnSpPr>
        <p:spPr>
          <a:xfrm>
            <a:off x="7105850" y="2440800"/>
            <a:ext cx="88350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java File object</a:t>
            </a:r>
            <a:r>
              <a:rPr lang="en"/>
              <a:t> via the File class</a:t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120375" y="712925"/>
            <a:ext cx="8875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</a:t>
            </a:r>
            <a:r>
              <a:rPr lang="en" sz="1500">
                <a:solidFill>
                  <a:schemeClr val="accent5"/>
                </a:solidFill>
              </a:rPr>
              <a:t>File</a:t>
            </a:r>
            <a:r>
              <a:rPr lang="en" sz="1500">
                <a:solidFill>
                  <a:schemeClr val="dk2"/>
                </a:solidFill>
              </a:rPr>
              <a:t> class, which is part of Java’s io package, </a:t>
            </a:r>
            <a:r>
              <a:rPr lang="en">
                <a:solidFill>
                  <a:schemeClr val="dk2"/>
                </a:solidFill>
              </a:rPr>
              <a:t>represents files, directories and their pathnames as they exist on the host file system</a:t>
            </a:r>
            <a:r>
              <a:rPr lang="en" sz="1500">
                <a:solidFill>
                  <a:schemeClr val="dk2"/>
                </a:solidFill>
              </a:rPr>
              <a:t>. User interfaces and operating systems use system-dependent pathname strings to name files and directories.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311700" y="1697475"/>
            <a:ext cx="85206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Syntax Examples: </a:t>
            </a:r>
            <a:r>
              <a:rPr lang="en" sz="1600">
                <a:solidFill>
                  <a:schemeClr val="dk1"/>
                </a:solidFill>
              </a:rPr>
              <a:t>Create a java File object representing the system file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File </a:t>
            </a:r>
            <a:r>
              <a:rPr lang="en" sz="1600">
                <a:solidFill>
                  <a:srgbClr val="7E504F"/>
                </a:solidFill>
              </a:rPr>
              <a:t>file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File(“myFile.txt”);						//relative path current directory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File </a:t>
            </a:r>
            <a:r>
              <a:rPr lang="en" sz="1600">
                <a:solidFill>
                  <a:srgbClr val="7E504F"/>
                </a:solidFill>
              </a:rPr>
              <a:t>file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File(“Documents/myFile.txt”);				//relative path current directory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File </a:t>
            </a:r>
            <a:r>
              <a:rPr lang="en" sz="1600">
                <a:solidFill>
                  <a:srgbClr val="7E504F"/>
                </a:solidFill>
              </a:rPr>
              <a:t>file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File(“./myFile.txt”);						//relative path current directory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File </a:t>
            </a:r>
            <a:r>
              <a:rPr lang="en" sz="1600">
                <a:solidFill>
                  <a:srgbClr val="7E504F"/>
                </a:solidFill>
              </a:rPr>
              <a:t>file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File(“../myFile.txt”);						//relative path parent directory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File </a:t>
            </a:r>
            <a:r>
              <a:rPr lang="en" sz="1600">
                <a:solidFill>
                  <a:srgbClr val="7E504F"/>
                </a:solidFill>
              </a:rPr>
              <a:t>file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File(“/Users/me/Documents/myFile.txt”);		//absolute path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r>
              <a:rPr lang="en"/>
              <a:t> via the File class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175100" y="538175"/>
            <a:ext cx="88425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Some familiar methods from the File class: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exists();			//tests whether the file or directory exists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canRead();		//tests whether the application can read the file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canWrite();		//tests whether the application can modify the file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isFile();			//tests whether the file is a normal file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isDirectory();		//tests whether the file is a directory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list();  			//returns an array of strings naming the files and directories in the directory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length();			//returns the length of the file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delete();			//deletes the file or directory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getAbsolutePath();	//returns the absolute pathname string of this pathname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setReadOnly();		//sets the permissions for the file or directory to only allow read operations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7" name="Google Shape;287;p28">
            <a:hlinkClick r:id="rId3"/>
          </p:cNvPr>
          <p:cNvSpPr txBox="1"/>
          <p:nvPr/>
        </p:nvSpPr>
        <p:spPr>
          <a:xfrm>
            <a:off x="218875" y="4661975"/>
            <a:ext cx="872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https://docs.oracle.com/javase/8/docs/api/java/io/File.html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 Text</a:t>
            </a:r>
            <a:r>
              <a:rPr lang="en"/>
              <a:t> Files (.txt)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Input via the</a:t>
            </a:r>
            <a:r>
              <a:rPr lang="en"/>
              <a:t> Scanner class</a:t>
            </a:r>
            <a:endParaRPr/>
          </a:p>
        </p:txBody>
      </p:sp>
      <p:sp>
        <p:nvSpPr>
          <p:cNvPr id="298" name="Google Shape;298;p30"/>
          <p:cNvSpPr txBox="1"/>
          <p:nvPr/>
        </p:nvSpPr>
        <p:spPr>
          <a:xfrm>
            <a:off x="120375" y="712925"/>
            <a:ext cx="8875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</a:t>
            </a:r>
            <a:r>
              <a:rPr lang="en" sz="1500">
                <a:solidFill>
                  <a:schemeClr val="accent5"/>
                </a:solidFill>
              </a:rPr>
              <a:t>Scanner</a:t>
            </a:r>
            <a:r>
              <a:rPr lang="en" sz="1500">
                <a:solidFill>
                  <a:schemeClr val="dk2"/>
                </a:solidFill>
              </a:rPr>
              <a:t> class, which is part of Java’s util package, can be used to connect and read input from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the</a:t>
            </a:r>
            <a:r>
              <a:rPr lang="en" sz="1500">
                <a:solidFill>
                  <a:schemeClr val="dk1"/>
                </a:solidFill>
              </a:rPr>
              <a:t> keyboard</a:t>
            </a:r>
            <a:r>
              <a:rPr lang="en" sz="1500">
                <a:solidFill>
                  <a:schemeClr val="dk2"/>
                </a:solidFill>
              </a:rPr>
              <a:t> by passing the standard input stream </a:t>
            </a:r>
            <a:r>
              <a:rPr lang="en" sz="1500">
                <a:solidFill>
                  <a:schemeClr val="dk1"/>
                </a:solidFill>
              </a:rPr>
              <a:t>System.in</a:t>
            </a:r>
            <a:r>
              <a:rPr lang="en" sz="1500">
                <a:solidFill>
                  <a:schemeClr val="dk2"/>
                </a:solidFill>
              </a:rPr>
              <a:t> object to the </a:t>
            </a:r>
            <a:r>
              <a:rPr lang="en" sz="1500">
                <a:solidFill>
                  <a:schemeClr val="accent5"/>
                </a:solidFill>
              </a:rPr>
              <a:t>Scanner</a:t>
            </a:r>
            <a:r>
              <a:rPr lang="en" sz="1500">
                <a:solidFill>
                  <a:schemeClr val="dk2"/>
                </a:solidFill>
              </a:rPr>
              <a:t> constructor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 </a:t>
            </a:r>
            <a:r>
              <a:rPr lang="en" sz="1500">
                <a:solidFill>
                  <a:schemeClr val="dk1"/>
                </a:solidFill>
              </a:rPr>
              <a:t>text file</a:t>
            </a:r>
            <a:r>
              <a:rPr lang="en" sz="1500">
                <a:solidFill>
                  <a:schemeClr val="dk2"/>
                </a:solidFill>
              </a:rPr>
              <a:t> on the host file system by passing the </a:t>
            </a:r>
            <a:r>
              <a:rPr lang="en" sz="1500">
                <a:solidFill>
                  <a:schemeClr val="dk1"/>
                </a:solidFill>
              </a:rPr>
              <a:t>File</a:t>
            </a:r>
            <a:r>
              <a:rPr lang="en" sz="1500">
                <a:solidFill>
                  <a:schemeClr val="dk2"/>
                </a:solidFill>
              </a:rPr>
              <a:t> object </a:t>
            </a:r>
            <a:r>
              <a:rPr lang="en" sz="1500">
                <a:solidFill>
                  <a:schemeClr val="dk2"/>
                </a:solidFill>
              </a:rPr>
              <a:t>to the </a:t>
            </a:r>
            <a:r>
              <a:rPr lang="en" sz="1500">
                <a:solidFill>
                  <a:schemeClr val="accent5"/>
                </a:solidFill>
              </a:rPr>
              <a:t>Scanner</a:t>
            </a:r>
            <a:r>
              <a:rPr lang="en" sz="1500">
                <a:solidFill>
                  <a:schemeClr val="dk2"/>
                </a:solidFill>
              </a:rPr>
              <a:t> constructor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311700" y="1926075"/>
            <a:ext cx="8520600" cy="26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Syntax Examples: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Scanner </a:t>
            </a:r>
            <a:r>
              <a:rPr lang="en" sz="1600">
                <a:solidFill>
                  <a:srgbClr val="7E504F"/>
                </a:solidFill>
              </a:rPr>
              <a:t>scanner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Scanner(System.</a:t>
            </a:r>
            <a:r>
              <a:rPr lang="en" sz="1600">
                <a:solidFill>
                  <a:srgbClr val="0326CC"/>
                </a:solidFill>
              </a:rPr>
              <a:t>in</a:t>
            </a:r>
            <a:r>
              <a:rPr lang="en" sz="1600">
                <a:solidFill>
                  <a:schemeClr val="dk1"/>
                </a:solidFill>
              </a:rPr>
              <a:t>);				//connect to keyboard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Scanner </a:t>
            </a:r>
            <a:r>
              <a:rPr lang="en" sz="1600">
                <a:solidFill>
                  <a:srgbClr val="7E504F"/>
                </a:solidFill>
              </a:rPr>
              <a:t>scanner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Scanner(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File( “myFile.txt“));	//connect to File object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218875" y="64025"/>
            <a:ext cx="86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 class</a:t>
            </a:r>
            <a:r>
              <a:rPr lang="en"/>
              <a:t> - some methods</a:t>
            </a:r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175100" y="731525"/>
            <a:ext cx="88425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Some familiar methods from the Scanner class</a:t>
            </a:r>
            <a:r>
              <a:rPr b="1" lang="en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scanner.hasNext();			//returns true if this scanner has another token in its input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scanner.next();				//finds and returns the next complete token from this scanner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scanner.hasNextLine();		//returns true if there is another line in the input of this scanner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scanner.nextLine();			//advances the scanner past the current line and returns the input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scanner.hasNextInt();		</a:t>
            </a:r>
            <a:r>
              <a:rPr lang="en" sz="1700">
                <a:solidFill>
                  <a:schemeClr val="dk2"/>
                </a:solidFill>
              </a:rPr>
              <a:t>//</a:t>
            </a:r>
            <a:r>
              <a:rPr lang="en" sz="1300">
                <a:solidFill>
                  <a:schemeClr val="dk2"/>
                </a:solidFill>
              </a:rPr>
              <a:t>returns true if the next token in this scanner's input can be interpreted as an int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scanner.nextInt();			//scans the next token of the input as an int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scanner.hasNextDouble();	//</a:t>
            </a:r>
            <a:r>
              <a:rPr lang="en" sz="1200">
                <a:solidFill>
                  <a:schemeClr val="dk2"/>
                </a:solidFill>
              </a:rPr>
              <a:t>returns true if the next token in this scanner's input can be interpreted as a double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scanner.nextDouble();		//scans the next token of the input as a double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6" name="Google Shape;306;p31">
            <a:hlinkClick r:id="rId3"/>
          </p:cNvPr>
          <p:cNvSpPr txBox="1"/>
          <p:nvPr/>
        </p:nvSpPr>
        <p:spPr>
          <a:xfrm>
            <a:off x="218875" y="4509575"/>
            <a:ext cx="872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API: </a:t>
            </a:r>
            <a:r>
              <a:rPr lang="en"/>
              <a:t>https://docs.oracle.com/javase/8/docs/api/java/util/Scanner.html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066550" y="3601050"/>
            <a:ext cx="1765750" cy="1227400"/>
          </a:xfrm>
          <a:prstGeom prst="flowChartDisplay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187855" y="1840805"/>
            <a:ext cx="2626600" cy="1644675"/>
          </a:xfrm>
          <a:prstGeom prst="flowChart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Process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 rot="-2195021">
            <a:off x="25941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 rot="2547338">
            <a:off x="2314339" y="946680"/>
            <a:ext cx="616427" cy="282201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90430" y="912580"/>
            <a:ext cx="2097800" cy="1184550"/>
          </a:xfrm>
          <a:prstGeom prst="flowChartInputOutpu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2547338">
            <a:off x="5514739" y="3232680"/>
            <a:ext cx="616427" cy="282201"/>
          </a:xfrm>
          <a:prstGeom prst="bentArrow">
            <a:avLst>
              <a:gd fmla="val 25000" name="adj1"/>
              <a:gd fmla="val 50000" name="adj2"/>
              <a:gd fmla="val 25000" name="adj3"/>
              <a:gd fmla="val 87500" name="adj4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44">
            <a:off x="27465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 rot="3196561">
            <a:off x="2898964" y="12430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 rot="5266997">
            <a:off x="3030815" y="12781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 rot="6845216">
            <a:off x="3030815" y="12781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 rot="-2195021">
            <a:off x="57945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 rot="44">
            <a:off x="59469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 rot="3196561">
            <a:off x="6099364" y="3605295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 rot="5266997">
            <a:off x="6231215" y="36403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 rot="6845216">
            <a:off x="6231215" y="3640398"/>
            <a:ext cx="965330" cy="758668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3726100" y="2217500"/>
            <a:ext cx="1608000" cy="858900"/>
            <a:chOff x="4335700" y="845900"/>
            <a:chExt cx="1608000" cy="858900"/>
          </a:xfrm>
        </p:grpSpPr>
        <p:sp>
          <p:nvSpPr>
            <p:cNvPr id="77" name="Google Shape;77;p14"/>
            <p:cNvSpPr/>
            <p:nvPr/>
          </p:nvSpPr>
          <p:spPr>
            <a:xfrm>
              <a:off x="43357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640500" y="9221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6405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7929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9453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250100" y="1455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021500" y="8459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250100" y="11507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554900" y="13793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478700" y="8459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707300" y="1074500"/>
              <a:ext cx="236400" cy="2493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1705850" y="931950"/>
            <a:ext cx="643800" cy="522025"/>
            <a:chOff x="1705850" y="931950"/>
            <a:chExt cx="643800" cy="522025"/>
          </a:xfrm>
        </p:grpSpPr>
        <p:sp>
          <p:nvSpPr>
            <p:cNvPr id="89" name="Google Shape;89;p14"/>
            <p:cNvSpPr/>
            <p:nvPr/>
          </p:nvSpPr>
          <p:spPr>
            <a:xfrm>
              <a:off x="1705850" y="996475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858250" y="1148875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027750" y="931950"/>
              <a:ext cx="321900" cy="3051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251875" y="4196375"/>
            <a:ext cx="564021" cy="605825"/>
            <a:chOff x="6870875" y="1529375"/>
            <a:chExt cx="564021" cy="605825"/>
          </a:xfrm>
        </p:grpSpPr>
        <p:sp>
          <p:nvSpPr>
            <p:cNvPr id="93" name="Google Shape;93;p14"/>
            <p:cNvSpPr/>
            <p:nvPr/>
          </p:nvSpPr>
          <p:spPr>
            <a:xfrm>
              <a:off x="7069424" y="1529375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277096" y="1628481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870875" y="1727588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078547" y="1826694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267974" y="1925800"/>
              <a:ext cx="157800" cy="209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154350" y="579125"/>
            <a:ext cx="8835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Data the program sends out to a screen, file or printer, speaker, or other device.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500" y="3184700"/>
            <a:ext cx="1506426" cy="17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50" y="1901000"/>
            <a:ext cx="2534500" cy="23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499" y="748700"/>
            <a:ext cx="3739001" cy="33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351" y="1177325"/>
            <a:ext cx="2010260" cy="16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203074" y="64025"/>
            <a:ext cx="85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put, OutputStream, File, FileOutputStream</a:t>
            </a:r>
            <a:endParaRPr/>
          </a:p>
        </p:txBody>
      </p:sp>
      <p:sp>
        <p:nvSpPr>
          <p:cNvPr id="322" name="Google Shape;322;p33"/>
          <p:cNvSpPr txBox="1"/>
          <p:nvPr/>
        </p:nvSpPr>
        <p:spPr>
          <a:xfrm>
            <a:off x="235500" y="1935633"/>
            <a:ext cx="8596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System.out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 predefined output stream object reference associated with the system’s standard output (the console)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235500" y="3561065"/>
            <a:ext cx="8596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File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 Java class representation of files, directories and their pathnames as they exist on the host file system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235500" y="4255600"/>
            <a:ext cx="859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FileOutputStream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An output stream for writing data to a File. It is meant for writing streams of raw bytes such as image data.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235500" y="616125"/>
            <a:ext cx="8832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Output</a:t>
            </a:r>
            <a:r>
              <a:rPr b="1" lang="en" sz="1800">
                <a:solidFill>
                  <a:srgbClr val="595959"/>
                </a:solidFill>
              </a:rPr>
              <a:t> 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Data the program sends out to a screen, file or printer, speaker, or other device.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235500" y="1290898"/>
            <a:ext cx="85206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OutputStream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 class that supports output by placing bytes of data into a buffer for the system to output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235500" y="2630168"/>
            <a:ext cx="8520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PrintStream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 PrintStream adds functionality to another output stream, namely the ability to print representations of various data values conveniently.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Output to a File via the PrintWriter class</a:t>
            </a:r>
            <a:endParaRPr/>
          </a:p>
        </p:txBody>
      </p:sp>
      <p:sp>
        <p:nvSpPr>
          <p:cNvPr id="333" name="Google Shape;333;p34"/>
          <p:cNvSpPr txBox="1"/>
          <p:nvPr/>
        </p:nvSpPr>
        <p:spPr>
          <a:xfrm>
            <a:off x="120375" y="636725"/>
            <a:ext cx="88755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</a:t>
            </a:r>
            <a:r>
              <a:rPr lang="en">
                <a:solidFill>
                  <a:schemeClr val="accent5"/>
                </a:solidFill>
              </a:rPr>
              <a:t>PrintWriter</a:t>
            </a:r>
            <a:r>
              <a:rPr lang="en">
                <a:solidFill>
                  <a:schemeClr val="dk2"/>
                </a:solidFill>
              </a:rPr>
              <a:t> class, which is part of Java’s io package, can be used to connect and print </a:t>
            </a:r>
            <a:r>
              <a:rPr lang="en">
                <a:solidFill>
                  <a:schemeClr val="dk2"/>
                </a:solidFill>
              </a:rPr>
              <a:t>formatted representations of objects to a text-output stream.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class implements all of the print methods found in PrintStream.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 does not contain methods for writing raw bytes, for which a program should use unencoded byte streams.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120375" y="1857675"/>
            <a:ext cx="8875500" cy="26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Syntax Examples: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PrintWriter </a:t>
            </a:r>
            <a:r>
              <a:rPr lang="en" sz="1600">
                <a:solidFill>
                  <a:srgbClr val="7E504F"/>
                </a:solidFill>
              </a:rPr>
              <a:t>pw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PrintWriter(“myFile.txt“);						 </a:t>
            </a:r>
            <a:r>
              <a:rPr lang="en" sz="1200">
                <a:solidFill>
                  <a:schemeClr val="dk1"/>
                </a:solidFill>
              </a:rPr>
              <a:t>//connect to file at pathname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PrintWriter </a:t>
            </a:r>
            <a:r>
              <a:rPr lang="en" sz="1600">
                <a:solidFill>
                  <a:srgbClr val="7E504F"/>
                </a:solidFill>
              </a:rPr>
              <a:t>pw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PrintWriter(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File( “myFile.txt“));			 </a:t>
            </a:r>
            <a:r>
              <a:rPr lang="en" sz="1200">
                <a:solidFill>
                  <a:schemeClr val="dk1"/>
                </a:solidFill>
              </a:rPr>
              <a:t>//connect via File object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PrintWriter </a:t>
            </a:r>
            <a:r>
              <a:rPr lang="en" sz="1600">
                <a:solidFill>
                  <a:srgbClr val="7E504F"/>
                </a:solidFill>
              </a:rPr>
              <a:t>pw</a:t>
            </a:r>
            <a:r>
              <a:rPr lang="en" sz="1600">
                <a:solidFill>
                  <a:schemeClr val="dk1"/>
                </a:solidFill>
              </a:rPr>
              <a:t> = 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PrintWriter(</a:t>
            </a:r>
            <a:r>
              <a:rPr lang="en" sz="1600">
                <a:solidFill>
                  <a:srgbClr val="931A68"/>
                </a:solidFill>
              </a:rPr>
              <a:t>new</a:t>
            </a:r>
            <a:r>
              <a:rPr lang="en" sz="1600">
                <a:solidFill>
                  <a:schemeClr val="dk1"/>
                </a:solidFill>
              </a:rPr>
              <a:t> FileOutputStream( “myFile.txt“));	 </a:t>
            </a:r>
            <a:r>
              <a:rPr lang="en" sz="1200">
                <a:solidFill>
                  <a:schemeClr val="dk1"/>
                </a:solidFill>
              </a:rPr>
              <a:t>//connect via FileOutputStream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311700" y="4566300"/>
            <a:ext cx="85206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output stream connection to the file is created </a:t>
            </a:r>
            <a:r>
              <a:rPr lang="en"/>
              <a:t>without automatic line flushing.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218875" y="64025"/>
            <a:ext cx="86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PrintWriter class - some methods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175100" y="731525"/>
            <a:ext cx="88425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Some familiar methods from the PrintWriter class: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append(char c);					//appends the specified character to this writer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print(String s)					//prints a string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print(int i);						//prints an integer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println(String x);					//prints a String and then terminates the line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println();						//terminates the current line by writing the line separator string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printf(String format, Object... args);	//convenience method to write a formatted string to this writer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write(String s);					//writes a string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flush();						//flushes the stream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close();						//closes the stream and releases system resources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2" name="Google Shape;342;p35">
            <a:hlinkClick r:id="rId3"/>
          </p:cNvPr>
          <p:cNvSpPr txBox="1"/>
          <p:nvPr/>
        </p:nvSpPr>
        <p:spPr>
          <a:xfrm>
            <a:off x="218875" y="4509575"/>
            <a:ext cx="872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API: https://docs.oracle.com/javase/8/docs/api/java/io/PrintWriter.html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working with files</a:t>
            </a:r>
            <a:endParaRPr/>
          </a:p>
        </p:txBody>
      </p:sp>
      <p:sp>
        <p:nvSpPr>
          <p:cNvPr id="348" name="Google Shape;348;p36"/>
          <p:cNvSpPr txBox="1"/>
          <p:nvPr>
            <p:ph idx="1" type="body"/>
          </p:nvPr>
        </p:nvSpPr>
        <p:spPr>
          <a:xfrm>
            <a:off x="159300" y="847675"/>
            <a:ext cx="87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is required when working with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Some common exceptions when working with files: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</a:t>
            </a:r>
            <a:r>
              <a:rPr lang="en" sz="1400">
                <a:solidFill>
                  <a:schemeClr val="dk1"/>
                </a:solidFill>
              </a:rPr>
              <a:t>FileNotFoundException </a:t>
            </a:r>
            <a:r>
              <a:rPr lang="en" sz="1400"/>
              <a:t>will be thrown if the string pathname is incorrect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 </a:t>
            </a:r>
            <a:r>
              <a:rPr lang="en" sz="1400">
                <a:solidFill>
                  <a:schemeClr val="dk1"/>
                </a:solidFill>
              </a:rPr>
              <a:t>AccessDeniedException</a:t>
            </a:r>
            <a:r>
              <a:rPr lang="en" sz="1400"/>
              <a:t> will be thrown if the permissions prohibit the read/write/execute action attempted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311700" y="14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Create a new empty file</a:t>
            </a:r>
            <a:endParaRPr/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311700" y="847675"/>
            <a:ext cx="85206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PrintWriter 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;	</a:t>
            </a:r>
            <a:r>
              <a:rPr lang="en" sz="1400">
                <a:solidFill>
                  <a:srgbClr val="4E9072"/>
                </a:solidFill>
              </a:rPr>
              <a:t>//notice this is not inside the try block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1A68"/>
                </a:solidFill>
              </a:rPr>
              <a:t>try</a:t>
            </a:r>
            <a:r>
              <a:rPr lang="en" sz="1400">
                <a:solidFill>
                  <a:schemeClr val="dk1"/>
                </a:solidFill>
              </a:rPr>
              <a:t>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PrintWriter(</a:t>
            </a:r>
            <a:r>
              <a:rPr lang="en" sz="1400">
                <a:solidFill>
                  <a:srgbClr val="7E504F"/>
                </a:solidFill>
              </a:rPr>
              <a:t>fileName</a:t>
            </a:r>
            <a:r>
              <a:rPr lang="en" sz="1400">
                <a:solidFill>
                  <a:schemeClr val="dk1"/>
                </a:solidFill>
              </a:rPr>
              <a:t>);	</a:t>
            </a:r>
            <a:r>
              <a:rPr lang="en" sz="1400">
                <a:solidFill>
                  <a:srgbClr val="4E9072"/>
                </a:solidFill>
              </a:rPr>
              <a:t>//create and </a:t>
            </a:r>
            <a:r>
              <a:rPr lang="en" sz="1400">
                <a:solidFill>
                  <a:srgbClr val="4E9072"/>
                </a:solidFill>
              </a:rPr>
              <a:t>connect</a:t>
            </a:r>
            <a:r>
              <a:rPr lang="en" sz="1400">
                <a:solidFill>
                  <a:srgbClr val="4E9072"/>
                </a:solidFill>
              </a:rPr>
              <a:t> to a new empty file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 </a:t>
            </a:r>
            <a:r>
              <a:rPr lang="en" sz="1400">
                <a:solidFill>
                  <a:srgbClr val="931A68"/>
                </a:solidFill>
              </a:rPr>
              <a:t>catch</a:t>
            </a:r>
            <a:r>
              <a:rPr lang="en" sz="1400">
                <a:solidFill>
                  <a:schemeClr val="dk1"/>
                </a:solidFill>
              </a:rPr>
              <a:t> (FileNotFoundException </a:t>
            </a:r>
            <a:r>
              <a:rPr lang="en" sz="1400">
                <a:solidFill>
                  <a:srgbClr val="7E504F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System.</a:t>
            </a:r>
            <a:r>
              <a:rPr lang="en" sz="1400">
                <a:solidFill>
                  <a:srgbClr val="0326CC"/>
                </a:solidFill>
              </a:rPr>
              <a:t>err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3933FF"/>
                </a:solidFill>
              </a:rPr>
              <a:t>"Could not create the file "</a:t>
            </a:r>
            <a:r>
              <a:rPr lang="en" sz="1400">
                <a:solidFill>
                  <a:schemeClr val="dk1"/>
                </a:solidFill>
              </a:rPr>
              <a:t>+</a:t>
            </a:r>
            <a:r>
              <a:rPr lang="en" sz="1400">
                <a:solidFill>
                  <a:srgbClr val="7E504F"/>
                </a:solidFill>
              </a:rPr>
              <a:t>fileName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.printStackTrace();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finally</a:t>
            </a:r>
            <a:r>
              <a:rPr lang="en" sz="1400">
                <a:solidFill>
                  <a:schemeClr val="dk1"/>
                </a:solidFill>
              </a:rPr>
              <a:t>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931A68"/>
                </a:solidFill>
              </a:rPr>
              <a:t>if</a:t>
            </a:r>
            <a:r>
              <a:rPr lang="en" sz="1400">
                <a:solidFill>
                  <a:schemeClr val="dk1"/>
                </a:solidFill>
              </a:rPr>
              <a:t>(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!= </a:t>
            </a:r>
            <a:r>
              <a:rPr lang="en" sz="1400">
                <a:solidFill>
                  <a:srgbClr val="931A68"/>
                </a:solidFill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){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.close();	</a:t>
            </a:r>
            <a:r>
              <a:rPr lang="en" sz="1400">
                <a:solidFill>
                  <a:srgbClr val="4E9072"/>
                </a:solidFill>
              </a:rPr>
              <a:t>//close the stream and release resources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Write to a new file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PrintWriter 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;</a:t>
            </a:r>
            <a:r>
              <a:rPr lang="en" sz="1400">
                <a:solidFill>
                  <a:srgbClr val="4E9072"/>
                </a:solidFill>
              </a:rPr>
              <a:t>//notice this is not inside the try block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try</a:t>
            </a:r>
            <a:r>
              <a:rPr lang="en" sz="1400">
                <a:solidFill>
                  <a:schemeClr val="dk1"/>
                </a:solidFill>
              </a:rPr>
              <a:t>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PrintWriter(</a:t>
            </a:r>
            <a:r>
              <a:rPr lang="en" sz="1400">
                <a:solidFill>
                  <a:srgbClr val="7E504F"/>
                </a:solidFill>
              </a:rPr>
              <a:t>fileName</a:t>
            </a:r>
            <a:r>
              <a:rPr lang="en" sz="1400">
                <a:solidFill>
                  <a:schemeClr val="dk1"/>
                </a:solidFill>
              </a:rPr>
              <a:t>);</a:t>
            </a:r>
            <a:r>
              <a:rPr lang="en" sz="1400">
                <a:solidFill>
                  <a:srgbClr val="4E9072"/>
                </a:solidFill>
              </a:rPr>
              <a:t>//create and connect to a new empty file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7E504F"/>
                </a:solidFill>
              </a:rPr>
              <a:t>text</a:t>
            </a:r>
            <a:r>
              <a:rPr lang="en" sz="1400">
                <a:solidFill>
                  <a:schemeClr val="dk1"/>
                </a:solidFill>
              </a:rPr>
              <a:t>);</a:t>
            </a:r>
            <a:r>
              <a:rPr lang="en" sz="1400">
                <a:solidFill>
                  <a:srgbClr val="4E9072"/>
                </a:solidFill>
              </a:rPr>
              <a:t>//write text to the file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 </a:t>
            </a:r>
            <a:r>
              <a:rPr lang="en" sz="1400">
                <a:solidFill>
                  <a:srgbClr val="931A68"/>
                </a:solidFill>
              </a:rPr>
              <a:t>catch</a:t>
            </a:r>
            <a:r>
              <a:rPr lang="en" sz="1400">
                <a:solidFill>
                  <a:schemeClr val="dk1"/>
                </a:solidFill>
              </a:rPr>
              <a:t> (FileNotFoundException </a:t>
            </a:r>
            <a:r>
              <a:rPr lang="en" sz="1400">
                <a:solidFill>
                  <a:srgbClr val="7E504F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System.</a:t>
            </a:r>
            <a:r>
              <a:rPr lang="en" sz="1400">
                <a:solidFill>
                  <a:srgbClr val="0326CC"/>
                </a:solidFill>
              </a:rPr>
              <a:t>err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3933FF"/>
                </a:solidFill>
              </a:rPr>
              <a:t>"Could not create the file "</a:t>
            </a:r>
            <a:r>
              <a:rPr lang="en" sz="1400">
                <a:solidFill>
                  <a:schemeClr val="dk1"/>
                </a:solidFill>
              </a:rPr>
              <a:t>+</a:t>
            </a:r>
            <a:r>
              <a:rPr lang="en" sz="1400">
                <a:solidFill>
                  <a:srgbClr val="7E504F"/>
                </a:solidFill>
              </a:rPr>
              <a:t>fileName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.printStackTrace();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finally</a:t>
            </a:r>
            <a:r>
              <a:rPr lang="en" sz="1400">
                <a:solidFill>
                  <a:schemeClr val="dk1"/>
                </a:solidFill>
              </a:rPr>
              <a:t>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931A68"/>
                </a:solidFill>
              </a:rPr>
              <a:t>if</a:t>
            </a:r>
            <a:r>
              <a:rPr lang="en" sz="1400">
                <a:solidFill>
                  <a:schemeClr val="dk1"/>
                </a:solidFill>
              </a:rPr>
              <a:t>(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!= </a:t>
            </a:r>
            <a:r>
              <a:rPr lang="en" sz="1400">
                <a:solidFill>
                  <a:srgbClr val="931A68"/>
                </a:solidFill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){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.close();</a:t>
            </a:r>
            <a:r>
              <a:rPr lang="en" sz="1400">
                <a:solidFill>
                  <a:srgbClr val="4E9072"/>
                </a:solidFill>
              </a:rPr>
              <a:t>//close the stream and release resources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208175" y="216425"/>
            <a:ext cx="86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Write/Append to the end of an existing file</a:t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PrintWriter 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=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931A68"/>
                </a:solidFill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;</a:t>
            </a:r>
            <a:r>
              <a:rPr lang="en" sz="1400">
                <a:solidFill>
                  <a:srgbClr val="4E9072"/>
                </a:solidFill>
              </a:rPr>
              <a:t>//notice this is not inside the try block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try</a:t>
            </a:r>
            <a:r>
              <a:rPr lang="en" sz="1400">
                <a:solidFill>
                  <a:schemeClr val="dk1"/>
                </a:solidFill>
              </a:rPr>
              <a:t>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rgbClr val="4E907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PrintWriter(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FileOutputStream(</a:t>
            </a:r>
            <a:r>
              <a:rPr lang="en" sz="1400">
                <a:solidFill>
                  <a:srgbClr val="7E504F"/>
                </a:solidFill>
              </a:rPr>
              <a:t>fileName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931A68"/>
                </a:solidFill>
              </a:rPr>
              <a:t>true</a:t>
            </a:r>
            <a:r>
              <a:rPr lang="en" sz="1400">
                <a:solidFill>
                  <a:schemeClr val="dk1"/>
                </a:solidFill>
              </a:rPr>
              <a:t>));</a:t>
            </a:r>
            <a:r>
              <a:rPr lang="en" sz="1400">
                <a:solidFill>
                  <a:srgbClr val="4E9072"/>
                </a:solidFill>
              </a:rPr>
              <a:t>//connect to end of file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7E504F"/>
                </a:solidFill>
              </a:rPr>
              <a:t>text</a:t>
            </a:r>
            <a:r>
              <a:rPr lang="en" sz="1400">
                <a:solidFill>
                  <a:schemeClr val="dk1"/>
                </a:solidFill>
              </a:rPr>
              <a:t>);</a:t>
            </a:r>
            <a:r>
              <a:rPr lang="en" sz="1400">
                <a:solidFill>
                  <a:srgbClr val="4E9072"/>
                </a:solidFill>
              </a:rPr>
              <a:t>//write text to file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 </a:t>
            </a:r>
            <a:r>
              <a:rPr lang="en" sz="1400">
                <a:solidFill>
                  <a:srgbClr val="931A68"/>
                </a:solidFill>
              </a:rPr>
              <a:t>catch</a:t>
            </a:r>
            <a:r>
              <a:rPr lang="en" sz="1400">
                <a:solidFill>
                  <a:schemeClr val="dk1"/>
                </a:solidFill>
              </a:rPr>
              <a:t> (FileNotFoundException </a:t>
            </a:r>
            <a:r>
              <a:rPr lang="en" sz="1400">
                <a:solidFill>
                  <a:srgbClr val="7E504F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)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System.</a:t>
            </a:r>
            <a:r>
              <a:rPr lang="en" sz="1400">
                <a:solidFill>
                  <a:srgbClr val="0326CC"/>
                </a:solidFill>
              </a:rPr>
              <a:t>err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3933FF"/>
                </a:solidFill>
              </a:rPr>
              <a:t>"Could not create the file "</a:t>
            </a:r>
            <a:r>
              <a:rPr lang="en" sz="1400">
                <a:solidFill>
                  <a:schemeClr val="dk1"/>
                </a:solidFill>
              </a:rPr>
              <a:t>+</a:t>
            </a:r>
            <a:r>
              <a:rPr lang="en" sz="1400">
                <a:solidFill>
                  <a:srgbClr val="7E504F"/>
                </a:solidFill>
              </a:rPr>
              <a:t>fileName</a:t>
            </a:r>
            <a:r>
              <a:rPr lang="en" sz="1400">
                <a:solidFill>
                  <a:schemeClr val="dk1"/>
                </a:solidFill>
              </a:rPr>
              <a:t>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.printStackTrace();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finally</a:t>
            </a:r>
            <a:r>
              <a:rPr lang="en" sz="1400">
                <a:solidFill>
                  <a:schemeClr val="dk1"/>
                </a:solidFill>
              </a:rPr>
              <a:t>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931A68"/>
                </a:solidFill>
              </a:rPr>
              <a:t>if</a:t>
            </a:r>
            <a:r>
              <a:rPr lang="en" sz="1400">
                <a:solidFill>
                  <a:schemeClr val="dk1"/>
                </a:solidFill>
              </a:rPr>
              <a:t>(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 != </a:t>
            </a:r>
            <a:r>
              <a:rPr lang="en" sz="1400">
                <a:solidFill>
                  <a:srgbClr val="931A68"/>
                </a:solidFill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){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rgbClr val="7E504F"/>
                </a:solidFill>
              </a:rPr>
              <a:t>outStream</a:t>
            </a:r>
            <a:r>
              <a:rPr lang="en" sz="1400">
                <a:solidFill>
                  <a:schemeClr val="dk1"/>
                </a:solidFill>
              </a:rPr>
              <a:t>.close();</a:t>
            </a:r>
            <a:r>
              <a:rPr lang="en" sz="1400">
                <a:solidFill>
                  <a:srgbClr val="4E9072"/>
                </a:solidFill>
              </a:rPr>
              <a:t>//close the stream and release resources</a:t>
            </a:r>
            <a:endParaRPr sz="14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Read 1 line from a file</a:t>
            </a:r>
            <a:endParaRPr/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311700" y="847675"/>
            <a:ext cx="8520600" cy="3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Scanner </a:t>
            </a:r>
            <a:r>
              <a:rPr lang="en" sz="1350">
                <a:solidFill>
                  <a:srgbClr val="7E504F"/>
                </a:solidFill>
              </a:rPr>
              <a:t>inStream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null</a:t>
            </a:r>
            <a:r>
              <a:rPr lang="en" sz="1350">
                <a:solidFill>
                  <a:schemeClr val="dk1"/>
                </a:solidFill>
              </a:rPr>
              <a:t>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String </a:t>
            </a:r>
            <a:r>
              <a:rPr lang="en" sz="1400">
                <a:solidFill>
                  <a:srgbClr val="7E504F"/>
                </a:solidFill>
              </a:rPr>
              <a:t>fileContents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3933FF"/>
                </a:solidFill>
              </a:rPr>
              <a:t>""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try</a:t>
            </a:r>
            <a:r>
              <a:rPr lang="en" sz="1400">
                <a:solidFill>
                  <a:schemeClr val="dk1"/>
                </a:solidFill>
              </a:rPr>
              <a:t>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inStream</a:t>
            </a:r>
            <a:r>
              <a:rPr lang="en" sz="1400">
                <a:solidFill>
                  <a:schemeClr val="dk1"/>
                </a:solidFill>
              </a:rPr>
              <a:t> = 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Scanner (</a:t>
            </a:r>
            <a:r>
              <a:rPr lang="en" sz="1400">
                <a:solidFill>
                  <a:srgbClr val="931A68"/>
                </a:solidFill>
              </a:rPr>
              <a:t>new</a:t>
            </a:r>
            <a:r>
              <a:rPr lang="en" sz="1400">
                <a:solidFill>
                  <a:schemeClr val="dk1"/>
                </a:solidFill>
              </a:rPr>
              <a:t> File (</a:t>
            </a:r>
            <a:r>
              <a:rPr lang="en" sz="1400">
                <a:solidFill>
                  <a:srgbClr val="7E504F"/>
                </a:solidFill>
              </a:rPr>
              <a:t>fileName</a:t>
            </a:r>
            <a:r>
              <a:rPr lang="en" sz="1400">
                <a:solidFill>
                  <a:schemeClr val="dk1"/>
                </a:solidFill>
              </a:rPr>
              <a:t>));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7E504F"/>
                </a:solidFill>
              </a:rPr>
              <a:t>fileContents</a:t>
            </a:r>
            <a:r>
              <a:rPr lang="en" sz="1400">
                <a:solidFill>
                  <a:schemeClr val="dk1"/>
                </a:solidFill>
              </a:rPr>
              <a:t> =  </a:t>
            </a:r>
            <a:r>
              <a:rPr lang="en" sz="1400">
                <a:solidFill>
                  <a:srgbClr val="7E504F"/>
                </a:solidFill>
              </a:rPr>
              <a:t>inStream</a:t>
            </a:r>
            <a:r>
              <a:rPr lang="en" sz="1400">
                <a:solidFill>
                  <a:schemeClr val="dk1"/>
                </a:solidFill>
              </a:rPr>
              <a:t>.nextLine();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System.</a:t>
            </a:r>
            <a:r>
              <a:rPr lang="en" sz="1250">
                <a:solidFill>
                  <a:srgbClr val="0326CC"/>
                </a:solidFill>
              </a:rPr>
              <a:t>out</a:t>
            </a:r>
            <a:r>
              <a:rPr lang="en" sz="125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7E504F"/>
                </a:solidFill>
              </a:rPr>
              <a:t>fileContents</a:t>
            </a:r>
            <a:r>
              <a:rPr lang="en" sz="1250">
                <a:solidFill>
                  <a:schemeClr val="dk1"/>
                </a:solidFill>
              </a:rPr>
              <a:t>);</a:t>
            </a:r>
            <a:r>
              <a:rPr lang="en" sz="1250">
                <a:solidFill>
                  <a:srgbClr val="4E9072"/>
                </a:solidFill>
              </a:rPr>
              <a:t>//display line on console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catch</a:t>
            </a:r>
            <a:r>
              <a:rPr lang="en" sz="1400">
                <a:solidFill>
                  <a:schemeClr val="dk1"/>
                </a:solidFill>
              </a:rPr>
              <a:t>(FileNotFoundException </a:t>
            </a:r>
            <a:r>
              <a:rPr lang="en" sz="1400">
                <a:solidFill>
                  <a:srgbClr val="7E504F"/>
                </a:solidFill>
              </a:rPr>
              <a:t>fnfe</a:t>
            </a:r>
            <a:r>
              <a:rPr lang="en" sz="1400">
                <a:solidFill>
                  <a:schemeClr val="dk1"/>
                </a:solidFill>
              </a:rPr>
              <a:t>){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chemeClr val="dk1"/>
                </a:solidFill>
              </a:rPr>
              <a:t>System.</a:t>
            </a:r>
            <a:r>
              <a:rPr lang="en" sz="1350">
                <a:solidFill>
                  <a:srgbClr val="0326CC"/>
                </a:solidFill>
              </a:rPr>
              <a:t>err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"Could not read from file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fileName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3933FF"/>
                </a:solidFill>
              </a:rPr>
              <a:t>"\n"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fnfe</a:t>
            </a:r>
            <a:r>
              <a:rPr lang="en" sz="1350">
                <a:solidFill>
                  <a:schemeClr val="dk1"/>
                </a:solidFill>
              </a:rPr>
              <a:t>.getMessage());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31A68"/>
                </a:solidFill>
              </a:rPr>
              <a:t>finally</a:t>
            </a:r>
            <a:r>
              <a:rPr lang="en" sz="1400">
                <a:solidFill>
                  <a:schemeClr val="dk1"/>
                </a:solidFill>
              </a:rPr>
              <a:t>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rgbClr val="931A68"/>
                </a:solidFill>
              </a:rPr>
              <a:t>if</a:t>
            </a:r>
            <a:r>
              <a:rPr lang="en" sz="1400">
                <a:solidFill>
                  <a:schemeClr val="dk1"/>
                </a:solidFill>
              </a:rPr>
              <a:t>(</a:t>
            </a:r>
            <a:r>
              <a:rPr lang="en" sz="1400">
                <a:solidFill>
                  <a:srgbClr val="7E504F"/>
                </a:solidFill>
              </a:rPr>
              <a:t>inStream</a:t>
            </a:r>
            <a:r>
              <a:rPr lang="en" sz="1400">
                <a:solidFill>
                  <a:schemeClr val="dk1"/>
                </a:solidFill>
              </a:rPr>
              <a:t> !=</a:t>
            </a:r>
            <a:r>
              <a:rPr lang="en" sz="1400">
                <a:solidFill>
                  <a:srgbClr val="931A68"/>
                </a:solidFill>
              </a:rPr>
              <a:t>null</a:t>
            </a:r>
            <a:r>
              <a:rPr lang="en" sz="1400">
                <a:solidFill>
                  <a:schemeClr val="dk1"/>
                </a:solidFill>
              </a:rPr>
              <a:t>){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	</a:t>
            </a:r>
            <a:r>
              <a:rPr lang="en" sz="1400">
                <a:solidFill>
                  <a:srgbClr val="7E504F"/>
                </a:solidFill>
              </a:rPr>
              <a:t>inStream</a:t>
            </a:r>
            <a:r>
              <a:rPr lang="en" sz="1400">
                <a:solidFill>
                  <a:schemeClr val="dk1"/>
                </a:solidFill>
              </a:rPr>
              <a:t>.close();</a:t>
            </a:r>
            <a:r>
              <a:rPr lang="en" sz="1400">
                <a:solidFill>
                  <a:srgbClr val="4E9072"/>
                </a:solidFill>
              </a:rPr>
              <a:t>//close the stream and release resources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System.</a:t>
            </a:r>
            <a:r>
              <a:rPr lang="en" sz="1400">
                <a:solidFill>
                  <a:srgbClr val="0326CC"/>
                </a:solidFill>
              </a:rPr>
              <a:t>out</a:t>
            </a:r>
            <a:r>
              <a:rPr lang="en" sz="1400">
                <a:solidFill>
                  <a:schemeClr val="dk1"/>
                </a:solidFill>
              </a:rPr>
              <a:t>.println(</a:t>
            </a:r>
            <a:r>
              <a:rPr lang="en" sz="1400">
                <a:solidFill>
                  <a:srgbClr val="3933FF"/>
                </a:solidFill>
              </a:rPr>
              <a:t>"DONE reading from file "</a:t>
            </a:r>
            <a:r>
              <a:rPr lang="en" sz="1400">
                <a:solidFill>
                  <a:schemeClr val="dk1"/>
                </a:solidFill>
              </a:rPr>
              <a:t>+</a:t>
            </a:r>
            <a:r>
              <a:rPr lang="en" sz="1400">
                <a:solidFill>
                  <a:srgbClr val="7E504F"/>
                </a:solidFill>
              </a:rPr>
              <a:t>fileName</a:t>
            </a:r>
            <a:r>
              <a:rPr lang="en" sz="1400">
                <a:solidFill>
                  <a:schemeClr val="dk1"/>
                </a:solidFill>
              </a:rPr>
              <a:t>);			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idx="1" type="body"/>
          </p:nvPr>
        </p:nvSpPr>
        <p:spPr>
          <a:xfrm>
            <a:off x="311700" y="502618"/>
            <a:ext cx="8520600" cy="4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Scanner </a:t>
            </a:r>
            <a:r>
              <a:rPr lang="en" sz="1250">
                <a:solidFill>
                  <a:srgbClr val="7E504F"/>
                </a:solidFill>
              </a:rPr>
              <a:t>inStream</a:t>
            </a:r>
            <a:r>
              <a:rPr lang="en" sz="1250">
                <a:solidFill>
                  <a:schemeClr val="dk1"/>
                </a:solidFill>
              </a:rPr>
              <a:t> = </a:t>
            </a:r>
            <a:r>
              <a:rPr lang="en" sz="1250">
                <a:solidFill>
                  <a:srgbClr val="931A68"/>
                </a:solidFill>
              </a:rPr>
              <a:t>null</a:t>
            </a:r>
            <a:r>
              <a:rPr lang="en" sz="1250">
                <a:solidFill>
                  <a:schemeClr val="dk1"/>
                </a:solidFill>
              </a:rPr>
              <a:t>;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String </a:t>
            </a:r>
            <a:r>
              <a:rPr lang="en" sz="1250">
                <a:solidFill>
                  <a:srgbClr val="7E504F"/>
                </a:solidFill>
              </a:rPr>
              <a:t>lineFromFile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rgbClr val="3933FF"/>
                </a:solidFill>
              </a:rPr>
              <a:t>""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try</a:t>
            </a:r>
            <a:r>
              <a:rPr lang="en" sz="1300">
                <a:solidFill>
                  <a:schemeClr val="dk1"/>
                </a:solidFill>
              </a:rPr>
              <a:t>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rgbClr val="7E504F"/>
                </a:solidFill>
              </a:rPr>
              <a:t>inStream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rgbClr val="931A68"/>
                </a:solidFill>
              </a:rPr>
              <a:t>new</a:t>
            </a:r>
            <a:r>
              <a:rPr lang="en" sz="1300">
                <a:solidFill>
                  <a:schemeClr val="dk1"/>
                </a:solidFill>
              </a:rPr>
              <a:t> Scanner (</a:t>
            </a:r>
            <a:r>
              <a:rPr lang="en" sz="1300">
                <a:solidFill>
                  <a:srgbClr val="931A68"/>
                </a:solidFill>
              </a:rPr>
              <a:t>new</a:t>
            </a:r>
            <a:r>
              <a:rPr lang="en" sz="1300">
                <a:solidFill>
                  <a:schemeClr val="dk1"/>
                </a:solidFill>
              </a:rPr>
              <a:t> File (</a:t>
            </a:r>
            <a:r>
              <a:rPr lang="en" sz="1300">
                <a:solidFill>
                  <a:srgbClr val="7E504F"/>
                </a:solidFill>
              </a:rPr>
              <a:t>fileName</a:t>
            </a:r>
            <a:r>
              <a:rPr lang="en" sz="1300">
                <a:solidFill>
                  <a:schemeClr val="dk1"/>
                </a:solidFill>
              </a:rPr>
              <a:t>));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250">
                <a:solidFill>
                  <a:srgbClr val="931A68"/>
                </a:solidFill>
              </a:rPr>
              <a:t>while</a:t>
            </a:r>
            <a:r>
              <a:rPr lang="en" sz="1250">
                <a:solidFill>
                  <a:schemeClr val="dk1"/>
                </a:solidFill>
              </a:rPr>
              <a:t>(</a:t>
            </a:r>
            <a:r>
              <a:rPr lang="en" sz="1250">
                <a:solidFill>
                  <a:srgbClr val="7E504F"/>
                </a:solidFill>
              </a:rPr>
              <a:t>inStream</a:t>
            </a:r>
            <a:r>
              <a:rPr lang="en" sz="1250">
                <a:solidFill>
                  <a:schemeClr val="dk1"/>
                </a:solidFill>
              </a:rPr>
              <a:t>.hasNextLine()){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		</a:t>
            </a:r>
            <a:r>
              <a:rPr lang="en" sz="1250">
                <a:solidFill>
                  <a:srgbClr val="7E504F"/>
                </a:solidFill>
              </a:rPr>
              <a:t>lineFromFile</a:t>
            </a:r>
            <a:r>
              <a:rPr lang="en" sz="1250">
                <a:solidFill>
                  <a:schemeClr val="dk1"/>
                </a:solidFill>
              </a:rPr>
              <a:t> =  </a:t>
            </a:r>
            <a:r>
              <a:rPr lang="en" sz="1250">
                <a:solidFill>
                  <a:srgbClr val="7E504F"/>
                </a:solidFill>
              </a:rPr>
              <a:t>inStream</a:t>
            </a:r>
            <a:r>
              <a:rPr lang="en" sz="1250">
                <a:solidFill>
                  <a:schemeClr val="dk1"/>
                </a:solidFill>
              </a:rPr>
              <a:t>.nextLine();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		System.</a:t>
            </a:r>
            <a:r>
              <a:rPr lang="en" sz="1250">
                <a:solidFill>
                  <a:srgbClr val="0326CC"/>
                </a:solidFill>
              </a:rPr>
              <a:t>out</a:t>
            </a:r>
            <a:r>
              <a:rPr lang="en" sz="1250">
                <a:solidFill>
                  <a:schemeClr val="dk1"/>
                </a:solidFill>
              </a:rPr>
              <a:t>.println(</a:t>
            </a:r>
            <a:r>
              <a:rPr lang="en" sz="1250">
                <a:solidFill>
                  <a:srgbClr val="7E504F"/>
                </a:solidFill>
              </a:rPr>
              <a:t>lineFromFile</a:t>
            </a:r>
            <a:r>
              <a:rPr lang="en" sz="1250">
                <a:solidFill>
                  <a:schemeClr val="dk1"/>
                </a:solidFill>
              </a:rPr>
              <a:t>);</a:t>
            </a:r>
            <a:r>
              <a:rPr lang="en" sz="1250">
                <a:solidFill>
                  <a:srgbClr val="4E9072"/>
                </a:solidFill>
              </a:rPr>
              <a:t>//display line on console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	}</a:t>
            </a:r>
            <a:endParaRPr sz="1300">
              <a:solidFill>
                <a:srgbClr val="7E50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catch</a:t>
            </a:r>
            <a:r>
              <a:rPr lang="en" sz="1300">
                <a:solidFill>
                  <a:schemeClr val="dk1"/>
                </a:solidFill>
              </a:rPr>
              <a:t>(FileNotFoundException </a:t>
            </a:r>
            <a:r>
              <a:rPr lang="en" sz="1300">
                <a:solidFill>
                  <a:srgbClr val="7E504F"/>
                </a:solidFill>
              </a:rPr>
              <a:t>fnfe</a:t>
            </a:r>
            <a:r>
              <a:rPr lang="en" sz="1300">
                <a:solidFill>
                  <a:schemeClr val="dk1"/>
                </a:solidFill>
              </a:rPr>
              <a:t>){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250">
                <a:solidFill>
                  <a:schemeClr val="dk1"/>
                </a:solidFill>
              </a:rPr>
              <a:t>System.</a:t>
            </a:r>
            <a:r>
              <a:rPr lang="en" sz="1250">
                <a:solidFill>
                  <a:srgbClr val="0326CC"/>
                </a:solidFill>
              </a:rPr>
              <a:t>err</a:t>
            </a:r>
            <a:r>
              <a:rPr lang="en" sz="1250">
                <a:solidFill>
                  <a:schemeClr val="dk1"/>
                </a:solidFill>
              </a:rPr>
              <a:t>.println(</a:t>
            </a:r>
            <a:r>
              <a:rPr lang="en" sz="1250">
                <a:solidFill>
                  <a:srgbClr val="3933FF"/>
                </a:solidFill>
              </a:rPr>
              <a:t>"Could not read from file "</a:t>
            </a:r>
            <a:r>
              <a:rPr lang="en" sz="1250">
                <a:solidFill>
                  <a:schemeClr val="dk1"/>
                </a:solidFill>
              </a:rPr>
              <a:t>+</a:t>
            </a:r>
            <a:r>
              <a:rPr lang="en" sz="1250">
                <a:solidFill>
                  <a:srgbClr val="7E504F"/>
                </a:solidFill>
              </a:rPr>
              <a:t>fileName</a:t>
            </a:r>
            <a:r>
              <a:rPr lang="en" sz="1250">
                <a:solidFill>
                  <a:schemeClr val="dk1"/>
                </a:solidFill>
              </a:rPr>
              <a:t>+</a:t>
            </a:r>
            <a:r>
              <a:rPr lang="en" sz="1250">
                <a:solidFill>
                  <a:srgbClr val="3933FF"/>
                </a:solidFill>
              </a:rPr>
              <a:t>"\n"</a:t>
            </a:r>
            <a:r>
              <a:rPr lang="en" sz="1250">
                <a:solidFill>
                  <a:schemeClr val="dk1"/>
                </a:solidFill>
              </a:rPr>
              <a:t>+</a:t>
            </a:r>
            <a:r>
              <a:rPr lang="en" sz="1250">
                <a:solidFill>
                  <a:srgbClr val="7E504F"/>
                </a:solidFill>
              </a:rPr>
              <a:t>fnfe</a:t>
            </a:r>
            <a:r>
              <a:rPr lang="en" sz="1250">
                <a:solidFill>
                  <a:schemeClr val="dk1"/>
                </a:solidFill>
              </a:rPr>
              <a:t>.getMessage());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	System.</a:t>
            </a:r>
            <a:r>
              <a:rPr lang="en" sz="1250">
                <a:solidFill>
                  <a:srgbClr val="0326CC"/>
                </a:solidFill>
              </a:rPr>
              <a:t>err</a:t>
            </a:r>
            <a:r>
              <a:rPr lang="en" sz="1250">
                <a:solidFill>
                  <a:schemeClr val="dk1"/>
                </a:solidFill>
              </a:rPr>
              <a:t>.println(</a:t>
            </a:r>
            <a:r>
              <a:rPr lang="en" sz="1250">
                <a:solidFill>
                  <a:srgbClr val="3933FF"/>
                </a:solidFill>
              </a:rPr>
              <a:t>"Last successful read was "</a:t>
            </a:r>
            <a:r>
              <a:rPr lang="en" sz="1250">
                <a:solidFill>
                  <a:schemeClr val="dk1"/>
                </a:solidFill>
              </a:rPr>
              <a:t>+</a:t>
            </a:r>
            <a:r>
              <a:rPr lang="en" sz="1250">
                <a:solidFill>
                  <a:srgbClr val="7E504F"/>
                </a:solidFill>
              </a:rPr>
              <a:t>lineFromFile</a:t>
            </a:r>
            <a:r>
              <a:rPr lang="en" sz="1250">
                <a:solidFill>
                  <a:schemeClr val="dk1"/>
                </a:solidFill>
              </a:rPr>
              <a:t>);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31A68"/>
                </a:solidFill>
              </a:rPr>
              <a:t>finally</a:t>
            </a:r>
            <a:r>
              <a:rPr lang="en" sz="1300">
                <a:solidFill>
                  <a:schemeClr val="dk1"/>
                </a:solidFill>
              </a:rPr>
              <a:t>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rgbClr val="931A68"/>
                </a:solidFill>
              </a:rPr>
              <a:t>if</a:t>
            </a:r>
            <a:r>
              <a:rPr lang="en" sz="1300">
                <a:solidFill>
                  <a:schemeClr val="dk1"/>
                </a:solidFill>
              </a:rPr>
              <a:t>(</a:t>
            </a:r>
            <a:r>
              <a:rPr lang="en" sz="1300">
                <a:solidFill>
                  <a:srgbClr val="7E504F"/>
                </a:solidFill>
              </a:rPr>
              <a:t>inStream</a:t>
            </a:r>
            <a:r>
              <a:rPr lang="en" sz="1300">
                <a:solidFill>
                  <a:schemeClr val="dk1"/>
                </a:solidFill>
              </a:rPr>
              <a:t> !=</a:t>
            </a:r>
            <a:r>
              <a:rPr lang="en" sz="1300">
                <a:solidFill>
                  <a:srgbClr val="931A68"/>
                </a:solidFill>
              </a:rPr>
              <a:t>null</a:t>
            </a:r>
            <a:r>
              <a:rPr lang="en" sz="1300">
                <a:solidFill>
                  <a:schemeClr val="dk1"/>
                </a:solidFill>
              </a:rPr>
              <a:t>){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	</a:t>
            </a:r>
            <a:r>
              <a:rPr lang="en" sz="1300">
                <a:solidFill>
                  <a:srgbClr val="7E504F"/>
                </a:solidFill>
              </a:rPr>
              <a:t>inStream</a:t>
            </a:r>
            <a:r>
              <a:rPr lang="en" sz="1300">
                <a:solidFill>
                  <a:schemeClr val="dk1"/>
                </a:solidFill>
              </a:rPr>
              <a:t>.close();</a:t>
            </a:r>
            <a:r>
              <a:rPr lang="en" sz="1400">
                <a:solidFill>
                  <a:srgbClr val="4E9072"/>
                </a:solidFill>
              </a:rPr>
              <a:t>//close the stream and release resources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System.</a:t>
            </a:r>
            <a:r>
              <a:rPr lang="en" sz="1300">
                <a:solidFill>
                  <a:srgbClr val="0326CC"/>
                </a:solidFill>
              </a:rPr>
              <a:t>out</a:t>
            </a:r>
            <a:r>
              <a:rPr lang="en" sz="1300">
                <a:solidFill>
                  <a:schemeClr val="dk1"/>
                </a:solidFill>
              </a:rPr>
              <a:t>.println(</a:t>
            </a:r>
            <a:r>
              <a:rPr lang="en" sz="1300">
                <a:solidFill>
                  <a:srgbClr val="3933FF"/>
                </a:solidFill>
              </a:rPr>
              <a:t>"DONE reading from file "</a:t>
            </a:r>
            <a:r>
              <a:rPr lang="en" sz="1300">
                <a:solidFill>
                  <a:schemeClr val="dk1"/>
                </a:solidFill>
              </a:rPr>
              <a:t>+</a:t>
            </a:r>
            <a:r>
              <a:rPr lang="en" sz="1300">
                <a:solidFill>
                  <a:srgbClr val="7E504F"/>
                </a:solidFill>
              </a:rPr>
              <a:t>fileName</a:t>
            </a:r>
            <a:r>
              <a:rPr lang="en" sz="1300">
                <a:solidFill>
                  <a:schemeClr val="dk1"/>
                </a:solidFill>
              </a:rPr>
              <a:t>);			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700"/>
          </a:p>
        </p:txBody>
      </p:sp>
      <p:sp>
        <p:nvSpPr>
          <p:cNvPr id="378" name="Google Shape;378;p41"/>
          <p:cNvSpPr txBox="1"/>
          <p:nvPr>
            <p:ph type="title"/>
          </p:nvPr>
        </p:nvSpPr>
        <p:spPr>
          <a:xfrm>
            <a:off x="235500" y="395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Read all lines from a file and display on console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78150" y="655325"/>
            <a:ext cx="8835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Data the program receives from a keyboard, file, microphone, camera, other source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44143" l="0" r="0" t="0"/>
          <a:stretch/>
        </p:blipFill>
        <p:spPr>
          <a:xfrm>
            <a:off x="2541450" y="2921200"/>
            <a:ext cx="3492775" cy="165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50" y="1336600"/>
            <a:ext cx="1506426" cy="17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821711">
            <a:off x="5773417" y="1621531"/>
            <a:ext cx="1040790" cy="169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6">
            <a:alphaModFix/>
          </a:blip>
          <a:srcRect b="15347" l="19910" r="0" t="0"/>
          <a:stretch/>
        </p:blipFill>
        <p:spPr>
          <a:xfrm rot="1854718">
            <a:off x="1091551" y="2744688"/>
            <a:ext cx="1148847" cy="17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7">
            <a:alphaModFix/>
          </a:blip>
          <a:srcRect b="8725" l="16653" r="5814" t="0"/>
          <a:stretch/>
        </p:blipFill>
        <p:spPr>
          <a:xfrm>
            <a:off x="6787225" y="3420588"/>
            <a:ext cx="1926025" cy="115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0749" y="379100"/>
            <a:ext cx="2980978" cy="19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27540" y="1204725"/>
            <a:ext cx="1338035" cy="11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idx="1" type="body"/>
          </p:nvPr>
        </p:nvSpPr>
        <p:spPr>
          <a:xfrm>
            <a:off x="311700" y="622425"/>
            <a:ext cx="85206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Scanner </a:t>
            </a:r>
            <a:r>
              <a:rPr lang="en" sz="1100">
                <a:solidFill>
                  <a:srgbClr val="7E504F"/>
                </a:solidFill>
              </a:rPr>
              <a:t>inStream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lang="en" sz="1100">
                <a:solidFill>
                  <a:srgbClr val="931A68"/>
                </a:solidFill>
              </a:rPr>
              <a:t>null</a:t>
            </a:r>
            <a:r>
              <a:rPr lang="en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PrintWriter </a:t>
            </a:r>
            <a:r>
              <a:rPr lang="en" sz="1100">
                <a:solidFill>
                  <a:srgbClr val="7E504F"/>
                </a:solidFill>
              </a:rPr>
              <a:t>outStream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lang="en" sz="1100">
                <a:solidFill>
                  <a:srgbClr val="931A68"/>
                </a:solidFill>
              </a:rPr>
              <a:t>null</a:t>
            </a:r>
            <a:r>
              <a:rPr lang="en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String </a:t>
            </a:r>
            <a:r>
              <a:rPr lang="en" sz="1100">
                <a:solidFill>
                  <a:srgbClr val="7E504F"/>
                </a:solidFill>
              </a:rPr>
              <a:t>lineFromFile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lang="en" sz="1100">
                <a:solidFill>
                  <a:srgbClr val="3933FF"/>
                </a:solidFill>
              </a:rPr>
              <a:t>""</a:t>
            </a:r>
            <a:r>
              <a:rPr lang="en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31A68"/>
                </a:solidFill>
              </a:rPr>
              <a:t>try</a:t>
            </a:r>
            <a:r>
              <a:rPr lang="en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7E504F"/>
                </a:solidFill>
              </a:rPr>
              <a:t>inStream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lang="en" sz="1100">
                <a:solidFill>
                  <a:srgbClr val="931A68"/>
                </a:solidFill>
              </a:rPr>
              <a:t>new</a:t>
            </a:r>
            <a:r>
              <a:rPr lang="en" sz="1100">
                <a:solidFill>
                  <a:schemeClr val="dk1"/>
                </a:solidFill>
              </a:rPr>
              <a:t> Scanner (</a:t>
            </a:r>
            <a:r>
              <a:rPr lang="en" sz="1100">
                <a:solidFill>
                  <a:srgbClr val="931A68"/>
                </a:solidFill>
              </a:rPr>
              <a:t>new</a:t>
            </a:r>
            <a:r>
              <a:rPr lang="en" sz="1100">
                <a:solidFill>
                  <a:schemeClr val="dk1"/>
                </a:solidFill>
              </a:rPr>
              <a:t> File (</a:t>
            </a:r>
            <a:r>
              <a:rPr lang="en" sz="1100">
                <a:solidFill>
                  <a:srgbClr val="7E504F"/>
                </a:solidFill>
              </a:rPr>
              <a:t>fileName</a:t>
            </a:r>
            <a:r>
              <a:rPr lang="en" sz="1100">
                <a:solidFill>
                  <a:schemeClr val="dk1"/>
                </a:solidFill>
              </a:rPr>
              <a:t>));</a:t>
            </a:r>
            <a:r>
              <a:rPr lang="en" sz="1100">
                <a:solidFill>
                  <a:srgbClr val="4E9072"/>
                </a:solidFill>
              </a:rPr>
              <a:t>//connect to input file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7E504F"/>
                </a:solidFill>
              </a:rPr>
              <a:t>outStream</a:t>
            </a:r>
            <a:r>
              <a:rPr lang="en" sz="1100">
                <a:solidFill>
                  <a:schemeClr val="dk1"/>
                </a:solidFill>
              </a:rPr>
              <a:t> = </a:t>
            </a:r>
            <a:r>
              <a:rPr lang="en" sz="1100">
                <a:solidFill>
                  <a:srgbClr val="931A68"/>
                </a:solidFill>
              </a:rPr>
              <a:t>new</a:t>
            </a:r>
            <a:r>
              <a:rPr lang="en" sz="1100">
                <a:solidFill>
                  <a:schemeClr val="dk1"/>
                </a:solidFill>
              </a:rPr>
              <a:t> PrintWriter(</a:t>
            </a:r>
            <a:r>
              <a:rPr lang="en" sz="1100">
                <a:solidFill>
                  <a:srgbClr val="931A68"/>
                </a:solidFill>
              </a:rPr>
              <a:t>new</a:t>
            </a:r>
            <a:r>
              <a:rPr lang="en" sz="1100">
                <a:solidFill>
                  <a:schemeClr val="dk1"/>
                </a:solidFill>
              </a:rPr>
              <a:t> FileOutputStream(</a:t>
            </a:r>
            <a:r>
              <a:rPr lang="en" sz="1100">
                <a:solidFill>
                  <a:srgbClr val="7E504F"/>
                </a:solidFill>
              </a:rPr>
              <a:t>fileNameCopy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931A68"/>
                </a:solidFill>
              </a:rPr>
              <a:t>true</a:t>
            </a:r>
            <a:r>
              <a:rPr lang="en" sz="1100">
                <a:solidFill>
                  <a:schemeClr val="dk1"/>
                </a:solidFill>
              </a:rPr>
              <a:t>));</a:t>
            </a:r>
            <a:r>
              <a:rPr lang="en" sz="1100">
                <a:solidFill>
                  <a:srgbClr val="4E9072"/>
                </a:solidFill>
              </a:rPr>
              <a:t>//connect to output file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931A68"/>
                </a:solidFill>
              </a:rPr>
              <a:t>while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lang="en" sz="1100">
                <a:solidFill>
                  <a:srgbClr val="7E504F"/>
                </a:solidFill>
              </a:rPr>
              <a:t>inStream</a:t>
            </a:r>
            <a:r>
              <a:rPr lang="en" sz="1100">
                <a:solidFill>
                  <a:schemeClr val="dk1"/>
                </a:solidFill>
              </a:rPr>
              <a:t>.hasNextLine()){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r>
              <a:rPr lang="en" sz="1100">
                <a:solidFill>
                  <a:srgbClr val="7E504F"/>
                </a:solidFill>
              </a:rPr>
              <a:t>lineFromFile</a:t>
            </a:r>
            <a:r>
              <a:rPr lang="en" sz="1100">
                <a:solidFill>
                  <a:schemeClr val="dk1"/>
                </a:solidFill>
              </a:rPr>
              <a:t> =  </a:t>
            </a:r>
            <a:r>
              <a:rPr lang="en" sz="1100">
                <a:solidFill>
                  <a:srgbClr val="7E504F"/>
                </a:solidFill>
              </a:rPr>
              <a:t>inStream</a:t>
            </a:r>
            <a:r>
              <a:rPr lang="en" sz="1100">
                <a:solidFill>
                  <a:schemeClr val="dk1"/>
                </a:solidFill>
              </a:rPr>
              <a:t>.nextLine();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r>
              <a:rPr lang="en" sz="1100">
                <a:solidFill>
                  <a:srgbClr val="7E504F"/>
                </a:solidFill>
              </a:rPr>
              <a:t>outStream</a:t>
            </a:r>
            <a:r>
              <a:rPr lang="en" sz="1100">
                <a:solidFill>
                  <a:schemeClr val="dk1"/>
                </a:solidFill>
              </a:rPr>
              <a:t>.println(</a:t>
            </a:r>
            <a:r>
              <a:rPr lang="en" sz="1100">
                <a:solidFill>
                  <a:srgbClr val="7E504F"/>
                </a:solidFill>
              </a:rPr>
              <a:t>lineFromFile</a:t>
            </a:r>
            <a:r>
              <a:rPr lang="en" sz="1100">
                <a:solidFill>
                  <a:schemeClr val="dk1"/>
                </a:solidFill>
              </a:rPr>
              <a:t>);	</a:t>
            </a:r>
            <a:r>
              <a:rPr lang="en" sz="1100">
                <a:solidFill>
                  <a:srgbClr val="4E9072"/>
                </a:solidFill>
              </a:rPr>
              <a:t>//write line to output file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}</a:t>
            </a:r>
            <a:endParaRPr sz="1100">
              <a:solidFill>
                <a:srgbClr val="7E50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31A68"/>
                </a:solidFill>
              </a:rPr>
              <a:t>catch</a:t>
            </a:r>
            <a:r>
              <a:rPr lang="en" sz="1100">
                <a:solidFill>
                  <a:schemeClr val="dk1"/>
                </a:solidFill>
              </a:rPr>
              <a:t>(FileNotFoundException </a:t>
            </a:r>
            <a:r>
              <a:rPr lang="en" sz="1100">
                <a:solidFill>
                  <a:srgbClr val="7E504F"/>
                </a:solidFill>
              </a:rPr>
              <a:t>fnfe</a:t>
            </a:r>
            <a:r>
              <a:rPr lang="en" sz="1100">
                <a:solidFill>
                  <a:schemeClr val="dk1"/>
                </a:solidFill>
              </a:rPr>
              <a:t>){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System.</a:t>
            </a:r>
            <a:r>
              <a:rPr lang="en" sz="1100">
                <a:solidFill>
                  <a:srgbClr val="0326CC"/>
                </a:solidFill>
              </a:rPr>
              <a:t>err</a:t>
            </a:r>
            <a:r>
              <a:rPr lang="en" sz="1100">
                <a:solidFill>
                  <a:schemeClr val="dk1"/>
                </a:solidFill>
              </a:rPr>
              <a:t>.println(</a:t>
            </a:r>
            <a:r>
              <a:rPr lang="en" sz="1100">
                <a:solidFill>
                  <a:srgbClr val="3933FF"/>
                </a:solidFill>
              </a:rPr>
              <a:t>"Could not read from file "</a:t>
            </a:r>
            <a:r>
              <a:rPr lang="en" sz="1100">
                <a:solidFill>
                  <a:schemeClr val="dk1"/>
                </a:solidFill>
              </a:rPr>
              <a:t>+</a:t>
            </a:r>
            <a:r>
              <a:rPr lang="en" sz="1100">
                <a:solidFill>
                  <a:srgbClr val="7E504F"/>
                </a:solidFill>
              </a:rPr>
              <a:t>fileName</a:t>
            </a:r>
            <a:r>
              <a:rPr lang="en" sz="1100">
                <a:solidFill>
                  <a:schemeClr val="dk1"/>
                </a:solidFill>
              </a:rPr>
              <a:t>+</a:t>
            </a:r>
            <a:r>
              <a:rPr lang="en" sz="1100">
                <a:solidFill>
                  <a:srgbClr val="3933FF"/>
                </a:solidFill>
              </a:rPr>
              <a:t>"\n"</a:t>
            </a:r>
            <a:r>
              <a:rPr lang="en" sz="1100">
                <a:solidFill>
                  <a:schemeClr val="dk1"/>
                </a:solidFill>
              </a:rPr>
              <a:t>+</a:t>
            </a:r>
            <a:r>
              <a:rPr lang="en" sz="1100">
                <a:solidFill>
                  <a:srgbClr val="7E504F"/>
                </a:solidFill>
              </a:rPr>
              <a:t>fnfe</a:t>
            </a:r>
            <a:r>
              <a:rPr lang="en" sz="1100">
                <a:solidFill>
                  <a:schemeClr val="dk1"/>
                </a:solidFill>
              </a:rPr>
              <a:t>.getMessage());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31A68"/>
                </a:solidFill>
              </a:rPr>
              <a:t>finally</a:t>
            </a:r>
            <a:r>
              <a:rPr lang="en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931A68"/>
                </a:solidFill>
              </a:rPr>
              <a:t>if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lang="en" sz="1100">
                <a:solidFill>
                  <a:srgbClr val="7E504F"/>
                </a:solidFill>
              </a:rPr>
              <a:t>inStream</a:t>
            </a:r>
            <a:r>
              <a:rPr lang="en" sz="1100">
                <a:solidFill>
                  <a:schemeClr val="dk1"/>
                </a:solidFill>
              </a:rPr>
              <a:t> !=</a:t>
            </a:r>
            <a:r>
              <a:rPr lang="en" sz="1100">
                <a:solidFill>
                  <a:srgbClr val="931A68"/>
                </a:solidFill>
              </a:rPr>
              <a:t>null</a:t>
            </a:r>
            <a:r>
              <a:rPr lang="en" sz="1100">
                <a:solidFill>
                  <a:schemeClr val="dk1"/>
                </a:solidFill>
              </a:rPr>
              <a:t>){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r>
              <a:rPr lang="en" sz="1100">
                <a:solidFill>
                  <a:srgbClr val="7E504F"/>
                </a:solidFill>
              </a:rPr>
              <a:t>inStream</a:t>
            </a:r>
            <a:r>
              <a:rPr lang="en" sz="1100">
                <a:solidFill>
                  <a:schemeClr val="dk1"/>
                </a:solidFill>
              </a:rPr>
              <a:t>.close();</a:t>
            </a:r>
            <a:r>
              <a:rPr lang="en" sz="1100">
                <a:solidFill>
                  <a:srgbClr val="4E9072"/>
                </a:solidFill>
              </a:rPr>
              <a:t>//close the stream and release resources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r>
              <a:rPr lang="en" sz="1100">
                <a:solidFill>
                  <a:srgbClr val="931A68"/>
                </a:solidFill>
              </a:rPr>
              <a:t>if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lang="en" sz="1100">
                <a:solidFill>
                  <a:srgbClr val="7E504F"/>
                </a:solidFill>
              </a:rPr>
              <a:t>outStream</a:t>
            </a:r>
            <a:r>
              <a:rPr lang="en" sz="1100">
                <a:solidFill>
                  <a:schemeClr val="dk1"/>
                </a:solidFill>
              </a:rPr>
              <a:t> != </a:t>
            </a:r>
            <a:r>
              <a:rPr lang="en" sz="1100">
                <a:solidFill>
                  <a:srgbClr val="931A68"/>
                </a:solidFill>
              </a:rPr>
              <a:t>null</a:t>
            </a:r>
            <a:r>
              <a:rPr lang="en" sz="1100">
                <a:solidFill>
                  <a:schemeClr val="dk1"/>
                </a:solidFill>
              </a:rPr>
              <a:t>){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r>
              <a:rPr lang="en" sz="1100">
                <a:solidFill>
                  <a:srgbClr val="7E504F"/>
                </a:solidFill>
              </a:rPr>
              <a:t>outStream</a:t>
            </a:r>
            <a:r>
              <a:rPr lang="en" sz="1100">
                <a:solidFill>
                  <a:schemeClr val="dk1"/>
                </a:solidFill>
              </a:rPr>
              <a:t>.close();</a:t>
            </a:r>
            <a:r>
              <a:rPr lang="en" sz="1100">
                <a:solidFill>
                  <a:srgbClr val="4E9072"/>
                </a:solidFill>
              </a:rPr>
              <a:t>//close the stream and release resources</a:t>
            </a:r>
            <a:endParaRPr sz="11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System.</a:t>
            </a:r>
            <a:r>
              <a:rPr lang="en" sz="1100">
                <a:solidFill>
                  <a:srgbClr val="0326CC"/>
                </a:solidFill>
              </a:rPr>
              <a:t>out</a:t>
            </a:r>
            <a:r>
              <a:rPr lang="en" sz="1100">
                <a:solidFill>
                  <a:schemeClr val="dk1"/>
                </a:solidFill>
              </a:rPr>
              <a:t>.println(</a:t>
            </a:r>
            <a:r>
              <a:rPr lang="en" sz="1100">
                <a:solidFill>
                  <a:srgbClr val="3933FF"/>
                </a:solidFill>
              </a:rPr>
              <a:t>"DONE copying from file "</a:t>
            </a:r>
            <a:r>
              <a:rPr lang="en" sz="1100">
                <a:solidFill>
                  <a:schemeClr val="dk1"/>
                </a:solidFill>
              </a:rPr>
              <a:t>+</a:t>
            </a:r>
            <a:r>
              <a:rPr lang="en" sz="1100">
                <a:solidFill>
                  <a:srgbClr val="7E504F"/>
                </a:solidFill>
              </a:rPr>
              <a:t>fileName</a:t>
            </a:r>
            <a:r>
              <a:rPr lang="en" sz="1100">
                <a:solidFill>
                  <a:schemeClr val="dk1"/>
                </a:solidFill>
              </a:rPr>
              <a:t>+</a:t>
            </a:r>
            <a:r>
              <a:rPr lang="en" sz="1100">
                <a:solidFill>
                  <a:srgbClr val="3933FF"/>
                </a:solidFill>
              </a:rPr>
              <a:t>" to "</a:t>
            </a:r>
            <a:r>
              <a:rPr lang="en" sz="1100">
                <a:solidFill>
                  <a:schemeClr val="dk1"/>
                </a:solidFill>
              </a:rPr>
              <a:t>+</a:t>
            </a:r>
            <a:r>
              <a:rPr lang="en" sz="1100">
                <a:solidFill>
                  <a:srgbClr val="7E504F"/>
                </a:solidFill>
              </a:rPr>
              <a:t>fileNameCopy</a:t>
            </a:r>
            <a:r>
              <a:rPr lang="en" sz="1100">
                <a:solidFill>
                  <a:schemeClr val="dk1"/>
                </a:solidFill>
              </a:rPr>
              <a:t>);			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/>
          </a:p>
        </p:txBody>
      </p:sp>
      <p:sp>
        <p:nvSpPr>
          <p:cNvPr id="384" name="Google Shape;384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Copy a file </a:t>
            </a:r>
            <a:r>
              <a:rPr lang="en" sz="2400"/>
              <a:t>[READ from File1 and WRITE to File2]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311700" y="622425"/>
            <a:ext cx="85206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File </a:t>
            </a:r>
            <a:r>
              <a:rPr lang="en" sz="1350">
                <a:solidFill>
                  <a:srgbClr val="7E504F"/>
                </a:solidFill>
              </a:rPr>
              <a:t>theFile</a:t>
            </a:r>
            <a:r>
              <a:rPr lang="en" sz="1350">
                <a:solidFill>
                  <a:schemeClr val="dk1"/>
                </a:solidFill>
              </a:rPr>
              <a:t> = </a:t>
            </a:r>
            <a:r>
              <a:rPr lang="en" sz="1350">
                <a:solidFill>
                  <a:srgbClr val="931A68"/>
                </a:solidFill>
              </a:rPr>
              <a:t>new</a:t>
            </a:r>
            <a:r>
              <a:rPr lang="en" sz="1350">
                <a:solidFill>
                  <a:schemeClr val="dk1"/>
                </a:solidFill>
              </a:rPr>
              <a:t> File(</a:t>
            </a:r>
            <a:r>
              <a:rPr lang="en" sz="1350">
                <a:solidFill>
                  <a:srgbClr val="7E504F"/>
                </a:solidFill>
              </a:rPr>
              <a:t>fileName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theFile</a:t>
            </a:r>
            <a:r>
              <a:rPr lang="en" sz="1350">
                <a:solidFill>
                  <a:schemeClr val="dk1"/>
                </a:solidFill>
              </a:rPr>
              <a:t>.exists() 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r>
              <a:rPr lang="en" sz="1350">
                <a:solidFill>
                  <a:srgbClr val="931A68"/>
                </a:solidFill>
              </a:rPr>
              <a:t>if</a:t>
            </a:r>
            <a:r>
              <a:rPr lang="en" sz="1350">
                <a:solidFill>
                  <a:schemeClr val="dk1"/>
                </a:solidFill>
              </a:rPr>
              <a:t>(</a:t>
            </a:r>
            <a:r>
              <a:rPr lang="en" sz="1350">
                <a:solidFill>
                  <a:srgbClr val="7E504F"/>
                </a:solidFill>
              </a:rPr>
              <a:t>theFile</a:t>
            </a:r>
            <a:r>
              <a:rPr lang="en" sz="1350">
                <a:solidFill>
                  <a:schemeClr val="dk1"/>
                </a:solidFill>
              </a:rPr>
              <a:t>.delete()){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	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"The file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fileName</a:t>
            </a:r>
            <a:r>
              <a:rPr lang="en" sz="1350">
                <a:solidFill>
                  <a:schemeClr val="dk1"/>
                </a:solidFill>
              </a:rPr>
              <a:t>+ </a:t>
            </a:r>
            <a:r>
              <a:rPr lang="en" sz="1350">
                <a:solidFill>
                  <a:srgbClr val="3933FF"/>
                </a:solidFill>
              </a:rPr>
              <a:t>" was deleted successfully"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</a:t>
            </a: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	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"The file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fileName</a:t>
            </a:r>
            <a:r>
              <a:rPr lang="en" sz="1350">
                <a:solidFill>
                  <a:schemeClr val="dk1"/>
                </a:solidFill>
              </a:rPr>
              <a:t>+ </a:t>
            </a:r>
            <a:r>
              <a:rPr lang="en" sz="1350">
                <a:solidFill>
                  <a:srgbClr val="3933FF"/>
                </a:solidFill>
              </a:rPr>
              <a:t>" could NOT be deleted"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</a:t>
            </a:r>
            <a:r>
              <a:rPr lang="en" sz="1350">
                <a:solidFill>
                  <a:srgbClr val="931A68"/>
                </a:solidFill>
              </a:rPr>
              <a:t>else</a:t>
            </a:r>
            <a:r>
              <a:rPr lang="en" sz="1350">
                <a:solidFill>
                  <a:schemeClr val="dk1"/>
                </a:solidFill>
              </a:rPr>
              <a:t>{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System.</a:t>
            </a:r>
            <a:r>
              <a:rPr lang="en" sz="1350">
                <a:solidFill>
                  <a:srgbClr val="0326CC"/>
                </a:solidFill>
              </a:rPr>
              <a:t>out</a:t>
            </a:r>
            <a:r>
              <a:rPr lang="en" sz="1350">
                <a:solidFill>
                  <a:schemeClr val="dk1"/>
                </a:solidFill>
              </a:rPr>
              <a:t>.println(</a:t>
            </a:r>
            <a:r>
              <a:rPr lang="en" sz="1350">
                <a:solidFill>
                  <a:srgbClr val="3933FF"/>
                </a:solidFill>
              </a:rPr>
              <a:t>"The file "</a:t>
            </a:r>
            <a:r>
              <a:rPr lang="en" sz="1350">
                <a:solidFill>
                  <a:schemeClr val="dk1"/>
                </a:solidFill>
              </a:rPr>
              <a:t>+</a:t>
            </a:r>
            <a:r>
              <a:rPr lang="en" sz="1350">
                <a:solidFill>
                  <a:srgbClr val="7E504F"/>
                </a:solidFill>
              </a:rPr>
              <a:t>fileName</a:t>
            </a:r>
            <a:r>
              <a:rPr lang="en" sz="1350">
                <a:solidFill>
                  <a:schemeClr val="dk1"/>
                </a:solidFill>
              </a:rPr>
              <a:t>+ </a:t>
            </a:r>
            <a:r>
              <a:rPr lang="en" sz="1350">
                <a:solidFill>
                  <a:srgbClr val="3933FF"/>
                </a:solidFill>
              </a:rPr>
              <a:t>" doesn't seem to exist"</a:t>
            </a:r>
            <a:r>
              <a:rPr lang="en" sz="1350">
                <a:solidFill>
                  <a:schemeClr val="dk1"/>
                </a:solidFill>
              </a:rPr>
              <a:t>);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	}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0" name="Google Shape;390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file from the file system using the File class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HANDS ON Exercises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311700" y="1152475"/>
            <a:ext cx="82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the exercises you will do the following to practice file I/O with proper exception handling: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 Separated Value Files (.csv)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idx="1" type="body"/>
          </p:nvPr>
        </p:nvSpPr>
        <p:spPr>
          <a:xfrm>
            <a:off x="311700" y="470025"/>
            <a:ext cx="85206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Scanner </a:t>
            </a:r>
            <a:r>
              <a:rPr lang="en" sz="1200">
                <a:solidFill>
                  <a:srgbClr val="7E504F"/>
                </a:solidFill>
              </a:rPr>
              <a:t>inStream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931A68"/>
                </a:solidFill>
              </a:rPr>
              <a:t>null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String </a:t>
            </a:r>
            <a:r>
              <a:rPr lang="en" sz="1200">
                <a:solidFill>
                  <a:srgbClr val="7E504F"/>
                </a:solidFill>
              </a:rPr>
              <a:t>token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3933FF"/>
                </a:solidFill>
              </a:rPr>
              <a:t>""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try</a:t>
            </a:r>
            <a:r>
              <a:rPr lang="en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File </a:t>
            </a:r>
            <a:r>
              <a:rPr lang="en" sz="1200">
                <a:solidFill>
                  <a:srgbClr val="7E504F"/>
                </a:solidFill>
              </a:rPr>
              <a:t>theFile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931A68"/>
                </a:solidFill>
              </a:rPr>
              <a:t>new</a:t>
            </a:r>
            <a:r>
              <a:rPr lang="en" sz="1200">
                <a:solidFill>
                  <a:schemeClr val="dk1"/>
                </a:solidFill>
              </a:rPr>
              <a:t> File(</a:t>
            </a:r>
            <a:r>
              <a:rPr lang="en" sz="1200">
                <a:solidFill>
                  <a:srgbClr val="7E504F"/>
                </a:solidFill>
              </a:rPr>
              <a:t>fileName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rgbClr val="931A68"/>
                </a:solidFill>
              </a:rPr>
              <a:t>if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7E504F"/>
                </a:solidFill>
              </a:rPr>
              <a:t>theFile</a:t>
            </a:r>
            <a:r>
              <a:rPr lang="en" sz="1200">
                <a:solidFill>
                  <a:schemeClr val="dk1"/>
                </a:solidFill>
              </a:rPr>
              <a:t>.exists() &amp;&amp; </a:t>
            </a:r>
            <a:r>
              <a:rPr lang="en" sz="1200">
                <a:solidFill>
                  <a:srgbClr val="7E504F"/>
                </a:solidFill>
              </a:rPr>
              <a:t>theFile</a:t>
            </a:r>
            <a:r>
              <a:rPr lang="en" sz="1200">
                <a:solidFill>
                  <a:schemeClr val="dk1"/>
                </a:solidFill>
              </a:rPr>
              <a:t>.canRead()){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rgbClr val="7E504F"/>
                </a:solidFill>
              </a:rPr>
              <a:t>inStream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931A68"/>
                </a:solidFill>
              </a:rPr>
              <a:t>new</a:t>
            </a:r>
            <a:r>
              <a:rPr lang="en" sz="1200">
                <a:solidFill>
                  <a:schemeClr val="dk1"/>
                </a:solidFill>
              </a:rPr>
              <a:t> Scanner(</a:t>
            </a:r>
            <a:r>
              <a:rPr lang="en" sz="1200">
                <a:solidFill>
                  <a:srgbClr val="7E504F"/>
                </a:solidFill>
              </a:rPr>
              <a:t>theFile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</a:t>
            </a:r>
            <a:r>
              <a:rPr lang="en" sz="1200">
                <a:solidFill>
                  <a:srgbClr val="7E504F"/>
                </a:solidFill>
              </a:rPr>
              <a:t>inStream</a:t>
            </a:r>
            <a:r>
              <a:rPr lang="en" sz="1200">
                <a:solidFill>
                  <a:schemeClr val="dk1"/>
                </a:solidFill>
              </a:rPr>
              <a:t>.useDelimiter(</a:t>
            </a:r>
            <a:r>
              <a:rPr lang="en" sz="1200">
                <a:solidFill>
                  <a:srgbClr val="3933FF"/>
                </a:solidFill>
              </a:rPr>
              <a:t>","</a:t>
            </a:r>
            <a:r>
              <a:rPr lang="en" sz="1200">
                <a:solidFill>
                  <a:schemeClr val="dk1"/>
                </a:solidFill>
              </a:rPr>
              <a:t>);</a:t>
            </a:r>
            <a:r>
              <a:rPr lang="en" sz="1200">
                <a:solidFill>
                  <a:srgbClr val="4E9072"/>
                </a:solidFill>
              </a:rPr>
              <a:t>//set </a:t>
            </a:r>
            <a:r>
              <a:rPr lang="en" sz="1200" u="sng">
                <a:solidFill>
                  <a:srgbClr val="4E9072"/>
                </a:solidFill>
              </a:rPr>
              <a:t>delimeter</a:t>
            </a:r>
            <a:r>
              <a:rPr lang="en" sz="1200">
                <a:solidFill>
                  <a:srgbClr val="4E9072"/>
                </a:solidFill>
              </a:rPr>
              <a:t> to comma</a:t>
            </a:r>
            <a:endParaRPr sz="12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</a:t>
            </a:r>
            <a:r>
              <a:rPr lang="en" sz="1200">
                <a:solidFill>
                  <a:srgbClr val="931A68"/>
                </a:solidFill>
              </a:rPr>
              <a:t>while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7E504F"/>
                </a:solidFill>
              </a:rPr>
              <a:t>inStream</a:t>
            </a:r>
            <a:r>
              <a:rPr lang="en" sz="1200">
                <a:solidFill>
                  <a:schemeClr val="dk1"/>
                </a:solidFill>
              </a:rPr>
              <a:t>.hasNext()){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	</a:t>
            </a:r>
            <a:r>
              <a:rPr lang="en" sz="1200">
                <a:solidFill>
                  <a:srgbClr val="7E504F"/>
                </a:solidFill>
              </a:rPr>
              <a:t>token</a:t>
            </a:r>
            <a:r>
              <a:rPr lang="en" sz="1200">
                <a:solidFill>
                  <a:schemeClr val="dk1"/>
                </a:solidFill>
              </a:rPr>
              <a:t> = </a:t>
            </a:r>
            <a:r>
              <a:rPr lang="en" sz="1200">
                <a:solidFill>
                  <a:srgbClr val="7E504F"/>
                </a:solidFill>
              </a:rPr>
              <a:t>inStream</a:t>
            </a:r>
            <a:r>
              <a:rPr lang="en" sz="1200">
                <a:solidFill>
                  <a:schemeClr val="dk1"/>
                </a:solidFill>
              </a:rPr>
              <a:t>.next();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	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.print(</a:t>
            </a:r>
            <a:r>
              <a:rPr lang="en" sz="1200">
                <a:solidFill>
                  <a:srgbClr val="7E504F"/>
                </a:solidFill>
              </a:rPr>
              <a:t>token</a:t>
            </a: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rgbClr val="3933FF"/>
                </a:solidFill>
              </a:rPr>
              <a:t>" "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	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} </a:t>
            </a:r>
            <a:r>
              <a:rPr lang="en" sz="1200">
                <a:solidFill>
                  <a:srgbClr val="931A68"/>
                </a:solidFill>
              </a:rPr>
              <a:t>catch</a:t>
            </a:r>
            <a:r>
              <a:rPr lang="en" sz="1200">
                <a:solidFill>
                  <a:schemeClr val="dk1"/>
                </a:solidFill>
              </a:rPr>
              <a:t> (FileNotFoundException </a:t>
            </a:r>
            <a:r>
              <a:rPr lang="en" sz="1200">
                <a:solidFill>
                  <a:srgbClr val="7E504F"/>
                </a:solidFill>
              </a:rPr>
              <a:t>e</a:t>
            </a:r>
            <a:r>
              <a:rPr lang="en" sz="1200">
                <a:solidFill>
                  <a:schemeClr val="dk1"/>
                </a:solidFill>
              </a:rPr>
              <a:t>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System.</a:t>
            </a:r>
            <a:r>
              <a:rPr lang="en" sz="1200">
                <a:solidFill>
                  <a:srgbClr val="0326CC"/>
                </a:solidFill>
              </a:rPr>
              <a:t>err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"PROBLEM: inside readDelimetedFileDisplayOnConsole " </a:t>
            </a:r>
            <a:r>
              <a:rPr lang="en" sz="1200">
                <a:solidFill>
                  <a:schemeClr val="dk1"/>
                </a:solidFill>
              </a:rPr>
              <a:t>+ </a:t>
            </a:r>
            <a:r>
              <a:rPr lang="en" sz="1200">
                <a:solidFill>
                  <a:srgbClr val="7E504F"/>
                </a:solidFill>
              </a:rPr>
              <a:t>e</a:t>
            </a:r>
            <a:r>
              <a:rPr lang="en" sz="1200">
                <a:solidFill>
                  <a:schemeClr val="dk1"/>
                </a:solidFill>
              </a:rPr>
              <a:t>.getMessage()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31A68"/>
                </a:solidFill>
              </a:rPr>
              <a:t>finally</a:t>
            </a:r>
            <a:r>
              <a:rPr lang="en" sz="1200">
                <a:solidFill>
                  <a:schemeClr val="dk1"/>
                </a:solidFill>
              </a:rPr>
              <a:t>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rgbClr val="931A68"/>
                </a:solidFill>
              </a:rPr>
              <a:t>if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7E504F"/>
                </a:solidFill>
              </a:rPr>
              <a:t>inStream</a:t>
            </a:r>
            <a:r>
              <a:rPr lang="en" sz="1200">
                <a:solidFill>
                  <a:schemeClr val="dk1"/>
                </a:solidFill>
              </a:rPr>
              <a:t>!=</a:t>
            </a:r>
            <a:r>
              <a:rPr lang="en" sz="1200">
                <a:solidFill>
                  <a:srgbClr val="931A68"/>
                </a:solidFill>
              </a:rPr>
              <a:t>null</a:t>
            </a:r>
            <a:r>
              <a:rPr lang="en" sz="1200">
                <a:solidFill>
                  <a:schemeClr val="dk1"/>
                </a:solidFill>
              </a:rPr>
              <a:t>){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</a:t>
            </a:r>
            <a:r>
              <a:rPr lang="en" sz="1200">
                <a:solidFill>
                  <a:srgbClr val="7E504F"/>
                </a:solidFill>
              </a:rPr>
              <a:t>inStream</a:t>
            </a:r>
            <a:r>
              <a:rPr lang="en" sz="1200">
                <a:solidFill>
                  <a:schemeClr val="dk1"/>
                </a:solidFill>
              </a:rPr>
              <a:t>.close();</a:t>
            </a:r>
            <a:r>
              <a:rPr lang="en" sz="1200">
                <a:solidFill>
                  <a:srgbClr val="4E9072"/>
                </a:solidFill>
              </a:rPr>
              <a:t>//close the connection to the file</a:t>
            </a:r>
            <a:endParaRPr sz="1200">
              <a:solidFill>
                <a:srgbClr val="4E907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System.</a:t>
            </a:r>
            <a:r>
              <a:rPr lang="en" sz="1200">
                <a:solidFill>
                  <a:srgbClr val="0326CC"/>
                </a:solidFill>
              </a:rPr>
              <a:t>out</a:t>
            </a:r>
            <a:r>
              <a:rPr lang="en" sz="1200">
                <a:solidFill>
                  <a:schemeClr val="dk1"/>
                </a:solidFill>
              </a:rPr>
              <a:t>.println(</a:t>
            </a:r>
            <a:r>
              <a:rPr lang="en" sz="1200">
                <a:solidFill>
                  <a:srgbClr val="3933FF"/>
                </a:solidFill>
              </a:rPr>
              <a:t>"The readDelimetedFileDisplayOnConsole method is done"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7" name="Google Shape;407;p46"/>
          <p:cNvSpPr txBox="1"/>
          <p:nvPr>
            <p:ph type="title"/>
          </p:nvPr>
        </p:nvSpPr>
        <p:spPr>
          <a:xfrm>
            <a:off x="121825" y="-88375"/>
            <a:ext cx="902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Comma Separated Value </a:t>
            </a:r>
            <a:r>
              <a:rPr lang="en"/>
              <a:t>file display on console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#1</a:t>
            </a:r>
            <a:endParaRPr/>
          </a:p>
        </p:txBody>
      </p:sp>
      <p:sp>
        <p:nvSpPr>
          <p:cNvPr id="413" name="Google Shape;413;p47"/>
          <p:cNvSpPr txBox="1"/>
          <p:nvPr>
            <p:ph idx="1" type="body"/>
          </p:nvPr>
        </p:nvSpPr>
        <p:spPr>
          <a:xfrm>
            <a:off x="311700" y="516650"/>
            <a:ext cx="86406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following interface TextFileIOable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createNewFile(String fileName) : void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writeToNewFile(String fileName, String text) : void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appendToFile(String fileName, String text) : void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readFile(String fileName) : String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readFileDisplayOnConsole(String fileName) : void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copyFile(String origFileName) : boolean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copyFile(String origFileName, String copiedFileName) : boolean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deleteFile(String fileName) : boolean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writeToFileFromKeyboard(String fileName) : void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findAndReplaceContentInFile(String fileName, String originalText, String replacementText) : boolean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readFileChosenUsingFileChooser() : void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#2</a:t>
            </a:r>
            <a:endParaRPr/>
          </a:p>
        </p:txBody>
      </p:sp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311700" y="416050"/>
            <a:ext cx="86406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 TextFileHandler that implements interface TextFileIOable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 the methods from the interface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sample code from the slides can be used as examples to create the method bodies and update the code.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NOTE: Some modifications of the sample code will need to be made to meet the requirements of the methods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279465" y="-7371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#3</a:t>
            </a:r>
            <a:endParaRPr/>
          </a:p>
        </p:txBody>
      </p:sp>
      <p:sp>
        <p:nvSpPr>
          <p:cNvPr id="425" name="Google Shape;425;p49"/>
          <p:cNvSpPr txBox="1"/>
          <p:nvPr>
            <p:ph idx="1" type="body"/>
          </p:nvPr>
        </p:nvSpPr>
        <p:spPr>
          <a:xfrm>
            <a:off x="251700" y="255550"/>
            <a:ext cx="8763300" cy="4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Driver class to test the TextFileHandler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Create an instance of the TextFileHandler and use it to call the methods that will do the following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Create a new file using the </a:t>
            </a:r>
            <a:r>
              <a:rPr lang="en" sz="1300">
                <a:solidFill>
                  <a:schemeClr val="dk1"/>
                </a:solidFill>
              </a:rPr>
              <a:t>createNewFile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Check the file was created on the file system, appears in your IDE and is empty (refresh the project if needed)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Write to the file using the </a:t>
            </a:r>
            <a:r>
              <a:rPr lang="en" sz="1300">
                <a:solidFill>
                  <a:schemeClr val="dk1"/>
                </a:solidFill>
              </a:rPr>
              <a:t>writeToNewFile</a:t>
            </a:r>
            <a:r>
              <a:rPr lang="en" sz="1300"/>
              <a:t> method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Assure</a:t>
            </a:r>
            <a:r>
              <a:rPr lang="en" sz="1300"/>
              <a:t> the file contains the appropriate text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Write to the same file again using the </a:t>
            </a:r>
            <a:r>
              <a:rPr lang="en" sz="1300">
                <a:solidFill>
                  <a:schemeClr val="dk1"/>
                </a:solidFill>
              </a:rPr>
              <a:t>writeToNewFile</a:t>
            </a:r>
            <a:r>
              <a:rPr lang="en" sz="1300"/>
              <a:t> method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Notice the file contains ONLY the new text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Write to the same file again using the </a:t>
            </a:r>
            <a:r>
              <a:rPr lang="en" sz="1300">
                <a:solidFill>
                  <a:schemeClr val="dk1"/>
                </a:solidFill>
              </a:rPr>
              <a:t>appendToFile</a:t>
            </a:r>
            <a:r>
              <a:rPr lang="en" sz="1300"/>
              <a:t> method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Notice the file contains BOTH the old and new text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Read and display the file content on the console using the </a:t>
            </a:r>
            <a:r>
              <a:rPr lang="en" sz="1300">
                <a:solidFill>
                  <a:schemeClr val="dk1"/>
                </a:solidFill>
              </a:rPr>
              <a:t>readFileDisplayOnConsole</a:t>
            </a:r>
            <a:r>
              <a:rPr lang="en" sz="1300"/>
              <a:t> method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Did it write all the content to the console correctly?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Copy the file content to another file using the </a:t>
            </a:r>
            <a:r>
              <a:rPr lang="en" sz="1300">
                <a:solidFill>
                  <a:schemeClr val="dk1"/>
                </a:solidFill>
              </a:rPr>
              <a:t>copyFile</a:t>
            </a:r>
            <a:r>
              <a:rPr lang="en" sz="1300"/>
              <a:t> method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Did it return true? Check the file system for the copied file and compare its content against the original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type="title"/>
          </p:nvPr>
        </p:nvSpPr>
        <p:spPr>
          <a:xfrm>
            <a:off x="279465" y="-7371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#4</a:t>
            </a:r>
            <a:endParaRPr/>
          </a:p>
        </p:txBody>
      </p:sp>
      <p:sp>
        <p:nvSpPr>
          <p:cNvPr id="431" name="Google Shape;431;p50"/>
          <p:cNvSpPr txBox="1"/>
          <p:nvPr>
            <p:ph idx="1" type="body"/>
          </p:nvPr>
        </p:nvSpPr>
        <p:spPr>
          <a:xfrm>
            <a:off x="251700" y="255550"/>
            <a:ext cx="8763300" cy="4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 the methods from the TextFileHandler again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</a:t>
            </a:r>
            <a:r>
              <a:rPr lang="en">
                <a:solidFill>
                  <a:schemeClr val="dk1"/>
                </a:solidFill>
              </a:rPr>
              <a:t>non-existing file path names</a:t>
            </a:r>
            <a:r>
              <a:rPr lang="en"/>
              <a:t> when doing the following: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Read and display the file content on the console using the </a:t>
            </a:r>
            <a:r>
              <a:rPr lang="en" sz="1300">
                <a:solidFill>
                  <a:schemeClr val="dk1"/>
                </a:solidFill>
              </a:rPr>
              <a:t>readFileDisplayOnConsole</a:t>
            </a:r>
            <a:r>
              <a:rPr lang="en" sz="1300"/>
              <a:t> method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Did it write all the content to the console correctly?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Copy the file content to another file using the </a:t>
            </a:r>
            <a:r>
              <a:rPr lang="en" sz="1300">
                <a:solidFill>
                  <a:schemeClr val="dk1"/>
                </a:solidFill>
              </a:rPr>
              <a:t>copyFile</a:t>
            </a:r>
            <a:r>
              <a:rPr lang="en" sz="1300"/>
              <a:t> method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Did it return true? Check the file system for the copied file and compare its content against the original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#5</a:t>
            </a:r>
            <a:endParaRPr/>
          </a:p>
        </p:txBody>
      </p:sp>
      <p:sp>
        <p:nvSpPr>
          <p:cNvPr id="437" name="Google Shape;437;p51"/>
          <p:cNvSpPr txBox="1"/>
          <p:nvPr>
            <p:ph idx="1" type="body"/>
          </p:nvPr>
        </p:nvSpPr>
        <p:spPr>
          <a:xfrm>
            <a:off x="311700" y="538874"/>
            <a:ext cx="86406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another Driver class to use the TextFileHandler to serialize Objects to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Create an instance of the TextFileHandler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Create an array of Pet objects consisting of Dog, ShowDog, BetterShowDog, each with custom attributes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Iterate through the array of Dog objects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Call the</a:t>
            </a:r>
            <a:r>
              <a:rPr lang="en" sz="1300"/>
              <a:t> toString() method on each Dog instance and store the content in a String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Use the </a:t>
            </a:r>
            <a:r>
              <a:rPr lang="en" sz="1300">
                <a:solidFill>
                  <a:schemeClr val="dk1"/>
                </a:solidFill>
              </a:rPr>
              <a:t>appendToFile</a:t>
            </a:r>
            <a:r>
              <a:rPr lang="en" sz="1300"/>
              <a:t> method to write the details that were stored in memory to a file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Read and display the file content on the console using the </a:t>
            </a:r>
            <a:r>
              <a:rPr lang="en" sz="1300">
                <a:solidFill>
                  <a:schemeClr val="dk1"/>
                </a:solidFill>
              </a:rPr>
              <a:t>readFileDisplayOnConsole</a:t>
            </a:r>
            <a:r>
              <a:rPr lang="en" sz="1300"/>
              <a:t> method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Did it write all the content from the file to the console correctly? Does each Dog’s details display properly?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Input, InputStream, System.in, File, FileInputStream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235500" y="550869"/>
            <a:ext cx="8832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Input</a:t>
            </a:r>
            <a:r>
              <a:rPr b="1" lang="en" sz="1800">
                <a:solidFill>
                  <a:srgbClr val="595959"/>
                </a:solidFill>
              </a:rPr>
              <a:t> 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Data the program receives from a keyboard, file, microphone, camera, other source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35500" y="1263001"/>
            <a:ext cx="7469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InputStream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 class for acquiring input from the source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35500" y="1975134"/>
            <a:ext cx="85968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System.in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 predefined input stream object reference associated with the system’s standard input (the keyboard) that reads data one byte at a time from the system’s buffer and returns an int to the program. When there is no more data -1 is returned.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35500" y="3162467"/>
            <a:ext cx="859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File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 Java class </a:t>
            </a:r>
            <a:r>
              <a:rPr lang="en">
                <a:solidFill>
                  <a:srgbClr val="595959"/>
                </a:solidFill>
              </a:rPr>
              <a:t>representation of files, directories and their pathnames as they exist on the host file system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35500" y="3874600"/>
            <a:ext cx="8596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</a:rPr>
              <a:t>FileInputStream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A FileInputStream obtains input bytes from a file in a file system. What files are available depends on the host environment. It is meant for reading streams of raw bytes such as image data.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#6</a:t>
            </a:r>
            <a:endParaRPr/>
          </a:p>
        </p:txBody>
      </p:sp>
      <p:sp>
        <p:nvSpPr>
          <p:cNvPr id="443" name="Google Shape;443;p52"/>
          <p:cNvSpPr txBox="1"/>
          <p:nvPr>
            <p:ph idx="1" type="body"/>
          </p:nvPr>
        </p:nvSpPr>
        <p:spPr>
          <a:xfrm>
            <a:off x="311700" y="582425"/>
            <a:ext cx="8640600" cy="4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following interface TextFileDelimitedIOable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readDelimitedFileDisplayOnConsole(String fileName) : void			//use “,” as delimiter</a:t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readDelimitedFileDisplayOnConsole(String fileName, String delimiter) : void</a:t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readDelimitedFile(String fileName) : String						//use “,” as delimiter</a:t>
            </a:r>
            <a:endParaRPr sz="12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readDelimitedFile(String fileName, String delimiter) : 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#7</a:t>
            </a:r>
            <a:endParaRPr/>
          </a:p>
        </p:txBody>
      </p:sp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202975" y="416050"/>
            <a:ext cx="88191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</a:t>
            </a:r>
            <a:r>
              <a:rPr lang="en"/>
              <a:t> class TextFileHandler to implement interface </a:t>
            </a:r>
            <a:r>
              <a:rPr lang="en"/>
              <a:t>TextFileDelimitedIOable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 the methods from the interface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sample code from the slides can be used as examples to create the method bodies and update the code.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NOTE: Some modifications of the sample code will need to be made to meet the requirements of the methods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#8</a:t>
            </a:r>
            <a:endParaRPr/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690625"/>
            <a:ext cx="86406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another Driver class to test the new methods of the TextFileHandler class</a:t>
            </a:r>
            <a:endParaRPr sz="13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If you have a .csv file available, bring it into your workspace. If not, create one.</a:t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Call the implemented methods and review the output the previous delimiter should be replaced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267150" y="50757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File in Java has 2 names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267150" y="3680500"/>
            <a:ext cx="85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 </a:t>
            </a:r>
            <a:r>
              <a:rPr lang="en" sz="1600">
                <a:solidFill>
                  <a:schemeClr val="dk1"/>
                </a:solidFill>
              </a:rPr>
              <a:t>string indicating the path</a:t>
            </a:r>
            <a:r>
              <a:rPr lang="en" sz="1600">
                <a:solidFill>
                  <a:srgbClr val="595959"/>
                </a:solidFill>
              </a:rPr>
              <a:t> to traverse to reach a file or directory on the host file system.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25717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67150" y="1800469"/>
            <a:ext cx="852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</a:rPr>
              <a:t>The identifier of the </a:t>
            </a:r>
            <a:r>
              <a:rPr lang="en" sz="1600">
                <a:solidFill>
                  <a:schemeClr val="dk1"/>
                </a:solidFill>
              </a:rPr>
              <a:t>reference variable</a:t>
            </a:r>
            <a:r>
              <a:rPr lang="en" sz="1600">
                <a:solidFill>
                  <a:srgbClr val="595959"/>
                </a:solidFill>
              </a:rPr>
              <a:t> for the instance of a File object 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67150" y="50757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File Object?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67150" y="927877"/>
            <a:ext cx="8520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A java representation of a </a:t>
            </a:r>
            <a:r>
              <a:rPr b="1" lang="en" sz="1600">
                <a:solidFill>
                  <a:schemeClr val="dk1"/>
                </a:solidFill>
              </a:rPr>
              <a:t>file</a:t>
            </a:r>
            <a:r>
              <a:rPr lang="en" sz="1600">
                <a:solidFill>
                  <a:srgbClr val="595959"/>
                </a:solidFill>
              </a:rPr>
              <a:t> or </a:t>
            </a:r>
            <a:r>
              <a:rPr b="1" lang="en" sz="1600">
                <a:solidFill>
                  <a:schemeClr val="dk1"/>
                </a:solidFill>
              </a:rPr>
              <a:t>directory</a:t>
            </a:r>
            <a:r>
              <a:rPr lang="en" sz="1600">
                <a:solidFill>
                  <a:srgbClr val="595959"/>
                </a:solidFill>
              </a:rPr>
              <a:t> and their </a:t>
            </a:r>
            <a:r>
              <a:rPr b="1" lang="en" sz="1600">
                <a:solidFill>
                  <a:schemeClr val="dk1"/>
                </a:solidFill>
              </a:rPr>
              <a:t>pathnames</a:t>
            </a:r>
            <a:r>
              <a:rPr lang="en" sz="1600">
                <a:solidFill>
                  <a:srgbClr val="595959"/>
                </a:solidFill>
              </a:rPr>
              <a:t> as they exist on the host file system.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67150" y="3680500"/>
            <a:ext cx="85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 string indicating the path to traverse to reach a file or directory on the host file system.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67150" y="318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pathname for a file or directory?</a:t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267150" y="18712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directory?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67150" y="2318269"/>
            <a:ext cx="852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A type of </a:t>
            </a:r>
            <a:r>
              <a:rPr b="1" lang="en" sz="1600">
                <a:solidFill>
                  <a:schemeClr val="dk1"/>
                </a:solidFill>
              </a:rPr>
              <a:t>file</a:t>
            </a:r>
            <a:r>
              <a:rPr lang="en" sz="1600">
                <a:solidFill>
                  <a:srgbClr val="595959"/>
                </a:solidFill>
              </a:rPr>
              <a:t> that can contain other </a:t>
            </a:r>
            <a:r>
              <a:rPr b="1" lang="en" sz="1600">
                <a:solidFill>
                  <a:schemeClr val="dk1"/>
                </a:solidFill>
              </a:rPr>
              <a:t>files</a:t>
            </a:r>
            <a:r>
              <a:rPr lang="en" sz="1600">
                <a:solidFill>
                  <a:schemeClr val="dk2"/>
                </a:solidFill>
              </a:rPr>
              <a:t> or </a:t>
            </a:r>
            <a:r>
              <a:rPr b="1" lang="en" sz="1600">
                <a:solidFill>
                  <a:schemeClr val="dk1"/>
                </a:solidFill>
              </a:rPr>
              <a:t>directories </a:t>
            </a:r>
            <a:r>
              <a:rPr lang="en" sz="1600">
                <a:solidFill>
                  <a:srgbClr val="595959"/>
                </a:solidFill>
              </a:rPr>
              <a:t>within it.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267150" y="20277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File Object?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267150" y="623077"/>
            <a:ext cx="8520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A java representation of a </a:t>
            </a:r>
            <a:r>
              <a:rPr b="1" lang="en" sz="1600">
                <a:solidFill>
                  <a:schemeClr val="dk1"/>
                </a:solidFill>
              </a:rPr>
              <a:t>file</a:t>
            </a:r>
            <a:r>
              <a:rPr lang="en" sz="1600">
                <a:solidFill>
                  <a:srgbClr val="595959"/>
                </a:solidFill>
              </a:rPr>
              <a:t> or </a:t>
            </a:r>
            <a:r>
              <a:rPr b="1" lang="en" sz="1600">
                <a:solidFill>
                  <a:schemeClr val="dk1"/>
                </a:solidFill>
              </a:rPr>
              <a:t>directory</a:t>
            </a:r>
            <a:r>
              <a:rPr lang="en" sz="1600">
                <a:solidFill>
                  <a:srgbClr val="595959"/>
                </a:solidFill>
              </a:rPr>
              <a:t> and their </a:t>
            </a:r>
            <a:r>
              <a:rPr b="1" lang="en" sz="1600">
                <a:solidFill>
                  <a:schemeClr val="dk1"/>
                </a:solidFill>
              </a:rPr>
              <a:t>pathnames</a:t>
            </a:r>
            <a:r>
              <a:rPr lang="en" sz="1600">
                <a:solidFill>
                  <a:srgbClr val="595959"/>
                </a:solidFill>
              </a:rPr>
              <a:t> as they exist on the host file system.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862" y="1247838"/>
            <a:ext cx="2796275" cy="3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67150" y="194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directory?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267150" y="641869"/>
            <a:ext cx="852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A type of </a:t>
            </a:r>
            <a:r>
              <a:rPr b="1" lang="en" sz="1600">
                <a:solidFill>
                  <a:schemeClr val="dk1"/>
                </a:solidFill>
              </a:rPr>
              <a:t>file</a:t>
            </a:r>
            <a:r>
              <a:rPr lang="en" sz="1600">
                <a:solidFill>
                  <a:srgbClr val="595959"/>
                </a:solidFill>
              </a:rPr>
              <a:t> that can contain other </a:t>
            </a:r>
            <a:r>
              <a:rPr b="1" lang="en" sz="1600">
                <a:solidFill>
                  <a:schemeClr val="dk1"/>
                </a:solidFill>
              </a:rPr>
              <a:t>files</a:t>
            </a:r>
            <a:r>
              <a:rPr lang="en" sz="1600">
                <a:solidFill>
                  <a:schemeClr val="dk2"/>
                </a:solidFill>
              </a:rPr>
              <a:t> or </a:t>
            </a:r>
            <a:r>
              <a:rPr b="1" lang="en" sz="1600">
                <a:solidFill>
                  <a:schemeClr val="dk1"/>
                </a:solidFill>
              </a:rPr>
              <a:t>directories </a:t>
            </a:r>
            <a:r>
              <a:rPr lang="en" sz="1600">
                <a:solidFill>
                  <a:srgbClr val="595959"/>
                </a:solidFill>
              </a:rPr>
              <a:t>within it.</a:t>
            </a:r>
            <a:endParaRPr sz="1600">
              <a:solidFill>
                <a:srgbClr val="595959"/>
              </a:solidFill>
            </a:endParaRPr>
          </a:p>
        </p:txBody>
      </p:sp>
      <p:grpSp>
        <p:nvGrpSpPr>
          <p:cNvPr id="152" name="Google Shape;152;p20"/>
          <p:cNvGrpSpPr/>
          <p:nvPr/>
        </p:nvGrpSpPr>
        <p:grpSpPr>
          <a:xfrm>
            <a:off x="108301" y="1075990"/>
            <a:ext cx="3968166" cy="2955835"/>
            <a:chOff x="151300" y="1077700"/>
            <a:chExt cx="3591101" cy="2212451"/>
          </a:xfrm>
        </p:grpSpPr>
        <p:pic>
          <p:nvPicPr>
            <p:cNvPr id="153" name="Google Shape;15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1300" y="1077700"/>
              <a:ext cx="3591101" cy="2212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2902" y="2340818"/>
              <a:ext cx="1079131" cy="772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9205" y="1819243"/>
              <a:ext cx="472050" cy="543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39518" y="1819243"/>
              <a:ext cx="472050" cy="543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74362" y="1819243"/>
              <a:ext cx="472050" cy="543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45494" y="2600708"/>
              <a:ext cx="434817" cy="51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81848" y="2600708"/>
              <a:ext cx="434817" cy="51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5007" y="2340818"/>
              <a:ext cx="1079131" cy="772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47599" y="2600708"/>
              <a:ext cx="434817" cy="51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3953" y="2600708"/>
              <a:ext cx="434817" cy="512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0"/>
            <p:cNvSpPr txBox="1"/>
            <p:nvPr/>
          </p:nvSpPr>
          <p:spPr>
            <a:xfrm>
              <a:off x="682623" y="1095655"/>
              <a:ext cx="873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MyStuff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600550" y="1913250"/>
              <a:ext cx="11109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A     B     C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852975" y="2283670"/>
              <a:ext cx="4722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D1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1943437" y="2283670"/>
              <a:ext cx="4722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D2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2049681" y="2692305"/>
              <a:ext cx="873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A2  B2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957274" y="2686205"/>
              <a:ext cx="873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A1  B1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3974825" y="1151750"/>
            <a:ext cx="4967375" cy="3058250"/>
            <a:chOff x="3822425" y="1151750"/>
            <a:chExt cx="4967375" cy="3058250"/>
          </a:xfrm>
        </p:grpSpPr>
        <p:sp>
          <p:nvSpPr>
            <p:cNvPr id="170" name="Google Shape;170;p20"/>
            <p:cNvSpPr/>
            <p:nvPr/>
          </p:nvSpPr>
          <p:spPr>
            <a:xfrm>
              <a:off x="5911300" y="1151750"/>
              <a:ext cx="11109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MyStuff</a:t>
              </a:r>
              <a:endParaRPr b="1"/>
            </a:p>
          </p:txBody>
        </p:sp>
        <p:cxnSp>
          <p:nvCxnSpPr>
            <p:cNvPr id="171" name="Google Shape;171;p20"/>
            <p:cNvCxnSpPr>
              <a:stCxn id="170" idx="2"/>
              <a:endCxn id="172" idx="0"/>
            </p:cNvCxnSpPr>
            <p:nvPr/>
          </p:nvCxnSpPr>
          <p:spPr>
            <a:xfrm flipH="1">
              <a:off x="4058650" y="1724450"/>
              <a:ext cx="2408100" cy="78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0"/>
            <p:cNvCxnSpPr>
              <a:stCxn id="170" idx="2"/>
            </p:cNvCxnSpPr>
            <p:nvPr/>
          </p:nvCxnSpPr>
          <p:spPr>
            <a:xfrm flipH="1">
              <a:off x="4556050" y="1724450"/>
              <a:ext cx="1910700" cy="79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0"/>
            <p:cNvCxnSpPr>
              <a:stCxn id="170" idx="2"/>
              <a:endCxn id="175" idx="0"/>
            </p:cNvCxnSpPr>
            <p:nvPr/>
          </p:nvCxnSpPr>
          <p:spPr>
            <a:xfrm flipH="1">
              <a:off x="5097550" y="1724450"/>
              <a:ext cx="1369200" cy="78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0"/>
            <p:cNvCxnSpPr>
              <a:stCxn id="170" idx="2"/>
              <a:endCxn id="177" idx="0"/>
            </p:cNvCxnSpPr>
            <p:nvPr/>
          </p:nvCxnSpPr>
          <p:spPr>
            <a:xfrm>
              <a:off x="6466750" y="1724450"/>
              <a:ext cx="1549800" cy="75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0"/>
            <p:cNvCxnSpPr>
              <a:stCxn id="170" idx="2"/>
              <a:endCxn id="179" idx="0"/>
            </p:cNvCxnSpPr>
            <p:nvPr/>
          </p:nvCxnSpPr>
          <p:spPr>
            <a:xfrm flipH="1">
              <a:off x="6300250" y="1724450"/>
              <a:ext cx="166500" cy="75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" name="Google Shape;172;p20"/>
            <p:cNvSpPr/>
            <p:nvPr/>
          </p:nvSpPr>
          <p:spPr>
            <a:xfrm>
              <a:off x="3822425" y="2514000"/>
              <a:ext cx="472200" cy="51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</a:t>
              </a:r>
              <a:endParaRPr b="1"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4341900" y="2514000"/>
              <a:ext cx="472200" cy="51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</a:t>
              </a:r>
              <a:endParaRPr b="1"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861375" y="2514000"/>
              <a:ext cx="472200" cy="51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</a:t>
              </a:r>
              <a:endParaRPr b="1"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744650" y="2484000"/>
              <a:ext cx="11109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D1</a:t>
              </a:r>
              <a:endParaRPr b="1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7461075" y="2484000"/>
              <a:ext cx="1110900" cy="572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D2</a:t>
              </a:r>
              <a:endParaRPr b="1"/>
            </a:p>
          </p:txBody>
        </p:sp>
        <p:cxnSp>
          <p:nvCxnSpPr>
            <p:cNvPr id="181" name="Google Shape;181;p20"/>
            <p:cNvCxnSpPr>
              <a:stCxn id="179" idx="2"/>
              <a:endCxn id="182" idx="0"/>
            </p:cNvCxnSpPr>
            <p:nvPr/>
          </p:nvCxnSpPr>
          <p:spPr>
            <a:xfrm flipH="1">
              <a:off x="5849800" y="3056700"/>
              <a:ext cx="450300" cy="6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20"/>
            <p:cNvSpPr/>
            <p:nvPr/>
          </p:nvSpPr>
          <p:spPr>
            <a:xfrm>
              <a:off x="5613550" y="3697300"/>
              <a:ext cx="472200" cy="51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A1</a:t>
              </a:r>
              <a:endParaRPr b="1"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565000" y="3697300"/>
              <a:ext cx="472200" cy="51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B1</a:t>
              </a:r>
              <a:endParaRPr b="1"/>
            </a:p>
          </p:txBody>
        </p:sp>
        <p:cxnSp>
          <p:nvCxnSpPr>
            <p:cNvPr id="184" name="Google Shape;184;p20"/>
            <p:cNvCxnSpPr>
              <a:stCxn id="179" idx="2"/>
              <a:endCxn id="183" idx="0"/>
            </p:cNvCxnSpPr>
            <p:nvPr/>
          </p:nvCxnSpPr>
          <p:spPr>
            <a:xfrm>
              <a:off x="6300100" y="3056700"/>
              <a:ext cx="501000" cy="6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0"/>
            <p:cNvCxnSpPr>
              <a:endCxn id="186" idx="0"/>
            </p:cNvCxnSpPr>
            <p:nvPr/>
          </p:nvCxnSpPr>
          <p:spPr>
            <a:xfrm flipH="1">
              <a:off x="7602250" y="3056800"/>
              <a:ext cx="450300" cy="6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" name="Google Shape;186;p20"/>
            <p:cNvSpPr/>
            <p:nvPr/>
          </p:nvSpPr>
          <p:spPr>
            <a:xfrm>
              <a:off x="7366150" y="3697300"/>
              <a:ext cx="472200" cy="51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A2</a:t>
              </a:r>
              <a:endParaRPr b="1"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8317600" y="3697300"/>
              <a:ext cx="472200" cy="512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B2</a:t>
              </a:r>
              <a:endParaRPr b="1"/>
            </a:p>
          </p:txBody>
        </p:sp>
        <p:cxnSp>
          <p:nvCxnSpPr>
            <p:cNvPr id="188" name="Google Shape;188;p20"/>
            <p:cNvCxnSpPr>
              <a:endCxn id="187" idx="0"/>
            </p:cNvCxnSpPr>
            <p:nvPr/>
          </p:nvCxnSpPr>
          <p:spPr>
            <a:xfrm>
              <a:off x="8052700" y="3056800"/>
              <a:ext cx="501000" cy="64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235500" y="615700"/>
            <a:ext cx="8520600" cy="4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The string indicating the path to traverse to reach a file or directory on the host file system.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A pathname has two components: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An optional </a:t>
            </a:r>
            <a:r>
              <a:rPr lang="en" sz="1600">
                <a:solidFill>
                  <a:schemeClr val="dk1"/>
                </a:solidFill>
              </a:rPr>
              <a:t>system-dependent disk-drive specifier</a:t>
            </a:r>
            <a:r>
              <a:rPr lang="en" sz="1600">
                <a:solidFill>
                  <a:srgbClr val="595959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(used to specify ABSOLUTE path)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Forward Slash "</a:t>
            </a:r>
            <a:r>
              <a:rPr lang="en" sz="1600">
                <a:solidFill>
                  <a:schemeClr val="dk1"/>
                </a:solidFill>
              </a:rPr>
              <a:t>/</a:t>
            </a:r>
            <a:r>
              <a:rPr lang="en" sz="1600">
                <a:solidFill>
                  <a:srgbClr val="595959"/>
                </a:solidFill>
              </a:rPr>
              <a:t>" for the UNIX root directory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or 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Backward Slash </a:t>
            </a:r>
            <a:r>
              <a:rPr lang="en" sz="1600">
                <a:solidFill>
                  <a:srgbClr val="595959"/>
                </a:solidFill>
              </a:rPr>
              <a:t>"</a:t>
            </a:r>
            <a:r>
              <a:rPr lang="en" sz="1600">
                <a:solidFill>
                  <a:schemeClr val="dk1"/>
                </a:solidFill>
              </a:rPr>
              <a:t>\\\\</a:t>
            </a:r>
            <a:r>
              <a:rPr lang="en" sz="1600">
                <a:solidFill>
                  <a:srgbClr val="595959"/>
                </a:solidFill>
              </a:rPr>
              <a:t>"  or </a:t>
            </a:r>
            <a:r>
              <a:rPr lang="en" sz="1600">
                <a:solidFill>
                  <a:schemeClr val="dk2"/>
                </a:solidFill>
              </a:rPr>
              <a:t>"</a:t>
            </a:r>
            <a:r>
              <a:rPr lang="en" sz="1600">
                <a:solidFill>
                  <a:schemeClr val="dk1"/>
                </a:solidFill>
              </a:rPr>
              <a:t>C:/</a:t>
            </a:r>
            <a:r>
              <a:rPr lang="en" sz="1600">
                <a:solidFill>
                  <a:schemeClr val="dk2"/>
                </a:solidFill>
              </a:rPr>
              <a:t>"  or "</a:t>
            </a:r>
            <a:r>
              <a:rPr lang="en" sz="1600">
                <a:solidFill>
                  <a:schemeClr val="dk1"/>
                </a:solidFill>
              </a:rPr>
              <a:t>F:/</a:t>
            </a:r>
            <a:r>
              <a:rPr lang="en" sz="1600">
                <a:solidFill>
                  <a:schemeClr val="dk2"/>
                </a:solidFill>
              </a:rPr>
              <a:t>"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595959"/>
                </a:solidFill>
              </a:rPr>
              <a:t>for a Microsoft Windows pathname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followed by</a:t>
            </a:r>
            <a:r>
              <a:rPr lang="en" sz="1600">
                <a:solidFill>
                  <a:srgbClr val="595959"/>
                </a:solidFill>
              </a:rPr>
              <a:t> a sequence of zero or more </a:t>
            </a:r>
            <a:r>
              <a:rPr lang="en" sz="1600">
                <a:solidFill>
                  <a:schemeClr val="dk1"/>
                </a:solidFill>
              </a:rPr>
              <a:t>string names</a:t>
            </a:r>
            <a:r>
              <a:rPr lang="en" sz="1600">
                <a:solidFill>
                  <a:srgbClr val="595959"/>
                </a:solidFill>
              </a:rPr>
              <a:t>.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235500" y="4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pathname?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