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AE5566-B638-429F-83E8-5AEA9DC019BF}">
  <a:tblStyle styleId="{E5AE5566-B638-429F-83E8-5AEA9DC01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d407d80a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d407d80a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a22e6256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a22e6256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a22e6256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a22e6256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56636458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56636458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22e6256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22e6256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6e05adc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6e05adc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a22e6256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a22e6256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53f0c9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53f0c9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a22e6256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a22e6256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a22e6256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a22e6256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407d8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407d8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a22e6256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a22e6256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a22e6256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a22e6256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a22e6256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a22e6256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d407d80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d407d80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22e625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a22e625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22e625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a22e625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22e625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a22e625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a22e6256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a22e6256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a22e6256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a22e6256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22e625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a22e625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Dimensional Arrays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2 Chapter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306052" y="4223623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22"/>
          <p:cNvSpPr/>
          <p:nvPr/>
        </p:nvSpPr>
        <p:spPr>
          <a:xfrm>
            <a:off x="341453" y="4566928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94" name="Google Shape;194;p22"/>
          <p:cNvSpPr txBox="1"/>
          <p:nvPr/>
        </p:nvSpPr>
        <p:spPr>
          <a:xfrm>
            <a:off x="306052" y="4366095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95" name="Google Shape;195;p22"/>
          <p:cNvSpPr txBox="1"/>
          <p:nvPr/>
        </p:nvSpPr>
        <p:spPr>
          <a:xfrm>
            <a:off x="484799" y="4719228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" name="Google Shape;196;p22"/>
          <p:cNvSpPr/>
          <p:nvPr/>
        </p:nvSpPr>
        <p:spPr>
          <a:xfrm>
            <a:off x="2133125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550819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968514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386208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803903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221597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639292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056986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474681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5892375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133125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07" name="Google Shape;207;p22"/>
          <p:cNvSpPr/>
          <p:nvPr/>
        </p:nvSpPr>
        <p:spPr>
          <a:xfrm>
            <a:off x="2550819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08" name="Google Shape;208;p22"/>
          <p:cNvSpPr/>
          <p:nvPr/>
        </p:nvSpPr>
        <p:spPr>
          <a:xfrm>
            <a:off x="2968513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09" name="Google Shape;209;p22"/>
          <p:cNvSpPr/>
          <p:nvPr/>
        </p:nvSpPr>
        <p:spPr>
          <a:xfrm>
            <a:off x="3386207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10" name="Google Shape;210;p22"/>
          <p:cNvSpPr/>
          <p:nvPr/>
        </p:nvSpPr>
        <p:spPr>
          <a:xfrm>
            <a:off x="3803901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11" name="Google Shape;211;p22"/>
          <p:cNvSpPr/>
          <p:nvPr/>
        </p:nvSpPr>
        <p:spPr>
          <a:xfrm>
            <a:off x="4221595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12" name="Google Shape;212;p22"/>
          <p:cNvSpPr/>
          <p:nvPr/>
        </p:nvSpPr>
        <p:spPr>
          <a:xfrm>
            <a:off x="4639290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13" name="Google Shape;213;p22"/>
          <p:cNvSpPr/>
          <p:nvPr/>
        </p:nvSpPr>
        <p:spPr>
          <a:xfrm>
            <a:off x="5056984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214" name="Google Shape;214;p22"/>
          <p:cNvSpPr/>
          <p:nvPr/>
        </p:nvSpPr>
        <p:spPr>
          <a:xfrm>
            <a:off x="5474678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215" name="Google Shape;215;p22"/>
          <p:cNvSpPr/>
          <p:nvPr/>
        </p:nvSpPr>
        <p:spPr>
          <a:xfrm>
            <a:off x="5892372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216" name="Google Shape;216;p22"/>
          <p:cNvSpPr txBox="1"/>
          <p:nvPr/>
        </p:nvSpPr>
        <p:spPr>
          <a:xfrm>
            <a:off x="2691300" y="4787675"/>
            <a:ext cx="37614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3</a:t>
            </a:r>
            <a:endParaRPr sz="1800"/>
          </a:p>
        </p:txBody>
      </p:sp>
      <p:sp>
        <p:nvSpPr>
          <p:cNvPr id="217" name="Google Shape;217;p2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 2D Array to store </a:t>
            </a:r>
            <a:r>
              <a:rPr lang="en">
                <a:solidFill>
                  <a:schemeClr val="accent1"/>
                </a:solidFill>
              </a:rPr>
              <a:t>int</a:t>
            </a:r>
            <a:r>
              <a:rPr lang="en"/>
              <a:t> values</a:t>
            </a:r>
            <a:endParaRPr/>
          </a:p>
        </p:txBody>
      </p:sp>
      <p:sp>
        <p:nvSpPr>
          <p:cNvPr id="218" name="Google Shape;218;p22"/>
          <p:cNvSpPr txBox="1"/>
          <p:nvPr>
            <p:ph idx="4294967295" type="body"/>
          </p:nvPr>
        </p:nvSpPr>
        <p:spPr>
          <a:xfrm>
            <a:off x="311700" y="1533475"/>
            <a:ext cx="8142300" cy="770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][ ] scores;                                     // declare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= new int </a:t>
            </a:r>
            <a:r>
              <a:rPr lang="en"/>
              <a:t>[3][10] </a:t>
            </a:r>
            <a:r>
              <a:rPr lang="en"/>
              <a:t> ;                    // initialize array afterward</a:t>
            </a:r>
            <a:endParaRPr/>
          </a:p>
        </p:txBody>
      </p:sp>
      <p:sp>
        <p:nvSpPr>
          <p:cNvPr id="219" name="Google Shape;219;p22"/>
          <p:cNvSpPr txBox="1"/>
          <p:nvPr>
            <p:ph idx="4294967295" type="body"/>
          </p:nvPr>
        </p:nvSpPr>
        <p:spPr>
          <a:xfrm>
            <a:off x="311700" y="923875"/>
            <a:ext cx="81423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][ ] scores = new int [3][10] ;            // declare and initialize in 1 statement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 rot="-2794233">
            <a:off x="363956" y="4098165"/>
            <a:ext cx="1818867" cy="83580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idx="4294967295" type="body"/>
          </p:nvPr>
        </p:nvSpPr>
        <p:spPr>
          <a:xfrm>
            <a:off x="311700" y="2337251"/>
            <a:ext cx="8142300" cy="436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scores.length ;            // returns 3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133125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2550819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2968514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3386208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803903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4221597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4639292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056986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474681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892375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133125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550819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968514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3386208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3803903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221597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639292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056986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474681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5892375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758390" y="328263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43" name="Google Shape;243;p22"/>
          <p:cNvSpPr/>
          <p:nvPr/>
        </p:nvSpPr>
        <p:spPr>
          <a:xfrm>
            <a:off x="1758390" y="3649501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44" name="Google Shape;244;p22"/>
          <p:cNvSpPr/>
          <p:nvPr/>
        </p:nvSpPr>
        <p:spPr>
          <a:xfrm>
            <a:off x="1758390" y="4016364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45" name="Google Shape;245;p22"/>
          <p:cNvSpPr/>
          <p:nvPr/>
        </p:nvSpPr>
        <p:spPr>
          <a:xfrm flipH="1" rot="2232">
            <a:off x="6291043" y="4084612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 rot="-5209">
            <a:off x="774124" y="3227128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6384725" y="3233425"/>
            <a:ext cx="2625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row’s</a:t>
            </a:r>
            <a:r>
              <a:rPr lang="en" sz="1800"/>
              <a:t> length is 10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/>
          <p:nvPr/>
        </p:nvSpPr>
        <p:spPr>
          <a:xfrm>
            <a:off x="83102" y="278624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" name="Google Shape;253;p23"/>
          <p:cNvSpPr/>
          <p:nvPr/>
        </p:nvSpPr>
        <p:spPr>
          <a:xfrm>
            <a:off x="118503" y="312955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54" name="Google Shape;254;p23"/>
          <p:cNvSpPr txBox="1"/>
          <p:nvPr/>
        </p:nvSpPr>
        <p:spPr>
          <a:xfrm>
            <a:off x="83102" y="292871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][ ]</a:t>
            </a:r>
            <a:endParaRPr sz="1100"/>
          </a:p>
        </p:txBody>
      </p:sp>
      <p:sp>
        <p:nvSpPr>
          <p:cNvPr id="255" name="Google Shape;255;p23"/>
          <p:cNvSpPr txBox="1"/>
          <p:nvPr/>
        </p:nvSpPr>
        <p:spPr>
          <a:xfrm>
            <a:off x="261849" y="328185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23"/>
          <p:cNvSpPr/>
          <p:nvPr/>
        </p:nvSpPr>
        <p:spPr>
          <a:xfrm>
            <a:off x="3859019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276713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694408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5112102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5529797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947491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6365186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6782880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7200574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7618269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3859019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67" name="Google Shape;267;p23"/>
          <p:cNvSpPr/>
          <p:nvPr/>
        </p:nvSpPr>
        <p:spPr>
          <a:xfrm>
            <a:off x="4276713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68" name="Google Shape;268;p23"/>
          <p:cNvSpPr/>
          <p:nvPr/>
        </p:nvSpPr>
        <p:spPr>
          <a:xfrm>
            <a:off x="4694407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69" name="Google Shape;269;p23"/>
          <p:cNvSpPr/>
          <p:nvPr/>
        </p:nvSpPr>
        <p:spPr>
          <a:xfrm>
            <a:off x="5112101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70" name="Google Shape;270;p23"/>
          <p:cNvSpPr/>
          <p:nvPr/>
        </p:nvSpPr>
        <p:spPr>
          <a:xfrm>
            <a:off x="5529795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71" name="Google Shape;271;p23"/>
          <p:cNvSpPr/>
          <p:nvPr/>
        </p:nvSpPr>
        <p:spPr>
          <a:xfrm>
            <a:off x="5947489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72" name="Google Shape;272;p23"/>
          <p:cNvSpPr/>
          <p:nvPr/>
        </p:nvSpPr>
        <p:spPr>
          <a:xfrm>
            <a:off x="6365183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73" name="Google Shape;273;p23"/>
          <p:cNvSpPr/>
          <p:nvPr/>
        </p:nvSpPr>
        <p:spPr>
          <a:xfrm>
            <a:off x="6782878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274" name="Google Shape;274;p23"/>
          <p:cNvSpPr/>
          <p:nvPr/>
        </p:nvSpPr>
        <p:spPr>
          <a:xfrm>
            <a:off x="7200572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275" name="Google Shape;275;p23"/>
          <p:cNvSpPr/>
          <p:nvPr/>
        </p:nvSpPr>
        <p:spPr>
          <a:xfrm>
            <a:off x="7618266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276" name="Google Shape;276;p2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 2D Array to store </a:t>
            </a:r>
            <a:r>
              <a:rPr lang="en">
                <a:solidFill>
                  <a:schemeClr val="accent1"/>
                </a:solidFill>
              </a:rPr>
              <a:t>int</a:t>
            </a:r>
            <a:r>
              <a:rPr lang="en"/>
              <a:t> values</a:t>
            </a:r>
            <a:endParaRPr/>
          </a:p>
        </p:txBody>
      </p:sp>
      <p:sp>
        <p:nvSpPr>
          <p:cNvPr id="277" name="Google Shape;277;p23"/>
          <p:cNvSpPr txBox="1"/>
          <p:nvPr>
            <p:ph idx="4294967295" type="body"/>
          </p:nvPr>
        </p:nvSpPr>
        <p:spPr>
          <a:xfrm>
            <a:off x="311700" y="1990675"/>
            <a:ext cx="8142300" cy="436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</a:t>
            </a:r>
            <a:r>
              <a:rPr lang="en"/>
              <a:t>[ ]</a:t>
            </a:r>
            <a:r>
              <a:rPr lang="en"/>
              <a:t> scores = {</a:t>
            </a:r>
            <a:r>
              <a:rPr lang="en"/>
              <a:t>valsA,valsB,valsC</a:t>
            </a:r>
            <a:r>
              <a:rPr lang="en"/>
              <a:t>};    </a:t>
            </a:r>
            <a:r>
              <a:rPr lang="en"/>
              <a:t>// declare and initialize in 1 statement</a:t>
            </a:r>
            <a:endParaRPr/>
          </a:p>
        </p:txBody>
      </p:sp>
      <p:sp>
        <p:nvSpPr>
          <p:cNvPr id="278" name="Google Shape;278;p23"/>
          <p:cNvSpPr txBox="1"/>
          <p:nvPr>
            <p:ph idx="4294967295" type="body"/>
          </p:nvPr>
        </p:nvSpPr>
        <p:spPr>
          <a:xfrm>
            <a:off x="311700" y="847675"/>
            <a:ext cx="8142300" cy="1045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valsA = new int [10] ;            // declare and initialize in 1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valsB = new int [10] ;            // declare and initialize in 1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[ ] valsC = new int [10] ;            // declare and initialize in 1 statement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 rot="-139892">
            <a:off x="329169" y="3272277"/>
            <a:ext cx="3458563" cy="84000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3859019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4276713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694408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112102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5529797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5947491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6365186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6782880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7200574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7618269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3859019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4276713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4694408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5112102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5529797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5947491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6365186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6782880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7200574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7618269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484283" y="328263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01" name="Google Shape;301;p23"/>
          <p:cNvSpPr/>
          <p:nvPr/>
        </p:nvSpPr>
        <p:spPr>
          <a:xfrm>
            <a:off x="3484283" y="3649501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02" name="Google Shape;302;p23"/>
          <p:cNvSpPr/>
          <p:nvPr/>
        </p:nvSpPr>
        <p:spPr>
          <a:xfrm>
            <a:off x="3484283" y="4016364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03" name="Google Shape;303;p23"/>
          <p:cNvSpPr/>
          <p:nvPr/>
        </p:nvSpPr>
        <p:spPr>
          <a:xfrm>
            <a:off x="1302302" y="259672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4" name="Google Shape;304;p23"/>
          <p:cNvSpPr/>
          <p:nvPr/>
        </p:nvSpPr>
        <p:spPr>
          <a:xfrm>
            <a:off x="1337703" y="294003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valsA</a:t>
            </a:r>
            <a:endParaRPr sz="1000"/>
          </a:p>
        </p:txBody>
      </p:sp>
      <p:sp>
        <p:nvSpPr>
          <p:cNvPr id="305" name="Google Shape;305;p23"/>
          <p:cNvSpPr txBox="1"/>
          <p:nvPr/>
        </p:nvSpPr>
        <p:spPr>
          <a:xfrm>
            <a:off x="1302302" y="273919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06" name="Google Shape;306;p23"/>
          <p:cNvSpPr txBox="1"/>
          <p:nvPr/>
        </p:nvSpPr>
        <p:spPr>
          <a:xfrm>
            <a:off x="1481049" y="3092329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7" name="Google Shape;307;p23"/>
          <p:cNvSpPr/>
          <p:nvPr/>
        </p:nvSpPr>
        <p:spPr>
          <a:xfrm rot="260940">
            <a:off x="1554434" y="3221140"/>
            <a:ext cx="2069058" cy="8382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1302302" y="3383472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9" name="Google Shape;309;p23"/>
          <p:cNvSpPr/>
          <p:nvPr/>
        </p:nvSpPr>
        <p:spPr>
          <a:xfrm>
            <a:off x="1337703" y="3726777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valsB</a:t>
            </a:r>
            <a:endParaRPr sz="1000"/>
          </a:p>
        </p:txBody>
      </p:sp>
      <p:sp>
        <p:nvSpPr>
          <p:cNvPr id="310" name="Google Shape;310;p23"/>
          <p:cNvSpPr txBox="1"/>
          <p:nvPr/>
        </p:nvSpPr>
        <p:spPr>
          <a:xfrm>
            <a:off x="1302302" y="3525944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11" name="Google Shape;311;p23"/>
          <p:cNvSpPr txBox="1"/>
          <p:nvPr/>
        </p:nvSpPr>
        <p:spPr>
          <a:xfrm>
            <a:off x="1481049" y="3879076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2" name="Google Shape;312;p23"/>
          <p:cNvSpPr/>
          <p:nvPr/>
        </p:nvSpPr>
        <p:spPr>
          <a:xfrm rot="-468118">
            <a:off x="1550350" y="3767038"/>
            <a:ext cx="2103875" cy="84077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302302" y="4145472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4" name="Google Shape;314;p23"/>
          <p:cNvSpPr/>
          <p:nvPr/>
        </p:nvSpPr>
        <p:spPr>
          <a:xfrm>
            <a:off x="1337703" y="4488777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valsC</a:t>
            </a:r>
            <a:endParaRPr sz="1000"/>
          </a:p>
        </p:txBody>
      </p:sp>
      <p:sp>
        <p:nvSpPr>
          <p:cNvPr id="315" name="Google Shape;315;p23"/>
          <p:cNvSpPr txBox="1"/>
          <p:nvPr/>
        </p:nvSpPr>
        <p:spPr>
          <a:xfrm>
            <a:off x="1302302" y="4287944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16" name="Google Shape;316;p23"/>
          <p:cNvSpPr txBox="1"/>
          <p:nvPr/>
        </p:nvSpPr>
        <p:spPr>
          <a:xfrm>
            <a:off x="1481049" y="4641076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23"/>
          <p:cNvSpPr/>
          <p:nvPr/>
        </p:nvSpPr>
        <p:spPr>
          <a:xfrm rot="-1086822">
            <a:off x="1526026" y="4308292"/>
            <a:ext cx="2182670" cy="83165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 txBox="1"/>
          <p:nvPr>
            <p:ph idx="4294967295" type="body"/>
          </p:nvPr>
        </p:nvSpPr>
        <p:spPr>
          <a:xfrm>
            <a:off x="2528075" y="4359150"/>
            <a:ext cx="2157000" cy="6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scores[0]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valsA</a:t>
            </a:r>
            <a:endParaRPr sz="1400">
              <a:solidFill>
                <a:srgbClr val="FFAB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97A7"/>
                </a:solidFill>
              </a:rPr>
              <a:t>scores[0][9]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valsA[9]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endParaRPr sz="1400"/>
          </a:p>
        </p:txBody>
      </p:sp>
      <p:sp>
        <p:nvSpPr>
          <p:cNvPr id="319" name="Google Shape;319;p23"/>
          <p:cNvSpPr txBox="1"/>
          <p:nvPr>
            <p:ph idx="4294967295" type="body"/>
          </p:nvPr>
        </p:nvSpPr>
        <p:spPr>
          <a:xfrm>
            <a:off x="4730550" y="4359150"/>
            <a:ext cx="2157000" cy="6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scores[1]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valsB</a:t>
            </a:r>
            <a:endParaRPr sz="1400">
              <a:solidFill>
                <a:srgbClr val="FFAB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scores[1][4]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valsB[4]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endParaRPr sz="1400"/>
          </a:p>
        </p:txBody>
      </p:sp>
      <p:sp>
        <p:nvSpPr>
          <p:cNvPr id="320" name="Google Shape;320;p23"/>
          <p:cNvSpPr txBox="1"/>
          <p:nvPr>
            <p:ph idx="4294967295" type="body"/>
          </p:nvPr>
        </p:nvSpPr>
        <p:spPr>
          <a:xfrm>
            <a:off x="6810625" y="4359150"/>
            <a:ext cx="2157000" cy="6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scores[2]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valsC</a:t>
            </a:r>
            <a:endParaRPr sz="1400">
              <a:solidFill>
                <a:srgbClr val="FFAB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scores[2][3]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valsC[3]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/>
          <p:nvPr/>
        </p:nvSpPr>
        <p:spPr>
          <a:xfrm>
            <a:off x="83102" y="278624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6" name="Google Shape;326;p24"/>
          <p:cNvSpPr/>
          <p:nvPr/>
        </p:nvSpPr>
        <p:spPr>
          <a:xfrm>
            <a:off x="118503" y="312955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27" name="Google Shape;327;p24"/>
          <p:cNvSpPr txBox="1"/>
          <p:nvPr/>
        </p:nvSpPr>
        <p:spPr>
          <a:xfrm>
            <a:off x="83102" y="292871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28" name="Google Shape;328;p24"/>
          <p:cNvSpPr txBox="1"/>
          <p:nvPr/>
        </p:nvSpPr>
        <p:spPr>
          <a:xfrm>
            <a:off x="261849" y="328185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24"/>
          <p:cNvSpPr/>
          <p:nvPr/>
        </p:nvSpPr>
        <p:spPr>
          <a:xfrm>
            <a:off x="3859019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4276713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4694408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5112102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5529797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5947491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6365186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6782880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7200574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7618269" y="325745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3859019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40" name="Google Shape;340;p24"/>
          <p:cNvSpPr/>
          <p:nvPr/>
        </p:nvSpPr>
        <p:spPr>
          <a:xfrm>
            <a:off x="4276713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41" name="Google Shape;341;p24"/>
          <p:cNvSpPr/>
          <p:nvPr/>
        </p:nvSpPr>
        <p:spPr>
          <a:xfrm>
            <a:off x="4694407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42" name="Google Shape;342;p24"/>
          <p:cNvSpPr/>
          <p:nvPr/>
        </p:nvSpPr>
        <p:spPr>
          <a:xfrm>
            <a:off x="5112101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43" name="Google Shape;343;p24"/>
          <p:cNvSpPr/>
          <p:nvPr/>
        </p:nvSpPr>
        <p:spPr>
          <a:xfrm>
            <a:off x="5529795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44" name="Google Shape;344;p24"/>
          <p:cNvSpPr/>
          <p:nvPr/>
        </p:nvSpPr>
        <p:spPr>
          <a:xfrm>
            <a:off x="5947489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45" name="Google Shape;345;p24"/>
          <p:cNvSpPr/>
          <p:nvPr/>
        </p:nvSpPr>
        <p:spPr>
          <a:xfrm>
            <a:off x="6365183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46" name="Google Shape;346;p24"/>
          <p:cNvSpPr/>
          <p:nvPr/>
        </p:nvSpPr>
        <p:spPr>
          <a:xfrm>
            <a:off x="6782878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347" name="Google Shape;347;p24"/>
          <p:cNvSpPr/>
          <p:nvPr/>
        </p:nvSpPr>
        <p:spPr>
          <a:xfrm>
            <a:off x="7200572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348" name="Google Shape;348;p24"/>
          <p:cNvSpPr/>
          <p:nvPr/>
        </p:nvSpPr>
        <p:spPr>
          <a:xfrm>
            <a:off x="7618266" y="30522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349" name="Google Shape;349;p2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 2D Array to store </a:t>
            </a:r>
            <a:r>
              <a:rPr lang="en">
                <a:solidFill>
                  <a:schemeClr val="accent1"/>
                </a:solidFill>
              </a:rPr>
              <a:t>int</a:t>
            </a:r>
            <a:r>
              <a:rPr lang="en"/>
              <a:t> values</a:t>
            </a:r>
            <a:endParaRPr/>
          </a:p>
        </p:txBody>
      </p:sp>
      <p:sp>
        <p:nvSpPr>
          <p:cNvPr id="350" name="Google Shape;350;p24"/>
          <p:cNvSpPr txBox="1"/>
          <p:nvPr>
            <p:ph idx="4294967295" type="body"/>
          </p:nvPr>
        </p:nvSpPr>
        <p:spPr>
          <a:xfrm>
            <a:off x="311700" y="1990675"/>
            <a:ext cx="8142300" cy="436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][ ] scores = {valsA,valsB,valsC};    // declare and initialize in 1 statement</a:t>
            </a:r>
            <a:endParaRPr/>
          </a:p>
        </p:txBody>
      </p:sp>
      <p:sp>
        <p:nvSpPr>
          <p:cNvPr id="351" name="Google Shape;351;p24"/>
          <p:cNvSpPr txBox="1"/>
          <p:nvPr>
            <p:ph idx="4294967295" type="body"/>
          </p:nvPr>
        </p:nvSpPr>
        <p:spPr>
          <a:xfrm>
            <a:off x="311700" y="847675"/>
            <a:ext cx="8142300" cy="1045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valsA = new int [10] ;            // declare and initialize in 1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valsB = new int [3] ;            // declare and initialize in 1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valsC = new int [7] ;            // declare and initialize in 1 statement</a:t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 rot="-139892">
            <a:off x="329169" y="3272277"/>
            <a:ext cx="3458563" cy="84000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3859019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4276713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4694408" y="359169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3859019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4276713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4694408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5112102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5529797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5947491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6365186" y="3925930"/>
            <a:ext cx="4095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3484283" y="328263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64" name="Google Shape;364;p24"/>
          <p:cNvSpPr/>
          <p:nvPr/>
        </p:nvSpPr>
        <p:spPr>
          <a:xfrm>
            <a:off x="3484283" y="3649501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65" name="Google Shape;365;p24"/>
          <p:cNvSpPr/>
          <p:nvPr/>
        </p:nvSpPr>
        <p:spPr>
          <a:xfrm>
            <a:off x="3484283" y="4016364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66" name="Google Shape;366;p24"/>
          <p:cNvSpPr/>
          <p:nvPr/>
        </p:nvSpPr>
        <p:spPr>
          <a:xfrm>
            <a:off x="1302302" y="259672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7" name="Google Shape;367;p24"/>
          <p:cNvSpPr/>
          <p:nvPr/>
        </p:nvSpPr>
        <p:spPr>
          <a:xfrm>
            <a:off x="1337703" y="294003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valsA</a:t>
            </a:r>
            <a:endParaRPr sz="1000"/>
          </a:p>
        </p:txBody>
      </p:sp>
      <p:sp>
        <p:nvSpPr>
          <p:cNvPr id="368" name="Google Shape;368;p24"/>
          <p:cNvSpPr txBox="1"/>
          <p:nvPr/>
        </p:nvSpPr>
        <p:spPr>
          <a:xfrm>
            <a:off x="1302302" y="273919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69" name="Google Shape;369;p24"/>
          <p:cNvSpPr txBox="1"/>
          <p:nvPr/>
        </p:nvSpPr>
        <p:spPr>
          <a:xfrm>
            <a:off x="1481049" y="3092329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24"/>
          <p:cNvSpPr/>
          <p:nvPr/>
        </p:nvSpPr>
        <p:spPr>
          <a:xfrm rot="260940">
            <a:off x="1554434" y="3221140"/>
            <a:ext cx="2069058" cy="8382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1302302" y="3383472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2" name="Google Shape;372;p24"/>
          <p:cNvSpPr/>
          <p:nvPr/>
        </p:nvSpPr>
        <p:spPr>
          <a:xfrm>
            <a:off x="1337703" y="3726777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valsB</a:t>
            </a:r>
            <a:endParaRPr sz="1000"/>
          </a:p>
        </p:txBody>
      </p:sp>
      <p:sp>
        <p:nvSpPr>
          <p:cNvPr id="373" name="Google Shape;373;p24"/>
          <p:cNvSpPr txBox="1"/>
          <p:nvPr/>
        </p:nvSpPr>
        <p:spPr>
          <a:xfrm>
            <a:off x="1302302" y="3525944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74" name="Google Shape;374;p24"/>
          <p:cNvSpPr txBox="1"/>
          <p:nvPr/>
        </p:nvSpPr>
        <p:spPr>
          <a:xfrm>
            <a:off x="1481049" y="3879076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5" name="Google Shape;375;p24"/>
          <p:cNvSpPr/>
          <p:nvPr/>
        </p:nvSpPr>
        <p:spPr>
          <a:xfrm rot="-468118">
            <a:off x="1550350" y="3767038"/>
            <a:ext cx="2103875" cy="84077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1302302" y="4145472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7" name="Google Shape;377;p24"/>
          <p:cNvSpPr/>
          <p:nvPr/>
        </p:nvSpPr>
        <p:spPr>
          <a:xfrm>
            <a:off x="1337703" y="4488777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valsC</a:t>
            </a:r>
            <a:endParaRPr sz="1000"/>
          </a:p>
        </p:txBody>
      </p:sp>
      <p:sp>
        <p:nvSpPr>
          <p:cNvPr id="378" name="Google Shape;378;p24"/>
          <p:cNvSpPr txBox="1"/>
          <p:nvPr/>
        </p:nvSpPr>
        <p:spPr>
          <a:xfrm>
            <a:off x="1302302" y="4287944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79" name="Google Shape;379;p24"/>
          <p:cNvSpPr txBox="1"/>
          <p:nvPr/>
        </p:nvSpPr>
        <p:spPr>
          <a:xfrm>
            <a:off x="1481049" y="4641076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0" name="Google Shape;380;p24"/>
          <p:cNvSpPr/>
          <p:nvPr/>
        </p:nvSpPr>
        <p:spPr>
          <a:xfrm rot="-1086822">
            <a:off x="1526026" y="4308292"/>
            <a:ext cx="2182670" cy="83165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"/>
          <p:cNvSpPr txBox="1"/>
          <p:nvPr>
            <p:ph idx="4294967295" type="body"/>
          </p:nvPr>
        </p:nvSpPr>
        <p:spPr>
          <a:xfrm>
            <a:off x="2528075" y="4359150"/>
            <a:ext cx="2157000" cy="6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scores[0]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valsA</a:t>
            </a:r>
            <a:endParaRPr sz="1400">
              <a:solidFill>
                <a:srgbClr val="FFAB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scores[0][9]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valsA[9]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endParaRPr sz="1400"/>
          </a:p>
        </p:txBody>
      </p:sp>
      <p:sp>
        <p:nvSpPr>
          <p:cNvPr id="382" name="Google Shape;382;p24"/>
          <p:cNvSpPr txBox="1"/>
          <p:nvPr>
            <p:ph idx="4294967295" type="body"/>
          </p:nvPr>
        </p:nvSpPr>
        <p:spPr>
          <a:xfrm>
            <a:off x="4730550" y="4359150"/>
            <a:ext cx="2157000" cy="6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scores[1]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valsB</a:t>
            </a:r>
            <a:endParaRPr sz="1400">
              <a:solidFill>
                <a:srgbClr val="FFAB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scores[1][2]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valsB[2]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endParaRPr sz="1400"/>
          </a:p>
        </p:txBody>
      </p:sp>
      <p:sp>
        <p:nvSpPr>
          <p:cNvPr id="383" name="Google Shape;383;p24"/>
          <p:cNvSpPr txBox="1"/>
          <p:nvPr>
            <p:ph idx="4294967295" type="body"/>
          </p:nvPr>
        </p:nvSpPr>
        <p:spPr>
          <a:xfrm>
            <a:off x="6810625" y="4359150"/>
            <a:ext cx="2157000" cy="6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scores[2]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valsC</a:t>
            </a:r>
            <a:endParaRPr sz="1400">
              <a:solidFill>
                <a:srgbClr val="FFAB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A7"/>
                </a:solidFill>
              </a:rPr>
              <a:t>scores[2][5] </a:t>
            </a:r>
            <a:r>
              <a:rPr lang="en" sz="1400"/>
              <a:t>is </a:t>
            </a:r>
            <a:r>
              <a:rPr lang="en" sz="1400">
                <a:solidFill>
                  <a:srgbClr val="FFAB40"/>
                </a:solidFill>
              </a:rPr>
              <a:t>valsC[5]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endParaRPr sz="1400"/>
          </a:p>
        </p:txBody>
      </p:sp>
      <p:sp>
        <p:nvSpPr>
          <p:cNvPr id="384" name="Google Shape;384;p24"/>
          <p:cNvSpPr txBox="1"/>
          <p:nvPr>
            <p:ph idx="4294967295" type="body"/>
          </p:nvPr>
        </p:nvSpPr>
        <p:spPr>
          <a:xfrm>
            <a:off x="2528075" y="2524075"/>
            <a:ext cx="5926200" cy="436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Jagged 2D array since each row is an array of a different length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/>
        </p:nvSpPr>
        <p:spPr>
          <a:xfrm>
            <a:off x="311700" y="54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 method </a:t>
            </a:r>
            <a:r>
              <a:rPr lang="en" sz="2800">
                <a:solidFill>
                  <a:schemeClr val="accent1"/>
                </a:solidFill>
              </a:rPr>
              <a:t>displayArray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311700" y="600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311700" y="1074081"/>
            <a:ext cx="8770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String</a:t>
            </a:r>
            <a:r>
              <a:rPr b="1" lang="en">
                <a:solidFill>
                  <a:schemeClr val="dk1"/>
                </a:solidFill>
              </a:rPr>
              <a:t> [ ][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array and </a:t>
            </a:r>
            <a:r>
              <a:rPr b="1" lang="en">
                <a:solidFill>
                  <a:schemeClr val="dk1"/>
                </a:solidFill>
              </a:rPr>
              <a:t>print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each row of values on its own line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each row’s values separated by the next with a space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Hint: The array’s .length attribute returns the number of rows/arrays in a 2D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Hint: Each row is an array itself and therefore has a .length attribute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/>
        </p:nvSpPr>
        <p:spPr>
          <a:xfrm>
            <a:off x="311700" y="54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#2 method </a:t>
            </a:r>
            <a:r>
              <a:rPr lang="en" sz="2800">
                <a:solidFill>
                  <a:schemeClr val="accent1"/>
                </a:solidFill>
              </a:rPr>
              <a:t>displayArray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311700" y="600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311700" y="1074081"/>
            <a:ext cx="8770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b="1" lang="en">
                <a:solidFill>
                  <a:schemeClr val="dk1"/>
                </a:solidFill>
              </a:rPr>
              <a:t> [ ][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array and </a:t>
            </a:r>
            <a:r>
              <a:rPr b="1" lang="en">
                <a:solidFill>
                  <a:schemeClr val="dk1"/>
                </a:solidFill>
              </a:rPr>
              <a:t>print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each row of values on its own line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each row’s values separated by the next with a space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Hint: The array’s .length attribute returns the number of rows/arrays in a 2D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Hint: Each row is an array itself and therefore has a .length attribute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/>
        </p:nvSpPr>
        <p:spPr>
          <a:xfrm>
            <a:off x="235500" y="54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#3 method </a:t>
            </a:r>
            <a:r>
              <a:rPr lang="en" sz="2800">
                <a:solidFill>
                  <a:schemeClr val="accent1"/>
                </a:solidFill>
              </a:rPr>
              <a:t>getPopulatedArray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235500" y="600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235500" y="1120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getPopulatedArray</a:t>
            </a:r>
            <a:r>
              <a:rPr lang="en">
                <a:solidFill>
                  <a:schemeClr val="dk1"/>
                </a:solidFill>
              </a:rPr>
              <a:t> that takes in 2 argument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representing the number rows and columns to create the 2D array. The methods return type will be </a:t>
            </a:r>
            <a:r>
              <a:rPr b="1" lang="en">
                <a:solidFill>
                  <a:schemeClr val="dk1"/>
                </a:solidFill>
              </a:rPr>
              <a:t>String[ ][ 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create a </a:t>
            </a:r>
            <a:r>
              <a:rPr b="1" lang="en">
                <a:solidFill>
                  <a:schemeClr val="dk1"/>
                </a:solidFill>
              </a:rPr>
              <a:t>String[ ][ ] </a:t>
            </a:r>
            <a:r>
              <a:rPr lang="en">
                <a:solidFill>
                  <a:schemeClr val="dk1"/>
                </a:solidFill>
              </a:rPr>
              <a:t>array of the length specified and populate each index location with a String “[rowIndex][columnIndex]”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the array is complete it the reference to it will be </a:t>
            </a:r>
            <a:r>
              <a:rPr b="1" lang="en">
                <a:solidFill>
                  <a:schemeClr val="dk1"/>
                </a:solidFill>
              </a:rPr>
              <a:t>returned</a:t>
            </a:r>
            <a:r>
              <a:rPr lang="en">
                <a:solidFill>
                  <a:schemeClr val="dk1"/>
                </a:solidFill>
              </a:rPr>
              <a:t> by the method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getPopulatedArray(3,5);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return the reference to an array like the one shown here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06" name="Google Shape;406;p27"/>
          <p:cNvGraphicFramePr/>
          <p:nvPr/>
        </p:nvGraphicFramePr>
        <p:xfrm>
          <a:off x="5189663" y="3518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437375"/>
                <a:gridCol w="437375"/>
                <a:gridCol w="437375"/>
                <a:gridCol w="437375"/>
                <a:gridCol w="437375"/>
              </a:tblGrid>
              <a:tr h="4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[0][0]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[0][1]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[0][2]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[0][3]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[0][4]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[1][0]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[1][1]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[1][2]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[1][3]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[1][4]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[2][0]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[2][1]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[2][2]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[2][3]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[2][4]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/>
        </p:nvSpPr>
        <p:spPr>
          <a:xfrm>
            <a:off x="235500" y="54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#4 method </a:t>
            </a:r>
            <a:r>
              <a:rPr lang="en" sz="2800">
                <a:solidFill>
                  <a:schemeClr val="accent1"/>
                </a:solidFill>
              </a:rPr>
              <a:t>getPopulatedIntArray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235500" y="600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235500" y="1120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getPopulatedIntArray</a:t>
            </a:r>
            <a:r>
              <a:rPr lang="en">
                <a:solidFill>
                  <a:schemeClr val="dk1"/>
                </a:solidFill>
              </a:rPr>
              <a:t> that takes in 2 argument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representing the number rows and columns to create the 2D array. The methods return type will be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b="1" lang="en">
                <a:solidFill>
                  <a:schemeClr val="dk1"/>
                </a:solidFill>
              </a:rPr>
              <a:t>[ ][ 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create a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b="1" lang="en">
                <a:solidFill>
                  <a:schemeClr val="dk1"/>
                </a:solidFill>
              </a:rPr>
              <a:t>[ ][ ] </a:t>
            </a:r>
            <a:r>
              <a:rPr lang="en">
                <a:solidFill>
                  <a:schemeClr val="dk1"/>
                </a:solidFill>
              </a:rPr>
              <a:t>array of the length specified and populate each index location with the sum of the row and column indeces.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the array is complete it the reference to it will be </a:t>
            </a:r>
            <a:r>
              <a:rPr b="1" lang="en">
                <a:solidFill>
                  <a:schemeClr val="dk1"/>
                </a:solidFill>
              </a:rPr>
              <a:t>returned</a:t>
            </a:r>
            <a:r>
              <a:rPr lang="en">
                <a:solidFill>
                  <a:schemeClr val="dk1"/>
                </a:solidFill>
              </a:rPr>
              <a:t> by the method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getPopulatedIntArray(3,5);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return the reference to an array like the one shown here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14" name="Google Shape;414;p28"/>
          <p:cNvGraphicFramePr/>
          <p:nvPr/>
        </p:nvGraphicFramePr>
        <p:xfrm>
          <a:off x="5189663" y="3518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437375"/>
                <a:gridCol w="437375"/>
                <a:gridCol w="437375"/>
                <a:gridCol w="437375"/>
                <a:gridCol w="437375"/>
              </a:tblGrid>
              <a:tr h="4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/>
        </p:nvSpPr>
        <p:spPr>
          <a:xfrm>
            <a:off x="311700" y="2070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#5 method </a:t>
            </a:r>
            <a:r>
              <a:rPr lang="en" sz="2800">
                <a:solidFill>
                  <a:schemeClr val="accent1"/>
                </a:solidFill>
              </a:rPr>
              <a:t>isT</a:t>
            </a:r>
            <a:r>
              <a:rPr lang="en" sz="2800">
                <a:solidFill>
                  <a:schemeClr val="accent1"/>
                </a:solidFill>
              </a:rPr>
              <a:t>argetInArray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311700" y="7526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311700" y="12732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isTargetInArray</a:t>
            </a:r>
            <a:r>
              <a:rPr lang="en">
                <a:solidFill>
                  <a:schemeClr val="dk1"/>
                </a:solidFill>
              </a:rPr>
              <a:t> that takes in 2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of type </a:t>
            </a:r>
            <a:r>
              <a:rPr b="1" lang="en">
                <a:solidFill>
                  <a:schemeClr val="dk1"/>
                </a:solidFill>
              </a:rPr>
              <a:t>int [ ][ ] </a:t>
            </a:r>
            <a:r>
              <a:rPr lang="en">
                <a:solidFill>
                  <a:schemeClr val="dk1"/>
                </a:solidFill>
              </a:rPr>
              <a:t>, and the other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2D array and </a:t>
            </a:r>
            <a:r>
              <a:rPr b="1" lang="en">
                <a:solidFill>
                  <a:schemeClr val="dk1"/>
                </a:solidFill>
              </a:rPr>
              <a:t>return </a:t>
            </a:r>
            <a:r>
              <a:rPr lang="en">
                <a:solidFill>
                  <a:schemeClr val="dk1"/>
                </a:solidFill>
              </a:rPr>
              <a:t>a boolean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(true when the match is found, false when there is no match)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/>
          <p:nvPr/>
        </p:nvSpPr>
        <p:spPr>
          <a:xfrm>
            <a:off x="311700" y="2070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#6 method </a:t>
            </a:r>
            <a:r>
              <a:rPr lang="en" sz="2800">
                <a:solidFill>
                  <a:schemeClr val="accent1"/>
                </a:solidFill>
              </a:rPr>
              <a:t>findTargetLocation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311700" y="7526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311700" y="12732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findTargetLocation</a:t>
            </a:r>
            <a:r>
              <a:rPr lang="en">
                <a:solidFill>
                  <a:schemeClr val="dk1"/>
                </a:solidFill>
              </a:rPr>
              <a:t> that takes in 2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of type </a:t>
            </a:r>
            <a:r>
              <a:rPr b="1" lang="en">
                <a:solidFill>
                  <a:schemeClr val="dk1"/>
                </a:solidFill>
              </a:rPr>
              <a:t>int [ ][ ] </a:t>
            </a:r>
            <a:r>
              <a:rPr lang="en">
                <a:solidFill>
                  <a:schemeClr val="dk1"/>
                </a:solidFill>
              </a:rPr>
              <a:t>, and the other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2D array and </a:t>
            </a:r>
            <a:r>
              <a:rPr b="1" lang="en">
                <a:solidFill>
                  <a:schemeClr val="dk1"/>
                </a:solidFill>
              </a:rPr>
              <a:t>return </a:t>
            </a:r>
            <a:r>
              <a:rPr lang="en">
                <a:solidFill>
                  <a:schemeClr val="dk1"/>
                </a:solidFill>
              </a:rPr>
              <a:t>a 1D array representing the match’s location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when the match is found: </a:t>
            </a:r>
            <a:r>
              <a:rPr lang="en">
                <a:solidFill>
                  <a:schemeClr val="dk1"/>
                </a:solidFill>
              </a:rPr>
              <a:t>row and column of the match [row][col])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(when there is no match: [-1][-1])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/>
        </p:nvSpPr>
        <p:spPr>
          <a:xfrm>
            <a:off x="311700" y="519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#7 Using a 2D array in a Board Game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311700" y="456024"/>
            <a:ext cx="8520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In your IDE create the BoardGame interface shown below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311700" y="822925"/>
            <a:ext cx="8520600" cy="4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31A68"/>
                </a:solidFill>
              </a:rPr>
              <a:t>interface</a:t>
            </a:r>
            <a:r>
              <a:rPr lang="en">
                <a:solidFill>
                  <a:schemeClr val="dk1"/>
                </a:solidFill>
              </a:rPr>
              <a:t> BoardGameInterface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0326CC"/>
                </a:solidFill>
              </a:rPr>
              <a:t>PLAYER_X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; 		</a:t>
            </a:r>
            <a:r>
              <a:rPr lang="en" sz="1350">
                <a:solidFill>
                  <a:srgbClr val="4E9072"/>
                </a:solidFill>
              </a:rPr>
              <a:t>//public static final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0326CC"/>
                </a:solidFill>
              </a:rPr>
              <a:t>PLAYER_O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'O'</a:t>
            </a:r>
            <a:r>
              <a:rPr lang="en" sz="1350">
                <a:solidFill>
                  <a:schemeClr val="dk1"/>
                </a:solidFill>
              </a:rPr>
              <a:t>; 		</a:t>
            </a:r>
            <a:r>
              <a:rPr lang="en" sz="1350">
                <a:solidFill>
                  <a:srgbClr val="4E9072"/>
                </a:solidFill>
              </a:rPr>
              <a:t>//public static final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0326CC"/>
                </a:solidFill>
              </a:rPr>
              <a:t>EMPTY_CELL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 '</a:t>
            </a:r>
            <a:r>
              <a:rPr lang="en" sz="1350">
                <a:solidFill>
                  <a:schemeClr val="dk1"/>
                </a:solidFill>
              </a:rPr>
              <a:t>;</a:t>
            </a:r>
            <a:r>
              <a:rPr lang="en" sz="1350">
                <a:solidFill>
                  <a:schemeClr val="dk1"/>
                </a:solidFill>
              </a:rPr>
              <a:t> 	</a:t>
            </a:r>
            <a:r>
              <a:rPr lang="en" sz="1350">
                <a:solidFill>
                  <a:srgbClr val="4E9072"/>
                </a:solidFill>
              </a:rPr>
              <a:t>//public static final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populateBoard();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displayBoard();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void</a:t>
            </a:r>
            <a:r>
              <a:rPr lang="en" sz="1350">
                <a:solidFill>
                  <a:schemeClr val="dk1"/>
                </a:solidFill>
              </a:rPr>
              <a:t> clearBoard();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placeMarker(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rowIndex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colIndex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boolean</a:t>
            </a:r>
            <a:r>
              <a:rPr lang="en">
                <a:solidFill>
                  <a:schemeClr val="dk1"/>
                </a:solidFill>
              </a:rPr>
              <a:t> isWinner();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boolean</a:t>
            </a:r>
            <a:r>
              <a:rPr lang="en">
                <a:solidFill>
                  <a:schemeClr val="dk1"/>
                </a:solidFill>
              </a:rPr>
              <a:t> isDraw();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boolean</a:t>
            </a:r>
            <a:r>
              <a:rPr lang="en">
                <a:solidFill>
                  <a:schemeClr val="dk1"/>
                </a:solidFill>
              </a:rPr>
              <a:t> isEmpty();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boolean</a:t>
            </a:r>
            <a:r>
              <a:rPr lang="en">
                <a:solidFill>
                  <a:schemeClr val="dk1"/>
                </a:solidFill>
              </a:rPr>
              <a:t> isFull();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31A68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changeTurn();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2D array?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36062" y="619075"/>
            <a:ext cx="8694000" cy="79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 is a</a:t>
            </a:r>
            <a:r>
              <a:rPr lang="en" sz="1800">
                <a:solidFill>
                  <a:srgbClr val="595959"/>
                </a:solidFill>
              </a:rPr>
              <a:t> container </a:t>
            </a:r>
            <a:r>
              <a:rPr lang="en" sz="1800">
                <a:solidFill>
                  <a:srgbClr val="595959"/>
                </a:solidFill>
              </a:rPr>
              <a:t>object </a:t>
            </a:r>
            <a:r>
              <a:rPr lang="en" sz="1800">
                <a:solidFill>
                  <a:srgbClr val="595959"/>
                </a:solidFill>
              </a:rPr>
              <a:t>used to hold a fixed number of items of the same type, where each item is directly accessible via its index location in the array.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6062" y="1381080"/>
            <a:ext cx="86940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 is an array of </a:t>
            </a:r>
            <a:r>
              <a:rPr lang="en" sz="1800">
                <a:solidFill>
                  <a:srgbClr val="595959"/>
                </a:solidFill>
              </a:rPr>
              <a:t>1D</a:t>
            </a:r>
            <a:r>
              <a:rPr lang="en" sz="1800">
                <a:solidFill>
                  <a:srgbClr val="595959"/>
                </a:solidFill>
              </a:rPr>
              <a:t> arrays.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24700" y="1892597"/>
            <a:ext cx="86940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Each row is a 1D array that can be referenced using ArrayName[ rowIndex ]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24700" y="2426000"/>
            <a:ext cx="87054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Each element can be accessed directly using ArrayName[ rowIndex ][columnIndex]</a:t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3374938" y="3123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38775"/>
                <a:gridCol w="538775"/>
                <a:gridCol w="538775"/>
                <a:gridCol w="538775"/>
                <a:gridCol w="538775"/>
              </a:tblGrid>
              <a:tr h="6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[0][0]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[0][1]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[0][2]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[0][3]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[0][4]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[1][0]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[1][1]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[1][2]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[1][3]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[1][4]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[2][0]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[2][1]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[2][2]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[2][3]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[2][4]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6" name="Google Shape;66;p14"/>
          <p:cNvSpPr/>
          <p:nvPr/>
        </p:nvSpPr>
        <p:spPr>
          <a:xfrm>
            <a:off x="956295" y="37121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56293" y="42117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956295" y="39195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1220994" y="44333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0" name="Google Shape;70;p14"/>
          <p:cNvSpPr/>
          <p:nvPr/>
        </p:nvSpPr>
        <p:spPr>
          <a:xfrm rot="-2102919">
            <a:off x="1267759" y="38564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/>
        </p:nvSpPr>
        <p:spPr>
          <a:xfrm>
            <a:off x="311700" y="1881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#8 TicTacToe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311700" y="7608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In your IDE create the TicTacToe class and implement the BoardGameInterface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311700" y="1311600"/>
            <a:ext cx="85206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ttt : char [ ][ ]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currPlayer : char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en">
                <a:solidFill>
                  <a:schemeClr val="dk2"/>
                </a:solidFill>
              </a:rPr>
              <a:t>NUM_ROWS : int 	// 3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en">
                <a:solidFill>
                  <a:schemeClr val="dk2"/>
                </a:solidFill>
              </a:rPr>
              <a:t>NUM_COLS : int 	// 3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en">
                <a:solidFill>
                  <a:schemeClr val="dk2"/>
                </a:solidFill>
              </a:rPr>
              <a:t>TicTacToe() 	</a:t>
            </a:r>
            <a:r>
              <a:rPr lang="en" sz="1200">
                <a:solidFill>
                  <a:schemeClr val="dk2"/>
                </a:solidFill>
              </a:rPr>
              <a:t>// initialize ttt board array and populate it with empty cells using the populateBoard method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 all the methods from the BoardGameInterface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/>
          <p:nvPr/>
        </p:nvSpPr>
        <p:spPr>
          <a:xfrm>
            <a:off x="311700" y="1881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#9 Driver TicTacToe - Play Game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311700" y="7608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In your IDE create the Driver for the TicTacToe class and play the game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49" name="Google Shape;449;p33"/>
          <p:cNvSpPr txBox="1"/>
          <p:nvPr/>
        </p:nvSpPr>
        <p:spPr>
          <a:xfrm>
            <a:off x="311700" y="1311600"/>
            <a:ext cx="85206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Display the empty board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Repetitive Process until the player who just placed a marker wins or the board is full: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Prompt the user to place their marker by entering the row and column as 2 separate int values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player places the marker in an available valid slot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the player just won, the game is over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</a:t>
            </a:r>
            <a:r>
              <a:rPr lang="en">
                <a:solidFill>
                  <a:schemeClr val="dk2"/>
                </a:solidFill>
              </a:rPr>
              <a:t> the board is full the game is over and it is a draw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Alternatively, the other player takes a turn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 the end of the game, display winner or draw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/>
        </p:nvSpPr>
        <p:spPr>
          <a:xfrm>
            <a:off x="311700" y="1881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#10 Driver TicTacToe - Play Game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311700" y="7608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In your IDE create the Driver for the TicTacToe class and play the game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311700" y="1311600"/>
            <a:ext cx="85206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Update the Game so it will log </a:t>
            </a:r>
            <a:r>
              <a:rPr lang="en">
                <a:solidFill>
                  <a:schemeClr val="dk2"/>
                </a:solidFill>
              </a:rPr>
              <a:t>locations to a file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Write which </a:t>
            </a:r>
            <a:r>
              <a:rPr lang="en">
                <a:solidFill>
                  <a:schemeClr val="dk2"/>
                </a:solidFill>
              </a:rPr>
              <a:t>Player’s turn it is and where they place their marker with each turn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 the end of the game, log in the file which player won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use a 2D array</a:t>
            </a:r>
            <a:r>
              <a:rPr lang="en" sz="2800"/>
              <a:t>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850" y="771475"/>
            <a:ext cx="837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Represent a grid/table/board containing values of the same type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9450" y="1445925"/>
            <a:ext cx="837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Examples: 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Store 5 different test scores for 3 different students in a class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59450" y="2549325"/>
            <a:ext cx="87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Store 12 weights of 10 different animals </a:t>
            </a:r>
            <a:r>
              <a:rPr lang="en" sz="1800">
                <a:solidFill>
                  <a:schemeClr val="dk2"/>
                </a:solidFill>
              </a:rPr>
              <a:t>in the zoo </a:t>
            </a:r>
            <a:r>
              <a:rPr lang="en" sz="1800">
                <a:solidFill>
                  <a:srgbClr val="595959"/>
                </a:solidFill>
              </a:rPr>
              <a:t>at different times of the year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59450" y="3141325"/>
            <a:ext cx="837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Store the names of 10 different items bought by 7 different people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59450" y="3755775"/>
            <a:ext cx="89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Represent a grid style board game</a:t>
            </a:r>
            <a:r>
              <a:rPr lang="en" sz="1200">
                <a:solidFill>
                  <a:srgbClr val="595959"/>
                </a:solidFill>
              </a:rPr>
              <a:t> (checkers, chess, battleship, minesweeper, connect4, memory match)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declare a</a:t>
            </a:r>
            <a:r>
              <a:rPr lang="en" sz="2800"/>
              <a:t> 2D array?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39577" y="21881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39575" y="26877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88" name="Google Shape;88;p16"/>
          <p:cNvSpPr txBox="1"/>
          <p:nvPr/>
        </p:nvSpPr>
        <p:spPr>
          <a:xfrm>
            <a:off x="139577" y="23955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404276" y="29093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0" name="Google Shape;90;p16"/>
          <p:cNvSpPr/>
          <p:nvPr/>
        </p:nvSpPr>
        <p:spPr>
          <a:xfrm rot="-2102919">
            <a:off x="451041" y="23324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5209">
            <a:off x="1243697" y="1411635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flipH="1" rot="2232">
            <a:off x="5412955" y="3214607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4465">
            <a:off x="1777101" y="11152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 rot="5404465">
            <a:off x="5193764" y="4312474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25687" y="504225"/>
            <a:ext cx="3872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[  ]</a:t>
            </a:r>
            <a:r>
              <a:rPr lang="en" sz="1600">
                <a:solidFill>
                  <a:schemeClr val="dk1"/>
                </a:solidFill>
              </a:rPr>
              <a:t>[  ]</a:t>
            </a:r>
            <a:r>
              <a:rPr lang="en" sz="1600"/>
              <a:t> scores = new int [ 3 ]</a:t>
            </a:r>
            <a:r>
              <a:rPr lang="en" sz="1600">
                <a:solidFill>
                  <a:schemeClr val="dk1"/>
                </a:solidFill>
              </a:rPr>
              <a:t>[ 5 ]</a:t>
            </a:r>
            <a:r>
              <a:rPr lang="en" sz="1600"/>
              <a:t>;</a:t>
            </a:r>
            <a:endParaRPr sz="1600"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2536738" y="1380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96775"/>
                <a:gridCol w="596775"/>
                <a:gridCol w="596775"/>
                <a:gridCol w="596775"/>
                <a:gridCol w="596775"/>
              </a:tblGrid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7" name="Google Shape;97;p16"/>
          <p:cNvSpPr txBox="1"/>
          <p:nvPr/>
        </p:nvSpPr>
        <p:spPr>
          <a:xfrm>
            <a:off x="5566200" y="1484725"/>
            <a:ext cx="34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scores[0].length </a:t>
            </a:r>
            <a:r>
              <a:rPr lang="en" sz="1200">
                <a:solidFill>
                  <a:schemeClr val="dk1"/>
                </a:solidFill>
              </a:rPr>
              <a:t> returns 5 (number of columns)</a:t>
            </a:r>
            <a:endParaRPr sz="1200"/>
          </a:p>
        </p:txBody>
      </p:sp>
      <p:sp>
        <p:nvSpPr>
          <p:cNvPr id="98" name="Google Shape;98;p16"/>
          <p:cNvSpPr txBox="1"/>
          <p:nvPr/>
        </p:nvSpPr>
        <p:spPr>
          <a:xfrm>
            <a:off x="2120775" y="3682775"/>
            <a:ext cx="40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scores.length returns 3 (the number of rows)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566200" y="2132425"/>
            <a:ext cx="34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scores[1].length </a:t>
            </a:r>
            <a:r>
              <a:rPr lang="en" sz="1200">
                <a:solidFill>
                  <a:schemeClr val="dk1"/>
                </a:solidFill>
              </a:rPr>
              <a:t> returns 5</a:t>
            </a:r>
            <a:r>
              <a:rPr lang="en" sz="1200">
                <a:solidFill>
                  <a:schemeClr val="dk1"/>
                </a:solidFill>
              </a:rPr>
              <a:t> (number of columns)</a:t>
            </a:r>
            <a:endParaRPr sz="1200"/>
          </a:p>
        </p:txBody>
      </p:sp>
      <p:sp>
        <p:nvSpPr>
          <p:cNvPr id="100" name="Google Shape;100;p16"/>
          <p:cNvSpPr txBox="1"/>
          <p:nvPr/>
        </p:nvSpPr>
        <p:spPr>
          <a:xfrm>
            <a:off x="5566200" y="2780125"/>
            <a:ext cx="34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scores[2].length </a:t>
            </a:r>
            <a:r>
              <a:rPr lang="en" sz="1200">
                <a:solidFill>
                  <a:schemeClr val="dk1"/>
                </a:solidFill>
              </a:rPr>
              <a:t> returns 5</a:t>
            </a:r>
            <a:r>
              <a:rPr lang="en" sz="1200">
                <a:solidFill>
                  <a:schemeClr val="dk1"/>
                </a:solidFill>
              </a:rPr>
              <a:t> (number of columns)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 rot="-4465">
            <a:off x="1913601" y="3531274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5404465">
            <a:off x="1035464" y="4312474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access elements in</a:t>
            </a:r>
            <a:r>
              <a:rPr lang="en" sz="2800"/>
              <a:t> a 2D 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53977" y="28739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053975" y="33735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110" name="Google Shape;110;p17"/>
          <p:cNvSpPr txBox="1"/>
          <p:nvPr/>
        </p:nvSpPr>
        <p:spPr>
          <a:xfrm>
            <a:off x="1053977" y="30813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111" name="Google Shape;111;p17"/>
          <p:cNvSpPr txBox="1"/>
          <p:nvPr/>
        </p:nvSpPr>
        <p:spPr>
          <a:xfrm>
            <a:off x="1318676" y="35951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2" name="Google Shape;112;p17"/>
          <p:cNvSpPr/>
          <p:nvPr/>
        </p:nvSpPr>
        <p:spPr>
          <a:xfrm rot="-2102919">
            <a:off x="1365441" y="30182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flipH="1" rot="2232">
            <a:off x="6379617" y="4160812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392629" y="749050"/>
            <a:ext cx="2631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[1]</a:t>
            </a:r>
            <a:r>
              <a:rPr lang="en" sz="1600">
                <a:solidFill>
                  <a:schemeClr val="dk1"/>
                </a:solidFill>
              </a:rPr>
              <a:t>[3]</a:t>
            </a:r>
            <a:r>
              <a:rPr lang="en" sz="1600"/>
              <a:t>;</a:t>
            </a:r>
            <a:endParaRPr sz="1600"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3451138" y="221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96775"/>
                <a:gridCol w="596775"/>
                <a:gridCol w="596775"/>
                <a:gridCol w="596775"/>
                <a:gridCol w="596775"/>
              </a:tblGrid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6" name="Google Shape;116;p17"/>
          <p:cNvSpPr/>
          <p:nvPr/>
        </p:nvSpPr>
        <p:spPr>
          <a:xfrm>
            <a:off x="5241475" y="2933523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-5209">
            <a:off x="2081897" y="2250861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392625" y="1179300"/>
            <a:ext cx="2631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[2]</a:t>
            </a:r>
            <a:r>
              <a:rPr lang="en" sz="1600">
                <a:solidFill>
                  <a:schemeClr val="dk1"/>
                </a:solidFill>
              </a:rPr>
              <a:t>[1]</a:t>
            </a:r>
            <a:r>
              <a:rPr lang="en" sz="1600"/>
              <a:t>;</a:t>
            </a:r>
            <a:endParaRPr sz="1600"/>
          </a:p>
        </p:txBody>
      </p:sp>
      <p:sp>
        <p:nvSpPr>
          <p:cNvPr id="119" name="Google Shape;119;p17"/>
          <p:cNvSpPr/>
          <p:nvPr/>
        </p:nvSpPr>
        <p:spPr>
          <a:xfrm>
            <a:off x="4066669" y="3610263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852186" y="749050"/>
            <a:ext cx="2565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[0]</a:t>
            </a:r>
            <a:r>
              <a:rPr lang="en" sz="1600">
                <a:solidFill>
                  <a:schemeClr val="dk1"/>
                </a:solidFill>
              </a:rPr>
              <a:t>[0]</a:t>
            </a:r>
            <a:r>
              <a:rPr lang="en" sz="1600"/>
              <a:t>;</a:t>
            </a:r>
            <a:endParaRPr sz="1600"/>
          </a:p>
        </p:txBody>
      </p:sp>
      <p:sp>
        <p:nvSpPr>
          <p:cNvPr id="121" name="Google Shape;121;p17"/>
          <p:cNvSpPr/>
          <p:nvPr/>
        </p:nvSpPr>
        <p:spPr>
          <a:xfrm>
            <a:off x="3437422" y="2235350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852186" y="1179300"/>
            <a:ext cx="2565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[2]</a:t>
            </a:r>
            <a:r>
              <a:rPr lang="en" sz="1600">
                <a:solidFill>
                  <a:schemeClr val="dk1"/>
                </a:solidFill>
              </a:rPr>
              <a:t>[4]</a:t>
            </a:r>
            <a:r>
              <a:rPr lang="en" sz="1600"/>
              <a:t>;</a:t>
            </a:r>
            <a:endParaRPr sz="1600"/>
          </a:p>
        </p:txBody>
      </p:sp>
      <p:sp>
        <p:nvSpPr>
          <p:cNvPr id="123" name="Google Shape;123;p17"/>
          <p:cNvSpPr/>
          <p:nvPr/>
        </p:nvSpPr>
        <p:spPr>
          <a:xfrm>
            <a:off x="5838247" y="3610275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</a:t>
            </a:r>
            <a:r>
              <a:rPr lang="en" sz="2800">
                <a:solidFill>
                  <a:schemeClr val="dk1"/>
                </a:solidFill>
              </a:rPr>
              <a:t> NOT </a:t>
            </a:r>
            <a:r>
              <a:rPr lang="en" sz="2800"/>
              <a:t>to access elements in a 2D 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053977" y="28739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053975" y="33735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131" name="Google Shape;131;p18"/>
          <p:cNvSpPr txBox="1"/>
          <p:nvPr/>
        </p:nvSpPr>
        <p:spPr>
          <a:xfrm>
            <a:off x="1053977" y="30813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132" name="Google Shape;132;p18"/>
          <p:cNvSpPr txBox="1"/>
          <p:nvPr/>
        </p:nvSpPr>
        <p:spPr>
          <a:xfrm>
            <a:off x="1318676" y="35951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3" name="Google Shape;133;p18"/>
          <p:cNvSpPr/>
          <p:nvPr/>
        </p:nvSpPr>
        <p:spPr>
          <a:xfrm rot="-2102919">
            <a:off x="1365441" y="30182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flipH="1" rot="2232">
            <a:off x="6379617" y="4160812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35237" y="749050"/>
            <a:ext cx="3872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</a:t>
            </a:r>
            <a:r>
              <a:rPr lang="en" sz="1600"/>
              <a:t>-1</a:t>
            </a:r>
            <a:r>
              <a:rPr lang="en" sz="1600"/>
              <a:t>]</a:t>
            </a:r>
            <a:r>
              <a:rPr lang="en" sz="1600">
                <a:solidFill>
                  <a:schemeClr val="dk1"/>
                </a:solidFill>
              </a:rPr>
              <a:t>[1]</a:t>
            </a:r>
            <a:r>
              <a:rPr lang="en" sz="1600"/>
              <a:t>;</a:t>
            </a:r>
            <a:endParaRPr sz="1600"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3451138" y="221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96775"/>
                <a:gridCol w="596775"/>
                <a:gridCol w="596775"/>
                <a:gridCol w="596775"/>
                <a:gridCol w="596775"/>
              </a:tblGrid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18"/>
          <p:cNvSpPr/>
          <p:nvPr/>
        </p:nvSpPr>
        <p:spPr>
          <a:xfrm>
            <a:off x="4047937" y="1569075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X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 rot="-5209">
            <a:off x="2081897" y="2250861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3950450" y="791900"/>
            <a:ext cx="3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ArrayIndexOutOfBoundsException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</a:t>
            </a:r>
            <a:r>
              <a:rPr lang="en" sz="2800">
                <a:solidFill>
                  <a:schemeClr val="dk1"/>
                </a:solidFill>
              </a:rPr>
              <a:t> NOT </a:t>
            </a:r>
            <a:r>
              <a:rPr lang="en" sz="2800"/>
              <a:t>to access elements in a 2D 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053977" y="28739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1053975" y="33735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147" name="Google Shape;147;p19"/>
          <p:cNvSpPr txBox="1"/>
          <p:nvPr/>
        </p:nvSpPr>
        <p:spPr>
          <a:xfrm>
            <a:off x="1053977" y="30813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148" name="Google Shape;148;p19"/>
          <p:cNvSpPr txBox="1"/>
          <p:nvPr/>
        </p:nvSpPr>
        <p:spPr>
          <a:xfrm>
            <a:off x="1318676" y="35951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9" name="Google Shape;149;p19"/>
          <p:cNvSpPr/>
          <p:nvPr/>
        </p:nvSpPr>
        <p:spPr>
          <a:xfrm rot="-2102919">
            <a:off x="1365441" y="30182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flipH="1" rot="2232">
            <a:off x="6379617" y="4160812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35237" y="749050"/>
            <a:ext cx="3872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[3]</a:t>
            </a:r>
            <a:r>
              <a:rPr lang="en" sz="1600">
                <a:solidFill>
                  <a:schemeClr val="dk1"/>
                </a:solidFill>
              </a:rPr>
              <a:t>[2]</a:t>
            </a:r>
            <a:r>
              <a:rPr lang="en" sz="1600"/>
              <a:t>;</a:t>
            </a:r>
            <a:endParaRPr sz="1600"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3451138" y="221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96775"/>
                <a:gridCol w="596775"/>
                <a:gridCol w="596775"/>
                <a:gridCol w="596775"/>
                <a:gridCol w="596775"/>
              </a:tblGrid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3" name="Google Shape;153;p19"/>
          <p:cNvSpPr/>
          <p:nvPr/>
        </p:nvSpPr>
        <p:spPr>
          <a:xfrm>
            <a:off x="4644737" y="4282800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X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rot="-5209">
            <a:off x="2081897" y="2250861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950450" y="791900"/>
            <a:ext cx="3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ArrayIndexOutOfBoundsException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NOT to access elements in a 2D 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053977" y="28739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053975" y="33735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163" name="Google Shape;163;p20"/>
          <p:cNvSpPr txBox="1"/>
          <p:nvPr/>
        </p:nvSpPr>
        <p:spPr>
          <a:xfrm>
            <a:off x="1053977" y="30813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164" name="Google Shape;164;p20"/>
          <p:cNvSpPr txBox="1"/>
          <p:nvPr/>
        </p:nvSpPr>
        <p:spPr>
          <a:xfrm>
            <a:off x="1318676" y="35951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5" name="Google Shape;165;p20"/>
          <p:cNvSpPr/>
          <p:nvPr/>
        </p:nvSpPr>
        <p:spPr>
          <a:xfrm rot="-2102919">
            <a:off x="1365441" y="30182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flipH="1" rot="2232">
            <a:off x="6379617" y="4160812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335237" y="749050"/>
            <a:ext cx="3872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[2]</a:t>
            </a:r>
            <a:r>
              <a:rPr lang="en" sz="1600">
                <a:solidFill>
                  <a:schemeClr val="dk1"/>
                </a:solidFill>
              </a:rPr>
              <a:t>[-1]</a:t>
            </a:r>
            <a:r>
              <a:rPr lang="en" sz="1600"/>
              <a:t>;</a:t>
            </a:r>
            <a:endParaRPr sz="1600"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3451138" y="221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96775"/>
                <a:gridCol w="596775"/>
                <a:gridCol w="596775"/>
                <a:gridCol w="596775"/>
                <a:gridCol w="596775"/>
              </a:tblGrid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2854462" y="3635050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X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 rot="-5209">
            <a:off x="2081897" y="2250861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3950450" y="791900"/>
            <a:ext cx="3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ArrayIndexOutOfBoundsException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2355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</a:t>
            </a:r>
            <a:r>
              <a:rPr lang="en" sz="2800">
                <a:solidFill>
                  <a:schemeClr val="dk1"/>
                </a:solidFill>
              </a:rPr>
              <a:t> NOT </a:t>
            </a:r>
            <a:r>
              <a:rPr lang="en" sz="2800"/>
              <a:t>to access elements in a 2D 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053977" y="28739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1053975" y="3373575"/>
            <a:ext cx="9780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179" name="Google Shape;179;p21"/>
          <p:cNvSpPr txBox="1"/>
          <p:nvPr/>
        </p:nvSpPr>
        <p:spPr>
          <a:xfrm>
            <a:off x="1053977" y="30813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][ ]</a:t>
            </a:r>
            <a:endParaRPr sz="1200"/>
          </a:p>
        </p:txBody>
      </p:sp>
      <p:sp>
        <p:nvSpPr>
          <p:cNvPr id="180" name="Google Shape;180;p21"/>
          <p:cNvSpPr txBox="1"/>
          <p:nvPr/>
        </p:nvSpPr>
        <p:spPr>
          <a:xfrm>
            <a:off x="1318676" y="35951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81" name="Google Shape;181;p21"/>
          <p:cNvSpPr/>
          <p:nvPr/>
        </p:nvSpPr>
        <p:spPr>
          <a:xfrm rot="-2102919">
            <a:off x="1365441" y="3018256"/>
            <a:ext cx="2337221" cy="83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 flipH="1" rot="2232">
            <a:off x="6379617" y="4160812"/>
            <a:ext cx="13863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index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35237" y="749050"/>
            <a:ext cx="3872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scores [1]</a:t>
            </a:r>
            <a:r>
              <a:rPr lang="en" sz="1600">
                <a:solidFill>
                  <a:schemeClr val="dk1"/>
                </a:solidFill>
              </a:rPr>
              <a:t>[5]</a:t>
            </a:r>
            <a:r>
              <a:rPr lang="en" sz="1600"/>
              <a:t>;</a:t>
            </a:r>
            <a:endParaRPr sz="1600"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3451138" y="221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{E5AE5566-B638-429F-83E8-5AEA9DC019BF}</a:tableStyleId>
              </a:tblPr>
              <a:tblGrid>
                <a:gridCol w="596775"/>
                <a:gridCol w="596775"/>
                <a:gridCol w="596775"/>
                <a:gridCol w="596775"/>
                <a:gridCol w="596775"/>
              </a:tblGrid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[2][4]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5" name="Google Shape;185;p21"/>
          <p:cNvSpPr/>
          <p:nvPr/>
        </p:nvSpPr>
        <p:spPr>
          <a:xfrm>
            <a:off x="6460675" y="2921150"/>
            <a:ext cx="5967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X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 rot="-5209">
            <a:off x="2081897" y="2250861"/>
            <a:ext cx="13860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950450" y="791900"/>
            <a:ext cx="3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ArrayIndexOutOfBoundsException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