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670CA9E-F14F-4D27-91CD-8F6223D0CA51}">
  <a:tblStyle styleId="{9670CA9E-F14F-4D27-91CD-8F6223D0CA51}"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docs.oracle.com/javase/tutorial/uiswing/components/componentlist.html"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docs.oracle.com/javase/tutorial/uiswing/components/toplevel.htm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docs.oracle.com/javase/tutorial/uiswing/components/componentlist.htm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 name="Google Shape;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6e3cdec9d_0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e3cdec9d_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not be using this layout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5eadbd669_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eadbd669_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will not be using this layout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5eadbd669_0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eadbd669_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will not be using this layout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5eadbd669_0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eadbd669_0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FlowLayout is the default Layout for JPanels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5eadbd669_0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eadbd669_0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7d22e35be7bfb2d62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d22e35be7bfb2d6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will not be using this layout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5eadbd669_0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eadbd669_0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will not be using this layout</a:t>
            </a:r>
            <a:endParaRPr>
              <a:solidFill>
                <a:schemeClr val="dk1"/>
              </a:solidFill>
            </a:endParaRPr>
          </a:p>
          <a:p>
            <a:pPr indent="0" lvl="0" marL="0" rtl="0" algn="l">
              <a:spcBef>
                <a:spcPts val="0"/>
              </a:spcBef>
              <a:spcAft>
                <a:spcPts val="0"/>
              </a:spcAft>
              <a:buNone/>
            </a:pPr>
            <a:r>
              <a:rPr lang="en"/>
              <a:t>It is intended for use with a GUI Builder Tool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5eadbd669_0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5eadbd669_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will not be using this layout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5eadbd669_0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eadbd669_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will not be using this layout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c99d2a96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c99d2a9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Events have adapter classes in addition to Listener Interfaces to allow developers to reduce the amount of code written, by overriding only the methods they are interested in.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g5e8a3654b_0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 name="Google Shape;38;g5e8a3654b_0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0000"/>
              </a:lnSpc>
              <a:spcBef>
                <a:spcPts val="600"/>
              </a:spcBef>
              <a:spcAft>
                <a:spcPts val="0"/>
              </a:spcAft>
              <a:buNone/>
            </a:pPr>
            <a:r>
              <a:rPr lang="en" sz="900">
                <a:solidFill>
                  <a:srgbClr val="333333"/>
                </a:solidFill>
                <a:highlight>
                  <a:srgbClr val="FFFFFF"/>
                </a:highlight>
                <a:latin typeface="Verdana"/>
                <a:ea typeface="Verdana"/>
                <a:cs typeface="Verdana"/>
                <a:sym typeface="Verdana"/>
              </a:rPr>
              <a:t>Swing has been successfully used for over a decade. It supports MVC standards, but some of today's most popular GUI features are complicated to code using Swing and is therefore losing popularity </a:t>
            </a:r>
            <a:endParaRPr sz="900">
              <a:solidFill>
                <a:srgbClr val="333333"/>
              </a:solidFill>
              <a:highlight>
                <a:srgbClr val="FFFFFF"/>
              </a:highlight>
              <a:latin typeface="Verdana"/>
              <a:ea typeface="Verdana"/>
              <a:cs typeface="Verdana"/>
              <a:sym typeface="Verdana"/>
            </a:endParaRPr>
          </a:p>
          <a:p>
            <a:pPr indent="0" lvl="0" marL="0" rtl="0" algn="l">
              <a:lnSpc>
                <a:spcPct val="160000"/>
              </a:lnSpc>
              <a:spcBef>
                <a:spcPts val="600"/>
              </a:spcBef>
              <a:spcAft>
                <a:spcPts val="0"/>
              </a:spcAft>
              <a:buNone/>
            </a:pPr>
            <a:r>
              <a:rPr lang="en" sz="900">
                <a:solidFill>
                  <a:srgbClr val="333333"/>
                </a:solidFill>
                <a:highlight>
                  <a:srgbClr val="FFFFFF"/>
                </a:highlight>
                <a:latin typeface="Verdana"/>
                <a:ea typeface="Verdana"/>
                <a:cs typeface="Verdana"/>
                <a:sym typeface="Verdana"/>
              </a:rPr>
              <a:t>JavaFX is designed to provide applications with such sophisticated GUI features as smooth animation, web views, audio and video playback, and styles based on Cascading Style Sheets (CSS). However, it has not picked up as much momentum as expected/desired.</a:t>
            </a:r>
            <a:endParaRPr sz="900">
              <a:solidFill>
                <a:srgbClr val="333333"/>
              </a:solidFill>
              <a:highlight>
                <a:srgbClr val="FFFFFF"/>
              </a:highlight>
              <a:latin typeface="Verdana"/>
              <a:ea typeface="Verdana"/>
              <a:cs typeface="Verdana"/>
              <a:sym typeface="Verdana"/>
            </a:endParaRPr>
          </a:p>
          <a:p>
            <a:pPr indent="0" lvl="0" marL="0" rtl="0" algn="l">
              <a:lnSpc>
                <a:spcPct val="160000"/>
              </a:lnSpc>
              <a:spcBef>
                <a:spcPts val="600"/>
              </a:spcBef>
              <a:spcAft>
                <a:spcPts val="0"/>
              </a:spcAft>
              <a:buNone/>
            </a:pPr>
            <a:r>
              <a:rPr lang="en" sz="900">
                <a:solidFill>
                  <a:srgbClr val="333333"/>
                </a:solidFill>
                <a:highlight>
                  <a:srgbClr val="FFFFFF"/>
                </a:highlight>
                <a:latin typeface="Verdana"/>
                <a:ea typeface="Verdana"/>
                <a:cs typeface="Verdana"/>
                <a:sym typeface="Verdana"/>
              </a:rPr>
              <a:t>(MVC )Model= Logic,Calculations,Data Manipulation	View= What the User sees	Controller= Controls the flow of data...Receives User Input from the View, Directs it to the Model, Returns the results to the User</a:t>
            </a:r>
            <a:endParaRPr sz="900">
              <a:solidFill>
                <a:srgbClr val="333333"/>
              </a:solidFill>
              <a:highlight>
                <a:srgbClr val="FFFFFF"/>
              </a:highlight>
              <a:latin typeface="Verdana"/>
              <a:ea typeface="Verdana"/>
              <a:cs typeface="Verdana"/>
              <a:sym typeface="Verdana"/>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6e3cdec9d_0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6e3cdec9d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5eadbd669_0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5eadbd669_0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5eadbd669_01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5eadbd669_0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5eadbd669_01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5eadbd669_0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fd2119eaf9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fd2119eaf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5eadbd669_0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5eadbd669_0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Everything in 1 class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5eadbd669_01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5eadbd669_0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requires 2 separate classes:</a:t>
            </a:r>
            <a:endParaRPr/>
          </a:p>
          <a:p>
            <a:pPr indent="0" lvl="0" marL="0" rtl="0" algn="l">
              <a:spcBef>
                <a:spcPts val="0"/>
              </a:spcBef>
              <a:spcAft>
                <a:spcPts val="0"/>
              </a:spcAft>
              <a:buNone/>
            </a:pPr>
            <a:r>
              <a:rPr lang="en"/>
              <a:t>1 for the GUI</a:t>
            </a:r>
            <a:endParaRPr/>
          </a:p>
          <a:p>
            <a:pPr indent="0" lvl="0" marL="0" rtl="0" algn="l">
              <a:spcBef>
                <a:spcPts val="0"/>
              </a:spcBef>
              <a:spcAft>
                <a:spcPts val="0"/>
              </a:spcAft>
              <a:buNone/>
            </a:pPr>
            <a:r>
              <a:rPr lang="en"/>
              <a:t>1 to extend the Adapter</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5eadbd669_01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5eadbd669_0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class nested inside the other class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5eadbd669_01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5eadbd669_0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anonymous inner class is created within the </a:t>
            </a:r>
            <a:r>
              <a:rPr lang="en">
                <a:solidFill>
                  <a:schemeClr val="dk1"/>
                </a:solidFill>
              </a:rPr>
              <a:t>JPanel’s constructor.</a:t>
            </a:r>
            <a:endParaRPr/>
          </a:p>
          <a:p>
            <a:pPr indent="0" lvl="0" marL="0" rtl="0" algn="l">
              <a:spcBef>
                <a:spcPts val="0"/>
              </a:spcBef>
              <a:spcAft>
                <a:spcPts val="0"/>
              </a:spcAft>
              <a:buNone/>
            </a:pPr>
            <a:r>
              <a:rPr lang="en"/>
              <a:t>It uses the MouseAdapter() constructor to create the anonymous class.</a:t>
            </a:r>
            <a:endParaRPr/>
          </a:p>
          <a:p>
            <a:pPr indent="0" lvl="0" marL="0" rtl="0" algn="l">
              <a:spcBef>
                <a:spcPts val="0"/>
              </a:spcBef>
              <a:spcAft>
                <a:spcPts val="0"/>
              </a:spcAft>
              <a:buNone/>
            </a:pPr>
            <a:r>
              <a:rPr lang="en"/>
              <a:t>Notice the syntax is different from an ordinary constructor call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fd2119eaf9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fd2119eaf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6e06284a3_0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 name="Google Shape;45;g6e06284a3_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0000"/>
              </a:lnSpc>
              <a:spcBef>
                <a:spcPts val="600"/>
              </a:spcBef>
              <a:spcAft>
                <a:spcPts val="0"/>
              </a:spcAft>
              <a:buNone/>
            </a:pPr>
            <a:r>
              <a:rPr lang="en" sz="900">
                <a:solidFill>
                  <a:srgbClr val="333333"/>
                </a:solidFill>
                <a:highlight>
                  <a:srgbClr val="FFFFFF"/>
                </a:highlight>
                <a:latin typeface="Verdana"/>
                <a:ea typeface="Verdana"/>
                <a:cs typeface="Verdana"/>
                <a:sym typeface="Verdana"/>
              </a:rPr>
              <a:t>View= GUI (What the User sees). Is updated by the controller</a:t>
            </a:r>
            <a:endParaRPr sz="900">
              <a:solidFill>
                <a:srgbClr val="333333"/>
              </a:solidFill>
              <a:highlight>
                <a:srgbClr val="FFFFFF"/>
              </a:highlight>
              <a:latin typeface="Verdana"/>
              <a:ea typeface="Verdana"/>
              <a:cs typeface="Verdana"/>
              <a:sym typeface="Verdana"/>
            </a:endParaRPr>
          </a:p>
          <a:p>
            <a:pPr indent="0" lvl="0" marL="0" rtl="0" algn="l">
              <a:lnSpc>
                <a:spcPct val="160000"/>
              </a:lnSpc>
              <a:spcBef>
                <a:spcPts val="600"/>
              </a:spcBef>
              <a:spcAft>
                <a:spcPts val="0"/>
              </a:spcAft>
              <a:buNone/>
            </a:pPr>
            <a:r>
              <a:rPr lang="en" sz="900">
                <a:solidFill>
                  <a:srgbClr val="333333"/>
                </a:solidFill>
                <a:highlight>
                  <a:srgbClr val="FFFFFF"/>
                </a:highlight>
                <a:latin typeface="Verdana"/>
                <a:ea typeface="Verdana"/>
                <a:cs typeface="Verdana"/>
                <a:sym typeface="Verdana"/>
              </a:rPr>
              <a:t>	Tightly coupled with the controller, does not interact with the model.</a:t>
            </a:r>
            <a:endParaRPr sz="900">
              <a:solidFill>
                <a:srgbClr val="333333"/>
              </a:solidFill>
              <a:highlight>
                <a:srgbClr val="FFFFFF"/>
              </a:highlight>
              <a:latin typeface="Verdana"/>
              <a:ea typeface="Verdana"/>
              <a:cs typeface="Verdana"/>
              <a:sym typeface="Verdana"/>
            </a:endParaRPr>
          </a:p>
          <a:p>
            <a:pPr indent="0" lvl="0" marL="0" rtl="0" algn="l">
              <a:lnSpc>
                <a:spcPct val="160000"/>
              </a:lnSpc>
              <a:spcBef>
                <a:spcPts val="600"/>
              </a:spcBef>
              <a:spcAft>
                <a:spcPts val="0"/>
              </a:spcAft>
              <a:buNone/>
            </a:pPr>
            <a:r>
              <a:rPr lang="en" sz="900">
                <a:solidFill>
                  <a:srgbClr val="333333"/>
                </a:solidFill>
                <a:highlight>
                  <a:srgbClr val="FFFFFF"/>
                </a:highlight>
                <a:latin typeface="Verdana"/>
                <a:ea typeface="Verdana"/>
                <a:cs typeface="Verdana"/>
                <a:sym typeface="Verdana"/>
              </a:rPr>
              <a:t>Controller= Controls the flow (AWT,Swing)</a:t>
            </a:r>
            <a:endParaRPr sz="900">
              <a:solidFill>
                <a:srgbClr val="333333"/>
              </a:solidFill>
              <a:highlight>
                <a:srgbClr val="FFFFFF"/>
              </a:highlight>
              <a:latin typeface="Verdana"/>
              <a:ea typeface="Verdana"/>
              <a:cs typeface="Verdana"/>
              <a:sym typeface="Verdana"/>
            </a:endParaRPr>
          </a:p>
          <a:p>
            <a:pPr indent="457200" lvl="0" marL="0" rtl="0" algn="l">
              <a:lnSpc>
                <a:spcPct val="160000"/>
              </a:lnSpc>
              <a:spcBef>
                <a:spcPts val="600"/>
              </a:spcBef>
              <a:spcAft>
                <a:spcPts val="0"/>
              </a:spcAft>
              <a:buNone/>
            </a:pPr>
            <a:r>
              <a:rPr lang="en" sz="900">
                <a:solidFill>
                  <a:srgbClr val="333333"/>
                </a:solidFill>
                <a:highlight>
                  <a:srgbClr val="FFFFFF"/>
                </a:highlight>
                <a:latin typeface="Verdana"/>
                <a:ea typeface="Verdana"/>
                <a:cs typeface="Verdana"/>
                <a:sym typeface="Verdana"/>
              </a:rPr>
              <a:t>Receives User Input from the View, sends modification or request to the Model</a:t>
            </a:r>
            <a:endParaRPr sz="900">
              <a:solidFill>
                <a:srgbClr val="333333"/>
              </a:solidFill>
              <a:highlight>
                <a:srgbClr val="FFFFFF"/>
              </a:highlight>
              <a:latin typeface="Verdana"/>
              <a:ea typeface="Verdana"/>
              <a:cs typeface="Verdana"/>
              <a:sym typeface="Verdana"/>
            </a:endParaRPr>
          </a:p>
          <a:p>
            <a:pPr indent="457200" lvl="0" marL="0" rtl="0" algn="l">
              <a:lnSpc>
                <a:spcPct val="160000"/>
              </a:lnSpc>
              <a:spcBef>
                <a:spcPts val="600"/>
              </a:spcBef>
              <a:spcAft>
                <a:spcPts val="0"/>
              </a:spcAft>
              <a:buNone/>
            </a:pPr>
            <a:r>
              <a:rPr lang="en" sz="900">
                <a:solidFill>
                  <a:srgbClr val="333333"/>
                </a:solidFill>
                <a:highlight>
                  <a:srgbClr val="FFFFFF"/>
                </a:highlight>
                <a:latin typeface="Verdana"/>
                <a:ea typeface="Verdana"/>
                <a:cs typeface="Verdana"/>
                <a:sym typeface="Verdana"/>
              </a:rPr>
              <a:t>Waits for the result and returns it to the User</a:t>
            </a:r>
            <a:endParaRPr sz="900">
              <a:solidFill>
                <a:srgbClr val="333333"/>
              </a:solidFill>
              <a:highlight>
                <a:srgbClr val="FFFFFF"/>
              </a:highlight>
              <a:latin typeface="Verdana"/>
              <a:ea typeface="Verdana"/>
              <a:cs typeface="Verdana"/>
              <a:sym typeface="Verdana"/>
            </a:endParaRPr>
          </a:p>
          <a:p>
            <a:pPr indent="0" lvl="0" marL="0" rtl="0" algn="l">
              <a:lnSpc>
                <a:spcPct val="160000"/>
              </a:lnSpc>
              <a:spcBef>
                <a:spcPts val="600"/>
              </a:spcBef>
              <a:spcAft>
                <a:spcPts val="0"/>
              </a:spcAft>
              <a:buNone/>
            </a:pPr>
            <a:r>
              <a:rPr lang="en" sz="900">
                <a:solidFill>
                  <a:srgbClr val="333333"/>
                </a:solidFill>
                <a:highlight>
                  <a:srgbClr val="FFFFFF"/>
                </a:highlight>
                <a:latin typeface="Verdana"/>
                <a:ea typeface="Verdana"/>
                <a:cs typeface="Verdana"/>
                <a:sym typeface="Verdana"/>
              </a:rPr>
              <a:t>Model= Logic,Calculations,Data Manipulation. Receives/Returns data requests from and returns responses  to the controller(Not visible to user)</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5f1400094_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5f1400094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6e06284a3_0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e06284a3_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Components are Containers</a:t>
            </a:r>
            <a:endParaRPr/>
          </a:p>
          <a:p>
            <a:pPr indent="0" lvl="0" marL="0" rtl="0" algn="l">
              <a:spcBef>
                <a:spcPts val="0"/>
              </a:spcBef>
              <a:spcAft>
                <a:spcPts val="0"/>
              </a:spcAft>
              <a:buNone/>
            </a:pPr>
            <a:r>
              <a:rPr lang="en"/>
              <a:t>JComponents are listed on the next slide</a:t>
            </a:r>
            <a:endParaRPr/>
          </a:p>
          <a:p>
            <a:pPr indent="0" lvl="0" marL="0" rtl="0" algn="l">
              <a:spcBef>
                <a:spcPts val="0"/>
              </a:spcBef>
              <a:spcAft>
                <a:spcPts val="0"/>
              </a:spcAft>
              <a:buNone/>
            </a:pPr>
            <a:r>
              <a:rPr lang="en"/>
              <a:t>Remember not to mix AWT components with Swing components</a:t>
            </a:r>
            <a:endParaRPr/>
          </a:p>
          <a:p>
            <a:pPr indent="0" lvl="0" marL="0" rtl="0" algn="l">
              <a:spcBef>
                <a:spcPts val="0"/>
              </a:spcBef>
              <a:spcAft>
                <a:spcPts val="0"/>
              </a:spcAft>
              <a:buNone/>
            </a:pPr>
            <a:r>
              <a:rPr lang="en"/>
              <a:t>The z-score bug has been fixed, but better to play it safe.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99d2a961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99d2a96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majority of Swing Components are shown in this diagram  Remember not to mix AWT components with Swing components</a:t>
            </a:r>
            <a:endParaRPr>
              <a:solidFill>
                <a:schemeClr val="dk1"/>
              </a:solidFill>
            </a:endParaRPr>
          </a:p>
          <a:p>
            <a:pPr indent="0" lvl="0" marL="0" rtl="0" algn="l">
              <a:spcBef>
                <a:spcPts val="0"/>
              </a:spcBef>
              <a:spcAft>
                <a:spcPts val="0"/>
              </a:spcAft>
              <a:buNone/>
            </a:pPr>
            <a:r>
              <a:rPr lang="en">
                <a:solidFill>
                  <a:schemeClr val="dk1"/>
                </a:solidFill>
              </a:rPr>
              <a:t>Components are created using their constructor  Example: JPanel jp = new JPanel();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Components are added to their container by calling the add method and passing them as input parameters   add(jp);   </a:t>
            </a:r>
            <a:endParaRPr>
              <a:solidFill>
                <a:schemeClr val="dk1"/>
              </a:solidFill>
            </a:endParaRPr>
          </a:p>
          <a:p>
            <a:pPr indent="0" lvl="0" marL="0" rtl="0" algn="l">
              <a:spcBef>
                <a:spcPts val="0"/>
              </a:spcBef>
              <a:spcAft>
                <a:spcPts val="0"/>
              </a:spcAft>
              <a:buClr>
                <a:schemeClr val="dk1"/>
              </a:buClr>
              <a:buSzPts val="1100"/>
              <a:buFont typeface="Arial"/>
              <a:buNone/>
            </a:pPr>
            <a:r>
              <a:rPr lang="en" u="sng">
                <a:solidFill>
                  <a:schemeClr val="hlink"/>
                </a:solidFill>
                <a:hlinkClick r:id="rId2"/>
              </a:rPr>
              <a:t>http://docs.oracle.com/javase/tutorial/uiswing/components/componentlist.html</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5eadbd669_01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eadbd669_0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44000"/>
              </a:lnSpc>
              <a:spcBef>
                <a:spcPts val="0"/>
              </a:spcBef>
              <a:spcAft>
                <a:spcPts val="0"/>
              </a:spcAft>
              <a:buNone/>
            </a:pPr>
            <a:r>
              <a:rPr lang="en">
                <a:solidFill>
                  <a:schemeClr val="dk1"/>
                </a:solidFill>
              </a:rPr>
              <a:t>JPanel is NOT a top-level container and therefore must be placed within a top-level component like JApplet or JFrame to appear.</a:t>
            </a:r>
            <a:endParaRPr>
              <a:solidFill>
                <a:schemeClr val="dk1"/>
              </a:solidFill>
            </a:endParaRPr>
          </a:p>
          <a:p>
            <a:pPr indent="0" lvl="0" marL="0" rtl="0" algn="l">
              <a:spcBef>
                <a:spcPts val="0"/>
              </a:spcBef>
              <a:spcAft>
                <a:spcPts val="0"/>
              </a:spcAft>
              <a:buNone/>
            </a:pPr>
            <a:r>
              <a:rPr lang="en">
                <a:solidFill>
                  <a:schemeClr val="dk1"/>
                </a:solidFill>
              </a:rPr>
              <a:t>Components may be placed within other components</a:t>
            </a:r>
            <a:endParaRPr>
              <a:solidFill>
                <a:schemeClr val="dk1"/>
              </a:solidFill>
            </a:endParaRPr>
          </a:p>
          <a:p>
            <a:pPr indent="0" lvl="0" marL="0" rtl="0" algn="l">
              <a:spcBef>
                <a:spcPts val="0"/>
              </a:spcBef>
              <a:spcAft>
                <a:spcPts val="0"/>
              </a:spcAft>
              <a:buNone/>
            </a:pPr>
            <a:r>
              <a:rPr lang="en" u="sng">
                <a:solidFill>
                  <a:schemeClr val="hlink"/>
                </a:solidFill>
                <a:hlinkClick r:id="rId2"/>
              </a:rPr>
              <a:t>http://docs.oracle.com/javase/tutorial/uiswing/components/toplevel.html</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5eadbd669_02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eadbd669_0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more details on how to swing components see the oracle documentation </a:t>
            </a:r>
            <a:r>
              <a:rPr lang="en" u="sng">
                <a:solidFill>
                  <a:schemeClr val="hlink"/>
                </a:solidFill>
                <a:hlinkClick r:id="rId2"/>
              </a:rPr>
              <a:t>http://docs.oracle.com/javase/tutorial/uiswing/components/componentlist.html</a:t>
            </a:r>
            <a:endParaRPr/>
          </a:p>
          <a:p>
            <a:pPr indent="0" lvl="0" marL="0" rtl="0" algn="l">
              <a:spcBef>
                <a:spcPts val="0"/>
              </a:spcBef>
              <a:spcAft>
                <a:spcPts val="0"/>
              </a:spcAft>
              <a:buNone/>
            </a:pPr>
            <a:r>
              <a:rPr lang="en"/>
              <a:t>Also, see the swing project code in Eclipse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6e8a98dd1_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e8a98dd1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6e3cdec9d_0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e3cdec9d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85800" y="1583342"/>
            <a:ext cx="7772400" cy="11598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1" name="Google Shape;11;p2"/>
          <p:cNvSpPr txBox="1"/>
          <p:nvPr>
            <p:ph idx="1" type="subTitle"/>
          </p:nvPr>
        </p:nvSpPr>
        <p:spPr>
          <a:xfrm>
            <a:off x="685800" y="2840053"/>
            <a:ext cx="7772400" cy="784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
        <p:nvSpPr>
          <p:cNvPr id="12" name="Google Shape;12;p2"/>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ellow-black" type="tx">
  <p:cSld name="TITLE_AND_BODY">
    <p:bg>
      <p:bgPr>
        <a:solidFill>
          <a:srgbClr val="F3F3F3"/>
        </a:solid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457200" y="205978"/>
            <a:ext cx="8229600" cy="857400"/>
          </a:xfrm>
          <a:prstGeom prst="rect">
            <a:avLst/>
          </a:prstGeom>
          <a:solidFill>
            <a:srgbClr val="F3F3F3"/>
          </a:solidFill>
        </p:spPr>
        <p:txBody>
          <a:bodyPr anchorCtr="0" anchor="b" bIns="91425" lIns="91425" spcFirstLastPara="1" rIns="91425" wrap="square" tIns="91425">
            <a:noAutofit/>
          </a:bodyPr>
          <a:lstStyle>
            <a:lvl1pPr lvl="0">
              <a:spcBef>
                <a:spcPts val="0"/>
              </a:spcBef>
              <a:spcAft>
                <a:spcPts val="0"/>
              </a:spcAft>
              <a:buClr>
                <a:srgbClr val="000000"/>
              </a:buClr>
              <a:buSzPts val="3600"/>
              <a:buNone/>
              <a:defRPr>
                <a:solidFill>
                  <a:srgbClr val="000000"/>
                </a:solidFill>
              </a:defRPr>
            </a:lvl1pPr>
            <a:lvl2pPr lvl="1">
              <a:spcBef>
                <a:spcPts val="0"/>
              </a:spcBef>
              <a:spcAft>
                <a:spcPts val="0"/>
              </a:spcAft>
              <a:buClr>
                <a:srgbClr val="1155CC"/>
              </a:buClr>
              <a:buSzPts val="3600"/>
              <a:buNone/>
              <a:defRPr>
                <a:solidFill>
                  <a:srgbClr val="1155CC"/>
                </a:solidFill>
              </a:defRPr>
            </a:lvl2pPr>
            <a:lvl3pPr lvl="2">
              <a:spcBef>
                <a:spcPts val="0"/>
              </a:spcBef>
              <a:spcAft>
                <a:spcPts val="0"/>
              </a:spcAft>
              <a:buClr>
                <a:srgbClr val="1155CC"/>
              </a:buClr>
              <a:buSzPts val="3600"/>
              <a:buNone/>
              <a:defRPr>
                <a:solidFill>
                  <a:srgbClr val="1155CC"/>
                </a:solidFill>
              </a:defRPr>
            </a:lvl3pPr>
            <a:lvl4pPr lvl="3">
              <a:spcBef>
                <a:spcPts val="0"/>
              </a:spcBef>
              <a:spcAft>
                <a:spcPts val="0"/>
              </a:spcAft>
              <a:buClr>
                <a:srgbClr val="1155CC"/>
              </a:buClr>
              <a:buSzPts val="3600"/>
              <a:buNone/>
              <a:defRPr>
                <a:solidFill>
                  <a:srgbClr val="1155CC"/>
                </a:solidFill>
              </a:defRPr>
            </a:lvl4pPr>
            <a:lvl5pPr lvl="4">
              <a:spcBef>
                <a:spcPts val="0"/>
              </a:spcBef>
              <a:spcAft>
                <a:spcPts val="0"/>
              </a:spcAft>
              <a:buClr>
                <a:srgbClr val="1155CC"/>
              </a:buClr>
              <a:buSzPts val="3600"/>
              <a:buNone/>
              <a:defRPr>
                <a:solidFill>
                  <a:srgbClr val="1155CC"/>
                </a:solidFill>
              </a:defRPr>
            </a:lvl5pPr>
            <a:lvl6pPr lvl="5">
              <a:spcBef>
                <a:spcPts val="0"/>
              </a:spcBef>
              <a:spcAft>
                <a:spcPts val="0"/>
              </a:spcAft>
              <a:buClr>
                <a:srgbClr val="1155CC"/>
              </a:buClr>
              <a:buSzPts val="3600"/>
              <a:buNone/>
              <a:defRPr>
                <a:solidFill>
                  <a:srgbClr val="1155CC"/>
                </a:solidFill>
              </a:defRPr>
            </a:lvl6pPr>
            <a:lvl7pPr lvl="6">
              <a:spcBef>
                <a:spcPts val="0"/>
              </a:spcBef>
              <a:spcAft>
                <a:spcPts val="0"/>
              </a:spcAft>
              <a:buClr>
                <a:srgbClr val="1155CC"/>
              </a:buClr>
              <a:buSzPts val="3600"/>
              <a:buNone/>
              <a:defRPr>
                <a:solidFill>
                  <a:srgbClr val="1155CC"/>
                </a:solidFill>
              </a:defRPr>
            </a:lvl7pPr>
            <a:lvl8pPr lvl="7">
              <a:spcBef>
                <a:spcPts val="0"/>
              </a:spcBef>
              <a:spcAft>
                <a:spcPts val="0"/>
              </a:spcAft>
              <a:buClr>
                <a:srgbClr val="1155CC"/>
              </a:buClr>
              <a:buSzPts val="3600"/>
              <a:buNone/>
              <a:defRPr>
                <a:solidFill>
                  <a:srgbClr val="1155CC"/>
                </a:solidFill>
              </a:defRPr>
            </a:lvl8pPr>
            <a:lvl9pPr lvl="8">
              <a:spcBef>
                <a:spcPts val="0"/>
              </a:spcBef>
              <a:spcAft>
                <a:spcPts val="0"/>
              </a:spcAft>
              <a:buClr>
                <a:srgbClr val="1155CC"/>
              </a:buClr>
              <a:buSzPts val="3600"/>
              <a:buNone/>
              <a:defRPr>
                <a:solidFill>
                  <a:srgbClr val="1155CC"/>
                </a:solidFill>
              </a:defRPr>
            </a:lvl9pPr>
          </a:lstStyle>
          <a:p/>
        </p:txBody>
      </p:sp>
      <p:sp>
        <p:nvSpPr>
          <p:cNvPr id="15" name="Google Shape;15;p3"/>
          <p:cNvSpPr txBox="1"/>
          <p:nvPr>
            <p:ph idx="1" type="body"/>
          </p:nvPr>
        </p:nvSpPr>
        <p:spPr>
          <a:xfrm>
            <a:off x="457200" y="1200150"/>
            <a:ext cx="8229600" cy="3725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6" name="Google Shape;16;p3"/>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4"/>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4"/>
          <p:cNvSpPr txBox="1"/>
          <p:nvPr>
            <p:ph idx="1" type="body"/>
          </p:nvPr>
        </p:nvSpPr>
        <p:spPr>
          <a:xfrm>
            <a:off x="457200" y="1200150"/>
            <a:ext cx="3994500" cy="3725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4"/>
          <p:cNvSpPr txBox="1"/>
          <p:nvPr>
            <p:ph idx="2" type="body"/>
          </p:nvPr>
        </p:nvSpPr>
        <p:spPr>
          <a:xfrm>
            <a:off x="4692274" y="1200150"/>
            <a:ext cx="3994500" cy="3725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1" name="Google Shape;21;p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4" name="Google Shape;24;p5"/>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5" name="Shape 25"/>
        <p:cNvGrpSpPr/>
        <p:nvPr/>
      </p:nvGrpSpPr>
      <p:grpSpPr>
        <a:xfrm>
          <a:off x="0" y="0"/>
          <a:ext cx="0" cy="0"/>
          <a:chOff x="0" y="0"/>
          <a:chExt cx="0" cy="0"/>
        </a:xfrm>
      </p:grpSpPr>
      <p:sp>
        <p:nvSpPr>
          <p:cNvPr id="26" name="Google Shape;26;p6"/>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27" name="Google Shape;27;p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600"/>
              <a:buNone/>
              <a:defRPr b="1" sz="3600">
                <a:solidFill>
                  <a:schemeClr val="dk1"/>
                </a:solidFill>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docs.oracle.com/javase/8/docs/api/java/awt/CardLayout.html" TargetMode="External"/><Relationship Id="rId4" Type="http://schemas.openxmlformats.org/officeDocument/2006/relationships/hyperlink" Target="http://docs.oracle.com/javase/8/docs/api/java/awt/CardLayout.html" TargetMode="External"/><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docs.oracle.com/javase/8/docs/api/java/awt/CardLayout.html" TargetMode="External"/><Relationship Id="rId4" Type="http://schemas.openxmlformats.org/officeDocument/2006/relationships/hyperlink" Target="http://docs.oracle.com/javase/8/docs/api/java/awt/CardLayout.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docs.oracle.com/javase/8/docs/api/java/awt/CardLayout.html" TargetMode="Externa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docs.oracle.com/javase/8/docs/api/java/awt/FlowLayout.html" TargetMode="External"/><Relationship Id="rId4" Type="http://schemas.openxmlformats.org/officeDocument/2006/relationships/hyperlink" Target="http://docs.oracle.com/javase/8/docs/api/java/awt/FlowLayout.html" TargetMode="External"/><Relationship Id="rId5"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docs.oracle.com/javase/8/docs/api/java/awt/GridLayout.html" TargetMode="External"/><Relationship Id="rId4" Type="http://schemas.openxmlformats.org/officeDocument/2006/relationships/hyperlink" Target="http://docs.oracle.com/javase/8/docs/api/java/awt/GridLayout.html" TargetMode="External"/><Relationship Id="rId5"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docs.oracle.com/javase/8/docs/api/javax/swing/BoxLayout.html" TargetMode="External"/><Relationship Id="rId4" Type="http://schemas.openxmlformats.org/officeDocument/2006/relationships/hyperlink" Target="http://docs.oracle.com/javase/8/docs/api/javax/swing/BoxLayout.html" TargetMode="External"/><Relationship Id="rId5"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docs.oracle.com/javase/8/docs/api/java/awt/GridBagLayout.html" TargetMode="External"/><Relationship Id="rId4" Type="http://schemas.openxmlformats.org/officeDocument/2006/relationships/hyperlink" Target="http://docs.oracle.com/javase/8/docs/api/java/awt/GridBagLayout.html" TargetMode="External"/><Relationship Id="rId5" Type="http://schemas.openxmlformats.org/officeDocument/2006/relationships/image" Target="../media/image1.gif"/><Relationship Id="rId6" Type="http://schemas.openxmlformats.org/officeDocument/2006/relationships/image" Target="../media/image6.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docs.oracle.com/javase/8/docs/api/javax/swing/GroupLayout.html" TargetMode="External"/><Relationship Id="rId4" Type="http://schemas.openxmlformats.org/officeDocument/2006/relationships/hyperlink" Target="http://docs.oracle.com/javase/8/docs/api/javax/swing/GroupLayout.html" TargetMode="External"/><Relationship Id="rId5" Type="http://schemas.openxmlformats.org/officeDocument/2006/relationships/hyperlink" Target="http://docs.oracle.com/javase/8/docs/api/javax/swing/GroupLayout.Group.html" TargetMode="External"/><Relationship Id="rId6" Type="http://schemas.openxmlformats.org/officeDocument/2006/relationships/image" Target="../media/image10.gif"/><Relationship Id="rId7" Type="http://schemas.openxmlformats.org/officeDocument/2006/relationships/image" Target="../media/image2.gif"/><Relationship Id="rId8" Type="http://schemas.openxmlformats.org/officeDocument/2006/relationships/image" Target="../media/image13.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docs.oracle.com/javase/8/docs/api/javax/swing/SpringLayout.html" TargetMode="External"/><Relationship Id="rId4" Type="http://schemas.openxmlformats.org/officeDocument/2006/relationships/hyperlink" Target="http://docs.oracle.com/javase/8/docs/api/javax/swing/SpringLayout.html" TargetMode="External"/></Relationships>
</file>

<file path=ppt/slides/_rels/slide19.xml.rels><?xml version="1.0" encoding="UTF-8" standalone="yes"?><Relationships xmlns="http://schemas.openxmlformats.org/package/2006/relationships"><Relationship Id="rId40" Type="http://schemas.openxmlformats.org/officeDocument/2006/relationships/hyperlink" Target="http://docs.oracle.com/javase/8/docs/api/javax/swing/event/CaretListener.html" TargetMode="External"/><Relationship Id="rId42" Type="http://schemas.openxmlformats.org/officeDocument/2006/relationships/hyperlink" Target="http://docs.oracle.com/javase/8/docs/api/javax/swing/event/CellEditorListener.html" TargetMode="External"/><Relationship Id="rId41" Type="http://schemas.openxmlformats.org/officeDocument/2006/relationships/hyperlink" Target="http://docs.oracle.com/javase/8/docs/api/javax/swing/event/CaretListener.html" TargetMode="External"/><Relationship Id="rId44" Type="http://schemas.openxmlformats.org/officeDocument/2006/relationships/hyperlink" Target="http://docs.oracle.com/javase/8/docs/api/javax/swing/event/ChangeListener.html" TargetMode="External"/><Relationship Id="rId43" Type="http://schemas.openxmlformats.org/officeDocument/2006/relationships/hyperlink" Target="http://docs.oracle.com/javase/8/docs/api/javax/swing/event/CellEditorListener.html" TargetMode="External"/><Relationship Id="rId46" Type="http://schemas.openxmlformats.org/officeDocument/2006/relationships/hyperlink" Target="http://docs.oracle.com/javase/8/docs/api/javax/swing/event/DocumentEvent.html" TargetMode="External"/><Relationship Id="rId45" Type="http://schemas.openxmlformats.org/officeDocument/2006/relationships/hyperlink" Target="http://docs.oracle.com/javase/8/docs/api/javax/swing/event/ChangeListener.html" TargetMode="External"/><Relationship Id="rId48" Type="http://schemas.openxmlformats.org/officeDocument/2006/relationships/hyperlink" Target="http://docs.oracle.com/javase/8/docs/api/javax/swing/event/DocumentListener.html" TargetMode="External"/><Relationship Id="rId47" Type="http://schemas.openxmlformats.org/officeDocument/2006/relationships/hyperlink" Target="http://docs.oracle.com/javase/8/docs/api/javax/swing/event/DocumentEvent.ElementChange.html" TargetMode="External"/><Relationship Id="rId49" Type="http://schemas.openxmlformats.org/officeDocument/2006/relationships/hyperlink" Target="http://docs.oracle.com/javase/8/docs/api/javax/swing/event/DocumentListener.html" TargetMode="External"/><Relationship Id="rId31" Type="http://schemas.openxmlformats.org/officeDocument/2006/relationships/hyperlink" Target="http://docs.oracle.com/javase/8/docs/api/java/awt/event/TextListener.html" TargetMode="External"/><Relationship Id="rId30" Type="http://schemas.openxmlformats.org/officeDocument/2006/relationships/hyperlink" Target="http://docs.oracle.com/javase/8/docs/api/java/awt/event/MouseWheelListener.html" TargetMode="External"/><Relationship Id="rId33" Type="http://schemas.openxmlformats.org/officeDocument/2006/relationships/hyperlink" Target="http://docs.oracle.com/javase/8/docs/api/java/awt/event/WindowFocusListener.html" TargetMode="External"/><Relationship Id="rId32" Type="http://schemas.openxmlformats.org/officeDocument/2006/relationships/hyperlink" Target="http://docs.oracle.com/javase/8/docs/api/java/awt/event/TextListener.html" TargetMode="External"/><Relationship Id="rId35" Type="http://schemas.openxmlformats.org/officeDocument/2006/relationships/hyperlink" Target="http://docs.oracle.com/javase/8/docs/api/java/awt/event/WindowListener.html" TargetMode="External"/><Relationship Id="rId34" Type="http://schemas.openxmlformats.org/officeDocument/2006/relationships/hyperlink" Target="http://docs.oracle.com/javase/8/docs/api/java/awt/event/WindowFocusListener.html" TargetMode="External"/><Relationship Id="rId37" Type="http://schemas.openxmlformats.org/officeDocument/2006/relationships/hyperlink" Target="http://docs.oracle.com/javase/8/docs/api/java/awt/event/WindowStateListener.html" TargetMode="External"/><Relationship Id="rId36" Type="http://schemas.openxmlformats.org/officeDocument/2006/relationships/hyperlink" Target="http://docs.oracle.com/javase/8/docs/api/java/awt/event/WindowListener.html" TargetMode="External"/><Relationship Id="rId39" Type="http://schemas.openxmlformats.org/officeDocument/2006/relationships/hyperlink" Target="http://docs.oracle.com/javase/8/docs/api/javax/swing/event/AncestorListener.html" TargetMode="External"/><Relationship Id="rId38" Type="http://schemas.openxmlformats.org/officeDocument/2006/relationships/hyperlink" Target="http://docs.oracle.com/javase/8/docs/api/javax/swing/event/AncestorListener.html" TargetMode="External"/><Relationship Id="rId20" Type="http://schemas.openxmlformats.org/officeDocument/2006/relationships/hyperlink" Target="http://docs.oracle.com/javase/8/docs/api/java/awt/event/InputMethodListener.html" TargetMode="External"/><Relationship Id="rId22" Type="http://schemas.openxmlformats.org/officeDocument/2006/relationships/hyperlink" Target="http://docs.oracle.com/javase/8/docs/api/java/awt/event/ItemListener.html" TargetMode="External"/><Relationship Id="rId21" Type="http://schemas.openxmlformats.org/officeDocument/2006/relationships/hyperlink" Target="http://docs.oracle.com/javase/8/docs/api/java/awt/event/ItemListener.html" TargetMode="External"/><Relationship Id="rId24" Type="http://schemas.openxmlformats.org/officeDocument/2006/relationships/hyperlink" Target="http://docs.oracle.com/javase/8/docs/api/java/awt/event/KeyListener.html" TargetMode="External"/><Relationship Id="rId23" Type="http://schemas.openxmlformats.org/officeDocument/2006/relationships/hyperlink" Target="http://docs.oracle.com/javase/8/docs/api/java/awt/event/KeyListener.html" TargetMode="External"/><Relationship Id="rId26" Type="http://schemas.openxmlformats.org/officeDocument/2006/relationships/hyperlink" Target="http://docs.oracle.com/javase/8/docs/api/java/awt/event/MouseListener.html" TargetMode="External"/><Relationship Id="rId25" Type="http://schemas.openxmlformats.org/officeDocument/2006/relationships/hyperlink" Target="http://docs.oracle.com/javase/8/docs/api/java/awt/event/MouseListener.html" TargetMode="External"/><Relationship Id="rId28" Type="http://schemas.openxmlformats.org/officeDocument/2006/relationships/hyperlink" Target="http://docs.oracle.com/javase/8/docs/api/java/awt/event/MouseMotionListener.html" TargetMode="External"/><Relationship Id="rId27" Type="http://schemas.openxmlformats.org/officeDocument/2006/relationships/hyperlink" Target="http://docs.oracle.com/javase/8/docs/api/java/awt/event/MouseMotionListener.html" TargetMode="External"/><Relationship Id="rId29" Type="http://schemas.openxmlformats.org/officeDocument/2006/relationships/hyperlink" Target="http://docs.oracle.com/javase/8/docs/api/java/awt/event/MouseWheelListener.html" TargetMode="External"/><Relationship Id="rId95" Type="http://schemas.openxmlformats.org/officeDocument/2006/relationships/hyperlink" Target="http://docs.oracle.com/javase/8/docs/api/java/awt/event/TextEvent.html" TargetMode="External"/><Relationship Id="rId94" Type="http://schemas.openxmlformats.org/officeDocument/2006/relationships/hyperlink" Target="http://docs.oracle.com/javase/8/docs/api/java/awt/event/MouseMotionAdapter.html" TargetMode="External"/><Relationship Id="rId97" Type="http://schemas.openxmlformats.org/officeDocument/2006/relationships/hyperlink" Target="http://docs.oracle.com/javase/8/docs/api/javax/swing/event/InternalFrameAdapter.html" TargetMode="External"/><Relationship Id="rId96" Type="http://schemas.openxmlformats.org/officeDocument/2006/relationships/hyperlink" Target="http://docs.oracle.com/javase/8/docs/api/java/awt/event/WindowAdapter.html" TargetMode="External"/><Relationship Id="rId11" Type="http://schemas.openxmlformats.org/officeDocument/2006/relationships/hyperlink" Target="http://docs.oracle.com/javase/8/docs/api/java/awt/event/ContainerListener.html" TargetMode="External"/><Relationship Id="rId99" Type="http://schemas.openxmlformats.org/officeDocument/2006/relationships/hyperlink" Target="http://docs.oracle.com/javase/8/docs/api/javax/swing/event/MouseInputAdapter.html" TargetMode="External"/><Relationship Id="rId10" Type="http://schemas.openxmlformats.org/officeDocument/2006/relationships/hyperlink" Target="http://docs.oracle.com/javase/8/docs/api/java/awt/event/ComponentListener.html" TargetMode="External"/><Relationship Id="rId98" Type="http://schemas.openxmlformats.org/officeDocument/2006/relationships/hyperlink" Target="http://docs.oracle.com/javase/8/docs/api/javax/swing/event/MenuKeyEvent.html" TargetMode="External"/><Relationship Id="rId13" Type="http://schemas.openxmlformats.org/officeDocument/2006/relationships/hyperlink" Target="http://docs.oracle.com/javase/8/docs/api/java/awt/event/FocusListener.html" TargetMode="External"/><Relationship Id="rId12" Type="http://schemas.openxmlformats.org/officeDocument/2006/relationships/hyperlink" Target="http://docs.oracle.com/javase/8/docs/api/java/awt/event/ContainerListener.html" TargetMode="External"/><Relationship Id="rId91" Type="http://schemas.openxmlformats.org/officeDocument/2006/relationships/hyperlink" Target="http://docs.oracle.com/javase/8/docs/api/java/awt/event/MouseAdapter.html" TargetMode="External"/><Relationship Id="rId90" Type="http://schemas.openxmlformats.org/officeDocument/2006/relationships/hyperlink" Target="http://docs.oracle.com/javase/8/docs/api/java/awt/event/MouseAdapter.html" TargetMode="External"/><Relationship Id="rId93" Type="http://schemas.openxmlformats.org/officeDocument/2006/relationships/hyperlink" Target="http://docs.oracle.com/javase/8/docs/api/java/awt/event/MouseEvent.html" TargetMode="External"/><Relationship Id="rId92" Type="http://schemas.openxmlformats.org/officeDocument/2006/relationships/hyperlink" Target="http://docs.oracle.com/javase/8/docs/api/java/awt/event/MouseEvent.html" TargetMode="External"/><Relationship Id="rId15" Type="http://schemas.openxmlformats.org/officeDocument/2006/relationships/hyperlink" Target="http://docs.oracle.com/javase/8/docs/api/java/awt/event/HierarchyBoundsListener.html" TargetMode="External"/><Relationship Id="rId14" Type="http://schemas.openxmlformats.org/officeDocument/2006/relationships/hyperlink" Target="http://docs.oracle.com/javase/8/docs/api/java/awt/event/FocusListener.html" TargetMode="External"/><Relationship Id="rId17" Type="http://schemas.openxmlformats.org/officeDocument/2006/relationships/hyperlink" Target="http://docs.oracle.com/javase/8/docs/api/java/awt/event/HierarchyListener.html" TargetMode="External"/><Relationship Id="rId16" Type="http://schemas.openxmlformats.org/officeDocument/2006/relationships/hyperlink" Target="http://docs.oracle.com/javase/8/docs/api/java/awt/event/HierarchyBoundsListener.html" TargetMode="External"/><Relationship Id="rId19" Type="http://schemas.openxmlformats.org/officeDocument/2006/relationships/hyperlink" Target="http://docs.oracle.com/javase/8/docs/api/java/awt/event/InputMethodListener.html" TargetMode="External"/><Relationship Id="rId18" Type="http://schemas.openxmlformats.org/officeDocument/2006/relationships/hyperlink" Target="http://docs.oracle.com/javase/8/docs/api/java/awt/event/HierarchyListener.html" TargetMode="External"/><Relationship Id="rId84" Type="http://schemas.openxmlformats.org/officeDocument/2006/relationships/hyperlink" Target="http://docs.oracle.com/javase/8/docs/api/java/awt/event/ContainerAdapter.html" TargetMode="External"/><Relationship Id="rId83" Type="http://schemas.openxmlformats.org/officeDocument/2006/relationships/hyperlink" Target="http://docs.oracle.com/javase/8/docs/api/java/awt/event/ComponentEvent.html" TargetMode="External"/><Relationship Id="rId86" Type="http://schemas.openxmlformats.org/officeDocument/2006/relationships/hyperlink" Target="http://docs.oracle.com/javase/8/docs/api/java/awt/event/FocusEvent.html" TargetMode="External"/><Relationship Id="rId85" Type="http://schemas.openxmlformats.org/officeDocument/2006/relationships/hyperlink" Target="http://docs.oracle.com/javase/8/docs/api/java/awt/event/FocusAdapter.html" TargetMode="External"/><Relationship Id="rId88" Type="http://schemas.openxmlformats.org/officeDocument/2006/relationships/hyperlink" Target="http://docs.oracle.com/javase/8/docs/api/java/awt/event/ItemEvent.html" TargetMode="External"/><Relationship Id="rId87" Type="http://schemas.openxmlformats.org/officeDocument/2006/relationships/hyperlink" Target="http://docs.oracle.com/javase/8/docs/api/java/awt/event/HierarchyBoundsAdapter.html" TargetMode="External"/><Relationship Id="rId89" Type="http://schemas.openxmlformats.org/officeDocument/2006/relationships/hyperlink" Target="http://docs.oracle.com/javase/8/docs/api/java/awt/event/KeyAdapter.html" TargetMode="External"/><Relationship Id="rId80" Type="http://schemas.openxmlformats.org/officeDocument/2006/relationships/hyperlink" Target="http://docs.oracle.com/javase/8/docs/api/javax/swing/event/TreeWillExpandListener.html" TargetMode="External"/><Relationship Id="rId82" Type="http://schemas.openxmlformats.org/officeDocument/2006/relationships/hyperlink" Target="http://docs.oracle.com/javase/8/docs/api/java/awt/event/ComponentAdapter.html" TargetMode="External"/><Relationship Id="rId81" Type="http://schemas.openxmlformats.org/officeDocument/2006/relationships/hyperlink" Target="http://docs.oracle.com/javase/8/docs/api/javax/swing/event/UndoableEditListener.html" TargetMode="External"/><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docs.oracle.com/javase/8/docs/api/java/awt/event/ActionListener.html" TargetMode="External"/><Relationship Id="rId4" Type="http://schemas.openxmlformats.org/officeDocument/2006/relationships/hyperlink" Target="http://docs.oracle.com/javase/8/docs/api/java/awt/event/ActionListener.html" TargetMode="External"/><Relationship Id="rId9" Type="http://schemas.openxmlformats.org/officeDocument/2006/relationships/hyperlink" Target="http://docs.oracle.com/javase/8/docs/api/java/awt/event/ComponentListener.html" TargetMode="External"/><Relationship Id="rId5" Type="http://schemas.openxmlformats.org/officeDocument/2006/relationships/hyperlink" Target="http://docs.oracle.com/javase/8/docs/api/java/awt/event/AdjustmentListener.html" TargetMode="External"/><Relationship Id="rId6" Type="http://schemas.openxmlformats.org/officeDocument/2006/relationships/hyperlink" Target="http://docs.oracle.com/javase/8/docs/api/java/awt/event/AdjustmentListener.html" TargetMode="External"/><Relationship Id="rId7" Type="http://schemas.openxmlformats.org/officeDocument/2006/relationships/hyperlink" Target="http://docs.oracle.com/javase/8/docs/api/java/awt/event/AWTEventListener.html" TargetMode="External"/><Relationship Id="rId8" Type="http://schemas.openxmlformats.org/officeDocument/2006/relationships/hyperlink" Target="http://docs.oracle.com/javase/8/docs/api/java/awt/event/AWTEventListener.html" TargetMode="External"/><Relationship Id="rId73" Type="http://schemas.openxmlformats.org/officeDocument/2006/relationships/hyperlink" Target="http://docs.oracle.com/javase/8/docs/api/javax/swing/event/TreeExpansionListener.html" TargetMode="External"/><Relationship Id="rId72" Type="http://schemas.openxmlformats.org/officeDocument/2006/relationships/hyperlink" Target="http://docs.oracle.com/javase/8/docs/api/javax/swing/event/TableModelListener.html" TargetMode="External"/><Relationship Id="rId75" Type="http://schemas.openxmlformats.org/officeDocument/2006/relationships/hyperlink" Target="http://docs.oracle.com/javase/8/docs/api/javax/swing/event/TreeModelListener.html" TargetMode="External"/><Relationship Id="rId74" Type="http://schemas.openxmlformats.org/officeDocument/2006/relationships/hyperlink" Target="http://docs.oracle.com/javase/8/docs/api/javax/swing/event/TreeExpansionListener.html" TargetMode="External"/><Relationship Id="rId77" Type="http://schemas.openxmlformats.org/officeDocument/2006/relationships/hyperlink" Target="http://docs.oracle.com/javase/8/docs/api/javax/swing/event/TreeSelectionListener.html" TargetMode="External"/><Relationship Id="rId76" Type="http://schemas.openxmlformats.org/officeDocument/2006/relationships/hyperlink" Target="http://docs.oracle.com/javase/8/docs/api/javax/swing/event/TreeModelListener.html" TargetMode="External"/><Relationship Id="rId79" Type="http://schemas.openxmlformats.org/officeDocument/2006/relationships/hyperlink" Target="http://docs.oracle.com/javase/8/docs/api/javax/swing/event/TreeWillExpandListener.html" TargetMode="External"/><Relationship Id="rId78" Type="http://schemas.openxmlformats.org/officeDocument/2006/relationships/hyperlink" Target="http://docs.oracle.com/javase/8/docs/api/javax/swing/event/TreeSelectionListener.html" TargetMode="External"/><Relationship Id="rId71" Type="http://schemas.openxmlformats.org/officeDocument/2006/relationships/hyperlink" Target="http://docs.oracle.com/javase/8/docs/api/javax/swing/event/TableModelListener.html" TargetMode="External"/><Relationship Id="rId70" Type="http://schemas.openxmlformats.org/officeDocument/2006/relationships/hyperlink" Target="http://docs.oracle.com/javase/8/docs/api/javax/swing/event/TableColumnModelListener.html" TargetMode="External"/><Relationship Id="rId62" Type="http://schemas.openxmlformats.org/officeDocument/2006/relationships/hyperlink" Target="http://docs.oracle.com/javase/8/docs/api/javax/swing/event/MenuListener.html" TargetMode="External"/><Relationship Id="rId61" Type="http://schemas.openxmlformats.org/officeDocument/2006/relationships/hyperlink" Target="http://docs.oracle.com/javase/8/docs/api/javax/swing/event/MenuKeyListener.html" TargetMode="External"/><Relationship Id="rId64" Type="http://schemas.openxmlformats.org/officeDocument/2006/relationships/hyperlink" Target="http://docs.oracle.com/javase/8/docs/api/javax/swing/event/MouseInputListener.html" TargetMode="External"/><Relationship Id="rId63" Type="http://schemas.openxmlformats.org/officeDocument/2006/relationships/hyperlink" Target="http://docs.oracle.com/javase/8/docs/api/javax/swing/event/MenuListener.html" TargetMode="External"/><Relationship Id="rId66" Type="http://schemas.openxmlformats.org/officeDocument/2006/relationships/hyperlink" Target="http://docs.oracle.com/javase/8/docs/api/javax/swing/event/PopupMenuListener.html" TargetMode="External"/><Relationship Id="rId65" Type="http://schemas.openxmlformats.org/officeDocument/2006/relationships/hyperlink" Target="http://docs.oracle.com/javase/8/docs/api/javax/swing/event/MouseInputListener.html" TargetMode="External"/><Relationship Id="rId68" Type="http://schemas.openxmlformats.org/officeDocument/2006/relationships/hyperlink" Target="http://docs.oracle.com/javase/8/docs/api/javax/swing/event/RowSorterListener.html" TargetMode="External"/><Relationship Id="rId67" Type="http://schemas.openxmlformats.org/officeDocument/2006/relationships/hyperlink" Target="http://docs.oracle.com/javase/8/docs/api/javax/swing/event/PopupMenuListener.html" TargetMode="External"/><Relationship Id="rId60" Type="http://schemas.openxmlformats.org/officeDocument/2006/relationships/hyperlink" Target="http://docs.oracle.com/javase/8/docs/api/javax/swing/event/MenuKeyListener.html" TargetMode="External"/><Relationship Id="rId69" Type="http://schemas.openxmlformats.org/officeDocument/2006/relationships/hyperlink" Target="http://docs.oracle.com/javase/8/docs/api/javax/swing/event/RowSorterListener.html" TargetMode="External"/><Relationship Id="rId51" Type="http://schemas.openxmlformats.org/officeDocument/2006/relationships/hyperlink" Target="http://docs.oracle.com/javase/8/docs/api/javax/swing/event/HyperlinkListener.html" TargetMode="External"/><Relationship Id="rId50" Type="http://schemas.openxmlformats.org/officeDocument/2006/relationships/hyperlink" Target="http://docs.oracle.com/javase/8/docs/api/javax/swing/event/HyperlinkListener.html" TargetMode="External"/><Relationship Id="rId53" Type="http://schemas.openxmlformats.org/officeDocument/2006/relationships/hyperlink" Target="http://docs.oracle.com/javase/8/docs/api/javax/swing/event/InternalFrameListener.html" TargetMode="External"/><Relationship Id="rId52" Type="http://schemas.openxmlformats.org/officeDocument/2006/relationships/hyperlink" Target="http://docs.oracle.com/javase/8/docs/api/javax/swing/event/InternalFrameListener.html" TargetMode="External"/><Relationship Id="rId55" Type="http://schemas.openxmlformats.org/officeDocument/2006/relationships/hyperlink" Target="http://docs.oracle.com/javase/8/docs/api/javax/swing/event/ListDataListener.html" TargetMode="External"/><Relationship Id="rId54" Type="http://schemas.openxmlformats.org/officeDocument/2006/relationships/hyperlink" Target="http://docs.oracle.com/javase/8/docs/api/javax/swing/event/ListDataListener.html" TargetMode="External"/><Relationship Id="rId57" Type="http://schemas.openxmlformats.org/officeDocument/2006/relationships/hyperlink" Target="http://docs.oracle.com/javase/8/docs/api/javax/swing/event/ListSelectionListener.html" TargetMode="External"/><Relationship Id="rId56" Type="http://schemas.openxmlformats.org/officeDocument/2006/relationships/hyperlink" Target="http://docs.oracle.com/javase/8/docs/api/javax/swing/event/ListSelectionListener.html" TargetMode="External"/><Relationship Id="rId59" Type="http://schemas.openxmlformats.org/officeDocument/2006/relationships/hyperlink" Target="http://docs.oracle.com/javase/8/docs/api/javax/swing/event/MenuDragMouseListener.html" TargetMode="External"/><Relationship Id="rId58" Type="http://schemas.openxmlformats.org/officeDocument/2006/relationships/hyperlink" Target="http://docs.oracle.com/javase/8/docs/api/javax/swing/event/MenuDragMouseListener.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bit.ly/javaguislides" TargetMode="External"/></Relationships>
</file>

<file path=ppt/slides/_rels/slide4.xml.rels><?xml version="1.0" encoding="UTF-8" standalone="yes"?><Relationships xmlns="http://schemas.openxmlformats.org/package/2006/relationships"><Relationship Id="rId11" Type="http://schemas.openxmlformats.org/officeDocument/2006/relationships/hyperlink" Target="http://docs.oracle.com/javase/8/docs/api/javax/swing/JDialog.html" TargetMode="External"/><Relationship Id="rId10" Type="http://schemas.openxmlformats.org/officeDocument/2006/relationships/hyperlink" Target="http://docs.oracle.com/javase/8/docs/api/javax/swing/JComponent.html" TargetMode="External"/><Relationship Id="rId13" Type="http://schemas.openxmlformats.org/officeDocument/2006/relationships/hyperlink" Target="http://docs.oracle.com/javase/8/docs/api/java/applet/Applet.html" TargetMode="External"/><Relationship Id="rId12" Type="http://schemas.openxmlformats.org/officeDocument/2006/relationships/hyperlink" Target="http://docs.oracle.com/javase/8/docs/api/javax/swing/JFrame.html"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docs.oracle.com/javase/8/docs/api/java/lang/Object.html" TargetMode="External"/><Relationship Id="rId4" Type="http://schemas.openxmlformats.org/officeDocument/2006/relationships/hyperlink" Target="http://docs.oracle.com/javase/8/docs/api/java/awt/Component.html" TargetMode="External"/><Relationship Id="rId9" Type="http://schemas.openxmlformats.org/officeDocument/2006/relationships/hyperlink" Target="http://docs.oracle.com/javase/8/docs/api/javax/swing/JPanel.html" TargetMode="External"/><Relationship Id="rId15" Type="http://schemas.openxmlformats.org/officeDocument/2006/relationships/hyperlink" Target="http://docs.oracle.com/javase/8/docs/api/javax/swing/JApplet.html" TargetMode="External"/><Relationship Id="rId14" Type="http://schemas.openxmlformats.org/officeDocument/2006/relationships/hyperlink" Target="http://docs.oracle.com/javase/8/docs/api/java/awt/ScrollPane.html" TargetMode="External"/><Relationship Id="rId17" Type="http://schemas.openxmlformats.org/officeDocument/2006/relationships/hyperlink" Target="http://docs.oracle.com/javase/8/docs/api/java/awt/Dialog.html" TargetMode="External"/><Relationship Id="rId16" Type="http://schemas.openxmlformats.org/officeDocument/2006/relationships/hyperlink" Target="http://docs.oracle.com/javase/8/docs/api/java/awt/Frame.html" TargetMode="External"/><Relationship Id="rId5" Type="http://schemas.openxmlformats.org/officeDocument/2006/relationships/hyperlink" Target="http://docs.oracle.com/javase/8/docs/api/java/awt/Container.html" TargetMode="External"/><Relationship Id="rId6" Type="http://schemas.openxmlformats.org/officeDocument/2006/relationships/hyperlink" Target="http://docs.oracle.com/javase/8/docs/api/java/awt/Window.html" TargetMode="External"/><Relationship Id="rId7" Type="http://schemas.openxmlformats.org/officeDocument/2006/relationships/hyperlink" Target="http://docs.oracle.com/javase/8/docs/api/java/awt/Panel.html" TargetMode="External"/><Relationship Id="rId8" Type="http://schemas.openxmlformats.org/officeDocument/2006/relationships/hyperlink" Target="http://docs.oracle.com/javase/8/docs/api/javax/swing/JWindow.html" TargetMode="External"/></Relationships>
</file>

<file path=ppt/slides/_rels/slide5.xml.rels><?xml version="1.0" encoding="UTF-8" standalone="yes"?><Relationships xmlns="http://schemas.openxmlformats.org/package/2006/relationships"><Relationship Id="rId20" Type="http://schemas.openxmlformats.org/officeDocument/2006/relationships/hyperlink" Target="http://docs.oracle.com/javase/8/docs/api/javax/swing/JList.html" TargetMode="External"/><Relationship Id="rId22" Type="http://schemas.openxmlformats.org/officeDocument/2006/relationships/hyperlink" Target="http://docs.oracle.com/javase/8/docs/api/javax/swing/JSpinner.html" TargetMode="External"/><Relationship Id="rId21" Type="http://schemas.openxmlformats.org/officeDocument/2006/relationships/hyperlink" Target="http://docs.oracle.com/javase/8/docs/api/javax/swing/JRootPane.html" TargetMode="External"/><Relationship Id="rId24" Type="http://schemas.openxmlformats.org/officeDocument/2006/relationships/hyperlink" Target="http://docs.oracle.com/javase/8/docs/api/javax/swing/JTabbedPane.html" TargetMode="External"/><Relationship Id="rId23" Type="http://schemas.openxmlformats.org/officeDocument/2006/relationships/hyperlink" Target="http://docs.oracle.com/javase/8/docs/api/javax/swing/JScrollBar.html" TargetMode="External"/><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docs.oracle.com/javase/tutorial/uiswing/components/componentlist.html" TargetMode="External"/><Relationship Id="rId4" Type="http://schemas.openxmlformats.org/officeDocument/2006/relationships/hyperlink" Target="http://docs.oracle.com/javase/8/docs/api/javax/swing/JPanel.html" TargetMode="External"/><Relationship Id="rId9" Type="http://schemas.openxmlformats.org/officeDocument/2006/relationships/hyperlink" Target="http://docs.oracle.com/javase/8/docs/api/javax/swing/AbstractButton.html" TargetMode="External"/><Relationship Id="rId26" Type="http://schemas.openxmlformats.org/officeDocument/2006/relationships/hyperlink" Target="http://docs.oracle.com/javase/8/docs/api/javax/swing/JSplitPane.html" TargetMode="External"/><Relationship Id="rId25" Type="http://schemas.openxmlformats.org/officeDocument/2006/relationships/hyperlink" Target="http://docs.oracle.com/javase/8/docs/api/javax/swing/JInternalFrame.html" TargetMode="External"/><Relationship Id="rId28" Type="http://schemas.openxmlformats.org/officeDocument/2006/relationships/hyperlink" Target="http://docs.oracle.com/javase/8/docs/api/javax/swing/JTextField.html" TargetMode="External"/><Relationship Id="rId27" Type="http://schemas.openxmlformats.org/officeDocument/2006/relationships/hyperlink" Target="http://docs.oracle.com/javase/8/docs/api/javax/swing/JLayeredPane.html" TargetMode="External"/><Relationship Id="rId5" Type="http://schemas.openxmlformats.org/officeDocument/2006/relationships/hyperlink" Target="http://docs.oracle.com/javase/8/docs/api/javax/swing/JComponent.html" TargetMode="External"/><Relationship Id="rId6" Type="http://schemas.openxmlformats.org/officeDocument/2006/relationships/hyperlink" Target="http://docs.oracle.com/javase/8/docs/api/javax/swing/JOptionPane.html" TargetMode="External"/><Relationship Id="rId29" Type="http://schemas.openxmlformats.org/officeDocument/2006/relationships/hyperlink" Target="http://docs.oracle.com/javase/8/docs/api/javax/swing/text/JTextComponent.html" TargetMode="External"/><Relationship Id="rId7" Type="http://schemas.openxmlformats.org/officeDocument/2006/relationships/hyperlink" Target="http://docs.oracle.com/javase/8/docs/api/javax/swing/JScrollPane.html" TargetMode="External"/><Relationship Id="rId8" Type="http://schemas.openxmlformats.org/officeDocument/2006/relationships/hyperlink" Target="http://docs.oracle.com/javase/8/docs/api/javax/swing/JLabel.html" TargetMode="External"/><Relationship Id="rId31" Type="http://schemas.openxmlformats.org/officeDocument/2006/relationships/hyperlink" Target="http://docs.oracle.com/javase/8/docs/api/javax/swing/JEditorPane.html" TargetMode="External"/><Relationship Id="rId30" Type="http://schemas.openxmlformats.org/officeDocument/2006/relationships/hyperlink" Target="http://docs.oracle.com/javase/8/docs/api/javax/swing/JTextArea.html" TargetMode="External"/><Relationship Id="rId11" Type="http://schemas.openxmlformats.org/officeDocument/2006/relationships/hyperlink" Target="http://docs.oracle.com/javase/8/docs/api/javax/swing/JMenuBar.html" TargetMode="External"/><Relationship Id="rId33" Type="http://schemas.openxmlformats.org/officeDocument/2006/relationships/hyperlink" Target="http://docs.oracle.com/javase/8/docs/api/javax/swing/JPasswordField.html" TargetMode="External"/><Relationship Id="rId10" Type="http://schemas.openxmlformats.org/officeDocument/2006/relationships/hyperlink" Target="http://docs.oracle.com/javase/8/docs/api/javax/swing/JPopupMenu.html" TargetMode="External"/><Relationship Id="rId32" Type="http://schemas.openxmlformats.org/officeDocument/2006/relationships/hyperlink" Target="http://docs.oracle.com/javase/8/docs/api/javax/swing/JTextPane.html" TargetMode="External"/><Relationship Id="rId13" Type="http://schemas.openxmlformats.org/officeDocument/2006/relationships/hyperlink" Target="http://docs.oracle.com/javase/8/docs/api/javax/swing/JColorChooser.html" TargetMode="External"/><Relationship Id="rId12" Type="http://schemas.openxmlformats.org/officeDocument/2006/relationships/hyperlink" Target="http://docs.oracle.com/javase/8/docs/api/javax/swing/JComboBox.html" TargetMode="External"/><Relationship Id="rId34" Type="http://schemas.openxmlformats.org/officeDocument/2006/relationships/hyperlink" Target="http://docs.oracle.com/javase/8/docs/api/javax/swing/JFormattedTextField.html" TargetMode="External"/><Relationship Id="rId15" Type="http://schemas.openxmlformats.org/officeDocument/2006/relationships/hyperlink" Target="http://docs.oracle.com/javase/8/docs/api/javax/swing/JProgressBar.html" TargetMode="External"/><Relationship Id="rId14" Type="http://schemas.openxmlformats.org/officeDocument/2006/relationships/hyperlink" Target="http://docs.oracle.com/javase/8/docs/api/javax/swing/JFileChooser.html" TargetMode="External"/><Relationship Id="rId17" Type="http://schemas.openxmlformats.org/officeDocument/2006/relationships/hyperlink" Target="http://docs.oracle.com/javase/8/docs/api/javax/swing/JToolBar.html" TargetMode="External"/><Relationship Id="rId16" Type="http://schemas.openxmlformats.org/officeDocument/2006/relationships/hyperlink" Target="http://docs.oracle.com/javase/8/docs/api/javax/swing/JSlider.html" TargetMode="External"/><Relationship Id="rId19" Type="http://schemas.openxmlformats.org/officeDocument/2006/relationships/hyperlink" Target="http://docs.oracle.com/javase/8/docs/api/javax/swing/JTable.html" TargetMode="External"/><Relationship Id="rId18" Type="http://schemas.openxmlformats.org/officeDocument/2006/relationships/hyperlink" Target="http://docs.oracle.com/javase/8/docs/api/javax/swing/JTree.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docs.oracle.com/javase/tutorial/uiswing/components/toplevel.html"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docs.oracle.com/javase/8/docs/api/javax/swing/BoxLayout.html" TargetMode="External"/><Relationship Id="rId4" Type="http://schemas.openxmlformats.org/officeDocument/2006/relationships/hyperlink" Target="http://docs.oracle.com/javase/8/docs/api/java/awt/BorderLayout.html" TargetMode="External"/><Relationship Id="rId9" Type="http://schemas.openxmlformats.org/officeDocument/2006/relationships/hyperlink" Target="http://docs.oracle.com/javase/8/docs/api/javax/swing/GroupLayout.html" TargetMode="External"/><Relationship Id="rId5" Type="http://schemas.openxmlformats.org/officeDocument/2006/relationships/hyperlink" Target="http://docs.oracle.com/javase/8/docs/api/java/awt/CardLayout.html" TargetMode="External"/><Relationship Id="rId6" Type="http://schemas.openxmlformats.org/officeDocument/2006/relationships/hyperlink" Target="http://docs.oracle.com/javase/8/docs/api/java/awt/FlowLayout.html" TargetMode="External"/><Relationship Id="rId7" Type="http://schemas.openxmlformats.org/officeDocument/2006/relationships/hyperlink" Target="http://docs.oracle.com/javase/8/docs/api/java/awt/GridLayout.html" TargetMode="External"/><Relationship Id="rId8" Type="http://schemas.openxmlformats.org/officeDocument/2006/relationships/hyperlink" Target="http://docs.oracle.com/javase/8/docs/api/java/awt/GridBagLayout.html" TargetMode="External"/><Relationship Id="rId11" Type="http://schemas.openxmlformats.org/officeDocument/2006/relationships/hyperlink" Target="http://docs.oracle.com/javase/8/docs/api/javax/swing/SpringLayout.html" TargetMode="External"/><Relationship Id="rId10" Type="http://schemas.openxmlformats.org/officeDocument/2006/relationships/hyperlink" Target="http://docs.oracle.com/javase/8/docs/api/javax/swing/SpringLayout.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docs.oracle.com/javase/8/docs/api/java/awt/BorderLayout.html" TargetMode="External"/><Relationship Id="rId4" Type="http://schemas.openxmlformats.org/officeDocument/2006/relationships/hyperlink" Target="http://docs.oracle.com/javase/8/docs/api/java/awt/BorderLayout.html" TargetMode="External"/><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33" name="Shape 33"/>
        <p:cNvGrpSpPr/>
        <p:nvPr/>
      </p:nvGrpSpPr>
      <p:grpSpPr>
        <a:xfrm>
          <a:off x="0" y="0"/>
          <a:ext cx="0" cy="0"/>
          <a:chOff x="0" y="0"/>
          <a:chExt cx="0" cy="0"/>
        </a:xfrm>
      </p:grpSpPr>
      <p:sp>
        <p:nvSpPr>
          <p:cNvPr id="34" name="Google Shape;34;p8"/>
          <p:cNvSpPr txBox="1"/>
          <p:nvPr>
            <p:ph type="ctrTitle"/>
          </p:nvPr>
        </p:nvSpPr>
        <p:spPr>
          <a:xfrm>
            <a:off x="685800" y="1583350"/>
            <a:ext cx="7772400" cy="1933200"/>
          </a:xfrm>
          <a:prstGeom prst="rect">
            <a:avLst/>
          </a:prstGeom>
          <a:solidFill>
            <a:srgbClr val="D9EAD3"/>
          </a:solidFill>
        </p:spPr>
        <p:txBody>
          <a:bodyPr anchorCtr="0" anchor="ctr" bIns="91425" lIns="91425" spcFirstLastPara="1" rIns="91425" wrap="square" tIns="91425">
            <a:noAutofit/>
          </a:bodyPr>
          <a:lstStyle/>
          <a:p>
            <a:pPr indent="0" lvl="0" marL="0" rtl="0" algn="ctr">
              <a:spcBef>
                <a:spcPts val="0"/>
              </a:spcBef>
              <a:spcAft>
                <a:spcPts val="0"/>
              </a:spcAft>
              <a:buNone/>
            </a:pPr>
            <a:r>
              <a:rPr lang="en"/>
              <a:t>Java GUI Tutorial</a:t>
            </a:r>
            <a:endParaRPr/>
          </a:p>
        </p:txBody>
      </p:sp>
      <p:sp>
        <p:nvSpPr>
          <p:cNvPr id="35" name="Google Shape;35;p8"/>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19" name="Shape 219"/>
        <p:cNvGrpSpPr/>
        <p:nvPr/>
      </p:nvGrpSpPr>
      <p:grpSpPr>
        <a:xfrm>
          <a:off x="0" y="0"/>
          <a:ext cx="0" cy="0"/>
          <a:chOff x="0" y="0"/>
          <a:chExt cx="0" cy="0"/>
        </a:xfrm>
      </p:grpSpPr>
      <p:sp>
        <p:nvSpPr>
          <p:cNvPr id="220" name="Google Shape;220;p17">
            <a:hlinkClick r:id="rId3"/>
          </p:cNvPr>
          <p:cNvSpPr txBox="1"/>
          <p:nvPr>
            <p:ph type="title"/>
          </p:nvPr>
        </p:nvSpPr>
        <p:spPr>
          <a:xfrm>
            <a:off x="457200" y="205978"/>
            <a:ext cx="8229600" cy="857400"/>
          </a:xfrm>
          <a:prstGeom prst="rect">
            <a:avLst/>
          </a:prstGeom>
          <a:solidFill>
            <a:srgbClr val="FFF2CC"/>
          </a:solidFill>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hlink"/>
                </a:solidFill>
                <a:uFill>
                  <a:noFill/>
                </a:uFill>
                <a:hlinkClick r:id="rId4"/>
              </a:rPr>
              <a:t>CardLayout</a:t>
            </a:r>
            <a:r>
              <a:rPr lang="en"/>
              <a:t> </a:t>
            </a:r>
            <a:r>
              <a:rPr lang="en" sz="1800"/>
              <a:t>(part1 of 2) JPanel using BorderLayout</a:t>
            </a:r>
            <a:endParaRPr sz="1800"/>
          </a:p>
        </p:txBody>
      </p:sp>
      <p:sp>
        <p:nvSpPr>
          <p:cNvPr id="221" name="Google Shape;221;p17"/>
          <p:cNvSpPr txBox="1"/>
          <p:nvPr/>
        </p:nvSpPr>
        <p:spPr>
          <a:xfrm>
            <a:off x="4328150" y="1382825"/>
            <a:ext cx="5544300" cy="6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txBox="1"/>
          <p:nvPr/>
        </p:nvSpPr>
        <p:spPr>
          <a:xfrm>
            <a:off x="4077900" y="1148625"/>
            <a:ext cx="4562700" cy="39273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t>import java.awt.BorderLayout;</a:t>
            </a:r>
            <a:endParaRPr sz="1100"/>
          </a:p>
          <a:p>
            <a:pPr indent="0" lvl="0" marL="0" rtl="0" algn="l">
              <a:spcBef>
                <a:spcPts val="0"/>
              </a:spcBef>
              <a:spcAft>
                <a:spcPts val="0"/>
              </a:spcAft>
              <a:buClr>
                <a:schemeClr val="dk1"/>
              </a:buClr>
              <a:buSzPts val="1100"/>
              <a:buFont typeface="Arial"/>
              <a:buNone/>
            </a:pPr>
            <a:r>
              <a:rPr lang="en" sz="1100"/>
              <a:t>import java.net.*;</a:t>
            </a:r>
            <a:endParaRPr sz="1100"/>
          </a:p>
          <a:p>
            <a:pPr indent="0" lvl="0" marL="0" rtl="0" algn="l">
              <a:spcBef>
                <a:spcPts val="0"/>
              </a:spcBef>
              <a:spcAft>
                <a:spcPts val="0"/>
              </a:spcAft>
              <a:buClr>
                <a:schemeClr val="dk1"/>
              </a:buClr>
              <a:buSzPts val="1100"/>
              <a:buFont typeface="Arial"/>
              <a:buNone/>
            </a:pPr>
            <a:r>
              <a:rPr lang="en" sz="1100"/>
              <a:t>import javax.swing.*;</a:t>
            </a:r>
            <a:endParaRPr sz="1100"/>
          </a:p>
          <a:p>
            <a:pPr indent="0" lvl="0" marL="0" rtl="0" algn="l">
              <a:spcBef>
                <a:spcPts val="0"/>
              </a:spcBef>
              <a:spcAft>
                <a:spcPts val="0"/>
              </a:spcAft>
              <a:buClr>
                <a:schemeClr val="dk1"/>
              </a:buClr>
              <a:buSzPts val="1100"/>
              <a:buFont typeface="Arial"/>
              <a:buNone/>
            </a:pPr>
            <a:r>
              <a:rPr lang="en" sz="1100"/>
              <a:t>public class CardPanel_Swing extends JPanel {</a:t>
            </a:r>
            <a:endParaRPr sz="1100"/>
          </a:p>
          <a:p>
            <a:pPr indent="0" lvl="0" marL="0" rtl="0" algn="l">
              <a:spcBef>
                <a:spcPts val="0"/>
              </a:spcBef>
              <a:spcAft>
                <a:spcPts val="0"/>
              </a:spcAft>
              <a:buClr>
                <a:schemeClr val="dk1"/>
              </a:buClr>
              <a:buSzPts val="1100"/>
              <a:buFont typeface="Arial"/>
              <a:buNone/>
            </a:pPr>
            <a:r>
              <a:rPr lang="en" sz="1100"/>
              <a:t>  private JLabel name;</a:t>
            </a:r>
            <a:endParaRPr sz="1100"/>
          </a:p>
          <a:p>
            <a:pPr indent="0" lvl="0" marL="0" rtl="0" algn="l">
              <a:spcBef>
                <a:spcPts val="0"/>
              </a:spcBef>
              <a:spcAft>
                <a:spcPts val="0"/>
              </a:spcAft>
              <a:buClr>
                <a:schemeClr val="dk1"/>
              </a:buClr>
              <a:buSzPts val="1100"/>
              <a:buFont typeface="Arial"/>
              <a:buNone/>
            </a:pPr>
            <a:r>
              <a:rPr lang="en" sz="1100"/>
              <a:t>  private ImageLabel picture;</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t>  public CardPanel_Swing(String cardName,</a:t>
            </a:r>
            <a:endParaRPr sz="1100"/>
          </a:p>
          <a:p>
            <a:pPr indent="0" lvl="0" marL="0" rtl="0" algn="l">
              <a:spcBef>
                <a:spcPts val="0"/>
              </a:spcBef>
              <a:spcAft>
                <a:spcPts val="0"/>
              </a:spcAft>
              <a:buClr>
                <a:schemeClr val="dk1"/>
              </a:buClr>
              <a:buSzPts val="1100"/>
              <a:buFont typeface="Arial"/>
              <a:buNone/>
            </a:pPr>
            <a:r>
              <a:rPr lang="en" sz="1100"/>
              <a:t>                                                    URL directory, String imageFile) {</a:t>
            </a:r>
            <a:endParaRPr sz="1100"/>
          </a:p>
          <a:p>
            <a:pPr indent="0" lvl="0" marL="0" rtl="0" algn="l">
              <a:spcBef>
                <a:spcPts val="0"/>
              </a:spcBef>
              <a:spcAft>
                <a:spcPts val="0"/>
              </a:spcAft>
              <a:buClr>
                <a:schemeClr val="dk1"/>
              </a:buClr>
              <a:buSzPts val="1100"/>
              <a:buFont typeface="Arial"/>
              <a:buNone/>
            </a:pPr>
            <a:r>
              <a:rPr lang="en" sz="1100"/>
              <a:t>    setLayout(new BorderLayout());</a:t>
            </a:r>
            <a:endParaRPr sz="1100"/>
          </a:p>
          <a:p>
            <a:pPr indent="0" lvl="0" marL="0" rtl="0" algn="l">
              <a:spcBef>
                <a:spcPts val="0"/>
              </a:spcBef>
              <a:spcAft>
                <a:spcPts val="0"/>
              </a:spcAft>
              <a:buClr>
                <a:schemeClr val="dk1"/>
              </a:buClr>
              <a:buSzPts val="1100"/>
              <a:buFont typeface="Arial"/>
              <a:buNone/>
            </a:pPr>
            <a:r>
              <a:rPr lang="en" sz="1100"/>
              <a:t>    name = new JLabel(cardName, JLabel.CENTER);</a:t>
            </a:r>
            <a:endParaRPr sz="1100"/>
          </a:p>
          <a:p>
            <a:pPr indent="0" lvl="0" marL="0" rtl="0" algn="l">
              <a:spcBef>
                <a:spcPts val="0"/>
              </a:spcBef>
              <a:spcAft>
                <a:spcPts val="0"/>
              </a:spcAft>
              <a:buClr>
                <a:schemeClr val="dk1"/>
              </a:buClr>
              <a:buSzPts val="1100"/>
              <a:buFont typeface="Arial"/>
              <a:buNone/>
            </a:pPr>
            <a:r>
              <a:rPr lang="en" sz="1100"/>
              <a:t>    add(name, BorderLayout.NORTH);</a:t>
            </a:r>
            <a:endParaRPr sz="1100"/>
          </a:p>
          <a:p>
            <a:pPr indent="0" lvl="0" marL="0" rtl="0" algn="l">
              <a:spcBef>
                <a:spcPts val="0"/>
              </a:spcBef>
              <a:spcAft>
                <a:spcPts val="0"/>
              </a:spcAft>
              <a:buClr>
                <a:schemeClr val="dk1"/>
              </a:buClr>
              <a:buSzPts val="1100"/>
              <a:buFont typeface="Arial"/>
              <a:buNone/>
            </a:pPr>
            <a:r>
              <a:rPr lang="en" sz="1100"/>
              <a:t>    picture = new ImageLabel(directory, imageFile);</a:t>
            </a:r>
            <a:endParaRPr sz="1100"/>
          </a:p>
          <a:p>
            <a:pPr indent="0" lvl="0" marL="0" rtl="0" algn="l">
              <a:spcBef>
                <a:spcPts val="0"/>
              </a:spcBef>
              <a:spcAft>
                <a:spcPts val="0"/>
              </a:spcAft>
              <a:buClr>
                <a:schemeClr val="dk1"/>
              </a:buClr>
              <a:buSzPts val="1100"/>
              <a:buFont typeface="Arial"/>
              <a:buNone/>
            </a:pPr>
            <a:r>
              <a:rPr lang="en" sz="1100"/>
              <a:t>    JPanel picturePanel = new JPanel();</a:t>
            </a:r>
            <a:endParaRPr sz="1100"/>
          </a:p>
          <a:p>
            <a:pPr indent="0" lvl="0" marL="0" rtl="0" algn="l">
              <a:spcBef>
                <a:spcPts val="0"/>
              </a:spcBef>
              <a:spcAft>
                <a:spcPts val="0"/>
              </a:spcAft>
              <a:buClr>
                <a:schemeClr val="dk1"/>
              </a:buClr>
              <a:buSzPts val="1100"/>
              <a:buFont typeface="Arial"/>
              <a:buNone/>
            </a:pPr>
            <a:r>
              <a:rPr lang="en" sz="1100"/>
              <a:t>    picturePanel.add(picture);</a:t>
            </a:r>
            <a:endParaRPr sz="1100"/>
          </a:p>
          <a:p>
            <a:pPr indent="0" lvl="0" marL="0" rtl="0" algn="l">
              <a:spcBef>
                <a:spcPts val="0"/>
              </a:spcBef>
              <a:spcAft>
                <a:spcPts val="0"/>
              </a:spcAft>
              <a:buClr>
                <a:schemeClr val="dk1"/>
              </a:buClr>
              <a:buSzPts val="1100"/>
              <a:buFont typeface="Arial"/>
              <a:buNone/>
            </a:pPr>
            <a:r>
              <a:rPr lang="en" sz="1100"/>
              <a:t>    add(picturePanel, BorderLayout.CENTER);</a:t>
            </a:r>
            <a:endParaRPr sz="1100"/>
          </a:p>
          <a:p>
            <a:pPr indent="0" lvl="0" marL="0" rtl="0" algn="l">
              <a:spcBef>
                <a:spcPts val="0"/>
              </a:spcBef>
              <a:spcAft>
                <a:spcPts val="0"/>
              </a:spcAft>
              <a:buClr>
                <a:schemeClr val="dk1"/>
              </a:buClr>
              <a:buSzPts val="1100"/>
              <a:buFont typeface="Arial"/>
              <a:buNone/>
            </a:pPr>
            <a:r>
              <a:rPr lang="en" sz="1100"/>
              <a:t>    setSize(getPreferredSize());</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t>  public JLabel getLabel() {     return(name);     }</a:t>
            </a:r>
            <a:endParaRPr sz="1100"/>
          </a:p>
          <a:p>
            <a:pPr indent="0" lvl="0" marL="0" rtl="0" algn="l">
              <a:spcBef>
                <a:spcPts val="0"/>
              </a:spcBef>
              <a:spcAft>
                <a:spcPts val="0"/>
              </a:spcAft>
              <a:buClr>
                <a:schemeClr val="dk1"/>
              </a:buClr>
              <a:buSzPts val="1100"/>
              <a:buFont typeface="Arial"/>
              <a:buNone/>
            </a:pPr>
            <a:r>
              <a:rPr lang="en" sz="1100"/>
              <a:t>  public ImageLabel getImageLabel() {    return(picture);    }</a:t>
            </a:r>
            <a:endParaRPr sz="1100"/>
          </a:p>
          <a:p>
            <a:pPr indent="0" lvl="0" marL="0" rtl="0" algn="l">
              <a:spcBef>
                <a:spcPts val="0"/>
              </a:spcBef>
              <a:spcAft>
                <a:spcPts val="0"/>
              </a:spcAft>
              <a:buClr>
                <a:schemeClr val="dk1"/>
              </a:buClr>
              <a:buSzPts val="1100"/>
              <a:buFont typeface="Arial"/>
              <a:buNone/>
            </a:pPr>
            <a:r>
              <a:rPr lang="en" sz="1100"/>
              <a:t>}</a:t>
            </a:r>
            <a:endParaRPr sz="1100"/>
          </a:p>
          <a:p>
            <a:pPr indent="0" lvl="0" marL="0" rtl="0" algn="l">
              <a:spcBef>
                <a:spcPts val="0"/>
              </a:spcBef>
              <a:spcAft>
                <a:spcPts val="0"/>
              </a:spcAft>
              <a:buNone/>
            </a:pPr>
            <a:r>
              <a:t/>
            </a:r>
            <a:endParaRPr sz="1100"/>
          </a:p>
        </p:txBody>
      </p:sp>
      <p:pic>
        <p:nvPicPr>
          <p:cNvPr descr="Screen Shot 2015-02-01 at 4.06.37 AM.png" id="223" name="Google Shape;223;p17"/>
          <p:cNvPicPr preferRelativeResize="0"/>
          <p:nvPr/>
        </p:nvPicPr>
        <p:blipFill>
          <a:blip r:embed="rId5">
            <a:alphaModFix/>
          </a:blip>
          <a:stretch>
            <a:fillRect/>
          </a:stretch>
        </p:blipFill>
        <p:spPr>
          <a:xfrm>
            <a:off x="536125" y="1140000"/>
            <a:ext cx="3416649" cy="3927301"/>
          </a:xfrm>
          <a:prstGeom prst="rect">
            <a:avLst/>
          </a:prstGeom>
          <a:noFill/>
          <a:ln>
            <a:noFill/>
          </a:ln>
        </p:spPr>
      </p:pic>
      <p:sp>
        <p:nvSpPr>
          <p:cNvPr id="224" name="Google Shape;224;p1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5" name="Google Shape;225;p17"/>
          <p:cNvSpPr txBox="1"/>
          <p:nvPr/>
        </p:nvSpPr>
        <p:spPr>
          <a:xfrm>
            <a:off x="2342900" y="205975"/>
            <a:ext cx="43437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dk1"/>
                </a:solidFill>
              </a:rPr>
              <a:t>We will not be using this Layout during the course.</a:t>
            </a:r>
            <a:endParaRPr sz="1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29" name="Shape 229"/>
        <p:cNvGrpSpPr/>
        <p:nvPr/>
      </p:nvGrpSpPr>
      <p:grpSpPr>
        <a:xfrm>
          <a:off x="0" y="0"/>
          <a:ext cx="0" cy="0"/>
          <a:chOff x="0" y="0"/>
          <a:chExt cx="0" cy="0"/>
        </a:xfrm>
      </p:grpSpPr>
      <p:sp>
        <p:nvSpPr>
          <p:cNvPr id="230" name="Google Shape;230;p18">
            <a:hlinkClick r:id="rId3"/>
          </p:cNvPr>
          <p:cNvSpPr txBox="1"/>
          <p:nvPr>
            <p:ph type="title"/>
          </p:nvPr>
        </p:nvSpPr>
        <p:spPr>
          <a:xfrm>
            <a:off x="457200" y="205978"/>
            <a:ext cx="8229600" cy="857400"/>
          </a:xfrm>
          <a:prstGeom prst="rect">
            <a:avLst/>
          </a:prstGeom>
          <a:solidFill>
            <a:srgbClr val="FFF2CC"/>
          </a:solidFill>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hlink"/>
                </a:solidFill>
                <a:uFill>
                  <a:noFill/>
                </a:uFill>
                <a:hlinkClick r:id="rId4"/>
              </a:rPr>
              <a:t>CardLayout</a:t>
            </a:r>
            <a:r>
              <a:rPr lang="en"/>
              <a:t> </a:t>
            </a:r>
            <a:r>
              <a:rPr lang="en" sz="1800"/>
              <a:t>(part 2) </a:t>
            </a:r>
            <a:r>
              <a:rPr lang="en" sz="1800">
                <a:solidFill>
                  <a:schemeClr val="dk1"/>
                </a:solidFill>
              </a:rPr>
              <a:t>JFrame</a:t>
            </a:r>
            <a:r>
              <a:rPr lang="en" sz="1800"/>
              <a:t> displays Card Panels</a:t>
            </a:r>
            <a:endParaRPr sz="1800"/>
          </a:p>
        </p:txBody>
      </p:sp>
      <p:sp>
        <p:nvSpPr>
          <p:cNvPr id="231" name="Google Shape;231;p18"/>
          <p:cNvSpPr txBox="1"/>
          <p:nvPr/>
        </p:nvSpPr>
        <p:spPr>
          <a:xfrm>
            <a:off x="4328150" y="1382825"/>
            <a:ext cx="5544300" cy="6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txBox="1"/>
          <p:nvPr/>
        </p:nvSpPr>
        <p:spPr>
          <a:xfrm>
            <a:off x="482875" y="1139800"/>
            <a:ext cx="8203800" cy="4003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t>import java.awt.BorderLayout;</a:t>
            </a:r>
            <a:endParaRPr sz="1100"/>
          </a:p>
          <a:p>
            <a:pPr indent="0" lvl="0" marL="0" rtl="0" algn="l">
              <a:spcBef>
                <a:spcPts val="0"/>
              </a:spcBef>
              <a:spcAft>
                <a:spcPts val="0"/>
              </a:spcAft>
              <a:buClr>
                <a:schemeClr val="dk1"/>
              </a:buClr>
              <a:buSzPts val="1100"/>
              <a:buFont typeface="Arial"/>
              <a:buNone/>
            </a:pPr>
            <a:r>
              <a:rPr lang="en" sz="1100"/>
              <a:t>import java.awt.CardLayout;</a:t>
            </a:r>
            <a:endParaRPr sz="1100"/>
          </a:p>
          <a:p>
            <a:pPr indent="0" lvl="0" marL="0" rtl="0" algn="l">
              <a:spcBef>
                <a:spcPts val="0"/>
              </a:spcBef>
              <a:spcAft>
                <a:spcPts val="0"/>
              </a:spcAft>
              <a:buClr>
                <a:schemeClr val="dk1"/>
              </a:buClr>
              <a:buSzPts val="1100"/>
              <a:buFont typeface="Arial"/>
              <a:buNone/>
            </a:pPr>
            <a:r>
              <a:rPr lang="en" sz="1100"/>
              <a:t>import java.awt.Color;</a:t>
            </a:r>
            <a:endParaRPr sz="1100"/>
          </a:p>
          <a:p>
            <a:pPr indent="0" lvl="0" marL="0" rtl="0" algn="l">
              <a:spcBef>
                <a:spcPts val="0"/>
              </a:spcBef>
              <a:spcAft>
                <a:spcPts val="0"/>
              </a:spcAft>
              <a:buClr>
                <a:schemeClr val="dk1"/>
              </a:buClr>
              <a:buSzPts val="1100"/>
              <a:buFont typeface="Arial"/>
              <a:buNone/>
            </a:pPr>
            <a:r>
              <a:rPr lang="en" sz="1100"/>
              <a:t>import java.awt.Font;</a:t>
            </a:r>
            <a:endParaRPr sz="1100"/>
          </a:p>
          <a:p>
            <a:pPr indent="0" lvl="0" marL="0" rtl="0" algn="l">
              <a:spcBef>
                <a:spcPts val="0"/>
              </a:spcBef>
              <a:spcAft>
                <a:spcPts val="0"/>
              </a:spcAft>
              <a:buClr>
                <a:schemeClr val="dk1"/>
              </a:buClr>
              <a:buSzPts val="1100"/>
              <a:buFont typeface="Arial"/>
              <a:buNone/>
            </a:pPr>
            <a:r>
              <a:rPr lang="en" sz="1100"/>
              <a:t>import java.awt.GridLayout;</a:t>
            </a:r>
            <a:endParaRPr sz="1100"/>
          </a:p>
          <a:p>
            <a:pPr indent="0" lvl="0" marL="0" rtl="0" algn="l">
              <a:spcBef>
                <a:spcPts val="0"/>
              </a:spcBef>
              <a:spcAft>
                <a:spcPts val="0"/>
              </a:spcAft>
              <a:buClr>
                <a:schemeClr val="dk1"/>
              </a:buClr>
              <a:buSzPts val="1100"/>
              <a:buFont typeface="Arial"/>
              <a:buNone/>
            </a:pPr>
            <a:r>
              <a:rPr lang="en" sz="1100"/>
              <a:t>import java.awt.event.*;</a:t>
            </a:r>
            <a:endParaRPr sz="1100"/>
          </a:p>
          <a:p>
            <a:pPr indent="0" lvl="0" marL="0" rtl="0" algn="l">
              <a:spcBef>
                <a:spcPts val="0"/>
              </a:spcBef>
              <a:spcAft>
                <a:spcPts val="0"/>
              </a:spcAft>
              <a:buClr>
                <a:schemeClr val="dk1"/>
              </a:buClr>
              <a:buSzPts val="1100"/>
              <a:buFont typeface="Arial"/>
              <a:buNone/>
            </a:pPr>
            <a:r>
              <a:rPr lang="en" sz="1100"/>
              <a:t>import javax.swing.*;</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public class CardDemo_Swing extends JFrame</a:t>
            </a:r>
            <a:endParaRPr sz="1100"/>
          </a:p>
          <a:p>
            <a:pPr indent="457200" lvl="0" marL="457200" rtl="0" algn="l">
              <a:spcBef>
                <a:spcPts val="0"/>
              </a:spcBef>
              <a:spcAft>
                <a:spcPts val="0"/>
              </a:spcAft>
              <a:buClr>
                <a:schemeClr val="dk1"/>
              </a:buClr>
              <a:buSzPts val="1100"/>
              <a:buFont typeface="Arial"/>
              <a:buNone/>
            </a:pPr>
            <a:r>
              <a:rPr lang="en" sz="1100"/>
              <a:t> implements ActionListener {</a:t>
            </a:r>
            <a:endParaRPr sz="1100"/>
          </a:p>
          <a:p>
            <a:pPr indent="0" lvl="0" marL="0" rtl="0" algn="l">
              <a:spcBef>
                <a:spcPts val="0"/>
              </a:spcBef>
              <a:spcAft>
                <a:spcPts val="0"/>
              </a:spcAft>
              <a:buClr>
                <a:schemeClr val="dk1"/>
              </a:buClr>
              <a:buSzPts val="1100"/>
              <a:buFont typeface="Arial"/>
              <a:buNone/>
            </a:pPr>
            <a:r>
              <a:rPr lang="en" sz="1100"/>
              <a:t>  private JButton first, last, previous, next;</a:t>
            </a:r>
            <a:endParaRPr sz="1100"/>
          </a:p>
          <a:p>
            <a:pPr indent="0" lvl="0" marL="0" rtl="0" algn="l">
              <a:spcBef>
                <a:spcPts val="0"/>
              </a:spcBef>
              <a:spcAft>
                <a:spcPts val="0"/>
              </a:spcAft>
              <a:buClr>
                <a:schemeClr val="dk1"/>
              </a:buClr>
              <a:buSzPts val="1100"/>
              <a:buFont typeface="Arial"/>
              <a:buNone/>
            </a:pPr>
            <a:r>
              <a:rPr lang="en" sz="1100"/>
              <a:t>  private String[] cardLabels = { "Jack","Queen","King","Ace" };</a:t>
            </a:r>
            <a:endParaRPr sz="1100"/>
          </a:p>
          <a:p>
            <a:pPr indent="0" lvl="0" marL="0" rtl="0" algn="l">
              <a:spcBef>
                <a:spcPts val="0"/>
              </a:spcBef>
              <a:spcAft>
                <a:spcPts val="0"/>
              </a:spcAft>
              <a:buClr>
                <a:schemeClr val="dk1"/>
              </a:buClr>
              <a:buSzPts val="1100"/>
              <a:buFont typeface="Arial"/>
              <a:buNone/>
            </a:pPr>
            <a:r>
              <a:rPr lang="en" sz="1100"/>
              <a:t>  private CardPanel[] cardPanels = new CardPanel[4];</a:t>
            </a:r>
            <a:endParaRPr sz="1100"/>
          </a:p>
          <a:p>
            <a:pPr indent="0" lvl="0" marL="0" rtl="0" algn="l">
              <a:spcBef>
                <a:spcPts val="0"/>
              </a:spcBef>
              <a:spcAft>
                <a:spcPts val="0"/>
              </a:spcAft>
              <a:buClr>
                <a:schemeClr val="dk1"/>
              </a:buClr>
              <a:buSzPts val="1100"/>
              <a:buFont typeface="Arial"/>
              <a:buNone/>
            </a:pPr>
            <a:r>
              <a:rPr lang="en" sz="1100"/>
              <a:t>  private CardLayout layout;</a:t>
            </a:r>
            <a:endParaRPr sz="1100"/>
          </a:p>
          <a:p>
            <a:pPr indent="0" lvl="0" marL="0" rtl="0" algn="l">
              <a:spcBef>
                <a:spcPts val="0"/>
              </a:spcBef>
              <a:spcAft>
                <a:spcPts val="0"/>
              </a:spcAft>
              <a:buClr>
                <a:schemeClr val="dk1"/>
              </a:buClr>
              <a:buSzPts val="1100"/>
              <a:buFont typeface="Arial"/>
              <a:buNone/>
            </a:pPr>
            <a:r>
              <a:rPr lang="en" sz="1100"/>
              <a:t>  private JPanel cardDisplayJPanel;</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t>  public void </a:t>
            </a:r>
            <a:r>
              <a:rPr lang="en" sz="1100">
                <a:solidFill>
                  <a:schemeClr val="dk1"/>
                </a:solidFill>
              </a:rPr>
              <a:t>CardDemo_Swing</a:t>
            </a:r>
            <a:r>
              <a:rPr lang="en" sz="1100"/>
              <a:t>() {</a:t>
            </a:r>
            <a:endParaRPr sz="1100"/>
          </a:p>
          <a:p>
            <a:pPr indent="0" lvl="0" marL="0" rtl="0" algn="l">
              <a:spcBef>
                <a:spcPts val="0"/>
              </a:spcBef>
              <a:spcAft>
                <a:spcPts val="0"/>
              </a:spcAft>
              <a:buClr>
                <a:schemeClr val="dk1"/>
              </a:buClr>
              <a:buSzPts val="1100"/>
              <a:buFont typeface="Arial"/>
              <a:buNone/>
            </a:pPr>
            <a:r>
              <a:rPr lang="en" sz="1100"/>
              <a:t>    setBackground(Color.white);</a:t>
            </a:r>
            <a:endParaRPr sz="1100"/>
          </a:p>
          <a:p>
            <a:pPr indent="0" lvl="0" marL="0" rtl="0" algn="l">
              <a:spcBef>
                <a:spcPts val="0"/>
              </a:spcBef>
              <a:spcAft>
                <a:spcPts val="0"/>
              </a:spcAft>
              <a:buClr>
                <a:schemeClr val="dk1"/>
              </a:buClr>
              <a:buSzPts val="1100"/>
              <a:buFont typeface="Arial"/>
              <a:buNone/>
            </a:pPr>
            <a:r>
              <a:rPr lang="en" sz="1100"/>
              <a:t>    setLayout(new BorderLayout());</a:t>
            </a:r>
            <a:endParaRPr sz="1100"/>
          </a:p>
          <a:p>
            <a:pPr indent="0" lvl="0" marL="0" rtl="0" algn="l">
              <a:spcBef>
                <a:spcPts val="0"/>
              </a:spcBef>
              <a:spcAft>
                <a:spcPts val="0"/>
              </a:spcAft>
              <a:buClr>
                <a:schemeClr val="dk1"/>
              </a:buClr>
              <a:buSzPts val="1100"/>
              <a:buFont typeface="Arial"/>
              <a:buNone/>
            </a:pPr>
            <a:r>
              <a:rPr lang="en" sz="1100"/>
              <a:t>    addJButtonJPanel();</a:t>
            </a:r>
            <a:endParaRPr sz="1100"/>
          </a:p>
          <a:p>
            <a:pPr indent="0" lvl="0" marL="0" rtl="0" algn="l">
              <a:spcBef>
                <a:spcPts val="0"/>
              </a:spcBef>
              <a:spcAft>
                <a:spcPts val="0"/>
              </a:spcAft>
              <a:buClr>
                <a:schemeClr val="dk1"/>
              </a:buClr>
              <a:buSzPts val="1100"/>
              <a:buFont typeface="Arial"/>
              <a:buNone/>
            </a:pPr>
            <a:r>
              <a:rPr lang="en" sz="1100"/>
              <a:t>    addCardDisplayJPanel();</a:t>
            </a:r>
            <a:endParaRPr sz="1100"/>
          </a:p>
          <a:p>
            <a:pPr indent="0" lvl="0" marL="0" rtl="0" algn="l">
              <a:spcBef>
                <a:spcPts val="0"/>
              </a:spcBef>
              <a:spcAft>
                <a:spcPts val="0"/>
              </a:spcAft>
              <a:buClr>
                <a:schemeClr val="dk1"/>
              </a:buClr>
              <a:buSzPts val="1100"/>
              <a:buFont typeface="Arial"/>
              <a:buNone/>
            </a:pPr>
            <a:r>
              <a:rPr lang="en" sz="1100"/>
              <a:t>  }</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t>  </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None/>
            </a:pPr>
            <a:r>
              <a:t/>
            </a:r>
            <a:endParaRPr sz="1100"/>
          </a:p>
        </p:txBody>
      </p:sp>
      <p:sp>
        <p:nvSpPr>
          <p:cNvPr id="233" name="Google Shape;233;p18"/>
          <p:cNvSpPr txBox="1"/>
          <p:nvPr/>
        </p:nvSpPr>
        <p:spPr>
          <a:xfrm>
            <a:off x="4817400" y="1139800"/>
            <a:ext cx="3869400" cy="4003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private void addJButtonJPanel()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JPanel JButtonJPanel = new JPanel();</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JButtonJPanel.setLayout(new GridLayout(9, 1));</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Font JButtonFont = new Font("SansSerif", Font.BOLD, 18);</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JButtonJPanel.setFont(JButtonFont);</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for(int i=0; i&lt;cardLabels.length; i++)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JButton JButton = new JButton(cardLabels[i]);</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JButton.addActionListener(this);</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JButtonJPanel.add(JButton);</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first = new JButton("First");</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last = new JButton("Last");</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previous = new JButton("Previous");</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next = new JButton("Next");</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JButtonJPanel.add(new JLabel("------------", JLabel.CENTER));</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JButtonJPanel.add(first);</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JButtonJPanel.add(last);</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JButtonJPanel.add(previous);</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JButtonJPanel.add(next);</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add(JButtonJPanel, BorderLayout.WEST);</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0"/>
              </a:spcBef>
              <a:spcAft>
                <a:spcPts val="0"/>
              </a:spcAft>
              <a:buNone/>
            </a:pPr>
            <a:r>
              <a:t/>
            </a:r>
            <a:endParaRPr/>
          </a:p>
        </p:txBody>
      </p:sp>
      <p:sp>
        <p:nvSpPr>
          <p:cNvPr id="234" name="Google Shape;234;p18"/>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5" name="Google Shape;235;p18"/>
          <p:cNvSpPr txBox="1"/>
          <p:nvPr/>
        </p:nvSpPr>
        <p:spPr>
          <a:xfrm>
            <a:off x="2342900" y="205975"/>
            <a:ext cx="43437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dk1"/>
                </a:solidFill>
              </a:rPr>
              <a:t>We will not be using this Layout during the course.</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39" name="Shape 239"/>
        <p:cNvGrpSpPr/>
        <p:nvPr/>
      </p:nvGrpSpPr>
      <p:grpSpPr>
        <a:xfrm>
          <a:off x="0" y="0"/>
          <a:ext cx="0" cy="0"/>
          <a:chOff x="0" y="0"/>
          <a:chExt cx="0" cy="0"/>
        </a:xfrm>
      </p:grpSpPr>
      <p:sp>
        <p:nvSpPr>
          <p:cNvPr id="240" name="Google Shape;240;p19">
            <a:hlinkClick r:id="rId3"/>
          </p:cNvPr>
          <p:cNvSpPr txBox="1"/>
          <p:nvPr>
            <p:ph type="title"/>
          </p:nvPr>
        </p:nvSpPr>
        <p:spPr>
          <a:xfrm>
            <a:off x="457200" y="205978"/>
            <a:ext cx="8229600" cy="857400"/>
          </a:xfrm>
          <a:prstGeom prst="rect">
            <a:avLst/>
          </a:prstGeom>
          <a:solidFill>
            <a:srgbClr val="FFF2CC"/>
          </a:solidFill>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CardLayout </a:t>
            </a:r>
            <a:r>
              <a:rPr lang="en" sz="1800">
                <a:solidFill>
                  <a:schemeClr val="dk1"/>
                </a:solidFill>
              </a:rPr>
              <a:t>(part 2 continued) Show Chosen Card</a:t>
            </a:r>
            <a:endParaRPr/>
          </a:p>
        </p:txBody>
      </p:sp>
      <p:sp>
        <p:nvSpPr>
          <p:cNvPr id="241" name="Google Shape;241;p19"/>
          <p:cNvSpPr txBox="1"/>
          <p:nvPr/>
        </p:nvSpPr>
        <p:spPr>
          <a:xfrm>
            <a:off x="4473925" y="1177500"/>
            <a:ext cx="4212900" cy="38244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private void addCardDisplayJPanel()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cardDisplayJPanel = new JPanel();</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layout = new CardLayout();</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cardDisplayJPanel.setLayout(layout);</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String cardName;</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for(int i=0; i&lt;cardLabels.length; i++)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cardName = cardLabels[i];</a:t>
            </a:r>
            <a:endParaRPr sz="1100">
              <a:solidFill>
                <a:schemeClr val="dk1"/>
              </a:solidFill>
            </a:endParaRPr>
          </a:p>
          <a:p>
            <a:pPr indent="0" lvl="0" marL="0" rtl="0" algn="l">
              <a:spcBef>
                <a:spcPts val="0"/>
              </a:spcBef>
              <a:spcAft>
                <a:spcPts val="0"/>
              </a:spcAft>
              <a:buNone/>
            </a:pPr>
            <a:r>
              <a:rPr lang="en" sz="1100">
                <a:solidFill>
                  <a:schemeClr val="dk1"/>
                </a:solidFill>
              </a:rPr>
              <a:t>      cardPanels[i] =  new CardPanel(cardName,</a:t>
            </a:r>
            <a:endParaRPr sz="1100">
              <a:solidFill>
                <a:schemeClr val="dk1"/>
              </a:solidFill>
            </a:endParaRPr>
          </a:p>
          <a:p>
            <a:pPr indent="0" lvl="0" marL="0" rtl="0" algn="l">
              <a:spcBef>
                <a:spcPts val="0"/>
              </a:spcBef>
              <a:spcAft>
                <a:spcPts val="0"/>
              </a:spcAft>
              <a:buNone/>
            </a:pPr>
            <a:r>
              <a:rPr lang="en" sz="1100">
                <a:solidFill>
                  <a:schemeClr val="dk1"/>
                </a:solidFill>
              </a:rPr>
              <a:t>                                getCodeBase(), "images/" +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cardName + ".gif");</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cardDisplayJPanel.add(cardPanels[i],cardName);</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add(cardDisplayJPanel, BorderLayout.CENTER);</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a:t>
            </a:r>
            <a:endParaRPr sz="3000">
              <a:solidFill>
                <a:schemeClr val="dk1"/>
              </a:solidFill>
            </a:endParaRPr>
          </a:p>
          <a:p>
            <a:pPr indent="0" lvl="0" marL="0" rtl="0" algn="l">
              <a:spcBef>
                <a:spcPts val="0"/>
              </a:spcBef>
              <a:spcAft>
                <a:spcPts val="0"/>
              </a:spcAft>
              <a:buNone/>
            </a:pPr>
            <a:r>
              <a:t/>
            </a:r>
            <a:endParaRPr/>
          </a:p>
        </p:txBody>
      </p:sp>
      <p:pic>
        <p:nvPicPr>
          <p:cNvPr descr="Screen Shot 2015-02-01 at 6.40.26 AM.png" id="242" name="Google Shape;242;p19"/>
          <p:cNvPicPr preferRelativeResize="0"/>
          <p:nvPr/>
        </p:nvPicPr>
        <p:blipFill>
          <a:blip r:embed="rId4">
            <a:alphaModFix/>
          </a:blip>
          <a:stretch>
            <a:fillRect/>
          </a:stretch>
        </p:blipFill>
        <p:spPr>
          <a:xfrm>
            <a:off x="687838" y="1130750"/>
            <a:ext cx="3657575" cy="3916099"/>
          </a:xfrm>
          <a:prstGeom prst="rect">
            <a:avLst/>
          </a:prstGeom>
          <a:noFill/>
          <a:ln>
            <a:noFill/>
          </a:ln>
        </p:spPr>
      </p:pic>
      <p:sp>
        <p:nvSpPr>
          <p:cNvPr id="243" name="Google Shape;243;p19"/>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4" name="Google Shape;244;p19"/>
          <p:cNvSpPr txBox="1"/>
          <p:nvPr/>
        </p:nvSpPr>
        <p:spPr>
          <a:xfrm>
            <a:off x="2342900" y="205975"/>
            <a:ext cx="43437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dk1"/>
                </a:solidFill>
              </a:rPr>
              <a:t>We will not be using this Layout during the course.</a:t>
            </a:r>
            <a:endParaRPr sz="1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48" name="Shape 248"/>
        <p:cNvGrpSpPr/>
        <p:nvPr/>
      </p:nvGrpSpPr>
      <p:grpSpPr>
        <a:xfrm>
          <a:off x="0" y="0"/>
          <a:ext cx="0" cy="0"/>
          <a:chOff x="0" y="0"/>
          <a:chExt cx="0" cy="0"/>
        </a:xfrm>
      </p:grpSpPr>
      <p:sp>
        <p:nvSpPr>
          <p:cNvPr id="249" name="Google Shape;249;p20">
            <a:hlinkClick r:id="rId3"/>
          </p:cNvPr>
          <p:cNvSpPr txBox="1"/>
          <p:nvPr>
            <p:ph type="title"/>
          </p:nvPr>
        </p:nvSpPr>
        <p:spPr>
          <a:xfrm>
            <a:off x="457200" y="205978"/>
            <a:ext cx="8229600" cy="857400"/>
          </a:xfrm>
          <a:prstGeom prst="rect">
            <a:avLst/>
          </a:prstGeom>
          <a:solidFill>
            <a:srgbClr val="FFF2CC"/>
          </a:solidFill>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hlink"/>
                </a:solidFill>
                <a:uFill>
                  <a:noFill/>
                </a:uFill>
                <a:hlinkClick r:id="rId4"/>
              </a:rPr>
              <a:t>FlowLayout</a:t>
            </a:r>
            <a:endParaRPr/>
          </a:p>
        </p:txBody>
      </p:sp>
      <p:sp>
        <p:nvSpPr>
          <p:cNvPr id="250" name="Google Shape;250;p20"/>
          <p:cNvSpPr txBox="1"/>
          <p:nvPr/>
        </p:nvSpPr>
        <p:spPr>
          <a:xfrm>
            <a:off x="3808400" y="1139000"/>
            <a:ext cx="4735500" cy="39369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t>import java.awt.Color;</a:t>
            </a:r>
            <a:endParaRPr sz="1100"/>
          </a:p>
          <a:p>
            <a:pPr indent="0" lvl="0" marL="0" rtl="0" algn="l">
              <a:spcBef>
                <a:spcPts val="0"/>
              </a:spcBef>
              <a:spcAft>
                <a:spcPts val="0"/>
              </a:spcAft>
              <a:buClr>
                <a:schemeClr val="dk1"/>
              </a:buClr>
              <a:buSzPts val="1100"/>
              <a:buFont typeface="Arial"/>
              <a:buNone/>
            </a:pPr>
            <a:r>
              <a:rPr lang="en" sz="1100"/>
              <a:t>import javax.swing.JFrame;</a:t>
            </a:r>
            <a:endParaRPr sz="1100"/>
          </a:p>
          <a:p>
            <a:pPr indent="0" lvl="0" marL="0" rtl="0" algn="l">
              <a:spcBef>
                <a:spcPts val="0"/>
              </a:spcBef>
              <a:spcAft>
                <a:spcPts val="0"/>
              </a:spcAft>
              <a:buClr>
                <a:schemeClr val="dk1"/>
              </a:buClr>
              <a:buSzPts val="1100"/>
              <a:buFont typeface="Arial"/>
              <a:buNone/>
            </a:pPr>
            <a:r>
              <a:rPr lang="en" sz="1100"/>
              <a:t>import javax.swing.JButton;</a:t>
            </a:r>
            <a:endParaRPr sz="1100"/>
          </a:p>
          <a:p>
            <a:pPr indent="0" lvl="0" marL="0" rtl="0" algn="l">
              <a:spcBef>
                <a:spcPts val="0"/>
              </a:spcBef>
              <a:spcAft>
                <a:spcPts val="0"/>
              </a:spcAft>
              <a:buClr>
                <a:schemeClr val="dk1"/>
              </a:buClr>
              <a:buSzPts val="1100"/>
              <a:buFont typeface="Arial"/>
              <a:buNone/>
            </a:pPr>
            <a:r>
              <a:rPr lang="en" sz="1100"/>
              <a:t>import javax.swing.JPanel;</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t>public class FlowLayoutDemoFrame extends JFrame{</a:t>
            </a:r>
            <a:endParaRPr sz="1100"/>
          </a:p>
          <a:p>
            <a:pPr indent="0" lvl="0" marL="0" rtl="0" algn="l">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private JButton [ ] jbs = new JButton[ 5 ] ;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a:t>
            </a:r>
            <a:r>
              <a:rPr lang="en" sz="1100"/>
              <a:t>public </a:t>
            </a:r>
            <a:r>
              <a:rPr lang="en" sz="1100">
                <a:solidFill>
                  <a:schemeClr val="dk1"/>
                </a:solidFill>
              </a:rPr>
              <a:t>FlowLayoutDemoFrame</a:t>
            </a:r>
            <a:r>
              <a:rPr lang="en" sz="1100"/>
              <a:t>(){</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t>	JPanel jp = new JPanel();</a:t>
            </a:r>
            <a:endParaRPr sz="1100"/>
          </a:p>
          <a:p>
            <a:pPr indent="0" lvl="0" marL="0" rtl="0" algn="l">
              <a:spcBef>
                <a:spcPts val="0"/>
              </a:spcBef>
              <a:spcAft>
                <a:spcPts val="0"/>
              </a:spcAft>
              <a:buClr>
                <a:schemeClr val="dk1"/>
              </a:buClr>
              <a:buSzPts val="1100"/>
              <a:buFont typeface="Arial"/>
              <a:buNone/>
            </a:pPr>
            <a:r>
              <a:rPr lang="en" sz="1100"/>
              <a:t>	for(int i=0; i&lt;5; i++){</a:t>
            </a:r>
            <a:endParaRPr sz="1100"/>
          </a:p>
          <a:p>
            <a:pPr indent="0" lvl="0" marL="0" rtl="0" algn="l">
              <a:spcBef>
                <a:spcPts val="0"/>
              </a:spcBef>
              <a:spcAft>
                <a:spcPts val="0"/>
              </a:spcAft>
              <a:buClr>
                <a:schemeClr val="dk1"/>
              </a:buClr>
              <a:buSzPts val="1100"/>
              <a:buFont typeface="Arial"/>
              <a:buNone/>
            </a:pPr>
            <a:r>
              <a:rPr lang="en" sz="1100"/>
              <a:t>		int index=i+1;</a:t>
            </a:r>
            <a:endParaRPr sz="1100"/>
          </a:p>
          <a:p>
            <a:pPr indent="0" lvl="0" marL="0" rtl="0" algn="l">
              <a:spcBef>
                <a:spcPts val="0"/>
              </a:spcBef>
              <a:spcAft>
                <a:spcPts val="0"/>
              </a:spcAft>
              <a:buClr>
                <a:schemeClr val="dk1"/>
              </a:buClr>
              <a:buSzPts val="1100"/>
              <a:buFont typeface="Arial"/>
              <a:buNone/>
            </a:pPr>
            <a:r>
              <a:rPr lang="en" sz="1100"/>
              <a:t>		jb</a:t>
            </a:r>
            <a:r>
              <a:rPr lang="en" sz="1100">
                <a:solidFill>
                  <a:schemeClr val="dk1"/>
                </a:solidFill>
              </a:rPr>
              <a:t>s[i]</a:t>
            </a:r>
            <a:r>
              <a:rPr lang="en" sz="1100"/>
              <a:t> = new JButton("  button"+index+"  ");</a:t>
            </a:r>
            <a:endParaRPr sz="1100"/>
          </a:p>
          <a:p>
            <a:pPr indent="0" lvl="0" marL="0" rtl="0" algn="l">
              <a:spcBef>
                <a:spcPts val="0"/>
              </a:spcBef>
              <a:spcAft>
                <a:spcPts val="0"/>
              </a:spcAft>
              <a:buClr>
                <a:schemeClr val="dk1"/>
              </a:buClr>
              <a:buSzPts val="1100"/>
              <a:buFont typeface="Arial"/>
              <a:buNone/>
            </a:pPr>
            <a:r>
              <a:rPr lang="en" sz="1100"/>
              <a:t>		// put code here to attach event handler </a:t>
            </a:r>
            <a:r>
              <a:rPr lang="en" sz="1100">
                <a:solidFill>
                  <a:schemeClr val="dk1"/>
                </a:solidFill>
              </a:rPr>
              <a:t>to button</a:t>
            </a:r>
            <a:endParaRPr sz="1100"/>
          </a:p>
          <a:p>
            <a:pPr indent="0" lvl="0" marL="0" rtl="0" algn="l">
              <a:spcBef>
                <a:spcPts val="0"/>
              </a:spcBef>
              <a:spcAft>
                <a:spcPts val="0"/>
              </a:spcAft>
              <a:buClr>
                <a:schemeClr val="dk1"/>
              </a:buClr>
              <a:buSzPts val="1100"/>
              <a:buFont typeface="Arial"/>
              <a:buNone/>
            </a:pPr>
            <a:r>
              <a:rPr lang="en" sz="1100"/>
              <a:t>		jp.add(jbs[i]);   // add button to jpanel</a:t>
            </a:r>
            <a:endParaRPr sz="1100"/>
          </a:p>
          <a:p>
            <a:pPr indent="0" lvl="0" marL="0" rtl="0" algn="l">
              <a:spcBef>
                <a:spcPts val="0"/>
              </a:spcBef>
              <a:spcAft>
                <a:spcPts val="0"/>
              </a:spcAft>
              <a:buClr>
                <a:schemeClr val="dk1"/>
              </a:buClr>
              <a:buSzPts val="1100"/>
              <a:buFont typeface="Arial"/>
              <a:buNone/>
            </a:pPr>
            <a:r>
              <a:rPr lang="en" sz="1100"/>
              <a:t>	}</a:t>
            </a:r>
            <a:endParaRPr sz="1100"/>
          </a:p>
          <a:p>
            <a:pPr indent="0" lvl="0" marL="0" rtl="0" algn="l">
              <a:spcBef>
                <a:spcPts val="0"/>
              </a:spcBef>
              <a:spcAft>
                <a:spcPts val="0"/>
              </a:spcAft>
              <a:buClr>
                <a:schemeClr val="dk1"/>
              </a:buClr>
              <a:buSzPts val="1100"/>
              <a:buFont typeface="Arial"/>
              <a:buNone/>
            </a:pPr>
            <a:r>
              <a:rPr lang="en" sz="1100"/>
              <a:t>	add(jp);  // add panel containing buttons to jframe</a:t>
            </a:r>
            <a:endParaRPr sz="1100"/>
          </a:p>
          <a:p>
            <a:pPr indent="0" lvl="0" marL="0" rtl="0" algn="l">
              <a:spcBef>
                <a:spcPts val="0"/>
              </a:spcBef>
              <a:spcAft>
                <a:spcPts val="0"/>
              </a:spcAft>
              <a:buClr>
                <a:schemeClr val="dk1"/>
              </a:buClr>
              <a:buSzPts val="1100"/>
              <a:buFont typeface="Arial"/>
              <a:buNone/>
            </a:pPr>
            <a:r>
              <a:rPr lang="en" sz="1100"/>
              <a:t>	</a:t>
            </a:r>
            <a:endParaRPr sz="1100"/>
          </a:p>
          <a:p>
            <a:pPr indent="0" lvl="0" marL="0" rtl="0" algn="l">
              <a:spcBef>
                <a:spcPts val="0"/>
              </a:spcBef>
              <a:spcAft>
                <a:spcPts val="0"/>
              </a:spcAft>
              <a:buClr>
                <a:schemeClr val="dk1"/>
              </a:buClr>
              <a:buSzPts val="1100"/>
              <a:buFont typeface="Arial"/>
              <a:buNone/>
            </a:pPr>
            <a:r>
              <a:rPr lang="en" sz="1100"/>
              <a:t>      }</a:t>
            </a:r>
            <a:endParaRPr sz="1100"/>
          </a:p>
          <a:p>
            <a:pPr indent="0" lvl="0" marL="0" rtl="0" algn="l">
              <a:spcBef>
                <a:spcPts val="0"/>
              </a:spcBef>
              <a:spcAft>
                <a:spcPts val="0"/>
              </a:spcAft>
              <a:buClr>
                <a:schemeClr val="dk1"/>
              </a:buClr>
              <a:buSzPts val="1100"/>
              <a:buFont typeface="Arial"/>
              <a:buNone/>
            </a:pPr>
            <a:r>
              <a:rPr lang="en" sz="1100"/>
              <a:t>}</a:t>
            </a:r>
            <a:endParaRPr sz="1100"/>
          </a:p>
        </p:txBody>
      </p:sp>
      <p:pic>
        <p:nvPicPr>
          <p:cNvPr descr="Screen Shot 2015-02-01 at 6.32.58 AM.png" id="251" name="Google Shape;251;p20"/>
          <p:cNvPicPr preferRelativeResize="0"/>
          <p:nvPr/>
        </p:nvPicPr>
        <p:blipFill>
          <a:blip r:embed="rId5">
            <a:alphaModFix/>
          </a:blip>
          <a:stretch>
            <a:fillRect/>
          </a:stretch>
        </p:blipFill>
        <p:spPr>
          <a:xfrm>
            <a:off x="516550" y="1673200"/>
            <a:ext cx="3176350" cy="2252300"/>
          </a:xfrm>
          <a:prstGeom prst="rect">
            <a:avLst/>
          </a:prstGeom>
          <a:noFill/>
          <a:ln>
            <a:noFill/>
          </a:ln>
        </p:spPr>
      </p:pic>
      <p:sp>
        <p:nvSpPr>
          <p:cNvPr id="252" name="Google Shape;252;p20"/>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56" name="Shape 256"/>
        <p:cNvGrpSpPr/>
        <p:nvPr/>
      </p:nvGrpSpPr>
      <p:grpSpPr>
        <a:xfrm>
          <a:off x="0" y="0"/>
          <a:ext cx="0" cy="0"/>
          <a:chOff x="0" y="0"/>
          <a:chExt cx="0" cy="0"/>
        </a:xfrm>
      </p:grpSpPr>
      <p:sp>
        <p:nvSpPr>
          <p:cNvPr id="257" name="Google Shape;257;p21">
            <a:hlinkClick r:id="rId3"/>
          </p:cNvPr>
          <p:cNvSpPr txBox="1"/>
          <p:nvPr>
            <p:ph type="title"/>
          </p:nvPr>
        </p:nvSpPr>
        <p:spPr>
          <a:xfrm>
            <a:off x="457200" y="205978"/>
            <a:ext cx="8229600" cy="857400"/>
          </a:xfrm>
          <a:prstGeom prst="rect">
            <a:avLst/>
          </a:prstGeom>
          <a:solidFill>
            <a:srgbClr val="FFF2CC"/>
          </a:solidFill>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hlink"/>
                </a:solidFill>
                <a:uFill>
                  <a:noFill/>
                </a:uFill>
                <a:hlinkClick r:id="rId4"/>
              </a:rPr>
              <a:t>GridLayout</a:t>
            </a:r>
            <a:endParaRPr/>
          </a:p>
        </p:txBody>
      </p:sp>
      <p:sp>
        <p:nvSpPr>
          <p:cNvPr id="258" name="Google Shape;258;p21"/>
          <p:cNvSpPr txBox="1"/>
          <p:nvPr/>
        </p:nvSpPr>
        <p:spPr>
          <a:xfrm>
            <a:off x="3693700" y="1107825"/>
            <a:ext cx="4870800" cy="39681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t>import java.awt.Color;</a:t>
            </a:r>
            <a:endParaRPr sz="1100"/>
          </a:p>
          <a:p>
            <a:pPr indent="0" lvl="0" marL="0" rtl="0" algn="l">
              <a:spcBef>
                <a:spcPts val="0"/>
              </a:spcBef>
              <a:spcAft>
                <a:spcPts val="0"/>
              </a:spcAft>
              <a:buClr>
                <a:schemeClr val="dk1"/>
              </a:buClr>
              <a:buSzPts val="1100"/>
              <a:buFont typeface="Arial"/>
              <a:buNone/>
            </a:pPr>
            <a:r>
              <a:rPr lang="en" sz="1100"/>
              <a:t>import java.awt.GridLayout;</a:t>
            </a:r>
            <a:endParaRPr sz="1100"/>
          </a:p>
          <a:p>
            <a:pPr indent="0" lvl="0" marL="0" rtl="0" algn="l">
              <a:spcBef>
                <a:spcPts val="0"/>
              </a:spcBef>
              <a:spcAft>
                <a:spcPts val="0"/>
              </a:spcAft>
              <a:buClr>
                <a:schemeClr val="dk1"/>
              </a:buClr>
              <a:buSzPts val="1100"/>
              <a:buFont typeface="Arial"/>
              <a:buNone/>
            </a:pPr>
            <a:r>
              <a:rPr lang="en" sz="1100"/>
              <a:t>import javax.swing.JFrame;</a:t>
            </a:r>
            <a:endParaRPr sz="1100"/>
          </a:p>
          <a:p>
            <a:pPr indent="0" lvl="0" marL="0" rtl="0" algn="l">
              <a:spcBef>
                <a:spcPts val="0"/>
              </a:spcBef>
              <a:spcAft>
                <a:spcPts val="0"/>
              </a:spcAft>
              <a:buClr>
                <a:schemeClr val="dk1"/>
              </a:buClr>
              <a:buSzPts val="1100"/>
              <a:buFont typeface="Arial"/>
              <a:buNone/>
            </a:pPr>
            <a:r>
              <a:rPr lang="en" sz="1100"/>
              <a:t>import javax.swing.JButton;</a:t>
            </a:r>
            <a:endParaRPr sz="1100"/>
          </a:p>
          <a:p>
            <a:pPr indent="0" lvl="0" marL="0" rtl="0" algn="l">
              <a:spcBef>
                <a:spcPts val="0"/>
              </a:spcBef>
              <a:spcAft>
                <a:spcPts val="0"/>
              </a:spcAft>
              <a:buClr>
                <a:schemeClr val="dk1"/>
              </a:buClr>
              <a:buSzPts val="1100"/>
              <a:buFont typeface="Arial"/>
              <a:buNone/>
            </a:pPr>
            <a:r>
              <a:rPr lang="en" sz="1100"/>
              <a:t>import javax.swing.JPanel;</a:t>
            </a:r>
            <a:endParaRPr sz="1100"/>
          </a:p>
          <a:p>
            <a:pPr indent="0" lvl="0" marL="0" rtl="0" algn="l">
              <a:spcBef>
                <a:spcPts val="0"/>
              </a:spcBef>
              <a:spcAft>
                <a:spcPts val="0"/>
              </a:spcAft>
              <a:buClr>
                <a:schemeClr val="dk1"/>
              </a:buClr>
              <a:buSzPts val="1100"/>
              <a:buFont typeface="Arial"/>
              <a:buNone/>
            </a:pPr>
            <a:r>
              <a:t/>
            </a:r>
            <a:endParaRPr sz="1100"/>
          </a:p>
          <a:p>
            <a:pPr indent="0" lvl="0" marL="0" rtl="0" algn="l">
              <a:lnSpc>
                <a:spcPct val="115000"/>
              </a:lnSpc>
              <a:spcBef>
                <a:spcPts val="0"/>
              </a:spcBef>
              <a:spcAft>
                <a:spcPts val="0"/>
              </a:spcAft>
              <a:buClr>
                <a:schemeClr val="dk1"/>
              </a:buClr>
              <a:buSzPts val="1100"/>
              <a:buFont typeface="Arial"/>
              <a:buNone/>
            </a:pPr>
            <a:r>
              <a:rPr lang="en" sz="1100"/>
              <a:t>public class GridLayoutDemo extends JFrame{</a:t>
            </a:r>
            <a:endParaRPr sz="600"/>
          </a:p>
          <a:p>
            <a:pPr indent="0" lvl="0" marL="0" rtl="0" algn="l">
              <a:spcBef>
                <a:spcPts val="0"/>
              </a:spcBef>
              <a:spcAft>
                <a:spcPts val="0"/>
              </a:spcAft>
              <a:buClr>
                <a:schemeClr val="dk1"/>
              </a:buClr>
              <a:buSzPts val="1100"/>
              <a:buFont typeface="Arial"/>
              <a:buNone/>
            </a:pPr>
            <a:r>
              <a:rPr lang="en" sz="1100"/>
              <a:t>    </a:t>
            </a:r>
            <a:r>
              <a:rPr lang="en" sz="1100">
                <a:solidFill>
                  <a:schemeClr val="dk1"/>
                </a:solidFill>
              </a:rPr>
              <a:t>private JButton [ ] jbs = new JButton[ 6 ]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a:t>
            </a:r>
            <a:r>
              <a:rPr lang="en" sz="1100"/>
              <a:t>public </a:t>
            </a:r>
            <a:r>
              <a:rPr lang="en" sz="1100">
                <a:solidFill>
                  <a:schemeClr val="dk1"/>
                </a:solidFill>
              </a:rPr>
              <a:t>GridLayoutDemo</a:t>
            </a:r>
            <a:r>
              <a:rPr lang="en" sz="1100"/>
              <a:t>(){</a:t>
            </a:r>
            <a:endParaRPr sz="1100"/>
          </a:p>
          <a:p>
            <a:pPr indent="0" lvl="0" marL="0" rtl="0" algn="l">
              <a:spcBef>
                <a:spcPts val="0"/>
              </a:spcBef>
              <a:spcAft>
                <a:spcPts val="0"/>
              </a:spcAft>
              <a:buClr>
                <a:schemeClr val="dk1"/>
              </a:buClr>
              <a:buSzPts val="1100"/>
              <a:buFont typeface="Arial"/>
              <a:buNone/>
            </a:pPr>
            <a:r>
              <a:rPr lang="en" sz="1100"/>
              <a:t>	JPanel jp = new JPanel();</a:t>
            </a:r>
            <a:endParaRPr sz="1100"/>
          </a:p>
          <a:p>
            <a:pPr indent="0" lvl="0" marL="0" rtl="0" algn="l">
              <a:spcBef>
                <a:spcPts val="0"/>
              </a:spcBef>
              <a:spcAft>
                <a:spcPts val="0"/>
              </a:spcAft>
              <a:buClr>
                <a:schemeClr val="dk1"/>
              </a:buClr>
              <a:buSzPts val="1100"/>
              <a:buFont typeface="Arial"/>
              <a:buNone/>
            </a:pPr>
            <a:r>
              <a:rPr lang="en" sz="1100"/>
              <a:t>	jp.setLayout(new GridLayout(3, 2));</a:t>
            </a:r>
            <a:endParaRPr sz="1100"/>
          </a:p>
          <a:p>
            <a:pPr indent="0" lvl="0" marL="0" rtl="0" algn="l">
              <a:spcBef>
                <a:spcPts val="0"/>
              </a:spcBef>
              <a:spcAft>
                <a:spcPts val="0"/>
              </a:spcAft>
              <a:buClr>
                <a:schemeClr val="dk1"/>
              </a:buClr>
              <a:buSzPts val="1100"/>
              <a:buFont typeface="Arial"/>
              <a:buNone/>
            </a:pPr>
            <a:r>
              <a:rPr lang="en" sz="1100"/>
              <a:t>	jp.setBackground(Color.WHITE);</a:t>
            </a:r>
            <a:endParaRPr sz="1100"/>
          </a:p>
          <a:p>
            <a:pPr indent="0" lvl="0" marL="0" rtl="0" algn="l">
              <a:spcBef>
                <a:spcPts val="0"/>
              </a:spcBef>
              <a:spcAft>
                <a:spcPts val="0"/>
              </a:spcAft>
              <a:buClr>
                <a:schemeClr val="dk1"/>
              </a:buClr>
              <a:buSzPts val="1100"/>
              <a:buFont typeface="Arial"/>
              <a:buNone/>
            </a:pPr>
            <a:r>
              <a:rPr lang="en" sz="1100"/>
              <a:t>	for(int i=0; i&lt;6; i++){</a:t>
            </a:r>
            <a:endParaRPr sz="1100"/>
          </a:p>
          <a:p>
            <a:pPr indent="0" lvl="0" marL="0" rtl="0" algn="l">
              <a:spcBef>
                <a:spcPts val="0"/>
              </a:spcBef>
              <a:spcAft>
                <a:spcPts val="0"/>
              </a:spcAft>
              <a:buClr>
                <a:schemeClr val="dk1"/>
              </a:buClr>
              <a:buSzPts val="1100"/>
              <a:buFont typeface="Arial"/>
              <a:buNone/>
            </a:pPr>
            <a:r>
              <a:rPr lang="en" sz="1100"/>
              <a:t>		int index=i+1;</a:t>
            </a:r>
            <a:endParaRPr sz="1100"/>
          </a:p>
          <a:p>
            <a:pPr indent="0" lvl="0" marL="0" rtl="0" algn="l">
              <a:spcBef>
                <a:spcPts val="0"/>
              </a:spcBef>
              <a:spcAft>
                <a:spcPts val="0"/>
              </a:spcAft>
              <a:buClr>
                <a:schemeClr val="dk1"/>
              </a:buClr>
              <a:buSzPts val="1100"/>
              <a:buFont typeface="Arial"/>
              <a:buNone/>
            </a:pPr>
            <a:r>
              <a:rPr lang="en" sz="1100"/>
              <a:t>	</a:t>
            </a:r>
            <a:r>
              <a:rPr lang="en" sz="1100"/>
              <a:t>	</a:t>
            </a:r>
            <a:r>
              <a:rPr lang="en" sz="1100">
                <a:solidFill>
                  <a:schemeClr val="dk1"/>
                </a:solidFill>
              </a:rPr>
              <a:t>jbs[i] </a:t>
            </a:r>
            <a:r>
              <a:rPr lang="en" sz="1100"/>
              <a:t> = new JButton("  button"+index+"  ");</a:t>
            </a:r>
            <a:endParaRPr sz="1100"/>
          </a:p>
          <a:p>
            <a:pPr indent="0" lvl="0" marL="0" rtl="0" algn="l">
              <a:spcBef>
                <a:spcPts val="0"/>
              </a:spcBef>
              <a:spcAft>
                <a:spcPts val="0"/>
              </a:spcAft>
              <a:buClr>
                <a:schemeClr val="dk1"/>
              </a:buClr>
              <a:buSzPts val="1100"/>
              <a:buFont typeface="Arial"/>
              <a:buNone/>
            </a:pPr>
            <a:r>
              <a:rPr lang="en" sz="1100"/>
              <a:t>	</a:t>
            </a:r>
            <a:r>
              <a:rPr lang="en" sz="1100"/>
              <a:t>	</a:t>
            </a:r>
            <a:r>
              <a:rPr lang="en" sz="1100">
                <a:solidFill>
                  <a:schemeClr val="dk1"/>
                </a:solidFill>
              </a:rPr>
              <a:t>// put code here to attach event handler to button</a:t>
            </a:r>
            <a:endParaRPr sz="1100"/>
          </a:p>
          <a:p>
            <a:pPr indent="0" lvl="0" marL="0" rtl="0" algn="l">
              <a:spcBef>
                <a:spcPts val="0"/>
              </a:spcBef>
              <a:spcAft>
                <a:spcPts val="0"/>
              </a:spcAft>
              <a:buClr>
                <a:schemeClr val="dk1"/>
              </a:buClr>
              <a:buSzPts val="1100"/>
              <a:buFont typeface="Arial"/>
              <a:buNone/>
            </a:pPr>
            <a:r>
              <a:rPr lang="en" sz="1100"/>
              <a:t>		</a:t>
            </a:r>
            <a:r>
              <a:rPr lang="en" sz="1100">
                <a:solidFill>
                  <a:schemeClr val="dk1"/>
                </a:solidFill>
              </a:rPr>
              <a:t>jp.add(jbs[i]);   // add button to jpanel</a:t>
            </a:r>
            <a:endParaRPr sz="1100"/>
          </a:p>
          <a:p>
            <a:pPr indent="0" lvl="0" marL="0" rtl="0" algn="l">
              <a:spcBef>
                <a:spcPts val="0"/>
              </a:spcBef>
              <a:spcAft>
                <a:spcPts val="0"/>
              </a:spcAft>
              <a:buClr>
                <a:schemeClr val="dk1"/>
              </a:buClr>
              <a:buSzPts val="1100"/>
              <a:buFont typeface="Arial"/>
              <a:buNone/>
            </a:pPr>
            <a:r>
              <a:rPr lang="en" sz="1100"/>
              <a:t>	}</a:t>
            </a:r>
            <a:endParaRPr sz="900"/>
          </a:p>
          <a:p>
            <a:pPr indent="0" lvl="0" marL="0" rtl="0" algn="l">
              <a:spcBef>
                <a:spcPts val="0"/>
              </a:spcBef>
              <a:spcAft>
                <a:spcPts val="0"/>
              </a:spcAft>
              <a:buClr>
                <a:schemeClr val="dk1"/>
              </a:buClr>
              <a:buSzPts val="1100"/>
              <a:buFont typeface="Arial"/>
              <a:buNone/>
            </a:pPr>
            <a:r>
              <a:rPr lang="en" sz="900"/>
              <a:t>	</a:t>
            </a:r>
            <a:r>
              <a:rPr lang="en" sz="1100"/>
              <a:t>add(jp);</a:t>
            </a:r>
            <a:endParaRPr sz="900"/>
          </a:p>
          <a:p>
            <a:pPr indent="0" lvl="0" marL="0" rtl="0" algn="l">
              <a:spcBef>
                <a:spcPts val="0"/>
              </a:spcBef>
              <a:spcAft>
                <a:spcPts val="0"/>
              </a:spcAft>
              <a:buClr>
                <a:schemeClr val="dk1"/>
              </a:buClr>
              <a:buSzPts val="1100"/>
              <a:buFont typeface="Arial"/>
              <a:buNone/>
            </a:pPr>
            <a:r>
              <a:rPr lang="en" sz="900"/>
              <a:t>     </a:t>
            </a:r>
            <a:r>
              <a:rPr lang="en" sz="1100"/>
              <a:t>}</a:t>
            </a:r>
            <a:endParaRPr sz="1100"/>
          </a:p>
          <a:p>
            <a:pPr indent="0" lvl="0" marL="0" rtl="0" algn="l">
              <a:spcBef>
                <a:spcPts val="0"/>
              </a:spcBef>
              <a:spcAft>
                <a:spcPts val="0"/>
              </a:spcAft>
              <a:buClr>
                <a:schemeClr val="dk1"/>
              </a:buClr>
              <a:buSzPts val="1100"/>
              <a:buFont typeface="Arial"/>
              <a:buNone/>
            </a:pPr>
            <a:r>
              <a:rPr lang="en" sz="1100"/>
              <a:t>}</a:t>
            </a:r>
            <a:endParaRPr sz="1100"/>
          </a:p>
          <a:p>
            <a:pPr indent="0" lvl="0" marL="0" rtl="0" algn="l">
              <a:spcBef>
                <a:spcPts val="0"/>
              </a:spcBef>
              <a:spcAft>
                <a:spcPts val="0"/>
              </a:spcAft>
              <a:buNone/>
            </a:pPr>
            <a:r>
              <a:t/>
            </a:r>
            <a:endParaRPr sz="1100"/>
          </a:p>
        </p:txBody>
      </p:sp>
      <p:pic>
        <p:nvPicPr>
          <p:cNvPr descr="Screen Shot 2015-02-01 at 6.48.36 AM.png" id="259" name="Google Shape;259;p21"/>
          <p:cNvPicPr preferRelativeResize="0"/>
          <p:nvPr/>
        </p:nvPicPr>
        <p:blipFill>
          <a:blip r:embed="rId5">
            <a:alphaModFix/>
          </a:blip>
          <a:stretch>
            <a:fillRect/>
          </a:stretch>
        </p:blipFill>
        <p:spPr>
          <a:xfrm>
            <a:off x="653500" y="1350750"/>
            <a:ext cx="2835650" cy="3060825"/>
          </a:xfrm>
          <a:prstGeom prst="rect">
            <a:avLst/>
          </a:prstGeom>
          <a:noFill/>
          <a:ln>
            <a:noFill/>
          </a:ln>
        </p:spPr>
      </p:pic>
      <p:sp>
        <p:nvSpPr>
          <p:cNvPr id="260" name="Google Shape;260;p21"/>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64" name="Shape 264"/>
        <p:cNvGrpSpPr/>
        <p:nvPr/>
      </p:nvGrpSpPr>
      <p:grpSpPr>
        <a:xfrm>
          <a:off x="0" y="0"/>
          <a:ext cx="0" cy="0"/>
          <a:chOff x="0" y="0"/>
          <a:chExt cx="0" cy="0"/>
        </a:xfrm>
      </p:grpSpPr>
      <p:sp>
        <p:nvSpPr>
          <p:cNvPr id="265" name="Google Shape;265;p22">
            <a:hlinkClick r:id="rId3"/>
          </p:cNvPr>
          <p:cNvSpPr txBox="1"/>
          <p:nvPr>
            <p:ph type="title"/>
          </p:nvPr>
        </p:nvSpPr>
        <p:spPr>
          <a:xfrm>
            <a:off x="457200" y="205978"/>
            <a:ext cx="8229600" cy="857400"/>
          </a:xfrm>
          <a:prstGeom prst="rect">
            <a:avLst/>
          </a:prstGeom>
          <a:solidFill>
            <a:srgbClr val="FFF2CC"/>
          </a:solidFill>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hlink"/>
                </a:solidFill>
                <a:uFill>
                  <a:noFill/>
                </a:uFill>
                <a:hlinkClick r:id="rId4"/>
              </a:rPr>
              <a:t>BoxLayout</a:t>
            </a:r>
            <a:endParaRPr/>
          </a:p>
        </p:txBody>
      </p:sp>
      <p:sp>
        <p:nvSpPr>
          <p:cNvPr id="266" name="Google Shape;266;p22"/>
          <p:cNvSpPr txBox="1"/>
          <p:nvPr/>
        </p:nvSpPr>
        <p:spPr>
          <a:xfrm>
            <a:off x="3792350" y="1075960"/>
            <a:ext cx="4894500" cy="40581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t>import java.awt.*;</a:t>
            </a:r>
            <a:endParaRPr sz="1100"/>
          </a:p>
          <a:p>
            <a:pPr indent="0" lvl="0" marL="0" rtl="0" algn="l">
              <a:spcBef>
                <a:spcPts val="0"/>
              </a:spcBef>
              <a:spcAft>
                <a:spcPts val="0"/>
              </a:spcAft>
              <a:buClr>
                <a:schemeClr val="dk1"/>
              </a:buClr>
              <a:buSzPts val="1100"/>
              <a:buFont typeface="Arial"/>
              <a:buNone/>
            </a:pPr>
            <a:r>
              <a:rPr lang="en" sz="1100"/>
              <a:t>import java.awt.event.*;</a:t>
            </a:r>
            <a:endParaRPr sz="1100"/>
          </a:p>
          <a:p>
            <a:pPr indent="0" lvl="0" marL="0" rtl="0" algn="l">
              <a:spcBef>
                <a:spcPts val="0"/>
              </a:spcBef>
              <a:spcAft>
                <a:spcPts val="0"/>
              </a:spcAft>
              <a:buNone/>
            </a:pPr>
            <a:r>
              <a:rPr lang="en" sz="1100"/>
              <a:t>import javax.swing.*;</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None/>
            </a:pPr>
            <a:r>
              <a:rPr lang="en" sz="1100"/>
              <a:t>public class BoxLayoutExample extends JPanel {</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t>      private BoxLayout layout;</a:t>
            </a:r>
            <a:endParaRPr sz="1100"/>
          </a:p>
          <a:p>
            <a:pPr indent="0" lvl="0" marL="0" rtl="0" algn="l">
              <a:spcBef>
                <a:spcPts val="0"/>
              </a:spcBef>
              <a:spcAft>
                <a:spcPts val="0"/>
              </a:spcAft>
              <a:buClr>
                <a:schemeClr val="dk1"/>
              </a:buClr>
              <a:buSzPts val="1100"/>
              <a:buFont typeface="Arial"/>
              <a:buNone/>
            </a:pPr>
            <a:r>
              <a:rPr lang="en" sz="1100"/>
              <a:t>      private JButton topButton, middleButton, bottomButton;</a:t>
            </a:r>
            <a:endParaRPr sz="1100"/>
          </a:p>
          <a:p>
            <a:pPr indent="0" lvl="0" marL="0" rtl="0" algn="l">
              <a:spcBef>
                <a:spcPts val="0"/>
              </a:spcBef>
              <a:spcAft>
                <a:spcPts val="0"/>
              </a:spcAft>
              <a:buClr>
                <a:schemeClr val="dk1"/>
              </a:buClr>
              <a:buSzPts val="1100"/>
              <a:buFont typeface="Arial"/>
              <a:buNone/>
            </a:pPr>
            <a:r>
              <a:rPr lang="en" sz="1100"/>
              <a:t>      public BoxLayoutExample() {</a:t>
            </a:r>
            <a:endParaRPr sz="1100"/>
          </a:p>
          <a:p>
            <a:pPr indent="0" lvl="0" marL="0" rtl="0" algn="l">
              <a:spcBef>
                <a:spcPts val="0"/>
              </a:spcBef>
              <a:spcAft>
                <a:spcPts val="0"/>
              </a:spcAft>
              <a:buClr>
                <a:schemeClr val="dk1"/>
              </a:buClr>
              <a:buSzPts val="1100"/>
              <a:buFont typeface="Arial"/>
              <a:buNone/>
            </a:pPr>
            <a:r>
              <a:rPr lang="en" sz="1100"/>
              <a:t>	     //layout = new BoxLayout(this, BoxLayout.X_AXIS);</a:t>
            </a:r>
            <a:endParaRPr sz="1100"/>
          </a:p>
          <a:p>
            <a:pPr indent="0" lvl="0" marL="0" rtl="0" algn="l">
              <a:spcBef>
                <a:spcPts val="0"/>
              </a:spcBef>
              <a:spcAft>
                <a:spcPts val="0"/>
              </a:spcAft>
              <a:buClr>
                <a:schemeClr val="dk1"/>
              </a:buClr>
              <a:buSzPts val="1100"/>
              <a:buFont typeface="Arial"/>
              <a:buNone/>
            </a:pPr>
            <a:r>
              <a:rPr lang="en" sz="1100"/>
              <a:t>	    layout = new BoxLayout(this, BoxLayout.Y_AXIS);</a:t>
            </a:r>
            <a:endParaRPr sz="1100"/>
          </a:p>
          <a:p>
            <a:pPr indent="0" lvl="0" marL="0" rtl="0" algn="l">
              <a:spcBef>
                <a:spcPts val="0"/>
              </a:spcBef>
              <a:spcAft>
                <a:spcPts val="0"/>
              </a:spcAft>
              <a:buClr>
                <a:schemeClr val="dk1"/>
              </a:buClr>
              <a:buSzPts val="1100"/>
              <a:buFont typeface="Arial"/>
              <a:buNone/>
            </a:pPr>
            <a:r>
              <a:rPr lang="en" sz="1100"/>
              <a:t>	    setLayout(layout);</a:t>
            </a:r>
            <a:endParaRPr sz="1100"/>
          </a:p>
          <a:p>
            <a:pPr indent="0" lvl="0" marL="0" rtl="0" algn="l">
              <a:spcBef>
                <a:spcPts val="0"/>
              </a:spcBef>
              <a:spcAft>
                <a:spcPts val="0"/>
              </a:spcAft>
              <a:buClr>
                <a:schemeClr val="dk1"/>
              </a:buClr>
              <a:buSzPts val="1100"/>
              <a:buFont typeface="Arial"/>
              <a:buNone/>
            </a:pPr>
            <a:r>
              <a:rPr lang="en" sz="1100"/>
              <a:t>	    JLabel label = new JLabel("Using BoxLayout");</a:t>
            </a:r>
            <a:endParaRPr sz="1100"/>
          </a:p>
          <a:p>
            <a:pPr indent="0" lvl="0" marL="0" rtl="0" algn="l">
              <a:spcBef>
                <a:spcPts val="0"/>
              </a:spcBef>
              <a:spcAft>
                <a:spcPts val="0"/>
              </a:spcAft>
              <a:buClr>
                <a:schemeClr val="dk1"/>
              </a:buClr>
              <a:buSzPts val="1100"/>
              <a:buFont typeface="Arial"/>
              <a:buNone/>
            </a:pPr>
            <a:r>
              <a:rPr lang="en" sz="1100"/>
              <a:t>	    topButton = new JButton("Top");</a:t>
            </a:r>
            <a:endParaRPr sz="1100"/>
          </a:p>
          <a:p>
            <a:pPr indent="0" lvl="0" marL="0" rtl="0" algn="l">
              <a:spcBef>
                <a:spcPts val="0"/>
              </a:spcBef>
              <a:spcAft>
                <a:spcPts val="0"/>
              </a:spcAft>
              <a:buClr>
                <a:schemeClr val="dk1"/>
              </a:buClr>
              <a:buSzPts val="1100"/>
              <a:buFont typeface="Arial"/>
              <a:buNone/>
            </a:pPr>
            <a:r>
              <a:rPr lang="en" sz="1100"/>
              <a:t>	    middleButton = new JButton("Middle");</a:t>
            </a:r>
            <a:endParaRPr sz="1100"/>
          </a:p>
          <a:p>
            <a:pPr indent="0" lvl="0" marL="0" rtl="0" algn="l">
              <a:spcBef>
                <a:spcPts val="0"/>
              </a:spcBef>
              <a:spcAft>
                <a:spcPts val="0"/>
              </a:spcAft>
              <a:buClr>
                <a:schemeClr val="dk1"/>
              </a:buClr>
              <a:buSzPts val="1100"/>
              <a:buFont typeface="Arial"/>
              <a:buNone/>
            </a:pPr>
            <a:r>
              <a:rPr lang="en" sz="1100"/>
              <a:t>	    bottomButton = new JButton("Bottom");</a:t>
            </a:r>
            <a:endParaRPr sz="1100"/>
          </a:p>
          <a:p>
            <a:pPr indent="0" lvl="0" marL="0" rtl="0" algn="l">
              <a:spcBef>
                <a:spcPts val="0"/>
              </a:spcBef>
              <a:spcAft>
                <a:spcPts val="0"/>
              </a:spcAft>
              <a:buClr>
                <a:schemeClr val="dk1"/>
              </a:buClr>
              <a:buSzPts val="1100"/>
              <a:buFont typeface="Arial"/>
              <a:buNone/>
            </a:pPr>
            <a:r>
              <a:rPr lang="en" sz="1100"/>
              <a:t>	    add(label);</a:t>
            </a:r>
            <a:endParaRPr sz="1100"/>
          </a:p>
          <a:p>
            <a:pPr indent="0" lvl="0" marL="0" rtl="0" algn="l">
              <a:spcBef>
                <a:spcPts val="0"/>
              </a:spcBef>
              <a:spcAft>
                <a:spcPts val="0"/>
              </a:spcAft>
              <a:buClr>
                <a:schemeClr val="dk1"/>
              </a:buClr>
              <a:buSzPts val="1100"/>
              <a:buFont typeface="Arial"/>
              <a:buNone/>
            </a:pPr>
            <a:r>
              <a:rPr lang="en" sz="1100"/>
              <a:t>	    add(topButton);</a:t>
            </a:r>
            <a:endParaRPr sz="1100"/>
          </a:p>
          <a:p>
            <a:pPr indent="0" lvl="0" marL="0" rtl="0" algn="l">
              <a:spcBef>
                <a:spcPts val="0"/>
              </a:spcBef>
              <a:spcAft>
                <a:spcPts val="0"/>
              </a:spcAft>
              <a:buClr>
                <a:schemeClr val="dk1"/>
              </a:buClr>
              <a:buSzPts val="1100"/>
              <a:buFont typeface="Arial"/>
              <a:buNone/>
            </a:pPr>
            <a:r>
              <a:rPr lang="en" sz="1100"/>
              <a:t>	    add(middleButton);</a:t>
            </a:r>
            <a:endParaRPr sz="1100"/>
          </a:p>
          <a:p>
            <a:pPr indent="0" lvl="0" marL="0" rtl="0" algn="l">
              <a:spcBef>
                <a:spcPts val="0"/>
              </a:spcBef>
              <a:spcAft>
                <a:spcPts val="0"/>
              </a:spcAft>
              <a:buClr>
                <a:schemeClr val="dk1"/>
              </a:buClr>
              <a:buSzPts val="1100"/>
              <a:buFont typeface="Arial"/>
              <a:buNone/>
            </a:pPr>
            <a:r>
              <a:rPr lang="en" sz="1100"/>
              <a:t>	    add(bottomButton);</a:t>
            </a:r>
            <a:endParaRPr sz="1100"/>
          </a:p>
          <a:p>
            <a:pPr indent="0" lvl="0" marL="0" rtl="0" algn="l">
              <a:spcBef>
                <a:spcPts val="0"/>
              </a:spcBef>
              <a:spcAft>
                <a:spcPts val="0"/>
              </a:spcAft>
              <a:buClr>
                <a:schemeClr val="dk1"/>
              </a:buClr>
              <a:buSzPts val="1100"/>
              <a:buFont typeface="Arial"/>
              <a:buNone/>
            </a:pPr>
            <a:r>
              <a:rPr lang="en" sz="1100"/>
              <a:t>	    setBackground(Color.white);</a:t>
            </a:r>
            <a:endParaRPr sz="1100"/>
          </a:p>
          <a:p>
            <a:pPr indent="0" lvl="0" marL="0" rtl="0" algn="l">
              <a:spcBef>
                <a:spcPts val="0"/>
              </a:spcBef>
              <a:spcAft>
                <a:spcPts val="0"/>
              </a:spcAft>
              <a:buNone/>
            </a:pPr>
            <a:r>
              <a:rPr lang="en" sz="1100"/>
              <a:t>      </a:t>
            </a:r>
            <a:r>
              <a:rPr lang="en" sz="1100">
                <a:solidFill>
                  <a:schemeClr val="dk1"/>
                </a:solidFill>
              </a:rPr>
              <a:t>}  </a:t>
            </a:r>
            <a:r>
              <a:rPr b="1" lang="en">
                <a:solidFill>
                  <a:schemeClr val="dk1"/>
                </a:solidFill>
              </a:rPr>
              <a:t>We will not be using this Layout during the course.</a:t>
            </a:r>
            <a:endParaRPr sz="1100">
              <a:solidFill>
                <a:schemeClr val="dk1"/>
              </a:solidFill>
            </a:endParaRPr>
          </a:p>
          <a:p>
            <a:pPr indent="0" lvl="0" marL="0" rtl="0" algn="l">
              <a:spcBef>
                <a:spcPts val="0"/>
              </a:spcBef>
              <a:spcAft>
                <a:spcPts val="0"/>
              </a:spcAft>
              <a:buNone/>
            </a:pPr>
            <a:r>
              <a:rPr lang="en" sz="1100">
                <a:solidFill>
                  <a:schemeClr val="dk1"/>
                </a:solidFill>
              </a:rPr>
              <a:t>}</a:t>
            </a:r>
            <a:endParaRPr sz="1100"/>
          </a:p>
        </p:txBody>
      </p:sp>
      <p:pic>
        <p:nvPicPr>
          <p:cNvPr descr="Screen Shot 2015-02-01 at 3.40.16 AM.png" id="267" name="Google Shape;267;p22"/>
          <p:cNvPicPr preferRelativeResize="0"/>
          <p:nvPr/>
        </p:nvPicPr>
        <p:blipFill>
          <a:blip r:embed="rId5">
            <a:alphaModFix/>
          </a:blip>
          <a:stretch>
            <a:fillRect/>
          </a:stretch>
        </p:blipFill>
        <p:spPr>
          <a:xfrm>
            <a:off x="654925" y="1417625"/>
            <a:ext cx="2527825" cy="3019350"/>
          </a:xfrm>
          <a:prstGeom prst="rect">
            <a:avLst/>
          </a:prstGeom>
          <a:noFill/>
          <a:ln>
            <a:noFill/>
          </a:ln>
        </p:spPr>
      </p:pic>
      <p:sp>
        <p:nvSpPr>
          <p:cNvPr id="268" name="Google Shape;268;p22"/>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72" name="Shape 272"/>
        <p:cNvGrpSpPr/>
        <p:nvPr/>
      </p:nvGrpSpPr>
      <p:grpSpPr>
        <a:xfrm>
          <a:off x="0" y="0"/>
          <a:ext cx="0" cy="0"/>
          <a:chOff x="0" y="0"/>
          <a:chExt cx="0" cy="0"/>
        </a:xfrm>
      </p:grpSpPr>
      <p:sp>
        <p:nvSpPr>
          <p:cNvPr id="273" name="Google Shape;273;p23">
            <a:hlinkClick r:id="rId3"/>
          </p:cNvPr>
          <p:cNvSpPr txBox="1"/>
          <p:nvPr>
            <p:ph type="title"/>
          </p:nvPr>
        </p:nvSpPr>
        <p:spPr>
          <a:xfrm>
            <a:off x="457200" y="205978"/>
            <a:ext cx="8229600" cy="857400"/>
          </a:xfrm>
          <a:prstGeom prst="rect">
            <a:avLst/>
          </a:prstGeom>
          <a:solidFill>
            <a:srgbClr val="FFF2CC"/>
          </a:solidFill>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hlink"/>
                </a:solidFill>
                <a:uFill>
                  <a:noFill/>
                </a:uFill>
                <a:hlinkClick r:id="rId4"/>
              </a:rPr>
              <a:t>GridBagLayout</a:t>
            </a:r>
            <a:endParaRPr/>
          </a:p>
        </p:txBody>
      </p:sp>
      <p:sp>
        <p:nvSpPr>
          <p:cNvPr id="274" name="Google Shape;274;p23"/>
          <p:cNvSpPr txBox="1"/>
          <p:nvPr/>
        </p:nvSpPr>
        <p:spPr>
          <a:xfrm>
            <a:off x="3769900" y="1139000"/>
            <a:ext cx="4870800" cy="39369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33636"/>
              </a:lnSpc>
              <a:spcBef>
                <a:spcPts val="0"/>
              </a:spcBef>
              <a:spcAft>
                <a:spcPts val="0"/>
              </a:spcAft>
              <a:buClr>
                <a:schemeClr val="dk1"/>
              </a:buClr>
              <a:buSzPts val="1100"/>
              <a:buFont typeface="Arial"/>
              <a:buNone/>
            </a:pPr>
            <a:r>
              <a:rPr lang="en" sz="1100">
                <a:solidFill>
                  <a:srgbClr val="474747"/>
                </a:solidFill>
                <a:highlight>
                  <a:srgbClr val="FFFFFF"/>
                </a:highlight>
              </a:rPr>
              <a:t>Each of the ten components has the fill field of its associated GridBagConstraintsobject set to GridBagConstraints.BOTH. In addition, the components have the following non-default constraints:</a:t>
            </a:r>
            <a:endParaRPr sz="1100">
              <a:solidFill>
                <a:srgbClr val="474747"/>
              </a:solidFill>
              <a:highlight>
                <a:srgbClr val="FFFFFF"/>
              </a:highlight>
            </a:endParaRPr>
          </a:p>
          <a:p>
            <a:pPr indent="-298450" lvl="0" marL="457200" rtl="0" algn="l">
              <a:lnSpc>
                <a:spcPct val="133636"/>
              </a:lnSpc>
              <a:spcBef>
                <a:spcPts val="0"/>
              </a:spcBef>
              <a:spcAft>
                <a:spcPts val="0"/>
              </a:spcAft>
              <a:buClr>
                <a:srgbClr val="474747"/>
              </a:buClr>
              <a:buSzPts val="1100"/>
              <a:buFont typeface="Arial"/>
              <a:buChar char="●"/>
            </a:pPr>
            <a:r>
              <a:rPr lang="en" sz="1100">
                <a:solidFill>
                  <a:srgbClr val="474747"/>
                </a:solidFill>
                <a:highlight>
                  <a:srgbClr val="FFFFFF"/>
                </a:highlight>
              </a:rPr>
              <a:t>Button1, Button2, Button3: weightx = 1.0</a:t>
            </a:r>
            <a:endParaRPr sz="1100">
              <a:solidFill>
                <a:srgbClr val="474747"/>
              </a:solidFill>
              <a:highlight>
                <a:srgbClr val="FFFFFF"/>
              </a:highlight>
            </a:endParaRPr>
          </a:p>
          <a:p>
            <a:pPr indent="-298450" lvl="0" marL="457200" rtl="0" algn="l">
              <a:lnSpc>
                <a:spcPct val="133636"/>
              </a:lnSpc>
              <a:spcBef>
                <a:spcPts val="0"/>
              </a:spcBef>
              <a:spcAft>
                <a:spcPts val="0"/>
              </a:spcAft>
              <a:buClr>
                <a:srgbClr val="474747"/>
              </a:buClr>
              <a:buSzPts val="1100"/>
              <a:buFont typeface="Arial"/>
              <a:buChar char="●"/>
            </a:pPr>
            <a:r>
              <a:rPr lang="en" sz="1100">
                <a:solidFill>
                  <a:srgbClr val="474747"/>
                </a:solidFill>
                <a:highlight>
                  <a:srgbClr val="FFFFFF"/>
                </a:highlight>
              </a:rPr>
              <a:t>Button4: weightx = 1.0, gridwidth = GridBagConstraints.REMAINDER</a:t>
            </a:r>
            <a:endParaRPr sz="1100">
              <a:solidFill>
                <a:srgbClr val="474747"/>
              </a:solidFill>
              <a:highlight>
                <a:srgbClr val="FFFFFF"/>
              </a:highlight>
            </a:endParaRPr>
          </a:p>
          <a:p>
            <a:pPr indent="-298450" lvl="0" marL="457200" rtl="0" algn="l">
              <a:lnSpc>
                <a:spcPct val="133636"/>
              </a:lnSpc>
              <a:spcBef>
                <a:spcPts val="0"/>
              </a:spcBef>
              <a:spcAft>
                <a:spcPts val="0"/>
              </a:spcAft>
              <a:buClr>
                <a:srgbClr val="474747"/>
              </a:buClr>
              <a:buSzPts val="1100"/>
              <a:buFont typeface="Arial"/>
              <a:buChar char="●"/>
            </a:pPr>
            <a:r>
              <a:rPr lang="en" sz="1100">
                <a:solidFill>
                  <a:srgbClr val="474747"/>
                </a:solidFill>
                <a:highlight>
                  <a:srgbClr val="FFFFFF"/>
                </a:highlight>
              </a:rPr>
              <a:t>Button5: gridwidth = GridBagConstraints.REMAINDER</a:t>
            </a:r>
            <a:endParaRPr sz="1100">
              <a:solidFill>
                <a:srgbClr val="474747"/>
              </a:solidFill>
              <a:highlight>
                <a:srgbClr val="FFFFFF"/>
              </a:highlight>
            </a:endParaRPr>
          </a:p>
          <a:p>
            <a:pPr indent="-298450" lvl="0" marL="457200" rtl="0" algn="l">
              <a:lnSpc>
                <a:spcPct val="133636"/>
              </a:lnSpc>
              <a:spcBef>
                <a:spcPts val="0"/>
              </a:spcBef>
              <a:spcAft>
                <a:spcPts val="0"/>
              </a:spcAft>
              <a:buClr>
                <a:srgbClr val="474747"/>
              </a:buClr>
              <a:buSzPts val="1100"/>
              <a:buFont typeface="Arial"/>
              <a:buChar char="●"/>
            </a:pPr>
            <a:r>
              <a:rPr lang="en" sz="1100">
                <a:solidFill>
                  <a:srgbClr val="474747"/>
                </a:solidFill>
                <a:highlight>
                  <a:srgbClr val="FFFFFF"/>
                </a:highlight>
              </a:rPr>
              <a:t>Button6: gridwidth = GridBagConstraints.RELATIVE</a:t>
            </a:r>
            <a:endParaRPr sz="1100">
              <a:solidFill>
                <a:srgbClr val="474747"/>
              </a:solidFill>
              <a:highlight>
                <a:srgbClr val="FFFFFF"/>
              </a:highlight>
            </a:endParaRPr>
          </a:p>
          <a:p>
            <a:pPr indent="-298450" lvl="0" marL="457200" rtl="0" algn="l">
              <a:lnSpc>
                <a:spcPct val="133636"/>
              </a:lnSpc>
              <a:spcBef>
                <a:spcPts val="0"/>
              </a:spcBef>
              <a:spcAft>
                <a:spcPts val="0"/>
              </a:spcAft>
              <a:buClr>
                <a:srgbClr val="474747"/>
              </a:buClr>
              <a:buSzPts val="1100"/>
              <a:buFont typeface="Arial"/>
              <a:buChar char="●"/>
            </a:pPr>
            <a:r>
              <a:rPr lang="en" sz="1100">
                <a:solidFill>
                  <a:srgbClr val="474747"/>
                </a:solidFill>
                <a:highlight>
                  <a:srgbClr val="FFFFFF"/>
                </a:highlight>
              </a:rPr>
              <a:t>Button7: gridwidth = GridBagConstraints.REMAINDER</a:t>
            </a:r>
            <a:endParaRPr sz="1100">
              <a:solidFill>
                <a:srgbClr val="474747"/>
              </a:solidFill>
              <a:highlight>
                <a:srgbClr val="FFFFFF"/>
              </a:highlight>
            </a:endParaRPr>
          </a:p>
          <a:p>
            <a:pPr indent="-298450" lvl="0" marL="457200" rtl="0" algn="l">
              <a:lnSpc>
                <a:spcPct val="133636"/>
              </a:lnSpc>
              <a:spcBef>
                <a:spcPts val="0"/>
              </a:spcBef>
              <a:spcAft>
                <a:spcPts val="0"/>
              </a:spcAft>
              <a:buClr>
                <a:srgbClr val="474747"/>
              </a:buClr>
              <a:buSzPts val="1100"/>
              <a:buFont typeface="Arial"/>
              <a:buChar char="●"/>
            </a:pPr>
            <a:r>
              <a:rPr lang="en" sz="1100">
                <a:solidFill>
                  <a:srgbClr val="474747"/>
                </a:solidFill>
                <a:highlight>
                  <a:srgbClr val="FFFFFF"/>
                </a:highlight>
              </a:rPr>
              <a:t>Button8: gridheight = 2, weighty = 1.0</a:t>
            </a:r>
            <a:endParaRPr sz="1100">
              <a:solidFill>
                <a:srgbClr val="474747"/>
              </a:solidFill>
              <a:highlight>
                <a:srgbClr val="FFFFFF"/>
              </a:highlight>
            </a:endParaRPr>
          </a:p>
          <a:p>
            <a:pPr indent="-298450" lvl="0" marL="457200" rtl="0" algn="l">
              <a:lnSpc>
                <a:spcPct val="133636"/>
              </a:lnSpc>
              <a:spcBef>
                <a:spcPts val="0"/>
              </a:spcBef>
              <a:spcAft>
                <a:spcPts val="0"/>
              </a:spcAft>
              <a:buClr>
                <a:srgbClr val="474747"/>
              </a:buClr>
              <a:buSzPts val="1100"/>
              <a:buFont typeface="Arial"/>
              <a:buChar char="●"/>
            </a:pPr>
            <a:r>
              <a:rPr lang="en" sz="1100">
                <a:solidFill>
                  <a:srgbClr val="474747"/>
                </a:solidFill>
                <a:highlight>
                  <a:srgbClr val="FFFFFF"/>
                </a:highlight>
              </a:rPr>
              <a:t>Button9, Button 10: gridwidth = GridBagConstraints.REMAINDER</a:t>
            </a:r>
            <a:endParaRPr sz="1100">
              <a:solidFill>
                <a:srgbClr val="474747"/>
              </a:solidFill>
              <a:highlight>
                <a:srgbClr val="FFFFFF"/>
              </a:highlight>
            </a:endParaRPr>
          </a:p>
          <a:p>
            <a:pPr indent="0" lvl="0" marL="0" rtl="0" algn="l">
              <a:lnSpc>
                <a:spcPct val="133636"/>
              </a:lnSpc>
              <a:spcBef>
                <a:spcPts val="0"/>
              </a:spcBef>
              <a:spcAft>
                <a:spcPts val="0"/>
              </a:spcAft>
              <a:buNone/>
            </a:pPr>
            <a:r>
              <a:t/>
            </a:r>
            <a:endParaRPr sz="1100">
              <a:solidFill>
                <a:srgbClr val="474747"/>
              </a:solidFill>
              <a:highlight>
                <a:srgbClr val="FFFFFF"/>
              </a:highlight>
            </a:endParaRPr>
          </a:p>
          <a:p>
            <a:pPr indent="0" lvl="0" marL="0" rtl="0" algn="l">
              <a:lnSpc>
                <a:spcPct val="133636"/>
              </a:lnSpc>
              <a:spcBef>
                <a:spcPts val="0"/>
              </a:spcBef>
              <a:spcAft>
                <a:spcPts val="0"/>
              </a:spcAft>
              <a:buNone/>
            </a:pPr>
            <a:r>
              <a:t/>
            </a:r>
            <a:endParaRPr sz="1100">
              <a:solidFill>
                <a:srgbClr val="474747"/>
              </a:solidFill>
              <a:highlight>
                <a:srgbClr val="FFFFFF"/>
              </a:highlight>
            </a:endParaRPr>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ctr">
              <a:spcBef>
                <a:spcPts val="0"/>
              </a:spcBef>
              <a:spcAft>
                <a:spcPts val="0"/>
              </a:spcAft>
              <a:buNone/>
            </a:pPr>
            <a:r>
              <a:t/>
            </a:r>
            <a:endParaRPr sz="1100">
              <a:solidFill>
                <a:srgbClr val="474747"/>
              </a:solidFill>
              <a:highlight>
                <a:srgbClr val="FFFFFF"/>
              </a:highlight>
            </a:endParaRPr>
          </a:p>
          <a:p>
            <a:pPr indent="0" lvl="0" marL="0" rtl="0" algn="ctr">
              <a:spcBef>
                <a:spcPts val="0"/>
              </a:spcBef>
              <a:spcAft>
                <a:spcPts val="0"/>
              </a:spcAft>
              <a:buClr>
                <a:schemeClr val="dk1"/>
              </a:buClr>
              <a:buSzPts val="1100"/>
              <a:buFont typeface="Arial"/>
              <a:buNone/>
            </a:pPr>
            <a:r>
              <a:rPr b="1" lang="en">
                <a:solidFill>
                  <a:schemeClr val="dk1"/>
                </a:solidFill>
              </a:rPr>
              <a:t>We will not be using this Layout during the course.</a:t>
            </a:r>
            <a:endParaRPr sz="1100"/>
          </a:p>
        </p:txBody>
      </p:sp>
      <p:pic>
        <p:nvPicPr>
          <p:cNvPr descr="GridBagLayout-1.gif" id="275" name="Google Shape;275;p23"/>
          <p:cNvPicPr preferRelativeResize="0"/>
          <p:nvPr/>
        </p:nvPicPr>
        <p:blipFill>
          <a:blip r:embed="rId5">
            <a:alphaModFix/>
          </a:blip>
          <a:stretch>
            <a:fillRect/>
          </a:stretch>
        </p:blipFill>
        <p:spPr>
          <a:xfrm>
            <a:off x="702713" y="1355450"/>
            <a:ext cx="2752725" cy="1162050"/>
          </a:xfrm>
          <a:prstGeom prst="rect">
            <a:avLst/>
          </a:prstGeom>
          <a:noFill/>
          <a:ln>
            <a:noFill/>
          </a:ln>
        </p:spPr>
      </p:pic>
      <p:pic>
        <p:nvPicPr>
          <p:cNvPr descr="GridBagLayout-2.gif" id="276" name="Google Shape;276;p23"/>
          <p:cNvPicPr preferRelativeResize="0"/>
          <p:nvPr/>
        </p:nvPicPr>
        <p:blipFill>
          <a:blip r:embed="rId6">
            <a:alphaModFix/>
          </a:blip>
          <a:stretch>
            <a:fillRect/>
          </a:stretch>
        </p:blipFill>
        <p:spPr>
          <a:xfrm>
            <a:off x="702713" y="3357525"/>
            <a:ext cx="2752725" cy="1162050"/>
          </a:xfrm>
          <a:prstGeom prst="rect">
            <a:avLst/>
          </a:prstGeom>
          <a:noFill/>
          <a:ln>
            <a:noFill/>
          </a:ln>
        </p:spPr>
      </p:pic>
      <p:sp>
        <p:nvSpPr>
          <p:cNvPr id="277" name="Google Shape;277;p23"/>
          <p:cNvSpPr txBox="1"/>
          <p:nvPr/>
        </p:nvSpPr>
        <p:spPr>
          <a:xfrm>
            <a:off x="827788" y="2640525"/>
            <a:ext cx="2502600" cy="221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Horizontal, Left-to-Right</a:t>
            </a:r>
            <a:endParaRPr/>
          </a:p>
        </p:txBody>
      </p:sp>
      <p:sp>
        <p:nvSpPr>
          <p:cNvPr id="278" name="Google Shape;278;p23"/>
          <p:cNvSpPr txBox="1"/>
          <p:nvPr/>
        </p:nvSpPr>
        <p:spPr>
          <a:xfrm>
            <a:off x="827775" y="4640975"/>
            <a:ext cx="2502600" cy="221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Horizontal, </a:t>
            </a:r>
            <a:r>
              <a:rPr lang="en">
                <a:solidFill>
                  <a:schemeClr val="dk1"/>
                </a:solidFill>
              </a:rPr>
              <a:t>Right</a:t>
            </a:r>
            <a:r>
              <a:rPr lang="en"/>
              <a:t>-to-</a:t>
            </a:r>
            <a:r>
              <a:rPr lang="en">
                <a:solidFill>
                  <a:schemeClr val="dk1"/>
                </a:solidFill>
              </a:rPr>
              <a:t>Left</a:t>
            </a:r>
            <a:endParaRPr/>
          </a:p>
        </p:txBody>
      </p:sp>
      <p:sp>
        <p:nvSpPr>
          <p:cNvPr id="279" name="Google Shape;279;p23"/>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0" name="Google Shape;280;p23"/>
          <p:cNvSpPr txBox="1"/>
          <p:nvPr/>
        </p:nvSpPr>
        <p:spPr>
          <a:xfrm>
            <a:off x="2342900" y="205975"/>
            <a:ext cx="43437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dk1"/>
                </a:solidFill>
              </a:rPr>
              <a:t>We will not be using this Layout during the course.</a:t>
            </a:r>
            <a:endParaRPr sz="1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84" name="Shape 284"/>
        <p:cNvGrpSpPr/>
        <p:nvPr/>
      </p:nvGrpSpPr>
      <p:grpSpPr>
        <a:xfrm>
          <a:off x="0" y="0"/>
          <a:ext cx="0" cy="0"/>
          <a:chOff x="0" y="0"/>
          <a:chExt cx="0" cy="0"/>
        </a:xfrm>
      </p:grpSpPr>
      <p:sp>
        <p:nvSpPr>
          <p:cNvPr id="285" name="Google Shape;285;p24">
            <a:hlinkClick r:id="rId3"/>
          </p:cNvPr>
          <p:cNvSpPr txBox="1"/>
          <p:nvPr>
            <p:ph type="title"/>
          </p:nvPr>
        </p:nvSpPr>
        <p:spPr>
          <a:xfrm>
            <a:off x="457200" y="205978"/>
            <a:ext cx="8229600" cy="857400"/>
          </a:xfrm>
          <a:prstGeom prst="rect">
            <a:avLst/>
          </a:prstGeom>
          <a:solidFill>
            <a:srgbClr val="FFF2CC"/>
          </a:solidFill>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hlink"/>
                </a:solidFill>
                <a:uFill>
                  <a:noFill/>
                </a:uFill>
                <a:hlinkClick r:id="rId4"/>
              </a:rPr>
              <a:t>GroupLayout</a:t>
            </a:r>
            <a:endParaRPr/>
          </a:p>
        </p:txBody>
      </p:sp>
      <p:sp>
        <p:nvSpPr>
          <p:cNvPr id="286" name="Google Shape;286;p24"/>
          <p:cNvSpPr txBox="1"/>
          <p:nvPr/>
        </p:nvSpPr>
        <p:spPr>
          <a:xfrm>
            <a:off x="3952775" y="1139000"/>
            <a:ext cx="4687800" cy="39369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33636"/>
              </a:lnSpc>
              <a:spcBef>
                <a:spcPts val="0"/>
              </a:spcBef>
              <a:spcAft>
                <a:spcPts val="0"/>
              </a:spcAft>
              <a:buNone/>
            </a:pPr>
            <a:r>
              <a:rPr lang="en" sz="1100">
                <a:solidFill>
                  <a:srgbClr val="474747"/>
                </a:solidFill>
                <a:highlight>
                  <a:srgbClr val="FFFFFF"/>
                </a:highlight>
              </a:rPr>
              <a:t>GroupLayout is intended for use by builders, but may be hand-coded as well. Grouping is done by instances of the </a:t>
            </a:r>
            <a:r>
              <a:rPr lang="en" sz="1100">
                <a:solidFill>
                  <a:srgbClr val="4A6782"/>
                </a:solidFill>
                <a:highlight>
                  <a:srgbClr val="FFFFFF"/>
                </a:highlight>
                <a:uFill>
                  <a:noFill/>
                </a:uFill>
                <a:hlinkClick r:id="rId5">
                  <a:extLst>
                    <a:ext uri="{A12FA001-AC4F-418D-AE19-62706E023703}">
                      <ahyp:hlinkClr val="tx"/>
                    </a:ext>
                  </a:extLst>
                </a:hlinkClick>
              </a:rPr>
              <a:t>Group</a:t>
            </a:r>
            <a:r>
              <a:rPr lang="en" sz="1100">
                <a:solidFill>
                  <a:srgbClr val="474747"/>
                </a:solidFill>
                <a:highlight>
                  <a:srgbClr val="FFFFFF"/>
                </a:highlight>
              </a:rPr>
              <a:t> class. GroupLayout supports two types of groups. A sequential group positions its child elements sequentially, one after another. A parallel group aligns its child elements in one of four ways. Each group may contain any number of elements, where an element is a Group,Component, or gap.</a:t>
            </a:r>
            <a:endParaRPr sz="1100">
              <a:solidFill>
                <a:srgbClr val="474747"/>
              </a:solidFill>
              <a:highlight>
                <a:srgbClr val="FFFFFF"/>
              </a:highlight>
            </a:endParaRPr>
          </a:p>
          <a:p>
            <a:pPr indent="0" lvl="0" marL="0" rtl="0" algn="l">
              <a:lnSpc>
                <a:spcPct val="133636"/>
              </a:lnSpc>
              <a:spcBef>
                <a:spcPts val="0"/>
              </a:spcBef>
              <a:spcAft>
                <a:spcPts val="0"/>
              </a:spcAft>
              <a:buNone/>
            </a:pPr>
            <a:r>
              <a:t/>
            </a:r>
            <a:endParaRPr sz="1100">
              <a:solidFill>
                <a:srgbClr val="474747"/>
              </a:solidFill>
              <a:highlight>
                <a:srgbClr val="FFFFFF"/>
              </a:highlight>
            </a:endParaRPr>
          </a:p>
          <a:p>
            <a:pPr indent="0" lvl="0" marL="0" rtl="0" algn="l">
              <a:lnSpc>
                <a:spcPct val="133636"/>
              </a:lnSpc>
              <a:spcBef>
                <a:spcPts val="0"/>
              </a:spcBef>
              <a:spcAft>
                <a:spcPts val="0"/>
              </a:spcAft>
              <a:buNone/>
            </a:pPr>
            <a:r>
              <a:t/>
            </a:r>
            <a:endParaRPr sz="1100">
              <a:solidFill>
                <a:srgbClr val="474747"/>
              </a:solidFill>
              <a:highlight>
                <a:srgbClr val="FFFFFF"/>
              </a:highlight>
            </a:endParaRPr>
          </a:p>
          <a:p>
            <a:pPr indent="0" lvl="0" marL="0" rtl="0" algn="l">
              <a:lnSpc>
                <a:spcPct val="133636"/>
              </a:lnSpc>
              <a:spcBef>
                <a:spcPts val="0"/>
              </a:spcBef>
              <a:spcAft>
                <a:spcPts val="0"/>
              </a:spcAft>
              <a:buNone/>
            </a:pPr>
            <a:r>
              <a:t/>
            </a:r>
            <a:endParaRPr sz="1100">
              <a:solidFill>
                <a:srgbClr val="474747"/>
              </a:solidFill>
              <a:highlight>
                <a:srgbClr val="FFFFFF"/>
              </a:highlight>
            </a:endParaRPr>
          </a:p>
          <a:p>
            <a:pPr indent="0" lvl="0" marL="0" rtl="0" algn="l">
              <a:lnSpc>
                <a:spcPct val="133636"/>
              </a:lnSpc>
              <a:spcBef>
                <a:spcPts val="0"/>
              </a:spcBef>
              <a:spcAft>
                <a:spcPts val="0"/>
              </a:spcAft>
              <a:buNone/>
            </a:pPr>
            <a:r>
              <a:t/>
            </a:r>
            <a:endParaRPr sz="1100">
              <a:solidFill>
                <a:srgbClr val="474747"/>
              </a:solidFill>
              <a:highlight>
                <a:srgbClr val="FFFFFF"/>
              </a:highlight>
            </a:endParaRPr>
          </a:p>
          <a:p>
            <a:pPr indent="0" lvl="0" marL="0" rtl="0" algn="l">
              <a:lnSpc>
                <a:spcPct val="133636"/>
              </a:lnSpc>
              <a:spcBef>
                <a:spcPts val="0"/>
              </a:spcBef>
              <a:spcAft>
                <a:spcPts val="0"/>
              </a:spcAft>
              <a:buNone/>
            </a:pPr>
            <a:r>
              <a:t/>
            </a:r>
            <a:endParaRPr sz="1100">
              <a:solidFill>
                <a:srgbClr val="474747"/>
              </a:solidFill>
              <a:highlight>
                <a:srgbClr val="FFFFFF"/>
              </a:highlight>
            </a:endParaRPr>
          </a:p>
          <a:p>
            <a:pPr indent="0" lvl="0" marL="0" rtl="0" algn="l">
              <a:lnSpc>
                <a:spcPct val="133636"/>
              </a:lnSpc>
              <a:spcBef>
                <a:spcPts val="0"/>
              </a:spcBef>
              <a:spcAft>
                <a:spcPts val="0"/>
              </a:spcAft>
              <a:buNone/>
            </a:pPr>
            <a:r>
              <a:t/>
            </a:r>
            <a:endParaRPr sz="1100">
              <a:solidFill>
                <a:srgbClr val="474747"/>
              </a:solidFill>
              <a:highlight>
                <a:srgbClr val="FFFFFF"/>
              </a:highlight>
            </a:endParaRPr>
          </a:p>
          <a:p>
            <a:pPr indent="0" lvl="0" marL="0" rtl="0" algn="l">
              <a:lnSpc>
                <a:spcPct val="133636"/>
              </a:lnSpc>
              <a:spcBef>
                <a:spcPts val="0"/>
              </a:spcBef>
              <a:spcAft>
                <a:spcPts val="0"/>
              </a:spcAft>
              <a:buNone/>
            </a:pPr>
            <a:r>
              <a:t/>
            </a:r>
            <a:endParaRPr sz="1100">
              <a:solidFill>
                <a:srgbClr val="474747"/>
              </a:solidFill>
              <a:highlight>
                <a:srgbClr val="FFFFFF"/>
              </a:highlight>
            </a:endParaRPr>
          </a:p>
          <a:p>
            <a:pPr indent="0" lvl="0" marL="0" rtl="0" algn="ctr">
              <a:lnSpc>
                <a:spcPct val="133636"/>
              </a:lnSpc>
              <a:spcBef>
                <a:spcPts val="0"/>
              </a:spcBef>
              <a:spcAft>
                <a:spcPts val="0"/>
              </a:spcAft>
              <a:buNone/>
            </a:pPr>
            <a:r>
              <a:t/>
            </a:r>
            <a:endParaRPr sz="1100">
              <a:solidFill>
                <a:srgbClr val="474747"/>
              </a:solidFill>
              <a:highlight>
                <a:srgbClr val="FFFFFF"/>
              </a:highlight>
            </a:endParaRPr>
          </a:p>
          <a:p>
            <a:pPr indent="0" lvl="0" marL="0" rtl="0" algn="ctr">
              <a:spcBef>
                <a:spcPts val="0"/>
              </a:spcBef>
              <a:spcAft>
                <a:spcPts val="0"/>
              </a:spcAft>
              <a:buClr>
                <a:schemeClr val="dk1"/>
              </a:buClr>
              <a:buSzPts val="1100"/>
              <a:buFont typeface="Arial"/>
              <a:buNone/>
            </a:pPr>
            <a:r>
              <a:rPr b="1" lang="en">
                <a:solidFill>
                  <a:schemeClr val="dk1"/>
                </a:solidFill>
              </a:rPr>
              <a:t>We will not be using this Layout during the course.</a:t>
            </a:r>
            <a:endParaRPr sz="1100">
              <a:solidFill>
                <a:srgbClr val="474747"/>
              </a:solidFill>
              <a:highlight>
                <a:srgbClr val="FFFFFF"/>
              </a:highlight>
            </a:endParaRPr>
          </a:p>
          <a:p>
            <a:pPr indent="0" lvl="0" marL="0" rtl="0" algn="l">
              <a:spcBef>
                <a:spcPts val="0"/>
              </a:spcBef>
              <a:spcAft>
                <a:spcPts val="0"/>
              </a:spcAft>
              <a:buNone/>
            </a:pPr>
            <a:r>
              <a:t/>
            </a:r>
            <a:endParaRPr sz="1100"/>
          </a:p>
        </p:txBody>
      </p:sp>
      <p:sp>
        <p:nvSpPr>
          <p:cNvPr id="287" name="Google Shape;287;p24"/>
          <p:cNvSpPr txBox="1"/>
          <p:nvPr/>
        </p:nvSpPr>
        <p:spPr>
          <a:xfrm>
            <a:off x="931323" y="1871150"/>
            <a:ext cx="2087100" cy="221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t>Sequential group Horizontal</a:t>
            </a:r>
            <a:endParaRPr sz="1200"/>
          </a:p>
        </p:txBody>
      </p:sp>
      <p:pic>
        <p:nvPicPr>
          <p:cNvPr descr="groupLayout.1.gif" id="288" name="Google Shape;288;p24"/>
          <p:cNvPicPr preferRelativeResize="0"/>
          <p:nvPr/>
        </p:nvPicPr>
        <p:blipFill>
          <a:blip r:embed="rId6">
            <a:alphaModFix/>
          </a:blip>
          <a:stretch>
            <a:fillRect/>
          </a:stretch>
        </p:blipFill>
        <p:spPr>
          <a:xfrm>
            <a:off x="621025" y="1197725"/>
            <a:ext cx="2670375" cy="750650"/>
          </a:xfrm>
          <a:prstGeom prst="rect">
            <a:avLst/>
          </a:prstGeom>
          <a:noFill/>
          <a:ln>
            <a:noFill/>
          </a:ln>
        </p:spPr>
      </p:pic>
      <p:pic>
        <p:nvPicPr>
          <p:cNvPr descr="groupLayout.2.gif" id="289" name="Google Shape;289;p24"/>
          <p:cNvPicPr preferRelativeResize="0"/>
          <p:nvPr/>
        </p:nvPicPr>
        <p:blipFill>
          <a:blip r:embed="rId7">
            <a:alphaModFix/>
          </a:blip>
          <a:stretch>
            <a:fillRect/>
          </a:stretch>
        </p:blipFill>
        <p:spPr>
          <a:xfrm>
            <a:off x="481250" y="2314925"/>
            <a:ext cx="1196650" cy="1640775"/>
          </a:xfrm>
          <a:prstGeom prst="rect">
            <a:avLst/>
          </a:prstGeom>
          <a:noFill/>
          <a:ln>
            <a:noFill/>
          </a:ln>
        </p:spPr>
      </p:pic>
      <p:sp>
        <p:nvSpPr>
          <p:cNvPr id="290" name="Google Shape;290;p24"/>
          <p:cNvSpPr txBox="1"/>
          <p:nvPr/>
        </p:nvSpPr>
        <p:spPr>
          <a:xfrm>
            <a:off x="1636900" y="2560963"/>
            <a:ext cx="1961700" cy="539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t>Parallel group Horizontal, </a:t>
            </a:r>
            <a:r>
              <a:rPr lang="en" sz="1200">
                <a:solidFill>
                  <a:schemeClr val="dk1"/>
                </a:solidFill>
              </a:rPr>
              <a:t>Sequential group vertical</a:t>
            </a:r>
            <a:endParaRPr sz="1200"/>
          </a:p>
        </p:txBody>
      </p:sp>
      <p:pic>
        <p:nvPicPr>
          <p:cNvPr descr="groupLayout.3.gif" id="291" name="Google Shape;291;p24"/>
          <p:cNvPicPr preferRelativeResize="0"/>
          <p:nvPr/>
        </p:nvPicPr>
        <p:blipFill>
          <a:blip r:embed="rId8">
            <a:alphaModFix/>
          </a:blip>
          <a:stretch>
            <a:fillRect/>
          </a:stretch>
        </p:blipFill>
        <p:spPr>
          <a:xfrm>
            <a:off x="1636900" y="3579562"/>
            <a:ext cx="2155775" cy="995638"/>
          </a:xfrm>
          <a:prstGeom prst="rect">
            <a:avLst/>
          </a:prstGeom>
          <a:noFill/>
          <a:ln>
            <a:noFill/>
          </a:ln>
        </p:spPr>
      </p:pic>
      <p:sp>
        <p:nvSpPr>
          <p:cNvPr id="292" name="Google Shape;292;p24"/>
          <p:cNvSpPr txBox="1"/>
          <p:nvPr/>
        </p:nvSpPr>
        <p:spPr>
          <a:xfrm>
            <a:off x="1727000" y="4640975"/>
            <a:ext cx="2087100" cy="389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t>Sequential group along Horizontal and Vertical axis</a:t>
            </a:r>
            <a:endParaRPr sz="1200"/>
          </a:p>
        </p:txBody>
      </p:sp>
      <p:sp>
        <p:nvSpPr>
          <p:cNvPr id="293" name="Google Shape;293;p2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4" name="Google Shape;294;p24"/>
          <p:cNvSpPr txBox="1"/>
          <p:nvPr/>
        </p:nvSpPr>
        <p:spPr>
          <a:xfrm>
            <a:off x="2342900" y="205975"/>
            <a:ext cx="43437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dk1"/>
                </a:solidFill>
              </a:rPr>
              <a:t>We will not be using this Layout during the course.</a:t>
            </a:r>
            <a:endParaRPr sz="1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98" name="Shape 298"/>
        <p:cNvGrpSpPr/>
        <p:nvPr/>
      </p:nvGrpSpPr>
      <p:grpSpPr>
        <a:xfrm>
          <a:off x="0" y="0"/>
          <a:ext cx="0" cy="0"/>
          <a:chOff x="0" y="0"/>
          <a:chExt cx="0" cy="0"/>
        </a:xfrm>
      </p:grpSpPr>
      <p:sp>
        <p:nvSpPr>
          <p:cNvPr id="299" name="Google Shape;299;p25">
            <a:hlinkClick r:id="rId3"/>
          </p:cNvPr>
          <p:cNvSpPr txBox="1"/>
          <p:nvPr>
            <p:ph type="title"/>
          </p:nvPr>
        </p:nvSpPr>
        <p:spPr>
          <a:xfrm>
            <a:off x="457200" y="205978"/>
            <a:ext cx="8229600" cy="857400"/>
          </a:xfrm>
          <a:prstGeom prst="rect">
            <a:avLst/>
          </a:prstGeom>
          <a:solidFill>
            <a:srgbClr val="FFF2CC"/>
          </a:solidFill>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hlink"/>
                </a:solidFill>
                <a:uFill>
                  <a:noFill/>
                </a:uFill>
                <a:hlinkClick r:id="rId4"/>
              </a:rPr>
              <a:t>SpringLayout</a:t>
            </a:r>
            <a:endParaRPr/>
          </a:p>
        </p:txBody>
      </p:sp>
      <p:sp>
        <p:nvSpPr>
          <p:cNvPr id="300" name="Google Shape;300;p25"/>
          <p:cNvSpPr txBox="1"/>
          <p:nvPr/>
        </p:nvSpPr>
        <p:spPr>
          <a:xfrm>
            <a:off x="457200" y="1139000"/>
            <a:ext cx="8183400" cy="39369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i="1" lang="en" sz="1100"/>
              <a:t>SpringLayout vs. Other Layout Managers</a:t>
            </a:r>
            <a:endParaRPr b="1" i="1" sz="1100"/>
          </a:p>
          <a:p>
            <a:pPr indent="0" lvl="0" marL="0" rtl="0" algn="l">
              <a:lnSpc>
                <a:spcPct val="133636"/>
              </a:lnSpc>
              <a:spcBef>
                <a:spcPts val="400"/>
              </a:spcBef>
              <a:spcAft>
                <a:spcPts val="0"/>
              </a:spcAft>
              <a:buClr>
                <a:schemeClr val="dk1"/>
              </a:buClr>
              <a:buSzPts val="1100"/>
              <a:buFont typeface="Arial"/>
              <a:buNone/>
            </a:pPr>
            <a:r>
              <a:rPr b="1" lang="en" sz="1100"/>
              <a:t>Note:</a:t>
            </a:r>
            <a:r>
              <a:rPr lang="en" sz="1100"/>
              <a:t> Unlike many layout managers, SpringLayout doesn't automatically set the location of the components it manages. If you hand-code a GUI that uses SpringLayout, remember to initialize component locations by constraining the west/east and north/south locations.</a:t>
            </a:r>
            <a:endParaRPr sz="1100"/>
          </a:p>
          <a:p>
            <a:pPr indent="0" lvl="0" marL="0" rtl="0" algn="l">
              <a:lnSpc>
                <a:spcPct val="133636"/>
              </a:lnSpc>
              <a:spcBef>
                <a:spcPts val="0"/>
              </a:spcBef>
              <a:spcAft>
                <a:spcPts val="0"/>
              </a:spcAft>
              <a:buClr>
                <a:schemeClr val="dk1"/>
              </a:buClr>
              <a:buSzPts val="1100"/>
              <a:buFont typeface="Arial"/>
              <a:buNone/>
            </a:pPr>
            <a:r>
              <a:rPr lang="en" sz="1100"/>
              <a:t>Depending on the constraints you use, you may also need to set the size of the container explicitly.</a:t>
            </a:r>
            <a:endParaRPr sz="1100"/>
          </a:p>
          <a:p>
            <a:pPr indent="0" lvl="0" marL="0" rtl="0" algn="l">
              <a:lnSpc>
                <a:spcPct val="133636"/>
              </a:lnSpc>
              <a:spcBef>
                <a:spcPts val="0"/>
              </a:spcBef>
              <a:spcAft>
                <a:spcPts val="0"/>
              </a:spcAft>
              <a:buClr>
                <a:schemeClr val="dk1"/>
              </a:buClr>
              <a:buSzPts val="1100"/>
              <a:buFont typeface="Arial"/>
              <a:buNone/>
            </a:pPr>
            <a:r>
              <a:t/>
            </a:r>
            <a:endParaRPr sz="1100"/>
          </a:p>
          <a:p>
            <a:pPr indent="0" lvl="0" marL="0" rtl="0" algn="l">
              <a:lnSpc>
                <a:spcPct val="133636"/>
              </a:lnSpc>
              <a:spcBef>
                <a:spcPts val="0"/>
              </a:spcBef>
              <a:spcAft>
                <a:spcPts val="0"/>
              </a:spcAft>
              <a:buClr>
                <a:schemeClr val="dk1"/>
              </a:buClr>
              <a:buSzPts val="1100"/>
              <a:buFont typeface="Arial"/>
              <a:buNone/>
            </a:pPr>
            <a:r>
              <a:rPr lang="en" sz="1100"/>
              <a:t>Despite the simplicity of SpringLayout, it can emulate the behavior of most other layout managers. For some features, such as the line breaking provided by FlowLayout, you'll need to create a special-purpose subclass of the Spring class.</a:t>
            </a:r>
            <a:endParaRPr sz="1100"/>
          </a:p>
          <a:p>
            <a:pPr indent="0" lvl="0" marL="0" rtl="0" algn="l">
              <a:lnSpc>
                <a:spcPct val="133636"/>
              </a:lnSpc>
              <a:spcBef>
                <a:spcPts val="0"/>
              </a:spcBef>
              <a:spcAft>
                <a:spcPts val="0"/>
              </a:spcAft>
              <a:buClr>
                <a:schemeClr val="dk1"/>
              </a:buClr>
              <a:buSzPts val="1100"/>
              <a:buFont typeface="Arial"/>
              <a:buNone/>
            </a:pPr>
            <a:r>
              <a:rPr lang="en" sz="1100"/>
              <a:t>SpringLayout also provides a way to solve many of the difficult layout problems that cannot be solved by nesting combinations of Boxes. That said, SpringLayout honors the LayoutManager2 contract correctly and so can be nested with other layout managers -- a technique that can be preferable to creating the constraints implied by the other layout managers.</a:t>
            </a:r>
            <a:endParaRPr sz="1100"/>
          </a:p>
          <a:p>
            <a:pPr indent="0" lvl="0" marL="0" rtl="0" algn="l">
              <a:lnSpc>
                <a:spcPct val="133636"/>
              </a:lnSpc>
              <a:spcBef>
                <a:spcPts val="0"/>
              </a:spcBef>
              <a:spcAft>
                <a:spcPts val="0"/>
              </a:spcAft>
              <a:buClr>
                <a:schemeClr val="dk1"/>
              </a:buClr>
              <a:buSzPts val="1100"/>
              <a:buFont typeface="Arial"/>
              <a:buNone/>
            </a:pPr>
            <a:r>
              <a:rPr lang="en" sz="1100"/>
              <a:t>The asymptotic complexity of the layout operation of a SpringLayout is linear in the number of constraints (and/or components).</a:t>
            </a:r>
            <a:endParaRPr sz="1100"/>
          </a:p>
          <a:p>
            <a:pPr indent="0" lvl="0" marL="0" rtl="0" algn="l">
              <a:spcBef>
                <a:spcPts val="0"/>
              </a:spcBef>
              <a:spcAft>
                <a:spcPts val="0"/>
              </a:spcAft>
              <a:buNone/>
            </a:pPr>
            <a:r>
              <a:t/>
            </a:r>
            <a:endParaRPr sz="1100"/>
          </a:p>
          <a:p>
            <a:pPr indent="0" lvl="0" marL="0" rtl="0" algn="ctr">
              <a:spcBef>
                <a:spcPts val="0"/>
              </a:spcBef>
              <a:spcAft>
                <a:spcPts val="0"/>
              </a:spcAft>
              <a:buNone/>
            </a:pPr>
            <a:r>
              <a:rPr b="1" lang="en"/>
              <a:t>We will not be using this Layout during the course.</a:t>
            </a:r>
            <a:endParaRPr b="1"/>
          </a:p>
        </p:txBody>
      </p:sp>
      <p:sp>
        <p:nvSpPr>
          <p:cNvPr id="301" name="Google Shape;301;p25"/>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2" name="Google Shape;302;p25"/>
          <p:cNvSpPr txBox="1"/>
          <p:nvPr/>
        </p:nvSpPr>
        <p:spPr>
          <a:xfrm>
            <a:off x="2342900" y="205975"/>
            <a:ext cx="43437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dk1"/>
                </a:solidFill>
              </a:rPr>
              <a:t>We will not be using this Layout during the course.</a:t>
            </a:r>
            <a:endParaRPr sz="1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6" name="Shape 306"/>
        <p:cNvGrpSpPr/>
        <p:nvPr/>
      </p:nvGrpSpPr>
      <p:grpSpPr>
        <a:xfrm>
          <a:off x="0" y="0"/>
          <a:ext cx="0" cy="0"/>
          <a:chOff x="0" y="0"/>
          <a:chExt cx="0" cy="0"/>
        </a:xfrm>
      </p:grpSpPr>
      <p:sp>
        <p:nvSpPr>
          <p:cNvPr id="307" name="Google Shape;307;p26"/>
          <p:cNvSpPr txBox="1"/>
          <p:nvPr>
            <p:ph type="title"/>
          </p:nvPr>
        </p:nvSpPr>
        <p:spPr>
          <a:xfrm>
            <a:off x="457200" y="205978"/>
            <a:ext cx="8229600" cy="857400"/>
          </a:xfrm>
          <a:prstGeom prst="rect">
            <a:avLst/>
          </a:prstGeom>
          <a:solidFill>
            <a:srgbClr val="EFEFEF"/>
          </a:solidFill>
        </p:spPr>
        <p:txBody>
          <a:bodyPr anchorCtr="0" anchor="b" bIns="91425" lIns="91425" spcFirstLastPara="1" rIns="91425" wrap="square" tIns="91425">
            <a:noAutofit/>
          </a:bodyPr>
          <a:lstStyle/>
          <a:p>
            <a:pPr indent="0" lvl="0" marL="0" rtl="0" algn="l">
              <a:spcBef>
                <a:spcPts val="0"/>
              </a:spcBef>
              <a:spcAft>
                <a:spcPts val="0"/>
              </a:spcAft>
              <a:buNone/>
            </a:pPr>
            <a:r>
              <a:rPr lang="en"/>
              <a:t>Event Listeners and Adapters</a:t>
            </a:r>
            <a:endParaRPr/>
          </a:p>
        </p:txBody>
      </p:sp>
      <p:graphicFrame>
        <p:nvGraphicFramePr>
          <p:cNvPr id="308" name="Google Shape;308;p26"/>
          <p:cNvGraphicFramePr/>
          <p:nvPr/>
        </p:nvGraphicFramePr>
        <p:xfrm>
          <a:off x="487650" y="1063375"/>
          <a:ext cx="3000000" cy="3000000"/>
        </p:xfrm>
        <a:graphic>
          <a:graphicData uri="http://schemas.openxmlformats.org/drawingml/2006/table">
            <a:tbl>
              <a:tblPr>
                <a:noFill/>
                <a:tableStyleId>{9670CA9E-F14F-4D27-91CD-8F6223D0CA51}</a:tableStyleId>
              </a:tblPr>
              <a:tblGrid>
                <a:gridCol w="1609150"/>
                <a:gridCol w="1626100"/>
                <a:gridCol w="1731200"/>
                <a:gridCol w="1666325"/>
                <a:gridCol w="1769700"/>
              </a:tblGrid>
              <a:tr h="380400">
                <a:tc gridSpan="3">
                  <a:txBody>
                    <a:bodyPr/>
                    <a:lstStyle/>
                    <a:p>
                      <a:pPr indent="0" lvl="0" marL="0" rtl="0" algn="ctr">
                        <a:spcBef>
                          <a:spcPts val="0"/>
                        </a:spcBef>
                        <a:spcAft>
                          <a:spcPts val="0"/>
                        </a:spcAft>
                        <a:buNone/>
                      </a:pPr>
                      <a:r>
                        <a:rPr b="1" lang="en"/>
                        <a:t>Listener Interfaces</a:t>
                      </a:r>
                      <a:endParaRPr b="1"/>
                    </a:p>
                  </a:txBody>
                  <a:tcPr marT="91425" marB="91425" marR="91425" marL="91425">
                    <a:solidFill>
                      <a:schemeClr val="lt1"/>
                    </a:solidFill>
                  </a:tcPr>
                </a:tc>
                <a:tc hMerge="1"/>
                <a:tc hMerge="1"/>
                <a:tc gridSpan="2">
                  <a:txBody>
                    <a:bodyPr/>
                    <a:lstStyle/>
                    <a:p>
                      <a:pPr indent="0" lvl="0" marL="0" rtl="0" algn="ctr">
                        <a:spcBef>
                          <a:spcPts val="0"/>
                        </a:spcBef>
                        <a:spcAft>
                          <a:spcPts val="0"/>
                        </a:spcAft>
                        <a:buNone/>
                      </a:pPr>
                      <a:r>
                        <a:rPr b="1" lang="en"/>
                        <a:t>Adapter Classes</a:t>
                      </a:r>
                      <a:endParaRPr b="1"/>
                    </a:p>
                  </a:txBody>
                  <a:tcPr marT="91425" marB="91425" marR="91425" marL="91425">
                    <a:solidFill>
                      <a:schemeClr val="lt1"/>
                    </a:solidFill>
                  </a:tcPr>
                </a:tc>
                <a:tc hMerge="1"/>
              </a:tr>
              <a:tr h="132225">
                <a:tc>
                  <a:txBody>
                    <a:bodyPr/>
                    <a:lstStyle/>
                    <a:p>
                      <a:pPr indent="0" lvl="0" marL="0" rtl="0" algn="ctr">
                        <a:lnSpc>
                          <a:spcPct val="115000"/>
                        </a:lnSpc>
                        <a:spcBef>
                          <a:spcPts val="0"/>
                        </a:spcBef>
                        <a:spcAft>
                          <a:spcPts val="0"/>
                        </a:spcAft>
                        <a:buNone/>
                      </a:pPr>
                      <a:r>
                        <a:rPr b="1" lang="en" sz="1200"/>
                        <a:t>AWT</a:t>
                      </a:r>
                      <a:endParaRPr b="1" sz="1200"/>
                    </a:p>
                  </a:txBody>
                  <a:tcPr marT="91425" marB="91425" marR="91425" marL="91425">
                    <a:solidFill>
                      <a:srgbClr val="FFF2CC"/>
                    </a:solidFill>
                  </a:tcPr>
                </a:tc>
                <a:tc gridSpan="2">
                  <a:txBody>
                    <a:bodyPr/>
                    <a:lstStyle/>
                    <a:p>
                      <a:pPr indent="0" lvl="0" marL="0" rtl="0" algn="ctr">
                        <a:lnSpc>
                          <a:spcPct val="115000"/>
                        </a:lnSpc>
                        <a:spcBef>
                          <a:spcPts val="0"/>
                        </a:spcBef>
                        <a:spcAft>
                          <a:spcPts val="0"/>
                        </a:spcAft>
                        <a:buNone/>
                      </a:pPr>
                      <a:r>
                        <a:rPr b="1" i="1" lang="en" sz="1200"/>
                        <a:t>Swing</a:t>
                      </a:r>
                      <a:endParaRPr b="1" i="1" sz="1200"/>
                    </a:p>
                  </a:txBody>
                  <a:tcPr marT="91425" marB="91425" marR="91425" marL="91425">
                    <a:solidFill>
                      <a:srgbClr val="D9EAD3"/>
                    </a:solidFill>
                  </a:tcPr>
                </a:tc>
                <a:tc hMerge="1"/>
                <a:tc>
                  <a:txBody>
                    <a:bodyPr/>
                    <a:lstStyle/>
                    <a:p>
                      <a:pPr indent="0" lvl="0" marL="0" rtl="0" algn="ctr">
                        <a:lnSpc>
                          <a:spcPct val="115000"/>
                        </a:lnSpc>
                        <a:spcBef>
                          <a:spcPts val="0"/>
                        </a:spcBef>
                        <a:spcAft>
                          <a:spcPts val="0"/>
                        </a:spcAft>
                        <a:buNone/>
                      </a:pPr>
                      <a:r>
                        <a:rPr b="1" i="1" lang="en" sz="1200"/>
                        <a:t>AWT</a:t>
                      </a:r>
                      <a:endParaRPr b="1" i="1" sz="1200"/>
                    </a:p>
                  </a:txBody>
                  <a:tcPr marT="91425" marB="91425" marR="91425" marL="91425">
                    <a:lnR cap="flat" cmpd="sng" w="9525">
                      <a:solidFill>
                        <a:schemeClr val="dk1"/>
                      </a:solidFill>
                      <a:prstDash val="solid"/>
                      <a:round/>
                      <a:headEnd len="sm" w="sm" type="none"/>
                      <a:tailEnd len="sm" w="sm" type="none"/>
                    </a:lnR>
                    <a:solidFill>
                      <a:srgbClr val="FFF2CC"/>
                    </a:solidFill>
                  </a:tcPr>
                </a:tc>
                <a:tc>
                  <a:txBody>
                    <a:bodyPr/>
                    <a:lstStyle/>
                    <a:p>
                      <a:pPr indent="0" lvl="0" marL="0" rtl="0" algn="ctr">
                        <a:lnSpc>
                          <a:spcPct val="115000"/>
                        </a:lnSpc>
                        <a:spcBef>
                          <a:spcPts val="0"/>
                        </a:spcBef>
                        <a:spcAft>
                          <a:spcPts val="0"/>
                        </a:spcAft>
                        <a:buNone/>
                      </a:pPr>
                      <a:r>
                        <a:rPr b="1" i="1" lang="en" sz="1200"/>
                        <a:t>Swing</a:t>
                      </a:r>
                      <a:endParaRPr b="1" i="1"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r>
              <a:tr h="3169025">
                <a:tc>
                  <a:txBody>
                    <a:bodyPr/>
                    <a:lstStyle/>
                    <a:p>
                      <a:pPr indent="0" lvl="0" marL="0" rtl="0" algn="l">
                        <a:lnSpc>
                          <a:spcPct val="115000"/>
                        </a:lnSpc>
                        <a:spcBef>
                          <a:spcPts val="0"/>
                        </a:spcBef>
                        <a:spcAft>
                          <a:spcPts val="0"/>
                        </a:spcAft>
                        <a:buNone/>
                      </a:pPr>
                      <a:r>
                        <a:rPr i="1" lang="en" sz="1000">
                          <a:solidFill>
                            <a:srgbClr val="4A6782"/>
                          </a:solidFill>
                          <a:highlight>
                            <a:srgbClr val="FFFFFF"/>
                          </a:highlight>
                          <a:uFill>
                            <a:noFill/>
                          </a:uFill>
                          <a:hlinkClick r:id="rId3">
                            <a:extLst>
                              <a:ext uri="{A12FA001-AC4F-418D-AE19-62706E023703}">
                                <ahyp:hlinkClr val="tx"/>
                              </a:ext>
                            </a:extLst>
                          </a:hlinkClick>
                        </a:rPr>
                        <a:t>ActionListener</a:t>
                      </a:r>
                      <a:endParaRPr i="1" sz="1000">
                        <a:solidFill>
                          <a:srgbClr val="4A6782"/>
                        </a:solidFill>
                        <a:highlight>
                          <a:srgbClr val="FFFFFF"/>
                        </a:highlight>
                        <a:uFill>
                          <a:noFill/>
                        </a:uFill>
                        <a:hlinkClick r:id="rId4">
                          <a:extLst>
                            <a:ext uri="{A12FA001-AC4F-418D-AE19-62706E023703}">
                              <ahyp:hlinkClr val="tx"/>
                            </a:ext>
                          </a:extLst>
                        </a:hlinkClick>
                      </a:endParaRPr>
                    </a:p>
                    <a:p>
                      <a:pPr indent="0" lvl="0" marL="0" rtl="0" algn="l">
                        <a:lnSpc>
                          <a:spcPct val="115000"/>
                        </a:lnSpc>
                        <a:spcBef>
                          <a:spcPts val="0"/>
                        </a:spcBef>
                        <a:spcAft>
                          <a:spcPts val="0"/>
                        </a:spcAft>
                        <a:buNone/>
                      </a:pPr>
                      <a:r>
                        <a:rPr i="1" lang="en" sz="1000">
                          <a:solidFill>
                            <a:srgbClr val="4A6782"/>
                          </a:solidFill>
                          <a:highlight>
                            <a:srgbClr val="FFFFFF"/>
                          </a:highlight>
                          <a:uFill>
                            <a:noFill/>
                          </a:uFill>
                          <a:hlinkClick r:id="rId5">
                            <a:extLst>
                              <a:ext uri="{A12FA001-AC4F-418D-AE19-62706E023703}">
                                <ahyp:hlinkClr val="tx"/>
                              </a:ext>
                            </a:extLst>
                          </a:hlinkClick>
                        </a:rPr>
                        <a:t>AdjustmentListener</a:t>
                      </a:r>
                      <a:endParaRPr i="1" sz="1000">
                        <a:solidFill>
                          <a:srgbClr val="4A6782"/>
                        </a:solidFill>
                        <a:highlight>
                          <a:srgbClr val="FFFFFF"/>
                        </a:highlight>
                        <a:uFill>
                          <a:noFill/>
                        </a:uFill>
                        <a:hlinkClick r:id="rId6">
                          <a:extLst>
                            <a:ext uri="{A12FA001-AC4F-418D-AE19-62706E023703}">
                              <ahyp:hlinkClr val="tx"/>
                            </a:ext>
                          </a:extLst>
                        </a:hlinkClick>
                      </a:endParaRPr>
                    </a:p>
                    <a:p>
                      <a:pPr indent="0" lvl="0" marL="0" rtl="0" algn="l">
                        <a:lnSpc>
                          <a:spcPct val="115000"/>
                        </a:lnSpc>
                        <a:spcBef>
                          <a:spcPts val="0"/>
                        </a:spcBef>
                        <a:spcAft>
                          <a:spcPts val="0"/>
                        </a:spcAft>
                        <a:buNone/>
                      </a:pPr>
                      <a:r>
                        <a:rPr i="1" lang="en" sz="1000">
                          <a:solidFill>
                            <a:srgbClr val="4A6782"/>
                          </a:solidFill>
                          <a:highlight>
                            <a:srgbClr val="FFFFFF"/>
                          </a:highlight>
                          <a:uFill>
                            <a:noFill/>
                          </a:uFill>
                          <a:hlinkClick r:id="rId7">
                            <a:extLst>
                              <a:ext uri="{A12FA001-AC4F-418D-AE19-62706E023703}">
                                <ahyp:hlinkClr val="tx"/>
                              </a:ext>
                            </a:extLst>
                          </a:hlinkClick>
                        </a:rPr>
                        <a:t>AWTEventListener</a:t>
                      </a:r>
                      <a:endParaRPr i="1" sz="1000">
                        <a:solidFill>
                          <a:srgbClr val="4A6782"/>
                        </a:solidFill>
                        <a:highlight>
                          <a:srgbClr val="FFFFFF"/>
                        </a:highlight>
                        <a:uFill>
                          <a:noFill/>
                        </a:uFill>
                        <a:hlinkClick r:id="rId8">
                          <a:extLst>
                            <a:ext uri="{A12FA001-AC4F-418D-AE19-62706E023703}">
                              <ahyp:hlinkClr val="tx"/>
                            </a:ext>
                          </a:extLst>
                        </a:hlinkClick>
                      </a:endParaRPr>
                    </a:p>
                    <a:p>
                      <a:pPr indent="0" lvl="0" marL="0" rtl="0" algn="l">
                        <a:lnSpc>
                          <a:spcPct val="115000"/>
                        </a:lnSpc>
                        <a:spcBef>
                          <a:spcPts val="0"/>
                        </a:spcBef>
                        <a:spcAft>
                          <a:spcPts val="0"/>
                        </a:spcAft>
                        <a:buNone/>
                      </a:pPr>
                      <a:r>
                        <a:rPr i="1" lang="en" sz="1000">
                          <a:solidFill>
                            <a:srgbClr val="4A6782"/>
                          </a:solidFill>
                          <a:highlight>
                            <a:srgbClr val="FFFFFF"/>
                          </a:highlight>
                          <a:uFill>
                            <a:noFill/>
                          </a:uFill>
                          <a:hlinkClick r:id="rId9">
                            <a:extLst>
                              <a:ext uri="{A12FA001-AC4F-418D-AE19-62706E023703}">
                                <ahyp:hlinkClr val="tx"/>
                              </a:ext>
                            </a:extLst>
                          </a:hlinkClick>
                        </a:rPr>
                        <a:t>ComponentListener</a:t>
                      </a:r>
                      <a:endParaRPr i="1" sz="1000">
                        <a:solidFill>
                          <a:srgbClr val="4A6782"/>
                        </a:solidFill>
                        <a:highlight>
                          <a:srgbClr val="FFFFFF"/>
                        </a:highlight>
                        <a:uFill>
                          <a:noFill/>
                        </a:uFill>
                        <a:hlinkClick r:id="rId10">
                          <a:extLst>
                            <a:ext uri="{A12FA001-AC4F-418D-AE19-62706E023703}">
                              <ahyp:hlinkClr val="tx"/>
                            </a:ext>
                          </a:extLst>
                        </a:hlinkClick>
                      </a:endParaRPr>
                    </a:p>
                    <a:p>
                      <a:pPr indent="0" lvl="0" marL="0" rtl="0" algn="l">
                        <a:lnSpc>
                          <a:spcPct val="115000"/>
                        </a:lnSpc>
                        <a:spcBef>
                          <a:spcPts val="0"/>
                        </a:spcBef>
                        <a:spcAft>
                          <a:spcPts val="0"/>
                        </a:spcAft>
                        <a:buNone/>
                      </a:pPr>
                      <a:r>
                        <a:rPr i="1" lang="en" sz="1000">
                          <a:solidFill>
                            <a:srgbClr val="4A6782"/>
                          </a:solidFill>
                          <a:highlight>
                            <a:srgbClr val="FFFFFF"/>
                          </a:highlight>
                          <a:uFill>
                            <a:noFill/>
                          </a:uFill>
                          <a:hlinkClick r:id="rId11">
                            <a:extLst>
                              <a:ext uri="{A12FA001-AC4F-418D-AE19-62706E023703}">
                                <ahyp:hlinkClr val="tx"/>
                              </a:ext>
                            </a:extLst>
                          </a:hlinkClick>
                        </a:rPr>
                        <a:t>ContainerListener</a:t>
                      </a:r>
                      <a:endParaRPr i="1" sz="1000">
                        <a:solidFill>
                          <a:srgbClr val="4A6782"/>
                        </a:solidFill>
                        <a:highlight>
                          <a:srgbClr val="FFFFFF"/>
                        </a:highlight>
                        <a:uFill>
                          <a:noFill/>
                        </a:uFill>
                        <a:hlinkClick r:id="rId12">
                          <a:extLst>
                            <a:ext uri="{A12FA001-AC4F-418D-AE19-62706E023703}">
                              <ahyp:hlinkClr val="tx"/>
                            </a:ext>
                          </a:extLst>
                        </a:hlinkClick>
                      </a:endParaRPr>
                    </a:p>
                    <a:p>
                      <a:pPr indent="0" lvl="0" marL="0" rtl="0" algn="l">
                        <a:lnSpc>
                          <a:spcPct val="115000"/>
                        </a:lnSpc>
                        <a:spcBef>
                          <a:spcPts val="0"/>
                        </a:spcBef>
                        <a:spcAft>
                          <a:spcPts val="0"/>
                        </a:spcAft>
                        <a:buNone/>
                      </a:pPr>
                      <a:r>
                        <a:rPr i="1" lang="en" sz="1000">
                          <a:solidFill>
                            <a:srgbClr val="4A6782"/>
                          </a:solidFill>
                          <a:highlight>
                            <a:srgbClr val="FFFFFF"/>
                          </a:highlight>
                          <a:uFill>
                            <a:noFill/>
                          </a:uFill>
                          <a:hlinkClick r:id="rId13">
                            <a:extLst>
                              <a:ext uri="{A12FA001-AC4F-418D-AE19-62706E023703}">
                                <ahyp:hlinkClr val="tx"/>
                              </a:ext>
                            </a:extLst>
                          </a:hlinkClick>
                        </a:rPr>
                        <a:t>FocusListener</a:t>
                      </a:r>
                      <a:endParaRPr i="1" sz="1000">
                        <a:solidFill>
                          <a:srgbClr val="4A6782"/>
                        </a:solidFill>
                        <a:highlight>
                          <a:srgbClr val="FFFFFF"/>
                        </a:highlight>
                        <a:uFill>
                          <a:noFill/>
                        </a:uFill>
                        <a:hlinkClick r:id="rId14">
                          <a:extLst>
                            <a:ext uri="{A12FA001-AC4F-418D-AE19-62706E023703}">
                              <ahyp:hlinkClr val="tx"/>
                            </a:ext>
                          </a:extLst>
                        </a:hlinkClick>
                      </a:endParaRPr>
                    </a:p>
                    <a:p>
                      <a:pPr indent="0" lvl="0" marL="0" rtl="0" algn="l">
                        <a:lnSpc>
                          <a:spcPct val="115000"/>
                        </a:lnSpc>
                        <a:spcBef>
                          <a:spcPts val="0"/>
                        </a:spcBef>
                        <a:spcAft>
                          <a:spcPts val="0"/>
                        </a:spcAft>
                        <a:buNone/>
                      </a:pPr>
                      <a:r>
                        <a:rPr i="1" lang="en" sz="1000">
                          <a:solidFill>
                            <a:srgbClr val="4A6782"/>
                          </a:solidFill>
                          <a:highlight>
                            <a:srgbClr val="FFFFFF"/>
                          </a:highlight>
                          <a:uFill>
                            <a:noFill/>
                          </a:uFill>
                          <a:hlinkClick r:id="rId15">
                            <a:extLst>
                              <a:ext uri="{A12FA001-AC4F-418D-AE19-62706E023703}">
                                <ahyp:hlinkClr val="tx"/>
                              </a:ext>
                            </a:extLst>
                          </a:hlinkClick>
                        </a:rPr>
                        <a:t>HierarchyBoundsListener</a:t>
                      </a:r>
                      <a:endParaRPr i="1" sz="1000">
                        <a:solidFill>
                          <a:srgbClr val="4A6782"/>
                        </a:solidFill>
                        <a:highlight>
                          <a:srgbClr val="FFFFFF"/>
                        </a:highlight>
                        <a:uFill>
                          <a:noFill/>
                        </a:uFill>
                        <a:hlinkClick r:id="rId16">
                          <a:extLst>
                            <a:ext uri="{A12FA001-AC4F-418D-AE19-62706E023703}">
                              <ahyp:hlinkClr val="tx"/>
                            </a:ext>
                          </a:extLst>
                        </a:hlinkClick>
                      </a:endParaRPr>
                    </a:p>
                    <a:p>
                      <a:pPr indent="0" lvl="0" marL="0" rtl="0" algn="l">
                        <a:lnSpc>
                          <a:spcPct val="115000"/>
                        </a:lnSpc>
                        <a:spcBef>
                          <a:spcPts val="0"/>
                        </a:spcBef>
                        <a:spcAft>
                          <a:spcPts val="0"/>
                        </a:spcAft>
                        <a:buNone/>
                      </a:pPr>
                      <a:r>
                        <a:rPr i="1" lang="en" sz="1000">
                          <a:solidFill>
                            <a:srgbClr val="4A6782"/>
                          </a:solidFill>
                          <a:highlight>
                            <a:srgbClr val="FFFFFF"/>
                          </a:highlight>
                          <a:uFill>
                            <a:noFill/>
                          </a:uFill>
                          <a:hlinkClick r:id="rId17">
                            <a:extLst>
                              <a:ext uri="{A12FA001-AC4F-418D-AE19-62706E023703}">
                                <ahyp:hlinkClr val="tx"/>
                              </a:ext>
                            </a:extLst>
                          </a:hlinkClick>
                        </a:rPr>
                        <a:t>HierarchyListener</a:t>
                      </a:r>
                      <a:endParaRPr i="1" sz="1000">
                        <a:solidFill>
                          <a:srgbClr val="4A6782"/>
                        </a:solidFill>
                        <a:highlight>
                          <a:srgbClr val="FFFFFF"/>
                        </a:highlight>
                        <a:uFill>
                          <a:noFill/>
                        </a:uFill>
                        <a:hlinkClick r:id="rId18">
                          <a:extLst>
                            <a:ext uri="{A12FA001-AC4F-418D-AE19-62706E023703}">
                              <ahyp:hlinkClr val="tx"/>
                            </a:ext>
                          </a:extLst>
                        </a:hlinkClick>
                      </a:endParaRPr>
                    </a:p>
                    <a:p>
                      <a:pPr indent="0" lvl="0" marL="0" rtl="0" algn="l">
                        <a:lnSpc>
                          <a:spcPct val="115000"/>
                        </a:lnSpc>
                        <a:spcBef>
                          <a:spcPts val="0"/>
                        </a:spcBef>
                        <a:spcAft>
                          <a:spcPts val="0"/>
                        </a:spcAft>
                        <a:buNone/>
                      </a:pPr>
                      <a:r>
                        <a:rPr i="1" lang="en" sz="1000">
                          <a:solidFill>
                            <a:srgbClr val="4A6782"/>
                          </a:solidFill>
                          <a:highlight>
                            <a:srgbClr val="FFFFFF"/>
                          </a:highlight>
                          <a:uFill>
                            <a:noFill/>
                          </a:uFill>
                          <a:hlinkClick r:id="rId19">
                            <a:extLst>
                              <a:ext uri="{A12FA001-AC4F-418D-AE19-62706E023703}">
                                <ahyp:hlinkClr val="tx"/>
                              </a:ext>
                            </a:extLst>
                          </a:hlinkClick>
                        </a:rPr>
                        <a:t>InputMethodListener</a:t>
                      </a:r>
                      <a:endParaRPr i="1" sz="1000">
                        <a:solidFill>
                          <a:srgbClr val="4A6782"/>
                        </a:solidFill>
                        <a:highlight>
                          <a:srgbClr val="FFFFFF"/>
                        </a:highlight>
                        <a:uFill>
                          <a:noFill/>
                        </a:uFill>
                        <a:hlinkClick r:id="rId20">
                          <a:extLst>
                            <a:ext uri="{A12FA001-AC4F-418D-AE19-62706E023703}">
                              <ahyp:hlinkClr val="tx"/>
                            </a:ext>
                          </a:extLst>
                        </a:hlinkClick>
                      </a:endParaRPr>
                    </a:p>
                    <a:p>
                      <a:pPr indent="0" lvl="0" marL="0" rtl="0" algn="l">
                        <a:lnSpc>
                          <a:spcPct val="115000"/>
                        </a:lnSpc>
                        <a:spcBef>
                          <a:spcPts val="0"/>
                        </a:spcBef>
                        <a:spcAft>
                          <a:spcPts val="0"/>
                        </a:spcAft>
                        <a:buNone/>
                      </a:pPr>
                      <a:r>
                        <a:rPr i="1" lang="en" sz="1000">
                          <a:solidFill>
                            <a:srgbClr val="4A6782"/>
                          </a:solidFill>
                          <a:highlight>
                            <a:srgbClr val="FFFFFF"/>
                          </a:highlight>
                          <a:uFill>
                            <a:noFill/>
                          </a:uFill>
                          <a:hlinkClick r:id="rId21">
                            <a:extLst>
                              <a:ext uri="{A12FA001-AC4F-418D-AE19-62706E023703}">
                                <ahyp:hlinkClr val="tx"/>
                              </a:ext>
                            </a:extLst>
                          </a:hlinkClick>
                        </a:rPr>
                        <a:t>ItemListener</a:t>
                      </a:r>
                      <a:endParaRPr i="1" sz="1000">
                        <a:solidFill>
                          <a:srgbClr val="4A6782"/>
                        </a:solidFill>
                        <a:highlight>
                          <a:srgbClr val="FFFFFF"/>
                        </a:highlight>
                        <a:uFill>
                          <a:noFill/>
                        </a:uFill>
                        <a:hlinkClick r:id="rId22">
                          <a:extLst>
                            <a:ext uri="{A12FA001-AC4F-418D-AE19-62706E023703}">
                              <ahyp:hlinkClr val="tx"/>
                            </a:ext>
                          </a:extLst>
                        </a:hlinkClick>
                      </a:endParaRPr>
                    </a:p>
                    <a:p>
                      <a:pPr indent="0" lvl="0" marL="0" rtl="0" algn="l">
                        <a:lnSpc>
                          <a:spcPct val="115000"/>
                        </a:lnSpc>
                        <a:spcBef>
                          <a:spcPts val="0"/>
                        </a:spcBef>
                        <a:spcAft>
                          <a:spcPts val="0"/>
                        </a:spcAft>
                        <a:buNone/>
                      </a:pPr>
                      <a:r>
                        <a:rPr i="1" lang="en" sz="1000">
                          <a:solidFill>
                            <a:srgbClr val="4A6782"/>
                          </a:solidFill>
                          <a:highlight>
                            <a:srgbClr val="FFFFFF"/>
                          </a:highlight>
                          <a:uFill>
                            <a:noFill/>
                          </a:uFill>
                          <a:hlinkClick r:id="rId23">
                            <a:extLst>
                              <a:ext uri="{A12FA001-AC4F-418D-AE19-62706E023703}">
                                <ahyp:hlinkClr val="tx"/>
                              </a:ext>
                            </a:extLst>
                          </a:hlinkClick>
                        </a:rPr>
                        <a:t>KeyListener</a:t>
                      </a:r>
                      <a:endParaRPr i="1" sz="1000">
                        <a:solidFill>
                          <a:srgbClr val="4A6782"/>
                        </a:solidFill>
                        <a:highlight>
                          <a:srgbClr val="FFFFFF"/>
                        </a:highlight>
                        <a:uFill>
                          <a:noFill/>
                        </a:uFill>
                        <a:hlinkClick r:id="rId24">
                          <a:extLst>
                            <a:ext uri="{A12FA001-AC4F-418D-AE19-62706E023703}">
                              <ahyp:hlinkClr val="tx"/>
                            </a:ext>
                          </a:extLst>
                        </a:hlinkClick>
                      </a:endParaRPr>
                    </a:p>
                    <a:p>
                      <a:pPr indent="0" lvl="0" marL="0" rtl="0" algn="l">
                        <a:lnSpc>
                          <a:spcPct val="115000"/>
                        </a:lnSpc>
                        <a:spcBef>
                          <a:spcPts val="0"/>
                        </a:spcBef>
                        <a:spcAft>
                          <a:spcPts val="0"/>
                        </a:spcAft>
                        <a:buNone/>
                      </a:pPr>
                      <a:r>
                        <a:rPr i="1" lang="en" sz="1000">
                          <a:solidFill>
                            <a:srgbClr val="4A6782"/>
                          </a:solidFill>
                          <a:highlight>
                            <a:srgbClr val="FFFFFF"/>
                          </a:highlight>
                          <a:uFill>
                            <a:noFill/>
                          </a:uFill>
                          <a:hlinkClick r:id="rId25">
                            <a:extLst>
                              <a:ext uri="{A12FA001-AC4F-418D-AE19-62706E023703}">
                                <ahyp:hlinkClr val="tx"/>
                              </a:ext>
                            </a:extLst>
                          </a:hlinkClick>
                        </a:rPr>
                        <a:t>MouseListener</a:t>
                      </a:r>
                      <a:endParaRPr i="1" sz="1000">
                        <a:solidFill>
                          <a:srgbClr val="4A6782"/>
                        </a:solidFill>
                        <a:highlight>
                          <a:srgbClr val="FFFFFF"/>
                        </a:highlight>
                        <a:uFill>
                          <a:noFill/>
                        </a:uFill>
                        <a:hlinkClick r:id="rId26">
                          <a:extLst>
                            <a:ext uri="{A12FA001-AC4F-418D-AE19-62706E023703}">
                              <ahyp:hlinkClr val="tx"/>
                            </a:ext>
                          </a:extLst>
                        </a:hlinkClick>
                      </a:endParaRPr>
                    </a:p>
                    <a:p>
                      <a:pPr indent="0" lvl="0" marL="0" rtl="0" algn="l">
                        <a:lnSpc>
                          <a:spcPct val="115000"/>
                        </a:lnSpc>
                        <a:spcBef>
                          <a:spcPts val="0"/>
                        </a:spcBef>
                        <a:spcAft>
                          <a:spcPts val="0"/>
                        </a:spcAft>
                        <a:buNone/>
                      </a:pPr>
                      <a:r>
                        <a:rPr i="1" lang="en" sz="1000">
                          <a:solidFill>
                            <a:srgbClr val="4A6782"/>
                          </a:solidFill>
                          <a:highlight>
                            <a:srgbClr val="FFFFFF"/>
                          </a:highlight>
                          <a:uFill>
                            <a:noFill/>
                          </a:uFill>
                          <a:hlinkClick r:id="rId27">
                            <a:extLst>
                              <a:ext uri="{A12FA001-AC4F-418D-AE19-62706E023703}">
                                <ahyp:hlinkClr val="tx"/>
                              </a:ext>
                            </a:extLst>
                          </a:hlinkClick>
                        </a:rPr>
                        <a:t>MouseMotionListener</a:t>
                      </a:r>
                      <a:endParaRPr i="1" sz="1000">
                        <a:solidFill>
                          <a:srgbClr val="4A6782"/>
                        </a:solidFill>
                        <a:highlight>
                          <a:srgbClr val="FFFFFF"/>
                        </a:highlight>
                        <a:uFill>
                          <a:noFill/>
                        </a:uFill>
                        <a:hlinkClick r:id="rId28">
                          <a:extLst>
                            <a:ext uri="{A12FA001-AC4F-418D-AE19-62706E023703}">
                              <ahyp:hlinkClr val="tx"/>
                            </a:ext>
                          </a:extLst>
                        </a:hlinkClick>
                      </a:endParaRPr>
                    </a:p>
                    <a:p>
                      <a:pPr indent="0" lvl="0" marL="0" rtl="0" algn="l">
                        <a:lnSpc>
                          <a:spcPct val="115000"/>
                        </a:lnSpc>
                        <a:spcBef>
                          <a:spcPts val="0"/>
                        </a:spcBef>
                        <a:spcAft>
                          <a:spcPts val="0"/>
                        </a:spcAft>
                        <a:buNone/>
                      </a:pPr>
                      <a:r>
                        <a:rPr i="1" lang="en" sz="1000">
                          <a:solidFill>
                            <a:srgbClr val="4A6782"/>
                          </a:solidFill>
                          <a:highlight>
                            <a:srgbClr val="FFFFFF"/>
                          </a:highlight>
                          <a:uFill>
                            <a:noFill/>
                          </a:uFill>
                          <a:hlinkClick r:id="rId29">
                            <a:extLst>
                              <a:ext uri="{A12FA001-AC4F-418D-AE19-62706E023703}">
                                <ahyp:hlinkClr val="tx"/>
                              </a:ext>
                            </a:extLst>
                          </a:hlinkClick>
                        </a:rPr>
                        <a:t>MouseWheelListener</a:t>
                      </a:r>
                      <a:endParaRPr i="1" sz="1000">
                        <a:solidFill>
                          <a:srgbClr val="4A6782"/>
                        </a:solidFill>
                        <a:highlight>
                          <a:srgbClr val="FFFFFF"/>
                        </a:highlight>
                        <a:uFill>
                          <a:noFill/>
                        </a:uFill>
                        <a:hlinkClick r:id="rId30">
                          <a:extLst>
                            <a:ext uri="{A12FA001-AC4F-418D-AE19-62706E023703}">
                              <ahyp:hlinkClr val="tx"/>
                            </a:ext>
                          </a:extLst>
                        </a:hlinkClick>
                      </a:endParaRPr>
                    </a:p>
                    <a:p>
                      <a:pPr indent="0" lvl="0" marL="0" rtl="0" algn="l">
                        <a:lnSpc>
                          <a:spcPct val="115000"/>
                        </a:lnSpc>
                        <a:spcBef>
                          <a:spcPts val="0"/>
                        </a:spcBef>
                        <a:spcAft>
                          <a:spcPts val="0"/>
                        </a:spcAft>
                        <a:buNone/>
                      </a:pPr>
                      <a:r>
                        <a:rPr i="1" lang="en" sz="1000">
                          <a:solidFill>
                            <a:srgbClr val="4A6782"/>
                          </a:solidFill>
                          <a:highlight>
                            <a:srgbClr val="FFFFFF"/>
                          </a:highlight>
                          <a:uFill>
                            <a:noFill/>
                          </a:uFill>
                          <a:hlinkClick r:id="rId31">
                            <a:extLst>
                              <a:ext uri="{A12FA001-AC4F-418D-AE19-62706E023703}">
                                <ahyp:hlinkClr val="tx"/>
                              </a:ext>
                            </a:extLst>
                          </a:hlinkClick>
                        </a:rPr>
                        <a:t>TextListener</a:t>
                      </a:r>
                      <a:endParaRPr i="1" sz="1000">
                        <a:solidFill>
                          <a:srgbClr val="4A6782"/>
                        </a:solidFill>
                        <a:highlight>
                          <a:srgbClr val="FFFFFF"/>
                        </a:highlight>
                        <a:uFill>
                          <a:noFill/>
                        </a:uFill>
                        <a:hlinkClick r:id="rId32">
                          <a:extLst>
                            <a:ext uri="{A12FA001-AC4F-418D-AE19-62706E023703}">
                              <ahyp:hlinkClr val="tx"/>
                            </a:ext>
                          </a:extLst>
                        </a:hlinkClick>
                      </a:endParaRPr>
                    </a:p>
                    <a:p>
                      <a:pPr indent="0" lvl="0" marL="0" rtl="0" algn="l">
                        <a:lnSpc>
                          <a:spcPct val="115000"/>
                        </a:lnSpc>
                        <a:spcBef>
                          <a:spcPts val="0"/>
                        </a:spcBef>
                        <a:spcAft>
                          <a:spcPts val="0"/>
                        </a:spcAft>
                        <a:buNone/>
                      </a:pPr>
                      <a:r>
                        <a:rPr i="1" lang="en" sz="1000">
                          <a:solidFill>
                            <a:srgbClr val="4A6782"/>
                          </a:solidFill>
                          <a:highlight>
                            <a:srgbClr val="FFFFFF"/>
                          </a:highlight>
                          <a:uFill>
                            <a:noFill/>
                          </a:uFill>
                          <a:hlinkClick r:id="rId33">
                            <a:extLst>
                              <a:ext uri="{A12FA001-AC4F-418D-AE19-62706E023703}">
                                <ahyp:hlinkClr val="tx"/>
                              </a:ext>
                            </a:extLst>
                          </a:hlinkClick>
                        </a:rPr>
                        <a:t>WindowFocusListener</a:t>
                      </a:r>
                      <a:endParaRPr i="1" sz="1000">
                        <a:solidFill>
                          <a:srgbClr val="4A6782"/>
                        </a:solidFill>
                        <a:highlight>
                          <a:srgbClr val="FFFFFF"/>
                        </a:highlight>
                        <a:uFill>
                          <a:noFill/>
                        </a:uFill>
                        <a:hlinkClick r:id="rId34">
                          <a:extLst>
                            <a:ext uri="{A12FA001-AC4F-418D-AE19-62706E023703}">
                              <ahyp:hlinkClr val="tx"/>
                            </a:ext>
                          </a:extLst>
                        </a:hlinkClick>
                      </a:endParaRPr>
                    </a:p>
                    <a:p>
                      <a:pPr indent="0" lvl="0" marL="0" rtl="0" algn="l">
                        <a:lnSpc>
                          <a:spcPct val="115000"/>
                        </a:lnSpc>
                        <a:spcBef>
                          <a:spcPts val="0"/>
                        </a:spcBef>
                        <a:spcAft>
                          <a:spcPts val="0"/>
                        </a:spcAft>
                        <a:buNone/>
                      </a:pPr>
                      <a:r>
                        <a:rPr i="1" lang="en" sz="1000">
                          <a:solidFill>
                            <a:srgbClr val="4A6782"/>
                          </a:solidFill>
                          <a:highlight>
                            <a:srgbClr val="FFFFFF"/>
                          </a:highlight>
                          <a:uFill>
                            <a:noFill/>
                          </a:uFill>
                          <a:hlinkClick r:id="rId35">
                            <a:extLst>
                              <a:ext uri="{A12FA001-AC4F-418D-AE19-62706E023703}">
                                <ahyp:hlinkClr val="tx"/>
                              </a:ext>
                            </a:extLst>
                          </a:hlinkClick>
                        </a:rPr>
                        <a:t>WindowListener</a:t>
                      </a:r>
                      <a:endParaRPr i="1" sz="1000">
                        <a:solidFill>
                          <a:srgbClr val="4A6782"/>
                        </a:solidFill>
                        <a:highlight>
                          <a:srgbClr val="FFFFFF"/>
                        </a:highlight>
                        <a:uFill>
                          <a:noFill/>
                        </a:uFill>
                        <a:hlinkClick r:id="rId36">
                          <a:extLst>
                            <a:ext uri="{A12FA001-AC4F-418D-AE19-62706E023703}">
                              <ahyp:hlinkClr val="tx"/>
                            </a:ext>
                          </a:extLst>
                        </a:hlinkClick>
                      </a:endParaRPr>
                    </a:p>
                    <a:p>
                      <a:pPr indent="0" lvl="0" marL="0" rtl="0" algn="l">
                        <a:lnSpc>
                          <a:spcPct val="115000"/>
                        </a:lnSpc>
                        <a:spcBef>
                          <a:spcPts val="0"/>
                        </a:spcBef>
                        <a:spcAft>
                          <a:spcPts val="0"/>
                        </a:spcAft>
                        <a:buNone/>
                      </a:pPr>
                      <a:r>
                        <a:rPr i="1" lang="en" sz="1000">
                          <a:solidFill>
                            <a:srgbClr val="4A6782"/>
                          </a:solidFill>
                          <a:highlight>
                            <a:srgbClr val="FFFFFF"/>
                          </a:highlight>
                          <a:uFill>
                            <a:noFill/>
                          </a:uFill>
                          <a:hlinkClick r:id="rId37">
                            <a:extLst>
                              <a:ext uri="{A12FA001-AC4F-418D-AE19-62706E023703}">
                                <ahyp:hlinkClr val="tx"/>
                              </a:ext>
                            </a:extLst>
                          </a:hlinkClick>
                        </a:rPr>
                        <a:t>WindowStateListener</a:t>
                      </a:r>
                      <a:endParaRPr i="1" sz="1000">
                        <a:solidFill>
                          <a:srgbClr val="4A6782"/>
                        </a:solidFill>
                        <a:highlight>
                          <a:srgbClr val="FFFFFF"/>
                        </a:highlight>
                      </a:endParaRPr>
                    </a:p>
                  </a:txBody>
                  <a:tcPr marT="91425" marB="91425" marR="91425" marL="91425">
                    <a:solidFill>
                      <a:srgbClr val="FFF2CC"/>
                    </a:solidFill>
                  </a:tcPr>
                </a:tc>
                <a:tc>
                  <a:txBody>
                    <a:bodyPr/>
                    <a:lstStyle/>
                    <a:p>
                      <a:pPr indent="0" lvl="0" marL="0" rtl="0" algn="l">
                        <a:lnSpc>
                          <a:spcPct val="115000"/>
                        </a:lnSpc>
                        <a:spcBef>
                          <a:spcPts val="0"/>
                        </a:spcBef>
                        <a:spcAft>
                          <a:spcPts val="0"/>
                        </a:spcAft>
                        <a:buNone/>
                      </a:pPr>
                      <a:r>
                        <a:rPr i="1" lang="en" sz="1000">
                          <a:solidFill>
                            <a:srgbClr val="4A6782"/>
                          </a:solidFill>
                          <a:highlight>
                            <a:srgbClr val="FFFFFF"/>
                          </a:highlight>
                          <a:uFill>
                            <a:noFill/>
                          </a:uFill>
                          <a:hlinkClick r:id="rId38">
                            <a:extLst>
                              <a:ext uri="{A12FA001-AC4F-418D-AE19-62706E023703}">
                                <ahyp:hlinkClr val="tx"/>
                              </a:ext>
                            </a:extLst>
                          </a:hlinkClick>
                        </a:rPr>
                        <a:t>AncestorListener</a:t>
                      </a:r>
                      <a:endParaRPr i="1" sz="1000">
                        <a:solidFill>
                          <a:srgbClr val="4A6782"/>
                        </a:solidFill>
                        <a:highlight>
                          <a:srgbClr val="FFFFFF"/>
                        </a:highlight>
                        <a:uFill>
                          <a:noFill/>
                        </a:uFill>
                        <a:hlinkClick r:id="rId39">
                          <a:extLst>
                            <a:ext uri="{A12FA001-AC4F-418D-AE19-62706E023703}">
                              <ahyp:hlinkClr val="tx"/>
                            </a:ext>
                          </a:extLst>
                        </a:hlinkClick>
                      </a:endParaRPr>
                    </a:p>
                    <a:p>
                      <a:pPr indent="0" lvl="0" marL="0" rtl="0" algn="l">
                        <a:lnSpc>
                          <a:spcPct val="115000"/>
                        </a:lnSpc>
                        <a:spcBef>
                          <a:spcPts val="0"/>
                        </a:spcBef>
                        <a:spcAft>
                          <a:spcPts val="0"/>
                        </a:spcAft>
                        <a:buNone/>
                      </a:pPr>
                      <a:r>
                        <a:rPr i="1" lang="en" sz="1000">
                          <a:solidFill>
                            <a:srgbClr val="4A6782"/>
                          </a:solidFill>
                          <a:highlight>
                            <a:srgbClr val="FFFFFF"/>
                          </a:highlight>
                          <a:uFill>
                            <a:noFill/>
                          </a:uFill>
                          <a:hlinkClick r:id="rId40">
                            <a:extLst>
                              <a:ext uri="{A12FA001-AC4F-418D-AE19-62706E023703}">
                                <ahyp:hlinkClr val="tx"/>
                              </a:ext>
                            </a:extLst>
                          </a:hlinkClick>
                        </a:rPr>
                        <a:t>CaretListener</a:t>
                      </a:r>
                      <a:endParaRPr i="1" sz="1000">
                        <a:solidFill>
                          <a:srgbClr val="4A6782"/>
                        </a:solidFill>
                        <a:highlight>
                          <a:srgbClr val="FFFFFF"/>
                        </a:highlight>
                        <a:uFill>
                          <a:noFill/>
                        </a:uFill>
                        <a:hlinkClick r:id="rId41">
                          <a:extLst>
                            <a:ext uri="{A12FA001-AC4F-418D-AE19-62706E023703}">
                              <ahyp:hlinkClr val="tx"/>
                            </a:ext>
                          </a:extLst>
                        </a:hlinkClick>
                      </a:endParaRPr>
                    </a:p>
                    <a:p>
                      <a:pPr indent="0" lvl="0" marL="0" rtl="0" algn="l">
                        <a:lnSpc>
                          <a:spcPct val="115000"/>
                        </a:lnSpc>
                        <a:spcBef>
                          <a:spcPts val="0"/>
                        </a:spcBef>
                        <a:spcAft>
                          <a:spcPts val="0"/>
                        </a:spcAft>
                        <a:buNone/>
                      </a:pPr>
                      <a:r>
                        <a:rPr i="1" lang="en" sz="1000">
                          <a:solidFill>
                            <a:srgbClr val="4A6782"/>
                          </a:solidFill>
                          <a:highlight>
                            <a:srgbClr val="FFFFFF"/>
                          </a:highlight>
                          <a:uFill>
                            <a:noFill/>
                          </a:uFill>
                          <a:hlinkClick r:id="rId42">
                            <a:extLst>
                              <a:ext uri="{A12FA001-AC4F-418D-AE19-62706E023703}">
                                <ahyp:hlinkClr val="tx"/>
                              </a:ext>
                            </a:extLst>
                          </a:hlinkClick>
                        </a:rPr>
                        <a:t>CellEditorListener</a:t>
                      </a:r>
                      <a:endParaRPr i="1" sz="1000">
                        <a:solidFill>
                          <a:srgbClr val="4A6782"/>
                        </a:solidFill>
                        <a:highlight>
                          <a:srgbClr val="FFFFFF"/>
                        </a:highlight>
                        <a:uFill>
                          <a:noFill/>
                        </a:uFill>
                        <a:hlinkClick r:id="rId43">
                          <a:extLst>
                            <a:ext uri="{A12FA001-AC4F-418D-AE19-62706E023703}">
                              <ahyp:hlinkClr val="tx"/>
                            </a:ext>
                          </a:extLst>
                        </a:hlinkClick>
                      </a:endParaRPr>
                    </a:p>
                    <a:p>
                      <a:pPr indent="0" lvl="0" marL="0" rtl="0" algn="l">
                        <a:lnSpc>
                          <a:spcPct val="115000"/>
                        </a:lnSpc>
                        <a:spcBef>
                          <a:spcPts val="0"/>
                        </a:spcBef>
                        <a:spcAft>
                          <a:spcPts val="0"/>
                        </a:spcAft>
                        <a:buNone/>
                      </a:pPr>
                      <a:r>
                        <a:rPr i="1" lang="en" sz="1000">
                          <a:solidFill>
                            <a:srgbClr val="4A6782"/>
                          </a:solidFill>
                          <a:highlight>
                            <a:srgbClr val="FFFFFF"/>
                          </a:highlight>
                          <a:uFill>
                            <a:noFill/>
                          </a:uFill>
                          <a:hlinkClick r:id="rId44">
                            <a:extLst>
                              <a:ext uri="{A12FA001-AC4F-418D-AE19-62706E023703}">
                                <ahyp:hlinkClr val="tx"/>
                              </a:ext>
                            </a:extLst>
                          </a:hlinkClick>
                        </a:rPr>
                        <a:t>ChangeListener</a:t>
                      </a:r>
                      <a:endParaRPr i="1" sz="1000">
                        <a:solidFill>
                          <a:srgbClr val="4A6782"/>
                        </a:solidFill>
                        <a:highlight>
                          <a:srgbClr val="FFFFFF"/>
                        </a:highlight>
                        <a:uFill>
                          <a:noFill/>
                        </a:uFill>
                        <a:hlinkClick r:id="rId45">
                          <a:extLst>
                            <a:ext uri="{A12FA001-AC4F-418D-AE19-62706E023703}">
                              <ahyp:hlinkClr val="tx"/>
                            </a:ext>
                          </a:extLst>
                        </a:hlinkClick>
                      </a:endParaRPr>
                    </a:p>
                    <a:p>
                      <a:pPr indent="0" lvl="0" marL="0" rtl="0" algn="l">
                        <a:lnSpc>
                          <a:spcPct val="115000"/>
                        </a:lnSpc>
                        <a:spcBef>
                          <a:spcPts val="0"/>
                        </a:spcBef>
                        <a:spcAft>
                          <a:spcPts val="0"/>
                        </a:spcAft>
                        <a:buNone/>
                      </a:pPr>
                      <a:r>
                        <a:rPr i="1" lang="en" sz="1000">
                          <a:solidFill>
                            <a:srgbClr val="4A6782"/>
                          </a:solidFill>
                          <a:highlight>
                            <a:srgbClr val="FFFFFF"/>
                          </a:highlight>
                          <a:uFill>
                            <a:noFill/>
                          </a:uFill>
                          <a:hlinkClick r:id="rId46">
                            <a:extLst>
                              <a:ext uri="{A12FA001-AC4F-418D-AE19-62706E023703}">
                                <ahyp:hlinkClr val="tx"/>
                              </a:ext>
                            </a:extLst>
                          </a:hlinkClick>
                        </a:rPr>
                        <a:t>DocumentEvent</a:t>
                      </a:r>
                      <a:endParaRPr i="1" sz="1000">
                        <a:solidFill>
                          <a:srgbClr val="4A6782"/>
                        </a:solidFill>
                        <a:highlight>
                          <a:srgbClr val="FFFFFF"/>
                        </a:highlight>
                        <a:uFill>
                          <a:noFill/>
                        </a:uFill>
                        <a:hlinkClick r:id="rId47">
                          <a:extLst>
                            <a:ext uri="{A12FA001-AC4F-418D-AE19-62706E023703}">
                              <ahyp:hlinkClr val="tx"/>
                            </a:ext>
                          </a:extLst>
                        </a:hlinkClick>
                      </a:endParaRPr>
                    </a:p>
                    <a:p>
                      <a:pPr indent="0" lvl="0" marL="0" rtl="0" algn="l">
                        <a:lnSpc>
                          <a:spcPct val="115000"/>
                        </a:lnSpc>
                        <a:spcBef>
                          <a:spcPts val="0"/>
                        </a:spcBef>
                        <a:spcAft>
                          <a:spcPts val="0"/>
                        </a:spcAft>
                        <a:buNone/>
                      </a:pPr>
                      <a:r>
                        <a:rPr i="1" lang="en" sz="1000">
                          <a:solidFill>
                            <a:srgbClr val="4A6782"/>
                          </a:solidFill>
                          <a:highlight>
                            <a:srgbClr val="FFFFFF"/>
                          </a:highlight>
                          <a:uFill>
                            <a:noFill/>
                          </a:uFill>
                          <a:hlinkClick r:id="rId48">
                            <a:extLst>
                              <a:ext uri="{A12FA001-AC4F-418D-AE19-62706E023703}">
                                <ahyp:hlinkClr val="tx"/>
                              </a:ext>
                            </a:extLst>
                          </a:hlinkClick>
                        </a:rPr>
                        <a:t>DocumentListener</a:t>
                      </a:r>
                      <a:endParaRPr i="1" sz="1000">
                        <a:solidFill>
                          <a:srgbClr val="4A6782"/>
                        </a:solidFill>
                        <a:highlight>
                          <a:srgbClr val="FFFFFF"/>
                        </a:highlight>
                        <a:uFill>
                          <a:noFill/>
                        </a:uFill>
                        <a:hlinkClick r:id="rId49">
                          <a:extLst>
                            <a:ext uri="{A12FA001-AC4F-418D-AE19-62706E023703}">
                              <ahyp:hlinkClr val="tx"/>
                            </a:ext>
                          </a:extLst>
                        </a:hlinkClick>
                      </a:endParaRPr>
                    </a:p>
                    <a:p>
                      <a:pPr indent="0" lvl="0" marL="0" rtl="0" algn="l">
                        <a:lnSpc>
                          <a:spcPct val="115000"/>
                        </a:lnSpc>
                        <a:spcBef>
                          <a:spcPts val="0"/>
                        </a:spcBef>
                        <a:spcAft>
                          <a:spcPts val="0"/>
                        </a:spcAft>
                        <a:buNone/>
                      </a:pPr>
                      <a:r>
                        <a:rPr i="1" lang="en" sz="1000">
                          <a:solidFill>
                            <a:srgbClr val="4A6782"/>
                          </a:solidFill>
                          <a:highlight>
                            <a:srgbClr val="FFFFFF"/>
                          </a:highlight>
                          <a:uFill>
                            <a:noFill/>
                          </a:uFill>
                          <a:hlinkClick r:id="rId50">
                            <a:extLst>
                              <a:ext uri="{A12FA001-AC4F-418D-AE19-62706E023703}">
                                <ahyp:hlinkClr val="tx"/>
                              </a:ext>
                            </a:extLst>
                          </a:hlinkClick>
                        </a:rPr>
                        <a:t>HyperlinkListener</a:t>
                      </a:r>
                      <a:endParaRPr i="1" sz="1000">
                        <a:solidFill>
                          <a:srgbClr val="4A6782"/>
                        </a:solidFill>
                        <a:highlight>
                          <a:srgbClr val="FFFFFF"/>
                        </a:highlight>
                        <a:uFill>
                          <a:noFill/>
                        </a:uFill>
                        <a:hlinkClick r:id="rId51">
                          <a:extLst>
                            <a:ext uri="{A12FA001-AC4F-418D-AE19-62706E023703}">
                              <ahyp:hlinkClr val="tx"/>
                            </a:ext>
                          </a:extLst>
                        </a:hlinkClick>
                      </a:endParaRPr>
                    </a:p>
                    <a:p>
                      <a:pPr indent="0" lvl="0" marL="0" rtl="0" algn="l">
                        <a:lnSpc>
                          <a:spcPct val="115000"/>
                        </a:lnSpc>
                        <a:spcBef>
                          <a:spcPts val="0"/>
                        </a:spcBef>
                        <a:spcAft>
                          <a:spcPts val="0"/>
                        </a:spcAft>
                        <a:buNone/>
                      </a:pPr>
                      <a:r>
                        <a:rPr i="1" lang="en" sz="1000">
                          <a:solidFill>
                            <a:srgbClr val="4A6782"/>
                          </a:solidFill>
                          <a:highlight>
                            <a:srgbClr val="FFFFFF"/>
                          </a:highlight>
                          <a:uFill>
                            <a:noFill/>
                          </a:uFill>
                          <a:hlinkClick r:id="rId52">
                            <a:extLst>
                              <a:ext uri="{A12FA001-AC4F-418D-AE19-62706E023703}">
                                <ahyp:hlinkClr val="tx"/>
                              </a:ext>
                            </a:extLst>
                          </a:hlinkClick>
                        </a:rPr>
                        <a:t>InternalFrameListener</a:t>
                      </a:r>
                      <a:endParaRPr i="1" sz="1000">
                        <a:solidFill>
                          <a:srgbClr val="4A6782"/>
                        </a:solidFill>
                        <a:highlight>
                          <a:srgbClr val="FFFFFF"/>
                        </a:highlight>
                        <a:uFill>
                          <a:noFill/>
                        </a:uFill>
                        <a:hlinkClick r:id="rId53">
                          <a:extLst>
                            <a:ext uri="{A12FA001-AC4F-418D-AE19-62706E023703}">
                              <ahyp:hlinkClr val="tx"/>
                            </a:ext>
                          </a:extLst>
                        </a:hlinkClick>
                      </a:endParaRPr>
                    </a:p>
                    <a:p>
                      <a:pPr indent="0" lvl="0" marL="0" rtl="0" algn="l">
                        <a:lnSpc>
                          <a:spcPct val="115000"/>
                        </a:lnSpc>
                        <a:spcBef>
                          <a:spcPts val="0"/>
                        </a:spcBef>
                        <a:spcAft>
                          <a:spcPts val="0"/>
                        </a:spcAft>
                        <a:buNone/>
                      </a:pPr>
                      <a:r>
                        <a:rPr i="1" lang="en" sz="1000">
                          <a:solidFill>
                            <a:srgbClr val="4A6782"/>
                          </a:solidFill>
                          <a:highlight>
                            <a:srgbClr val="FFFFFF"/>
                          </a:highlight>
                          <a:uFill>
                            <a:noFill/>
                          </a:uFill>
                          <a:hlinkClick r:id="rId54">
                            <a:extLst>
                              <a:ext uri="{A12FA001-AC4F-418D-AE19-62706E023703}">
                                <ahyp:hlinkClr val="tx"/>
                              </a:ext>
                            </a:extLst>
                          </a:hlinkClick>
                        </a:rPr>
                        <a:t>ListDataListener</a:t>
                      </a:r>
                      <a:endParaRPr i="1" sz="1000">
                        <a:solidFill>
                          <a:srgbClr val="4A6782"/>
                        </a:solidFill>
                        <a:highlight>
                          <a:srgbClr val="FFFFFF"/>
                        </a:highlight>
                        <a:uFill>
                          <a:noFill/>
                        </a:uFill>
                        <a:hlinkClick r:id="rId55">
                          <a:extLst>
                            <a:ext uri="{A12FA001-AC4F-418D-AE19-62706E023703}">
                              <ahyp:hlinkClr val="tx"/>
                            </a:ext>
                          </a:extLst>
                        </a:hlinkClick>
                      </a:endParaRPr>
                    </a:p>
                    <a:p>
                      <a:pPr indent="0" lvl="0" marL="0" rtl="0" algn="l">
                        <a:lnSpc>
                          <a:spcPct val="115000"/>
                        </a:lnSpc>
                        <a:spcBef>
                          <a:spcPts val="0"/>
                        </a:spcBef>
                        <a:spcAft>
                          <a:spcPts val="0"/>
                        </a:spcAft>
                        <a:buNone/>
                      </a:pPr>
                      <a:r>
                        <a:rPr i="1" lang="en" sz="1000">
                          <a:solidFill>
                            <a:srgbClr val="4A6782"/>
                          </a:solidFill>
                          <a:highlight>
                            <a:srgbClr val="FFFFFF"/>
                          </a:highlight>
                          <a:uFill>
                            <a:noFill/>
                          </a:uFill>
                          <a:hlinkClick r:id="rId56">
                            <a:extLst>
                              <a:ext uri="{A12FA001-AC4F-418D-AE19-62706E023703}">
                                <ahyp:hlinkClr val="tx"/>
                              </a:ext>
                            </a:extLst>
                          </a:hlinkClick>
                        </a:rPr>
                        <a:t>ListSelectionListener</a:t>
                      </a:r>
                      <a:endParaRPr i="1" sz="1000">
                        <a:solidFill>
                          <a:srgbClr val="4A6782"/>
                        </a:solidFill>
                        <a:highlight>
                          <a:srgbClr val="FFFFFF"/>
                        </a:highlight>
                        <a:uFill>
                          <a:noFill/>
                        </a:uFill>
                        <a:hlinkClick r:id="rId57">
                          <a:extLst>
                            <a:ext uri="{A12FA001-AC4F-418D-AE19-62706E023703}">
                              <ahyp:hlinkClr val="tx"/>
                            </a:ext>
                          </a:extLst>
                        </a:hlinkClick>
                      </a:endParaRPr>
                    </a:p>
                    <a:p>
                      <a:pPr indent="0" lvl="0" marL="0" rtl="0" algn="l">
                        <a:lnSpc>
                          <a:spcPct val="115000"/>
                        </a:lnSpc>
                        <a:spcBef>
                          <a:spcPts val="0"/>
                        </a:spcBef>
                        <a:spcAft>
                          <a:spcPts val="0"/>
                        </a:spcAft>
                        <a:buNone/>
                      </a:pPr>
                      <a:r>
                        <a:rPr i="1" lang="en" sz="1000">
                          <a:solidFill>
                            <a:srgbClr val="4A6782"/>
                          </a:solidFill>
                          <a:highlight>
                            <a:srgbClr val="FFFFFF"/>
                          </a:highlight>
                          <a:uFill>
                            <a:noFill/>
                          </a:uFill>
                          <a:hlinkClick r:id="rId58">
                            <a:extLst>
                              <a:ext uri="{A12FA001-AC4F-418D-AE19-62706E023703}">
                                <ahyp:hlinkClr val="tx"/>
                              </a:ext>
                            </a:extLst>
                          </a:hlinkClick>
                        </a:rPr>
                        <a:t>MenuDragMouseListener</a:t>
                      </a:r>
                      <a:endParaRPr i="1" sz="1000">
                        <a:solidFill>
                          <a:srgbClr val="4A6782"/>
                        </a:solidFill>
                        <a:highlight>
                          <a:srgbClr val="FFFFFF"/>
                        </a:highlight>
                        <a:uFill>
                          <a:noFill/>
                        </a:uFill>
                        <a:hlinkClick r:id="rId59">
                          <a:extLst>
                            <a:ext uri="{A12FA001-AC4F-418D-AE19-62706E023703}">
                              <ahyp:hlinkClr val="tx"/>
                            </a:ext>
                          </a:extLst>
                        </a:hlinkClick>
                      </a:endParaRPr>
                    </a:p>
                    <a:p>
                      <a:pPr indent="0" lvl="0" marL="0" rtl="0" algn="l">
                        <a:lnSpc>
                          <a:spcPct val="115000"/>
                        </a:lnSpc>
                        <a:spcBef>
                          <a:spcPts val="0"/>
                        </a:spcBef>
                        <a:spcAft>
                          <a:spcPts val="0"/>
                        </a:spcAft>
                        <a:buNone/>
                      </a:pPr>
                      <a:r>
                        <a:rPr i="1" lang="en" sz="1000">
                          <a:solidFill>
                            <a:srgbClr val="4A6782"/>
                          </a:solidFill>
                          <a:highlight>
                            <a:srgbClr val="FFFFFF"/>
                          </a:highlight>
                          <a:uFill>
                            <a:noFill/>
                          </a:uFill>
                          <a:hlinkClick r:id="rId60">
                            <a:extLst>
                              <a:ext uri="{A12FA001-AC4F-418D-AE19-62706E023703}">
                                <ahyp:hlinkClr val="tx"/>
                              </a:ext>
                            </a:extLst>
                          </a:hlinkClick>
                        </a:rPr>
                        <a:t>MenuKeyListener</a:t>
                      </a:r>
                      <a:endParaRPr i="1" sz="1000">
                        <a:solidFill>
                          <a:srgbClr val="4A6782"/>
                        </a:solidFill>
                        <a:highlight>
                          <a:srgbClr val="FFFFFF"/>
                        </a:highlight>
                        <a:uFill>
                          <a:noFill/>
                        </a:uFill>
                        <a:hlinkClick r:id="rId61">
                          <a:extLst>
                            <a:ext uri="{A12FA001-AC4F-418D-AE19-62706E023703}">
                              <ahyp:hlinkClr val="tx"/>
                            </a:ext>
                          </a:extLst>
                        </a:hlinkClick>
                      </a:endParaRPr>
                    </a:p>
                    <a:p>
                      <a:pPr indent="0" lvl="0" marL="0" rtl="0" algn="l">
                        <a:lnSpc>
                          <a:spcPct val="115000"/>
                        </a:lnSpc>
                        <a:spcBef>
                          <a:spcPts val="0"/>
                        </a:spcBef>
                        <a:spcAft>
                          <a:spcPts val="0"/>
                        </a:spcAft>
                        <a:buNone/>
                      </a:pPr>
                      <a:r>
                        <a:rPr i="1" lang="en" sz="1000">
                          <a:solidFill>
                            <a:srgbClr val="4A6782"/>
                          </a:solidFill>
                          <a:highlight>
                            <a:srgbClr val="FFFFFF"/>
                          </a:highlight>
                          <a:uFill>
                            <a:noFill/>
                          </a:uFill>
                          <a:hlinkClick r:id="rId62">
                            <a:extLst>
                              <a:ext uri="{A12FA001-AC4F-418D-AE19-62706E023703}">
                                <ahyp:hlinkClr val="tx"/>
                              </a:ext>
                            </a:extLst>
                          </a:hlinkClick>
                        </a:rPr>
                        <a:t>MenuListener</a:t>
                      </a:r>
                      <a:endParaRPr i="1" sz="1000">
                        <a:solidFill>
                          <a:srgbClr val="4A6782"/>
                        </a:solidFill>
                        <a:highlight>
                          <a:srgbClr val="FFFFFF"/>
                        </a:highlight>
                        <a:uFill>
                          <a:noFill/>
                        </a:uFill>
                        <a:hlinkClick r:id="rId63">
                          <a:extLst>
                            <a:ext uri="{A12FA001-AC4F-418D-AE19-62706E023703}">
                              <ahyp:hlinkClr val="tx"/>
                            </a:ext>
                          </a:extLst>
                        </a:hlinkClick>
                      </a:endParaRPr>
                    </a:p>
                    <a:p>
                      <a:pPr indent="0" lvl="0" marL="0" rtl="0" algn="l">
                        <a:lnSpc>
                          <a:spcPct val="115000"/>
                        </a:lnSpc>
                        <a:spcBef>
                          <a:spcPts val="0"/>
                        </a:spcBef>
                        <a:spcAft>
                          <a:spcPts val="0"/>
                        </a:spcAft>
                        <a:buNone/>
                      </a:pPr>
                      <a:r>
                        <a:rPr i="1" lang="en" sz="1000">
                          <a:solidFill>
                            <a:srgbClr val="4A6782"/>
                          </a:solidFill>
                          <a:highlight>
                            <a:srgbClr val="FFFFFF"/>
                          </a:highlight>
                          <a:uFill>
                            <a:noFill/>
                          </a:uFill>
                          <a:hlinkClick r:id="rId64">
                            <a:extLst>
                              <a:ext uri="{A12FA001-AC4F-418D-AE19-62706E023703}">
                                <ahyp:hlinkClr val="tx"/>
                              </a:ext>
                            </a:extLst>
                          </a:hlinkClick>
                        </a:rPr>
                        <a:t>MouseInputListener</a:t>
                      </a:r>
                      <a:endParaRPr i="1" sz="1000">
                        <a:solidFill>
                          <a:srgbClr val="4A6782"/>
                        </a:solidFill>
                        <a:highlight>
                          <a:srgbClr val="FFFFFF"/>
                        </a:highlight>
                        <a:uFill>
                          <a:noFill/>
                        </a:uFill>
                        <a:hlinkClick r:id="rId65">
                          <a:extLst>
                            <a:ext uri="{A12FA001-AC4F-418D-AE19-62706E023703}">
                              <ahyp:hlinkClr val="tx"/>
                            </a:ext>
                          </a:extLst>
                        </a:hlinkClick>
                      </a:endParaRPr>
                    </a:p>
                    <a:p>
                      <a:pPr indent="0" lvl="0" marL="0" rtl="0" algn="l">
                        <a:lnSpc>
                          <a:spcPct val="115000"/>
                        </a:lnSpc>
                        <a:spcBef>
                          <a:spcPts val="0"/>
                        </a:spcBef>
                        <a:spcAft>
                          <a:spcPts val="0"/>
                        </a:spcAft>
                        <a:buNone/>
                      </a:pPr>
                      <a:r>
                        <a:t/>
                      </a:r>
                      <a:endParaRPr i="1" sz="1000">
                        <a:solidFill>
                          <a:srgbClr val="4A6782"/>
                        </a:solidFill>
                        <a:highlight>
                          <a:srgbClr val="FFFFFF"/>
                        </a:highlight>
                      </a:endParaRPr>
                    </a:p>
                  </a:txBody>
                  <a:tcPr marT="91425" marB="91425" marR="91425" marL="91425">
                    <a:lnR cap="flat" cmpd="sng" w="9525">
                      <a:solidFill>
                        <a:srgbClr val="D9EAD3"/>
                      </a:solidFill>
                      <a:prstDash val="solid"/>
                      <a:round/>
                      <a:headEnd len="sm" w="sm" type="none"/>
                      <a:tailEnd len="sm" w="sm" type="none"/>
                    </a:lnR>
                    <a:solidFill>
                      <a:srgbClr val="D9EAD3"/>
                    </a:solidFill>
                  </a:tcPr>
                </a:tc>
                <a:tc>
                  <a:txBody>
                    <a:bodyPr/>
                    <a:lstStyle/>
                    <a:p>
                      <a:pPr indent="0" lvl="0" marL="0" rtl="0" algn="l">
                        <a:lnSpc>
                          <a:spcPct val="115000"/>
                        </a:lnSpc>
                        <a:spcBef>
                          <a:spcPts val="0"/>
                        </a:spcBef>
                        <a:spcAft>
                          <a:spcPts val="0"/>
                        </a:spcAft>
                        <a:buNone/>
                      </a:pPr>
                      <a:r>
                        <a:rPr i="1" lang="en" sz="1000">
                          <a:solidFill>
                            <a:srgbClr val="4A6782"/>
                          </a:solidFill>
                          <a:highlight>
                            <a:srgbClr val="FFFFFF"/>
                          </a:highlight>
                          <a:uFill>
                            <a:noFill/>
                          </a:uFill>
                          <a:hlinkClick r:id="rId66">
                            <a:extLst>
                              <a:ext uri="{A12FA001-AC4F-418D-AE19-62706E023703}">
                                <ahyp:hlinkClr val="tx"/>
                              </a:ext>
                            </a:extLst>
                          </a:hlinkClick>
                        </a:rPr>
                        <a:t>PopupMenuListener</a:t>
                      </a:r>
                      <a:endParaRPr i="1" sz="1000">
                        <a:solidFill>
                          <a:srgbClr val="4A6782"/>
                        </a:solidFill>
                        <a:highlight>
                          <a:srgbClr val="FFFFFF"/>
                        </a:highlight>
                        <a:uFill>
                          <a:noFill/>
                        </a:uFill>
                        <a:hlinkClick r:id="rId67">
                          <a:extLst>
                            <a:ext uri="{A12FA001-AC4F-418D-AE19-62706E023703}">
                              <ahyp:hlinkClr val="tx"/>
                            </a:ext>
                          </a:extLst>
                        </a:hlinkClick>
                      </a:endParaRPr>
                    </a:p>
                    <a:p>
                      <a:pPr indent="0" lvl="0" marL="0" rtl="0" algn="l">
                        <a:lnSpc>
                          <a:spcPct val="115000"/>
                        </a:lnSpc>
                        <a:spcBef>
                          <a:spcPts val="0"/>
                        </a:spcBef>
                        <a:spcAft>
                          <a:spcPts val="0"/>
                        </a:spcAft>
                        <a:buNone/>
                      </a:pPr>
                      <a:r>
                        <a:rPr i="1" lang="en" sz="1000">
                          <a:solidFill>
                            <a:srgbClr val="4A6782"/>
                          </a:solidFill>
                          <a:highlight>
                            <a:srgbClr val="FFFFFF"/>
                          </a:highlight>
                          <a:uFill>
                            <a:noFill/>
                          </a:uFill>
                          <a:hlinkClick r:id="rId68">
                            <a:extLst>
                              <a:ext uri="{A12FA001-AC4F-418D-AE19-62706E023703}">
                                <ahyp:hlinkClr val="tx"/>
                              </a:ext>
                            </a:extLst>
                          </a:hlinkClick>
                        </a:rPr>
                        <a:t>RowSorterListener</a:t>
                      </a:r>
                      <a:endParaRPr i="1" sz="1000">
                        <a:solidFill>
                          <a:srgbClr val="4A6782"/>
                        </a:solidFill>
                        <a:highlight>
                          <a:srgbClr val="FFFFFF"/>
                        </a:highlight>
                        <a:uFill>
                          <a:noFill/>
                        </a:uFill>
                        <a:hlinkClick r:id="rId69">
                          <a:extLst>
                            <a:ext uri="{A12FA001-AC4F-418D-AE19-62706E023703}">
                              <ahyp:hlinkClr val="tx"/>
                            </a:ext>
                          </a:extLst>
                        </a:hlinkClick>
                      </a:endParaRPr>
                    </a:p>
                    <a:p>
                      <a:pPr indent="0" lvl="0" marL="0" rtl="0" algn="l">
                        <a:lnSpc>
                          <a:spcPct val="115000"/>
                        </a:lnSpc>
                        <a:spcBef>
                          <a:spcPts val="0"/>
                        </a:spcBef>
                        <a:spcAft>
                          <a:spcPts val="0"/>
                        </a:spcAft>
                        <a:buNone/>
                      </a:pPr>
                      <a:r>
                        <a:rPr i="1" lang="en" sz="1000">
                          <a:solidFill>
                            <a:srgbClr val="4A6782"/>
                          </a:solidFill>
                          <a:highlight>
                            <a:srgbClr val="FFFFFF"/>
                          </a:highlight>
                          <a:uFill>
                            <a:noFill/>
                          </a:uFill>
                          <a:hlinkClick r:id="rId70">
                            <a:extLst>
                              <a:ext uri="{A12FA001-AC4F-418D-AE19-62706E023703}">
                                <ahyp:hlinkClr val="tx"/>
                              </a:ext>
                            </a:extLst>
                          </a:hlinkClick>
                        </a:rPr>
                        <a:t>TableColumnModelListener</a:t>
                      </a:r>
                      <a:endParaRPr i="1" sz="1000">
                        <a:solidFill>
                          <a:srgbClr val="4A6782"/>
                        </a:solidFill>
                        <a:highlight>
                          <a:srgbClr val="FFFFFF"/>
                        </a:highlight>
                      </a:endParaRPr>
                    </a:p>
                    <a:p>
                      <a:pPr indent="0" lvl="0" marL="0" rtl="0" algn="l">
                        <a:lnSpc>
                          <a:spcPct val="115000"/>
                        </a:lnSpc>
                        <a:spcBef>
                          <a:spcPts val="0"/>
                        </a:spcBef>
                        <a:spcAft>
                          <a:spcPts val="0"/>
                        </a:spcAft>
                        <a:buNone/>
                      </a:pPr>
                      <a:r>
                        <a:rPr i="1" lang="en" sz="1000">
                          <a:solidFill>
                            <a:srgbClr val="4A6782"/>
                          </a:solidFill>
                          <a:highlight>
                            <a:srgbClr val="FFFFFF"/>
                          </a:highlight>
                          <a:uFill>
                            <a:noFill/>
                          </a:uFill>
                          <a:hlinkClick r:id="rId71">
                            <a:extLst>
                              <a:ext uri="{A12FA001-AC4F-418D-AE19-62706E023703}">
                                <ahyp:hlinkClr val="tx"/>
                              </a:ext>
                            </a:extLst>
                          </a:hlinkClick>
                        </a:rPr>
                        <a:t>TableModelListener</a:t>
                      </a:r>
                      <a:endParaRPr i="1" sz="1000">
                        <a:solidFill>
                          <a:srgbClr val="4A6782"/>
                        </a:solidFill>
                        <a:highlight>
                          <a:srgbClr val="FFFFFF"/>
                        </a:highlight>
                        <a:uFill>
                          <a:noFill/>
                        </a:uFill>
                        <a:hlinkClick r:id="rId72">
                          <a:extLst>
                            <a:ext uri="{A12FA001-AC4F-418D-AE19-62706E023703}">
                              <ahyp:hlinkClr val="tx"/>
                            </a:ext>
                          </a:extLst>
                        </a:hlinkClick>
                      </a:endParaRPr>
                    </a:p>
                    <a:p>
                      <a:pPr indent="0" lvl="0" marL="0" rtl="0" algn="l">
                        <a:lnSpc>
                          <a:spcPct val="115000"/>
                        </a:lnSpc>
                        <a:spcBef>
                          <a:spcPts val="0"/>
                        </a:spcBef>
                        <a:spcAft>
                          <a:spcPts val="0"/>
                        </a:spcAft>
                        <a:buNone/>
                      </a:pPr>
                      <a:r>
                        <a:rPr i="1" lang="en" sz="1000">
                          <a:solidFill>
                            <a:srgbClr val="4A6782"/>
                          </a:solidFill>
                          <a:highlight>
                            <a:srgbClr val="FFFFFF"/>
                          </a:highlight>
                          <a:uFill>
                            <a:noFill/>
                          </a:uFill>
                          <a:hlinkClick r:id="rId73">
                            <a:extLst>
                              <a:ext uri="{A12FA001-AC4F-418D-AE19-62706E023703}">
                                <ahyp:hlinkClr val="tx"/>
                              </a:ext>
                            </a:extLst>
                          </a:hlinkClick>
                        </a:rPr>
                        <a:t>TreeExpansionListener</a:t>
                      </a:r>
                      <a:endParaRPr i="1" sz="1000">
                        <a:solidFill>
                          <a:srgbClr val="4A6782"/>
                        </a:solidFill>
                        <a:highlight>
                          <a:srgbClr val="FFFFFF"/>
                        </a:highlight>
                        <a:uFill>
                          <a:noFill/>
                        </a:uFill>
                        <a:hlinkClick r:id="rId74">
                          <a:extLst>
                            <a:ext uri="{A12FA001-AC4F-418D-AE19-62706E023703}">
                              <ahyp:hlinkClr val="tx"/>
                            </a:ext>
                          </a:extLst>
                        </a:hlinkClick>
                      </a:endParaRPr>
                    </a:p>
                    <a:p>
                      <a:pPr indent="0" lvl="0" marL="0" rtl="0" algn="l">
                        <a:lnSpc>
                          <a:spcPct val="115000"/>
                        </a:lnSpc>
                        <a:spcBef>
                          <a:spcPts val="0"/>
                        </a:spcBef>
                        <a:spcAft>
                          <a:spcPts val="0"/>
                        </a:spcAft>
                        <a:buNone/>
                      </a:pPr>
                      <a:r>
                        <a:rPr i="1" lang="en" sz="1000">
                          <a:solidFill>
                            <a:srgbClr val="4A6782"/>
                          </a:solidFill>
                          <a:highlight>
                            <a:srgbClr val="FFFFFF"/>
                          </a:highlight>
                          <a:uFill>
                            <a:noFill/>
                          </a:uFill>
                          <a:hlinkClick r:id="rId75">
                            <a:extLst>
                              <a:ext uri="{A12FA001-AC4F-418D-AE19-62706E023703}">
                                <ahyp:hlinkClr val="tx"/>
                              </a:ext>
                            </a:extLst>
                          </a:hlinkClick>
                        </a:rPr>
                        <a:t>TreeModelListener</a:t>
                      </a:r>
                      <a:endParaRPr i="1" sz="1000">
                        <a:solidFill>
                          <a:srgbClr val="4A6782"/>
                        </a:solidFill>
                        <a:highlight>
                          <a:srgbClr val="FFFFFF"/>
                        </a:highlight>
                        <a:uFill>
                          <a:noFill/>
                        </a:uFill>
                        <a:hlinkClick r:id="rId76">
                          <a:extLst>
                            <a:ext uri="{A12FA001-AC4F-418D-AE19-62706E023703}">
                              <ahyp:hlinkClr val="tx"/>
                            </a:ext>
                          </a:extLst>
                        </a:hlinkClick>
                      </a:endParaRPr>
                    </a:p>
                    <a:p>
                      <a:pPr indent="0" lvl="0" marL="0" rtl="0" algn="l">
                        <a:lnSpc>
                          <a:spcPct val="115000"/>
                        </a:lnSpc>
                        <a:spcBef>
                          <a:spcPts val="0"/>
                        </a:spcBef>
                        <a:spcAft>
                          <a:spcPts val="0"/>
                        </a:spcAft>
                        <a:buNone/>
                      </a:pPr>
                      <a:r>
                        <a:rPr i="1" lang="en" sz="1000">
                          <a:solidFill>
                            <a:srgbClr val="4A6782"/>
                          </a:solidFill>
                          <a:highlight>
                            <a:srgbClr val="FFFFFF"/>
                          </a:highlight>
                          <a:uFill>
                            <a:noFill/>
                          </a:uFill>
                          <a:hlinkClick r:id="rId77">
                            <a:extLst>
                              <a:ext uri="{A12FA001-AC4F-418D-AE19-62706E023703}">
                                <ahyp:hlinkClr val="tx"/>
                              </a:ext>
                            </a:extLst>
                          </a:hlinkClick>
                        </a:rPr>
                        <a:t>TreeSelectionListener</a:t>
                      </a:r>
                      <a:endParaRPr i="1" sz="1000">
                        <a:solidFill>
                          <a:srgbClr val="4A6782"/>
                        </a:solidFill>
                        <a:highlight>
                          <a:srgbClr val="FFFFFF"/>
                        </a:highlight>
                        <a:uFill>
                          <a:noFill/>
                        </a:uFill>
                        <a:hlinkClick r:id="rId78">
                          <a:extLst>
                            <a:ext uri="{A12FA001-AC4F-418D-AE19-62706E023703}">
                              <ahyp:hlinkClr val="tx"/>
                            </a:ext>
                          </a:extLst>
                        </a:hlinkClick>
                      </a:endParaRPr>
                    </a:p>
                    <a:p>
                      <a:pPr indent="0" lvl="0" marL="0" rtl="0" algn="l">
                        <a:lnSpc>
                          <a:spcPct val="115000"/>
                        </a:lnSpc>
                        <a:spcBef>
                          <a:spcPts val="0"/>
                        </a:spcBef>
                        <a:spcAft>
                          <a:spcPts val="0"/>
                        </a:spcAft>
                        <a:buNone/>
                      </a:pPr>
                      <a:r>
                        <a:rPr i="1" lang="en" sz="1000">
                          <a:solidFill>
                            <a:srgbClr val="4A6782"/>
                          </a:solidFill>
                          <a:highlight>
                            <a:srgbClr val="FFFFFF"/>
                          </a:highlight>
                          <a:uFill>
                            <a:noFill/>
                          </a:uFill>
                          <a:hlinkClick r:id="rId79">
                            <a:extLst>
                              <a:ext uri="{A12FA001-AC4F-418D-AE19-62706E023703}">
                                <ahyp:hlinkClr val="tx"/>
                              </a:ext>
                            </a:extLst>
                          </a:hlinkClick>
                        </a:rPr>
                        <a:t>TreeWillExpandListener</a:t>
                      </a:r>
                      <a:endParaRPr i="1" sz="1000">
                        <a:solidFill>
                          <a:srgbClr val="4A6782"/>
                        </a:solidFill>
                        <a:highlight>
                          <a:srgbClr val="FFFFFF"/>
                        </a:highlight>
                        <a:uFill>
                          <a:noFill/>
                        </a:uFill>
                        <a:hlinkClick r:id="rId80">
                          <a:extLst>
                            <a:ext uri="{A12FA001-AC4F-418D-AE19-62706E023703}">
                              <ahyp:hlinkClr val="tx"/>
                            </a:ext>
                          </a:extLst>
                        </a:hlinkClick>
                      </a:endParaRPr>
                    </a:p>
                    <a:p>
                      <a:pPr indent="0" lvl="0" marL="0" rtl="0" algn="l">
                        <a:lnSpc>
                          <a:spcPct val="115000"/>
                        </a:lnSpc>
                        <a:spcBef>
                          <a:spcPts val="0"/>
                        </a:spcBef>
                        <a:spcAft>
                          <a:spcPts val="0"/>
                        </a:spcAft>
                        <a:buNone/>
                      </a:pPr>
                      <a:r>
                        <a:rPr i="1" lang="en" sz="1000">
                          <a:solidFill>
                            <a:srgbClr val="4A6782"/>
                          </a:solidFill>
                          <a:highlight>
                            <a:srgbClr val="FFFFFF"/>
                          </a:highlight>
                          <a:uFill>
                            <a:noFill/>
                          </a:uFill>
                          <a:hlinkClick r:id="rId81">
                            <a:extLst>
                              <a:ext uri="{A12FA001-AC4F-418D-AE19-62706E023703}">
                                <ahyp:hlinkClr val="tx"/>
                              </a:ext>
                            </a:extLst>
                          </a:hlinkClick>
                        </a:rPr>
                        <a:t>UndoableEditListener</a:t>
                      </a:r>
                      <a:endParaRPr i="1" sz="1000">
                        <a:solidFill>
                          <a:srgbClr val="4A6782"/>
                        </a:solidFill>
                        <a:highlight>
                          <a:srgbClr val="FFFFFF"/>
                        </a:highlight>
                      </a:endParaRPr>
                    </a:p>
                  </a:txBody>
                  <a:tcPr marT="91425" marB="91425" marR="91425" marL="91425">
                    <a:lnL cap="flat" cmpd="sng" w="9525">
                      <a:solidFill>
                        <a:srgbClr val="D9EAD3"/>
                      </a:solidFill>
                      <a:prstDash val="solid"/>
                      <a:round/>
                      <a:headEnd len="sm" w="sm" type="none"/>
                      <a:tailEnd len="sm" w="sm" type="none"/>
                    </a:lnL>
                    <a:solidFill>
                      <a:srgbClr val="D9EAD3"/>
                    </a:solidFill>
                  </a:tcPr>
                </a:tc>
                <a:tc>
                  <a:txBody>
                    <a:bodyPr/>
                    <a:lstStyle/>
                    <a:p>
                      <a:pPr indent="0" lvl="0" marL="0" rtl="0" algn="l">
                        <a:lnSpc>
                          <a:spcPct val="115000"/>
                        </a:lnSpc>
                        <a:spcBef>
                          <a:spcPts val="0"/>
                        </a:spcBef>
                        <a:spcAft>
                          <a:spcPts val="0"/>
                        </a:spcAft>
                        <a:buClr>
                          <a:schemeClr val="dk1"/>
                        </a:buClr>
                        <a:buSzPts val="1100"/>
                        <a:buFont typeface="Arial"/>
                        <a:buNone/>
                      </a:pPr>
                      <a:r>
                        <a:rPr i="1" lang="en" sz="1000">
                          <a:solidFill>
                            <a:srgbClr val="4A6782"/>
                          </a:solidFill>
                          <a:highlight>
                            <a:srgbClr val="FFFFFF"/>
                          </a:highlight>
                          <a:uFill>
                            <a:noFill/>
                          </a:uFill>
                          <a:hlinkClick r:id="rId82">
                            <a:extLst>
                              <a:ext uri="{A12FA001-AC4F-418D-AE19-62706E023703}">
                                <ahyp:hlinkClr val="tx"/>
                              </a:ext>
                            </a:extLst>
                          </a:hlinkClick>
                        </a:rPr>
                        <a:t>ComponentAdapter</a:t>
                      </a:r>
                      <a:endParaRPr i="1" sz="1000">
                        <a:solidFill>
                          <a:srgbClr val="4A6782"/>
                        </a:solidFill>
                        <a:highlight>
                          <a:srgbClr val="FFFFFF"/>
                        </a:highlight>
                        <a:uFill>
                          <a:noFill/>
                        </a:uFill>
                        <a:hlinkClick r:id="rId83">
                          <a:extLst>
                            <a:ext uri="{A12FA001-AC4F-418D-AE19-62706E023703}">
                              <ahyp:hlinkClr val="tx"/>
                            </a:ext>
                          </a:extLst>
                        </a:hlinkClick>
                      </a:endParaRPr>
                    </a:p>
                    <a:p>
                      <a:pPr indent="0" lvl="0" marL="0" rtl="0" algn="l">
                        <a:lnSpc>
                          <a:spcPct val="115000"/>
                        </a:lnSpc>
                        <a:spcBef>
                          <a:spcPts val="0"/>
                        </a:spcBef>
                        <a:spcAft>
                          <a:spcPts val="0"/>
                        </a:spcAft>
                        <a:buClr>
                          <a:schemeClr val="dk1"/>
                        </a:buClr>
                        <a:buSzPts val="1100"/>
                        <a:buFont typeface="Arial"/>
                        <a:buNone/>
                      </a:pPr>
                      <a:r>
                        <a:rPr i="1" lang="en" sz="1000">
                          <a:solidFill>
                            <a:srgbClr val="4A6782"/>
                          </a:solidFill>
                          <a:highlight>
                            <a:srgbClr val="FFFFFF"/>
                          </a:highlight>
                          <a:uFill>
                            <a:noFill/>
                          </a:uFill>
                          <a:hlinkClick r:id="rId84">
                            <a:extLst>
                              <a:ext uri="{A12FA001-AC4F-418D-AE19-62706E023703}">
                                <ahyp:hlinkClr val="tx"/>
                              </a:ext>
                            </a:extLst>
                          </a:hlinkClick>
                        </a:rPr>
                        <a:t>ContainerAdapter</a:t>
                      </a:r>
                      <a:endParaRPr i="1" sz="1000">
                        <a:solidFill>
                          <a:srgbClr val="4A6782"/>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i="1" lang="en" sz="1000">
                          <a:solidFill>
                            <a:srgbClr val="4A6782"/>
                          </a:solidFill>
                          <a:highlight>
                            <a:srgbClr val="FFFFFF"/>
                          </a:highlight>
                          <a:uFill>
                            <a:noFill/>
                          </a:uFill>
                          <a:hlinkClick r:id="rId85">
                            <a:extLst>
                              <a:ext uri="{A12FA001-AC4F-418D-AE19-62706E023703}">
                                <ahyp:hlinkClr val="tx"/>
                              </a:ext>
                            </a:extLst>
                          </a:hlinkClick>
                        </a:rPr>
                        <a:t>FocusAdapter</a:t>
                      </a:r>
                      <a:endParaRPr i="1" sz="1000">
                        <a:solidFill>
                          <a:srgbClr val="4A6782"/>
                        </a:solidFill>
                        <a:highlight>
                          <a:srgbClr val="FFFFFF"/>
                        </a:highlight>
                        <a:uFill>
                          <a:noFill/>
                        </a:uFill>
                        <a:hlinkClick r:id="rId86">
                          <a:extLst>
                            <a:ext uri="{A12FA001-AC4F-418D-AE19-62706E023703}">
                              <ahyp:hlinkClr val="tx"/>
                            </a:ext>
                          </a:extLst>
                        </a:hlinkClick>
                      </a:endParaRPr>
                    </a:p>
                    <a:p>
                      <a:pPr indent="0" lvl="0" marL="0" rtl="0" algn="l">
                        <a:lnSpc>
                          <a:spcPct val="115000"/>
                        </a:lnSpc>
                        <a:spcBef>
                          <a:spcPts val="0"/>
                        </a:spcBef>
                        <a:spcAft>
                          <a:spcPts val="0"/>
                        </a:spcAft>
                        <a:buClr>
                          <a:schemeClr val="dk1"/>
                        </a:buClr>
                        <a:buSzPts val="1100"/>
                        <a:buFont typeface="Arial"/>
                        <a:buNone/>
                      </a:pPr>
                      <a:r>
                        <a:rPr i="1" lang="en" sz="1000">
                          <a:solidFill>
                            <a:srgbClr val="4A6782"/>
                          </a:solidFill>
                          <a:highlight>
                            <a:srgbClr val="FFFFFF"/>
                          </a:highlight>
                          <a:uFill>
                            <a:noFill/>
                          </a:uFill>
                          <a:hlinkClick r:id="rId87">
                            <a:extLst>
                              <a:ext uri="{A12FA001-AC4F-418D-AE19-62706E023703}">
                                <ahyp:hlinkClr val="tx"/>
                              </a:ext>
                            </a:extLst>
                          </a:hlinkClick>
                        </a:rPr>
                        <a:t>HierarchyBoundsAdapter</a:t>
                      </a:r>
                      <a:endParaRPr i="1" sz="1000">
                        <a:solidFill>
                          <a:srgbClr val="4A6782"/>
                        </a:solidFill>
                        <a:highlight>
                          <a:srgbClr val="FFFFFF"/>
                        </a:highlight>
                        <a:uFill>
                          <a:noFill/>
                        </a:uFill>
                        <a:hlinkClick r:id="rId88">
                          <a:extLst>
                            <a:ext uri="{A12FA001-AC4F-418D-AE19-62706E023703}">
                              <ahyp:hlinkClr val="tx"/>
                            </a:ext>
                          </a:extLst>
                        </a:hlinkClick>
                      </a:endParaRPr>
                    </a:p>
                    <a:p>
                      <a:pPr indent="0" lvl="0" marL="0" rtl="0" algn="l">
                        <a:lnSpc>
                          <a:spcPct val="115000"/>
                        </a:lnSpc>
                        <a:spcBef>
                          <a:spcPts val="0"/>
                        </a:spcBef>
                        <a:spcAft>
                          <a:spcPts val="0"/>
                        </a:spcAft>
                        <a:buClr>
                          <a:schemeClr val="dk1"/>
                        </a:buClr>
                        <a:buSzPts val="1100"/>
                        <a:buFont typeface="Arial"/>
                        <a:buNone/>
                      </a:pPr>
                      <a:r>
                        <a:rPr i="1" lang="en" sz="1000">
                          <a:solidFill>
                            <a:srgbClr val="4A6782"/>
                          </a:solidFill>
                          <a:highlight>
                            <a:srgbClr val="FFFFFF"/>
                          </a:highlight>
                          <a:uFill>
                            <a:noFill/>
                          </a:uFill>
                          <a:hlinkClick r:id="rId89">
                            <a:extLst>
                              <a:ext uri="{A12FA001-AC4F-418D-AE19-62706E023703}">
                                <ahyp:hlinkClr val="tx"/>
                              </a:ext>
                            </a:extLst>
                          </a:hlinkClick>
                        </a:rPr>
                        <a:t>KeyAdapter</a:t>
                      </a:r>
                      <a:endParaRPr i="1" sz="1000">
                        <a:solidFill>
                          <a:srgbClr val="4A6782"/>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i="1" lang="en" sz="1000">
                          <a:solidFill>
                            <a:srgbClr val="4A6782"/>
                          </a:solidFill>
                          <a:highlight>
                            <a:srgbClr val="FFFFFF"/>
                          </a:highlight>
                          <a:uFill>
                            <a:noFill/>
                          </a:uFill>
                          <a:hlinkClick r:id="rId90">
                            <a:extLst>
                              <a:ext uri="{A12FA001-AC4F-418D-AE19-62706E023703}">
                                <ahyp:hlinkClr val="tx"/>
                              </a:ext>
                            </a:extLst>
                          </a:hlinkClick>
                        </a:rPr>
                        <a:t>MouseAdapter</a:t>
                      </a:r>
                      <a:endParaRPr i="1" sz="1000">
                        <a:solidFill>
                          <a:srgbClr val="4A6782"/>
                        </a:solidFill>
                        <a:highlight>
                          <a:srgbClr val="FFFFFF"/>
                        </a:highlight>
                        <a:uFill>
                          <a:noFill/>
                        </a:uFill>
                        <a:hlinkClick r:id="rId91">
                          <a:extLst>
                            <a:ext uri="{A12FA001-AC4F-418D-AE19-62706E023703}">
                              <ahyp:hlinkClr val="tx"/>
                            </a:ext>
                          </a:extLst>
                        </a:hlinkClick>
                      </a:endParaRPr>
                    </a:p>
                    <a:p>
                      <a:pPr indent="0" lvl="0" marL="0" rtl="0" algn="l">
                        <a:lnSpc>
                          <a:spcPct val="115000"/>
                        </a:lnSpc>
                        <a:spcBef>
                          <a:spcPts val="0"/>
                        </a:spcBef>
                        <a:spcAft>
                          <a:spcPts val="0"/>
                        </a:spcAft>
                        <a:buClr>
                          <a:schemeClr val="dk1"/>
                        </a:buClr>
                        <a:buSzPts val="1100"/>
                        <a:buFont typeface="Arial"/>
                        <a:buNone/>
                      </a:pPr>
                      <a:r>
                        <a:rPr i="1" lang="en" sz="1000">
                          <a:solidFill>
                            <a:srgbClr val="4A6782"/>
                          </a:solidFill>
                          <a:highlight>
                            <a:srgbClr val="FFFFFF"/>
                          </a:highlight>
                          <a:uFill>
                            <a:noFill/>
                          </a:uFill>
                          <a:hlinkClick r:id="rId92">
                            <a:extLst>
                              <a:ext uri="{A12FA001-AC4F-418D-AE19-62706E023703}">
                                <ahyp:hlinkClr val="tx"/>
                              </a:ext>
                            </a:extLst>
                          </a:hlinkClick>
                        </a:rPr>
                        <a:t>MouseEvent</a:t>
                      </a:r>
                      <a:endParaRPr i="1" sz="1000">
                        <a:solidFill>
                          <a:srgbClr val="4A6782"/>
                        </a:solidFill>
                        <a:highlight>
                          <a:srgbClr val="FFFFFF"/>
                        </a:highlight>
                        <a:uFill>
                          <a:noFill/>
                        </a:uFill>
                        <a:hlinkClick r:id="rId93">
                          <a:extLst>
                            <a:ext uri="{A12FA001-AC4F-418D-AE19-62706E023703}">
                              <ahyp:hlinkClr val="tx"/>
                            </a:ext>
                          </a:extLst>
                        </a:hlinkClick>
                      </a:endParaRPr>
                    </a:p>
                    <a:p>
                      <a:pPr indent="0" lvl="0" marL="0" rtl="0" algn="l">
                        <a:lnSpc>
                          <a:spcPct val="115000"/>
                        </a:lnSpc>
                        <a:spcBef>
                          <a:spcPts val="0"/>
                        </a:spcBef>
                        <a:spcAft>
                          <a:spcPts val="0"/>
                        </a:spcAft>
                        <a:buClr>
                          <a:schemeClr val="dk1"/>
                        </a:buClr>
                        <a:buSzPts val="1100"/>
                        <a:buFont typeface="Arial"/>
                        <a:buNone/>
                      </a:pPr>
                      <a:r>
                        <a:rPr i="1" lang="en" sz="1000">
                          <a:solidFill>
                            <a:srgbClr val="4A6782"/>
                          </a:solidFill>
                          <a:highlight>
                            <a:srgbClr val="FFFFFF"/>
                          </a:highlight>
                          <a:uFill>
                            <a:noFill/>
                          </a:uFill>
                          <a:hlinkClick r:id="rId94">
                            <a:extLst>
                              <a:ext uri="{A12FA001-AC4F-418D-AE19-62706E023703}">
                                <ahyp:hlinkClr val="tx"/>
                              </a:ext>
                            </a:extLst>
                          </a:hlinkClick>
                        </a:rPr>
                        <a:t>MouseMotionAdapter</a:t>
                      </a:r>
                      <a:endParaRPr i="1" sz="1000">
                        <a:solidFill>
                          <a:srgbClr val="4A6782"/>
                        </a:solidFill>
                        <a:highlight>
                          <a:srgbClr val="FFFFFF"/>
                        </a:highlight>
                        <a:uFill>
                          <a:noFill/>
                        </a:uFill>
                        <a:hlinkClick r:id="rId95">
                          <a:extLst>
                            <a:ext uri="{A12FA001-AC4F-418D-AE19-62706E023703}">
                              <ahyp:hlinkClr val="tx"/>
                            </a:ext>
                          </a:extLst>
                        </a:hlinkClick>
                      </a:endParaRPr>
                    </a:p>
                    <a:p>
                      <a:pPr indent="0" lvl="0" marL="0" rtl="0" algn="l">
                        <a:lnSpc>
                          <a:spcPct val="115000"/>
                        </a:lnSpc>
                        <a:spcBef>
                          <a:spcPts val="0"/>
                        </a:spcBef>
                        <a:spcAft>
                          <a:spcPts val="0"/>
                        </a:spcAft>
                        <a:buClr>
                          <a:schemeClr val="dk1"/>
                        </a:buClr>
                        <a:buSzPts val="1100"/>
                        <a:buFont typeface="Arial"/>
                        <a:buNone/>
                      </a:pPr>
                      <a:r>
                        <a:rPr i="1" lang="en" sz="1000">
                          <a:solidFill>
                            <a:srgbClr val="4A6782"/>
                          </a:solidFill>
                          <a:highlight>
                            <a:srgbClr val="FFFFFF"/>
                          </a:highlight>
                          <a:uFill>
                            <a:noFill/>
                          </a:uFill>
                          <a:hlinkClick r:id="rId96">
                            <a:extLst>
                              <a:ext uri="{A12FA001-AC4F-418D-AE19-62706E023703}">
                                <ahyp:hlinkClr val="tx"/>
                              </a:ext>
                            </a:extLst>
                          </a:hlinkClick>
                        </a:rPr>
                        <a:t>WindowAdapter</a:t>
                      </a:r>
                      <a:endParaRPr i="1" sz="1000">
                        <a:solidFill>
                          <a:srgbClr val="4A6782"/>
                        </a:solidFill>
                        <a:highlight>
                          <a:srgbClr val="FFFFFF"/>
                        </a:highlight>
                      </a:endParaRPr>
                    </a:p>
                  </a:txBody>
                  <a:tcPr marT="91425" marB="91425" marR="91425" marL="91425">
                    <a:lnR cap="flat" cmpd="sng" w="9525">
                      <a:solidFill>
                        <a:schemeClr val="dk1"/>
                      </a:solidFill>
                      <a:prstDash val="solid"/>
                      <a:round/>
                      <a:headEnd len="sm" w="sm" type="none"/>
                      <a:tailEnd len="sm" w="sm" type="none"/>
                    </a:lnR>
                    <a:solidFill>
                      <a:srgbClr val="FFF2CC"/>
                    </a:solidFill>
                  </a:tcPr>
                </a:tc>
                <a:tc>
                  <a:txBody>
                    <a:bodyPr/>
                    <a:lstStyle/>
                    <a:p>
                      <a:pPr indent="0" lvl="0" marL="0" rtl="0" algn="l">
                        <a:lnSpc>
                          <a:spcPct val="115000"/>
                        </a:lnSpc>
                        <a:spcBef>
                          <a:spcPts val="0"/>
                        </a:spcBef>
                        <a:spcAft>
                          <a:spcPts val="0"/>
                        </a:spcAft>
                        <a:buNone/>
                      </a:pPr>
                      <a:r>
                        <a:rPr i="1" lang="en" sz="1000">
                          <a:solidFill>
                            <a:srgbClr val="4A6782"/>
                          </a:solidFill>
                          <a:highlight>
                            <a:srgbClr val="FFFFFF"/>
                          </a:highlight>
                          <a:uFill>
                            <a:noFill/>
                          </a:uFill>
                          <a:hlinkClick r:id="rId97">
                            <a:extLst>
                              <a:ext uri="{A12FA001-AC4F-418D-AE19-62706E023703}">
                                <ahyp:hlinkClr val="tx"/>
                              </a:ext>
                            </a:extLst>
                          </a:hlinkClick>
                        </a:rPr>
                        <a:t>InternalFrameAdapter</a:t>
                      </a:r>
                      <a:endParaRPr i="1" sz="1000">
                        <a:solidFill>
                          <a:srgbClr val="4A6782"/>
                        </a:solidFill>
                        <a:highlight>
                          <a:srgbClr val="FFFFFF"/>
                        </a:highlight>
                        <a:uFill>
                          <a:noFill/>
                        </a:uFill>
                        <a:hlinkClick r:id="rId98">
                          <a:extLst>
                            <a:ext uri="{A12FA001-AC4F-418D-AE19-62706E023703}">
                              <ahyp:hlinkClr val="tx"/>
                            </a:ext>
                          </a:extLst>
                        </a:hlinkClick>
                      </a:endParaRPr>
                    </a:p>
                    <a:p>
                      <a:pPr indent="0" lvl="0" marL="0" rtl="0" algn="l">
                        <a:lnSpc>
                          <a:spcPct val="115000"/>
                        </a:lnSpc>
                        <a:spcBef>
                          <a:spcPts val="0"/>
                        </a:spcBef>
                        <a:spcAft>
                          <a:spcPts val="0"/>
                        </a:spcAft>
                        <a:buNone/>
                      </a:pPr>
                      <a:r>
                        <a:rPr i="1" lang="en" sz="1000">
                          <a:solidFill>
                            <a:srgbClr val="4A6782"/>
                          </a:solidFill>
                          <a:highlight>
                            <a:srgbClr val="FFFFFF"/>
                          </a:highlight>
                          <a:uFill>
                            <a:noFill/>
                          </a:uFill>
                          <a:hlinkClick r:id="rId99">
                            <a:extLst>
                              <a:ext uri="{A12FA001-AC4F-418D-AE19-62706E023703}">
                                <ahyp:hlinkClr val="tx"/>
                              </a:ext>
                            </a:extLst>
                          </a:hlinkClick>
                        </a:rPr>
                        <a:t>MouseInputAdapter</a:t>
                      </a:r>
                      <a:endParaRPr i="1" sz="1000">
                        <a:solidFill>
                          <a:srgbClr val="4A6782"/>
                        </a:solidFill>
                        <a:highlight>
                          <a:srgbClr val="FFFFFF"/>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r>
            </a:tbl>
          </a:graphicData>
        </a:graphic>
      </p:graphicFrame>
      <p:sp>
        <p:nvSpPr>
          <p:cNvPr id="309" name="Google Shape;309;p2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 name="Shape 39"/>
        <p:cNvGrpSpPr/>
        <p:nvPr/>
      </p:nvGrpSpPr>
      <p:grpSpPr>
        <a:xfrm>
          <a:off x="0" y="0"/>
          <a:ext cx="0" cy="0"/>
          <a:chOff x="0" y="0"/>
          <a:chExt cx="0" cy="0"/>
        </a:xfrm>
      </p:grpSpPr>
      <p:sp>
        <p:nvSpPr>
          <p:cNvPr id="40" name="Google Shape;40;p9"/>
          <p:cNvSpPr txBox="1"/>
          <p:nvPr>
            <p:ph type="title"/>
          </p:nvPr>
        </p:nvSpPr>
        <p:spPr>
          <a:xfrm>
            <a:off x="457200" y="205978"/>
            <a:ext cx="8229600" cy="857400"/>
          </a:xfrm>
          <a:prstGeom prst="rect">
            <a:avLst/>
          </a:prstGeom>
          <a:solidFill>
            <a:srgbClr val="EFEFEF"/>
          </a:solidFill>
          <a:ln cap="flat" cmpd="sng" w="9525">
            <a:solidFill>
              <a:srgbClr val="CFE2F3"/>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a:t>Comparing Java GUI Libraries</a:t>
            </a:r>
            <a:endParaRPr/>
          </a:p>
        </p:txBody>
      </p:sp>
      <p:graphicFrame>
        <p:nvGraphicFramePr>
          <p:cNvPr id="41" name="Google Shape;41;p9"/>
          <p:cNvGraphicFramePr/>
          <p:nvPr/>
        </p:nvGraphicFramePr>
        <p:xfrm>
          <a:off x="516750" y="1145600"/>
          <a:ext cx="3000000" cy="3000000"/>
        </p:xfrm>
        <a:graphic>
          <a:graphicData uri="http://schemas.openxmlformats.org/drawingml/2006/table">
            <a:tbl>
              <a:tblPr>
                <a:noFill/>
                <a:tableStyleId>{9670CA9E-F14F-4D27-91CD-8F6223D0CA51}</a:tableStyleId>
              </a:tblPr>
              <a:tblGrid>
                <a:gridCol w="3743275"/>
                <a:gridCol w="4367225"/>
              </a:tblGrid>
              <a:tr h="1531300">
                <a:tc>
                  <a:txBody>
                    <a:bodyPr/>
                    <a:lstStyle/>
                    <a:p>
                      <a:pPr indent="0" lvl="0" marL="0" rtl="0" algn="l">
                        <a:lnSpc>
                          <a:spcPct val="115000"/>
                        </a:lnSpc>
                        <a:spcBef>
                          <a:spcPts val="0"/>
                        </a:spcBef>
                        <a:spcAft>
                          <a:spcPts val="0"/>
                        </a:spcAft>
                        <a:buNone/>
                      </a:pPr>
                      <a:r>
                        <a:rPr b="1" lang="en" sz="1100">
                          <a:solidFill>
                            <a:schemeClr val="dk1"/>
                          </a:solidFill>
                        </a:rPr>
                        <a:t>AWT (Abstract Window Toolkit)</a:t>
                      </a:r>
                      <a:endParaRPr b="1"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Shipped with Sun’s first release of java</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Components are heavyweight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Intended for quick and easy gui development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package name: java.awt</a:t>
                      </a:r>
                      <a:endParaRPr sz="1100">
                        <a:solidFill>
                          <a:schemeClr val="dk1"/>
                        </a:solidFill>
                      </a:endParaRPr>
                    </a:p>
                  </a:txBody>
                  <a:tcPr marT="91425" marB="91425" marR="91425" marL="91425">
                    <a:solidFill>
                      <a:srgbClr val="FFF2CC"/>
                    </a:solidFill>
                  </a:tcPr>
                </a:tc>
                <a:tc>
                  <a:txBody>
                    <a:bodyPr/>
                    <a:lstStyle/>
                    <a:p>
                      <a:pPr indent="0" lvl="0" marL="0" rtl="0" algn="l">
                        <a:lnSpc>
                          <a:spcPct val="115000"/>
                        </a:lnSpc>
                        <a:spcBef>
                          <a:spcPts val="0"/>
                        </a:spcBef>
                        <a:spcAft>
                          <a:spcPts val="0"/>
                        </a:spcAft>
                        <a:buNone/>
                      </a:pPr>
                      <a:r>
                        <a:rPr b="1" lang="en" sz="1100">
                          <a:solidFill>
                            <a:schemeClr val="dk1"/>
                          </a:solidFill>
                        </a:rPr>
                        <a:t>Swing</a:t>
                      </a:r>
                      <a:endParaRPr b="1"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Included in sun’s standard java edition since version 1.2</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Components are lightweight and highly customizable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Intended for professional gui development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package name: javax.swing.*</a:t>
                      </a:r>
                      <a:endParaRPr/>
                    </a:p>
                  </a:txBody>
                  <a:tcPr marT="91425" marB="91425" marR="91425" marL="91425">
                    <a:solidFill>
                      <a:srgbClr val="D9EAD3"/>
                    </a:solidFill>
                  </a:tcPr>
                </a:tc>
              </a:tr>
              <a:tr h="2016325">
                <a:tc>
                  <a:txBody>
                    <a:bodyPr/>
                    <a:lstStyle/>
                    <a:p>
                      <a:pPr indent="0" lvl="0" marL="0" rtl="0" algn="l">
                        <a:lnSpc>
                          <a:spcPct val="115000"/>
                        </a:lnSpc>
                        <a:spcBef>
                          <a:spcPts val="0"/>
                        </a:spcBef>
                        <a:spcAft>
                          <a:spcPts val="0"/>
                        </a:spcAft>
                        <a:buNone/>
                      </a:pPr>
                      <a:r>
                        <a:rPr b="1" lang="en" sz="1100">
                          <a:solidFill>
                            <a:schemeClr val="dk1"/>
                          </a:solidFill>
                        </a:rPr>
                        <a:t>SWT (Standard Widget Toolkit)</a:t>
                      </a:r>
                      <a:endParaRPr b="1"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Developed by Stephen Northover at IBM and is now maintained by the Eclipse Foundation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Components are heavyweight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Intended for professional gui development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Garbage collection is done manually by calling dispose (unlike other java libraries)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package name: org.eclipse.swt</a:t>
                      </a:r>
                      <a:endParaRPr/>
                    </a:p>
                  </a:txBody>
                  <a:tcPr marT="91425" marB="91425" marR="91425" marL="91425">
                    <a:solidFill>
                      <a:srgbClr val="F4CCCC"/>
                    </a:solidFill>
                  </a:tcPr>
                </a:tc>
                <a:tc>
                  <a:txBody>
                    <a:bodyPr/>
                    <a:lstStyle/>
                    <a:p>
                      <a:pPr indent="0" lvl="0" marL="0" rtl="0" algn="l">
                        <a:lnSpc>
                          <a:spcPct val="115000"/>
                        </a:lnSpc>
                        <a:spcBef>
                          <a:spcPts val="0"/>
                        </a:spcBef>
                        <a:spcAft>
                          <a:spcPts val="0"/>
                        </a:spcAft>
                        <a:buNone/>
                      </a:pPr>
                      <a:r>
                        <a:rPr b="1" lang="en" sz="1100">
                          <a:solidFill>
                            <a:schemeClr val="dk1"/>
                          </a:solidFill>
                        </a:rPr>
                        <a:t>Java FX</a:t>
                      </a:r>
                      <a:endParaRPr b="1"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Included in sun’s standard java edition since version 7 </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Removed from sun’s standard Java edition in version 11</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Components are lightweight and highly customizable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Intended for professional gui development as a successor to Swing</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Also intended for mobile gui development (supported in version 1.0, dropped in 2.0, poor support in later versions)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package name: javafx.*</a:t>
                      </a:r>
                      <a:endParaRPr/>
                    </a:p>
                  </a:txBody>
                  <a:tcPr marT="91425" marB="91425" marR="91425" marL="91425">
                    <a:solidFill>
                      <a:srgbClr val="CFE2F3"/>
                    </a:solidFill>
                  </a:tcPr>
                </a:tc>
              </a:tr>
            </a:tbl>
          </a:graphicData>
        </a:graphic>
      </p:graphicFrame>
      <p:sp>
        <p:nvSpPr>
          <p:cNvPr id="42" name="Google Shape;42;p9"/>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313" name="Shape 313"/>
        <p:cNvGrpSpPr/>
        <p:nvPr/>
      </p:nvGrpSpPr>
      <p:grpSpPr>
        <a:xfrm>
          <a:off x="0" y="0"/>
          <a:ext cx="0" cy="0"/>
          <a:chOff x="0" y="0"/>
          <a:chExt cx="0" cy="0"/>
        </a:xfrm>
      </p:grpSpPr>
      <p:sp>
        <p:nvSpPr>
          <p:cNvPr id="314" name="Google Shape;314;p27"/>
          <p:cNvSpPr txBox="1"/>
          <p:nvPr>
            <p:ph type="title"/>
          </p:nvPr>
        </p:nvSpPr>
        <p:spPr>
          <a:xfrm>
            <a:off x="457200" y="205978"/>
            <a:ext cx="8229600" cy="857400"/>
          </a:xfrm>
          <a:prstGeom prst="rect">
            <a:avLst/>
          </a:prstGeom>
          <a:solidFill>
            <a:srgbClr val="FFF2CC"/>
          </a:solidFill>
        </p:spPr>
        <p:txBody>
          <a:bodyPr anchorCtr="0" anchor="b" bIns="91425" lIns="91425" spcFirstLastPara="1" rIns="91425" wrap="square" tIns="91425">
            <a:noAutofit/>
          </a:bodyPr>
          <a:lstStyle/>
          <a:p>
            <a:pPr indent="0" lvl="0" marL="0" rtl="0" algn="l">
              <a:spcBef>
                <a:spcPts val="0"/>
              </a:spcBef>
              <a:spcAft>
                <a:spcPts val="0"/>
              </a:spcAft>
              <a:buNone/>
            </a:pPr>
            <a:r>
              <a:rPr lang="en"/>
              <a:t>Event Handling Process Overview</a:t>
            </a:r>
            <a:endParaRPr/>
          </a:p>
        </p:txBody>
      </p:sp>
      <p:sp>
        <p:nvSpPr>
          <p:cNvPr id="315" name="Google Shape;315;p27"/>
          <p:cNvSpPr txBox="1"/>
          <p:nvPr/>
        </p:nvSpPr>
        <p:spPr>
          <a:xfrm>
            <a:off x="510075" y="1296575"/>
            <a:ext cx="8176800" cy="3445500"/>
          </a:xfrm>
          <a:prstGeom prst="rect">
            <a:avLst/>
          </a:prstGeom>
          <a:solidFill>
            <a:srgbClr val="FFF2CC"/>
          </a:solid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Determine which listener is appropriate based on the event to be monitored and API</a:t>
            </a:r>
            <a:endParaRPr sz="1800"/>
          </a:p>
          <a:p>
            <a:pPr indent="-342900" lvl="0" marL="457200" rtl="0" algn="l">
              <a:spcBef>
                <a:spcPts val="0"/>
              </a:spcBef>
              <a:spcAft>
                <a:spcPts val="0"/>
              </a:spcAft>
              <a:buSzPts val="1800"/>
              <a:buAutoNum type="arabicPeriod"/>
            </a:pPr>
            <a:r>
              <a:rPr lang="en" sz="1800"/>
              <a:t>Define a class of that type using one of the following methods.</a:t>
            </a:r>
            <a:endParaRPr sz="1800"/>
          </a:p>
          <a:p>
            <a:pPr indent="-342900" lvl="1" marL="914400" rtl="0" algn="l">
              <a:spcBef>
                <a:spcPts val="0"/>
              </a:spcBef>
              <a:spcAft>
                <a:spcPts val="0"/>
              </a:spcAft>
              <a:buSzPts val="1800"/>
              <a:buChar char="○"/>
            </a:pPr>
            <a:r>
              <a:rPr lang="en" sz="1800">
                <a:solidFill>
                  <a:schemeClr val="dk1"/>
                </a:solidFill>
              </a:rPr>
              <a:t>Implement Listener Interface(s) from the GUI</a:t>
            </a:r>
            <a:endParaRPr sz="1800">
              <a:solidFill>
                <a:schemeClr val="dk1"/>
              </a:solidFill>
            </a:endParaRPr>
          </a:p>
          <a:p>
            <a:pPr indent="-342900" lvl="1" marL="914400" rtl="0" algn="l">
              <a:spcBef>
                <a:spcPts val="0"/>
              </a:spcBef>
              <a:spcAft>
                <a:spcPts val="0"/>
              </a:spcAft>
              <a:buSzPts val="1800"/>
              <a:buChar char="○"/>
            </a:pPr>
            <a:r>
              <a:rPr lang="en" sz="1800">
                <a:solidFill>
                  <a:schemeClr val="dk1"/>
                </a:solidFill>
              </a:rPr>
              <a:t>Extend Adapter Class from a class separate from the GUI</a:t>
            </a:r>
            <a:endParaRPr sz="1800">
              <a:solidFill>
                <a:schemeClr val="dk1"/>
              </a:solidFill>
            </a:endParaRPr>
          </a:p>
          <a:p>
            <a:pPr indent="-342900" lvl="1" marL="914400" rtl="0" algn="l">
              <a:spcBef>
                <a:spcPts val="0"/>
              </a:spcBef>
              <a:spcAft>
                <a:spcPts val="0"/>
              </a:spcAft>
              <a:buSzPts val="1800"/>
              <a:buChar char="○"/>
            </a:pPr>
            <a:r>
              <a:rPr lang="en" sz="1800"/>
              <a:t>Use a Named Inner Class to extend the Adapter Class</a:t>
            </a:r>
            <a:endParaRPr sz="1800"/>
          </a:p>
          <a:p>
            <a:pPr indent="-342900" lvl="1" marL="914400" rtl="0" algn="l">
              <a:spcBef>
                <a:spcPts val="0"/>
              </a:spcBef>
              <a:spcAft>
                <a:spcPts val="0"/>
              </a:spcAft>
              <a:buSzPts val="1800"/>
              <a:buChar char="○"/>
            </a:pPr>
            <a:r>
              <a:rPr lang="en" sz="1800">
                <a:solidFill>
                  <a:schemeClr val="dk1"/>
                </a:solidFill>
              </a:rPr>
              <a:t>Use an Anonymous Inner Class to extend the Adapter Class</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Use lambda expression</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 sz="1800">
                <a:solidFill>
                  <a:schemeClr val="dk1"/>
                </a:solidFill>
              </a:rPr>
              <a:t>Register a listener object with the GUI by calling the appropriate add method (addActionListener, addMouseListener, add*******Listener).</a:t>
            </a:r>
            <a:endParaRPr sz="1800">
              <a:solidFill>
                <a:schemeClr val="dk1"/>
              </a:solidFill>
            </a:endParaRPr>
          </a:p>
        </p:txBody>
      </p:sp>
      <p:sp>
        <p:nvSpPr>
          <p:cNvPr id="316" name="Google Shape;316;p2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320" name="Shape 320"/>
        <p:cNvGrpSpPr/>
        <p:nvPr/>
      </p:nvGrpSpPr>
      <p:grpSpPr>
        <a:xfrm>
          <a:off x="0" y="0"/>
          <a:ext cx="0" cy="0"/>
          <a:chOff x="0" y="0"/>
          <a:chExt cx="0" cy="0"/>
        </a:xfrm>
      </p:grpSpPr>
      <p:sp>
        <p:nvSpPr>
          <p:cNvPr id="321" name="Google Shape;321;p28"/>
          <p:cNvSpPr txBox="1"/>
          <p:nvPr>
            <p:ph type="title"/>
          </p:nvPr>
        </p:nvSpPr>
        <p:spPr>
          <a:xfrm>
            <a:off x="457200" y="205978"/>
            <a:ext cx="8229600" cy="857400"/>
          </a:xfrm>
          <a:prstGeom prst="rect">
            <a:avLst/>
          </a:prstGeom>
          <a:solidFill>
            <a:srgbClr val="FFF2CC"/>
          </a:solidFill>
        </p:spPr>
        <p:txBody>
          <a:bodyPr anchorCtr="0" anchor="b" bIns="91425" lIns="91425" spcFirstLastPara="1" rIns="91425" wrap="square" tIns="91425">
            <a:noAutofit/>
          </a:bodyPr>
          <a:lstStyle/>
          <a:p>
            <a:pPr indent="0" lvl="0" marL="0" rtl="0" algn="l">
              <a:spcBef>
                <a:spcPts val="0"/>
              </a:spcBef>
              <a:spcAft>
                <a:spcPts val="0"/>
              </a:spcAft>
              <a:buNone/>
            </a:pPr>
            <a:r>
              <a:rPr lang="en"/>
              <a:t>Event Handling Approaches</a:t>
            </a:r>
            <a:endParaRPr/>
          </a:p>
        </p:txBody>
      </p:sp>
      <p:graphicFrame>
        <p:nvGraphicFramePr>
          <p:cNvPr id="322" name="Google Shape;322;p28"/>
          <p:cNvGraphicFramePr/>
          <p:nvPr/>
        </p:nvGraphicFramePr>
        <p:xfrm>
          <a:off x="532925" y="1171075"/>
          <a:ext cx="3000000" cy="3000000"/>
        </p:xfrm>
        <a:graphic>
          <a:graphicData uri="http://schemas.openxmlformats.org/drawingml/2006/table">
            <a:tbl>
              <a:tblPr>
                <a:noFill/>
                <a:tableStyleId>{9670CA9E-F14F-4D27-91CD-8F6223D0CA51}</a:tableStyleId>
              </a:tblPr>
              <a:tblGrid>
                <a:gridCol w="1540025"/>
                <a:gridCol w="3135800"/>
                <a:gridCol w="3402325"/>
              </a:tblGrid>
              <a:tr h="292750">
                <a:tc>
                  <a:txBody>
                    <a:bodyPr/>
                    <a:lstStyle/>
                    <a:p>
                      <a:pPr indent="0" lvl="0" marL="0" rtl="0" algn="l">
                        <a:spcBef>
                          <a:spcPts val="0"/>
                        </a:spcBef>
                        <a:spcAft>
                          <a:spcPts val="0"/>
                        </a:spcAft>
                        <a:buNone/>
                      </a:pPr>
                      <a:r>
                        <a:rPr b="1" lang="en">
                          <a:solidFill>
                            <a:schemeClr val="dk1"/>
                          </a:solidFill>
                        </a:rPr>
                        <a:t>Approach</a:t>
                      </a:r>
                      <a:endParaRPr b="1">
                        <a:solidFill>
                          <a:schemeClr val="dk1"/>
                        </a:solidFill>
                      </a:endParaRPr>
                    </a:p>
                  </a:txBody>
                  <a:tcPr marT="91425" marB="91425" marR="91425" marL="91425">
                    <a:solidFill>
                      <a:schemeClr val="lt1"/>
                    </a:solidFill>
                  </a:tcPr>
                </a:tc>
                <a:tc>
                  <a:txBody>
                    <a:bodyPr/>
                    <a:lstStyle/>
                    <a:p>
                      <a:pPr indent="0" lvl="0" marL="0" rtl="0" algn="l">
                        <a:spcBef>
                          <a:spcPts val="0"/>
                        </a:spcBef>
                        <a:spcAft>
                          <a:spcPts val="0"/>
                        </a:spcAft>
                        <a:buNone/>
                      </a:pPr>
                      <a:r>
                        <a:rPr b="1" lang="en"/>
                        <a:t>Advantages</a:t>
                      </a:r>
                      <a:endParaRPr b="1"/>
                    </a:p>
                  </a:txBody>
                  <a:tcPr marT="91425" marB="91425" marR="91425" marL="91425">
                    <a:solidFill>
                      <a:schemeClr val="lt1"/>
                    </a:solidFill>
                  </a:tcPr>
                </a:tc>
                <a:tc>
                  <a:txBody>
                    <a:bodyPr/>
                    <a:lstStyle/>
                    <a:p>
                      <a:pPr indent="0" lvl="0" marL="0" rtl="0" algn="l">
                        <a:spcBef>
                          <a:spcPts val="0"/>
                        </a:spcBef>
                        <a:spcAft>
                          <a:spcPts val="0"/>
                        </a:spcAft>
                        <a:buNone/>
                      </a:pPr>
                      <a:r>
                        <a:rPr b="1" lang="en"/>
                        <a:t>Disadvantages</a:t>
                      </a:r>
                      <a:endParaRPr b="1"/>
                    </a:p>
                  </a:txBody>
                  <a:tcPr marT="91425" marB="91425" marR="91425" marL="91425">
                    <a:solidFill>
                      <a:schemeClr val="lt1"/>
                    </a:solidFill>
                  </a:tcPr>
                </a:tc>
              </a:tr>
              <a:tr h="618225">
                <a:tc>
                  <a:txBody>
                    <a:bodyPr/>
                    <a:lstStyle/>
                    <a:p>
                      <a:pPr indent="0" lvl="0" marL="0" rtl="0" algn="l">
                        <a:spcBef>
                          <a:spcPts val="0"/>
                        </a:spcBef>
                        <a:spcAft>
                          <a:spcPts val="0"/>
                        </a:spcAft>
                        <a:buNone/>
                      </a:pPr>
                      <a:r>
                        <a:rPr lang="en" sz="1100">
                          <a:solidFill>
                            <a:schemeClr val="dk1"/>
                          </a:solidFill>
                        </a:rPr>
                        <a:t>Implement Listener Interface(s) directly from the GUI</a:t>
                      </a:r>
                      <a:endParaRPr sz="1100"/>
                    </a:p>
                  </a:txBody>
                  <a:tcPr marT="91425" marB="91425" marR="91425" marL="91425"/>
                </a:tc>
                <a:tc>
                  <a:txBody>
                    <a:bodyPr/>
                    <a:lstStyle/>
                    <a:p>
                      <a:pPr indent="0" lvl="0" marL="0" rtl="0" algn="l">
                        <a:spcBef>
                          <a:spcPts val="0"/>
                        </a:spcBef>
                        <a:spcAft>
                          <a:spcPts val="0"/>
                        </a:spcAft>
                        <a:buNone/>
                      </a:pPr>
                      <a:r>
                        <a:rPr lang="en" sz="1100"/>
                        <a:t>Simple to write and use</a:t>
                      </a:r>
                      <a:endParaRPr sz="1100"/>
                    </a:p>
                    <a:p>
                      <a:pPr indent="0" lvl="0" marL="0" rtl="0" algn="l">
                        <a:spcBef>
                          <a:spcPts val="0"/>
                        </a:spcBef>
                        <a:spcAft>
                          <a:spcPts val="0"/>
                        </a:spcAft>
                        <a:buNone/>
                      </a:pPr>
                      <a:r>
                        <a:rPr lang="en" sz="1100">
                          <a:solidFill>
                            <a:schemeClr val="dk1"/>
                          </a:solidFill>
                        </a:rPr>
                        <a:t>Can call methods directly from main GUI</a:t>
                      </a:r>
                      <a:endParaRPr sz="1100">
                        <a:solidFill>
                          <a:schemeClr val="dk1"/>
                        </a:solidFill>
                      </a:endParaRPr>
                    </a:p>
                    <a:p>
                      <a:pPr indent="0" lvl="0" marL="0" rtl="0" algn="l">
                        <a:spcBef>
                          <a:spcPts val="0"/>
                        </a:spcBef>
                        <a:spcAft>
                          <a:spcPts val="0"/>
                        </a:spcAft>
                        <a:buNone/>
                      </a:pPr>
                      <a:r>
                        <a:rPr lang="en" sz="1100">
                          <a:solidFill>
                            <a:schemeClr val="dk1"/>
                          </a:solidFill>
                        </a:rPr>
                        <a:t>Can implement more than one Interface</a:t>
                      </a:r>
                      <a:endParaRPr sz="1100">
                        <a:solidFill>
                          <a:schemeClr val="dk1"/>
                        </a:solidFill>
                      </a:endParaRPr>
                    </a:p>
                  </a:txBody>
                  <a:tcPr marT="91425" marB="91425" marR="91425" marL="91425"/>
                </a:tc>
                <a:tc>
                  <a:txBody>
                    <a:bodyPr/>
                    <a:lstStyle/>
                    <a:p>
                      <a:pPr indent="0" lvl="0" marL="0" rtl="0" algn="l">
                        <a:spcBef>
                          <a:spcPts val="0"/>
                        </a:spcBef>
                        <a:spcAft>
                          <a:spcPts val="0"/>
                        </a:spcAft>
                        <a:buNone/>
                      </a:pPr>
                      <a:r>
                        <a:rPr lang="en" sz="1100"/>
                        <a:t>Need to implement used and unused methods </a:t>
                      </a:r>
                      <a:endParaRPr sz="1100"/>
                    </a:p>
                    <a:p>
                      <a:pPr indent="0" lvl="0" marL="0" rtl="0" algn="l">
                        <a:spcBef>
                          <a:spcPts val="0"/>
                        </a:spcBef>
                        <a:spcAft>
                          <a:spcPts val="0"/>
                        </a:spcAft>
                        <a:buNone/>
                      </a:pPr>
                      <a:r>
                        <a:rPr lang="en" sz="1100"/>
                        <a:t>Cannot pass arguments to Listener which reduces reusability (not generic)</a:t>
                      </a:r>
                      <a:endParaRPr sz="1100"/>
                    </a:p>
                  </a:txBody>
                  <a:tcPr marT="91425" marB="91425" marR="91425" marL="91425"/>
                </a:tc>
              </a:tr>
              <a:tr h="618550">
                <a:tc>
                  <a:txBody>
                    <a:bodyPr/>
                    <a:lstStyle/>
                    <a:p>
                      <a:pPr indent="0" lvl="0" marL="0" rtl="0" algn="l">
                        <a:spcBef>
                          <a:spcPts val="0"/>
                        </a:spcBef>
                        <a:spcAft>
                          <a:spcPts val="0"/>
                        </a:spcAft>
                        <a:buNone/>
                      </a:pPr>
                      <a:r>
                        <a:rPr lang="en" sz="1100">
                          <a:solidFill>
                            <a:schemeClr val="dk1"/>
                          </a:solidFill>
                        </a:rPr>
                        <a:t>Extend Adapter Class from a Separate Class</a:t>
                      </a:r>
                      <a:endParaRPr sz="1100"/>
                    </a:p>
                  </a:txBody>
                  <a:tcPr marT="91425" marB="91425" marR="91425" marL="91425"/>
                </a:tc>
                <a:tc>
                  <a:txBody>
                    <a:bodyPr/>
                    <a:lstStyle/>
                    <a:p>
                      <a:pPr indent="0" lvl="0" marL="0" rtl="0" algn="l">
                        <a:spcBef>
                          <a:spcPts val="0"/>
                        </a:spcBef>
                        <a:spcAft>
                          <a:spcPts val="0"/>
                        </a:spcAft>
                        <a:buNone/>
                      </a:pPr>
                      <a:r>
                        <a:rPr lang="en" sz="1100"/>
                        <a:t>Reusable</a:t>
                      </a:r>
                      <a:endParaRPr sz="1100"/>
                    </a:p>
                    <a:p>
                      <a:pPr indent="0" lvl="0" marL="0" rtl="0" algn="l">
                        <a:spcBef>
                          <a:spcPts val="0"/>
                        </a:spcBef>
                        <a:spcAft>
                          <a:spcPts val="0"/>
                        </a:spcAft>
                        <a:buNone/>
                      </a:pPr>
                      <a:r>
                        <a:rPr lang="en" sz="1100">
                          <a:solidFill>
                            <a:schemeClr val="dk1"/>
                          </a:solidFill>
                        </a:rPr>
                        <a:t>Ignore unused methods</a:t>
                      </a:r>
                      <a:endParaRPr sz="1100"/>
                    </a:p>
                    <a:p>
                      <a:pPr indent="0" lvl="0" marL="0" rtl="0" algn="l">
                        <a:spcBef>
                          <a:spcPts val="0"/>
                        </a:spcBef>
                        <a:spcAft>
                          <a:spcPts val="0"/>
                        </a:spcAft>
                        <a:buNone/>
                      </a:pPr>
                      <a:r>
                        <a:rPr lang="en" sz="1100"/>
                        <a:t>Can pass arguments to class constructor</a:t>
                      </a:r>
                      <a:endParaRPr sz="1100"/>
                    </a:p>
                  </a:txBody>
                  <a:tcPr marT="91425" marB="91425" marR="91425" marL="91425"/>
                </a:tc>
                <a:tc>
                  <a:txBody>
                    <a:bodyPr/>
                    <a:lstStyle/>
                    <a:p>
                      <a:pPr indent="0" lvl="0" marL="0" rtl="0" algn="l">
                        <a:spcBef>
                          <a:spcPts val="0"/>
                        </a:spcBef>
                        <a:spcAft>
                          <a:spcPts val="0"/>
                        </a:spcAft>
                        <a:buNone/>
                      </a:pPr>
                      <a:r>
                        <a:rPr lang="en" sz="1100"/>
                        <a:t>Cannot directly extend more than 1 class</a:t>
                      </a:r>
                      <a:endParaRPr sz="1100"/>
                    </a:p>
                    <a:p>
                      <a:pPr indent="0" lvl="0" marL="0" rtl="0" algn="l">
                        <a:spcBef>
                          <a:spcPts val="0"/>
                        </a:spcBef>
                        <a:spcAft>
                          <a:spcPts val="0"/>
                        </a:spcAft>
                        <a:buNone/>
                      </a:pPr>
                      <a:r>
                        <a:rPr lang="en" sz="1100">
                          <a:solidFill>
                            <a:schemeClr val="dk1"/>
                          </a:solidFill>
                        </a:rPr>
                        <a:t>Need a separate class to extend the Adapter class</a:t>
                      </a:r>
                      <a:endParaRPr sz="1100">
                        <a:solidFill>
                          <a:schemeClr val="dk1"/>
                        </a:solidFill>
                      </a:endParaRPr>
                    </a:p>
                    <a:p>
                      <a:pPr indent="0" lvl="0" marL="0" rtl="0" algn="l">
                        <a:spcBef>
                          <a:spcPts val="0"/>
                        </a:spcBef>
                        <a:spcAft>
                          <a:spcPts val="0"/>
                        </a:spcAft>
                        <a:buNone/>
                      </a:pPr>
                      <a:r>
                        <a:rPr lang="en" sz="1100">
                          <a:solidFill>
                            <a:schemeClr val="dk1"/>
                          </a:solidFill>
                        </a:rPr>
                        <a:t>More steps to use the Adapter class’s methods</a:t>
                      </a:r>
                      <a:endParaRPr sz="1100">
                        <a:solidFill>
                          <a:schemeClr val="dk1"/>
                        </a:solidFill>
                      </a:endParaRPr>
                    </a:p>
                  </a:txBody>
                  <a:tcPr marT="91425" marB="91425" marR="91425" marL="91425"/>
                </a:tc>
              </a:tr>
              <a:tr h="687000">
                <a:tc>
                  <a:txBody>
                    <a:bodyPr/>
                    <a:lstStyle/>
                    <a:p>
                      <a:pPr indent="0" lvl="0" marL="0" rtl="0" algn="l">
                        <a:spcBef>
                          <a:spcPts val="0"/>
                        </a:spcBef>
                        <a:spcAft>
                          <a:spcPts val="0"/>
                        </a:spcAft>
                        <a:buNone/>
                      </a:pPr>
                      <a:r>
                        <a:rPr lang="en" sz="1100"/>
                        <a:t>Named inner class extends Adapter Class</a:t>
                      </a:r>
                      <a:endParaRPr sz="1100"/>
                    </a:p>
                  </a:txBody>
                  <a:tcPr marT="91425" marB="91425" marR="91425" marL="91425"/>
                </a:tc>
                <a:tc>
                  <a:txBody>
                    <a:bodyPr/>
                    <a:lstStyle/>
                    <a:p>
                      <a:pPr indent="0" lvl="0" marL="0" rtl="0" algn="l">
                        <a:spcBef>
                          <a:spcPts val="0"/>
                        </a:spcBef>
                        <a:spcAft>
                          <a:spcPts val="0"/>
                        </a:spcAft>
                        <a:buNone/>
                      </a:pPr>
                      <a:r>
                        <a:rPr lang="en" sz="1100"/>
                        <a:t>Ignore unused methods</a:t>
                      </a:r>
                      <a:endParaRPr sz="1100"/>
                    </a:p>
                    <a:p>
                      <a:pPr indent="0" lvl="0" marL="0" rtl="0" algn="l">
                        <a:spcBef>
                          <a:spcPts val="0"/>
                        </a:spcBef>
                        <a:spcAft>
                          <a:spcPts val="0"/>
                        </a:spcAft>
                        <a:buNone/>
                      </a:pPr>
                      <a:r>
                        <a:rPr lang="en" sz="1100">
                          <a:solidFill>
                            <a:schemeClr val="dk1"/>
                          </a:solidFill>
                        </a:rPr>
                        <a:t>Can call methods directly from main GUI</a:t>
                      </a:r>
                      <a:endParaRPr sz="1100">
                        <a:solidFill>
                          <a:schemeClr val="dk1"/>
                        </a:solidFill>
                      </a:endParaRPr>
                    </a:p>
                    <a:p>
                      <a:pPr indent="0" lvl="0" marL="0" rtl="0" algn="l">
                        <a:spcBef>
                          <a:spcPts val="0"/>
                        </a:spcBef>
                        <a:spcAft>
                          <a:spcPts val="0"/>
                        </a:spcAft>
                        <a:buNone/>
                      </a:pPr>
                      <a:r>
                        <a:rPr lang="en" sz="1100">
                          <a:solidFill>
                            <a:schemeClr val="dk1"/>
                          </a:solidFill>
                        </a:rPr>
                        <a:t>Can define constructor to pass arguments</a:t>
                      </a:r>
                      <a:endParaRPr sz="1100">
                        <a:solidFill>
                          <a:schemeClr val="dk1"/>
                        </a:solidFill>
                      </a:endParaRPr>
                    </a:p>
                  </a:txBody>
                  <a:tcPr marT="91425" marB="91425" marR="91425" marL="91425"/>
                </a:tc>
                <a:tc>
                  <a:txBody>
                    <a:bodyPr/>
                    <a:lstStyle/>
                    <a:p>
                      <a:pPr indent="0" lvl="0" marL="0" rtl="0" algn="l">
                        <a:spcBef>
                          <a:spcPts val="0"/>
                        </a:spcBef>
                        <a:spcAft>
                          <a:spcPts val="0"/>
                        </a:spcAft>
                        <a:buNone/>
                      </a:pPr>
                      <a:r>
                        <a:rPr lang="en" sz="1100">
                          <a:solidFill>
                            <a:schemeClr val="dk1"/>
                          </a:solidFill>
                        </a:rPr>
                        <a:t>Not Reusable</a:t>
                      </a:r>
                      <a:endParaRPr sz="1100">
                        <a:solidFill>
                          <a:schemeClr val="dk1"/>
                        </a:solidFill>
                      </a:endParaRPr>
                    </a:p>
                    <a:p>
                      <a:pPr indent="0" lvl="0" marL="0" rtl="0" algn="l">
                        <a:spcBef>
                          <a:spcPts val="0"/>
                        </a:spcBef>
                        <a:spcAft>
                          <a:spcPts val="0"/>
                        </a:spcAft>
                        <a:buNone/>
                      </a:pPr>
                      <a:r>
                        <a:rPr lang="en" sz="1100">
                          <a:solidFill>
                            <a:schemeClr val="dk1"/>
                          </a:solidFill>
                        </a:rPr>
                        <a:t>Code is harder to read/understand</a:t>
                      </a:r>
                      <a:endParaRPr sz="1100"/>
                    </a:p>
                  </a:txBody>
                  <a:tcPr marT="91425" marB="91425" marR="91425" marL="91425"/>
                </a:tc>
              </a:tr>
              <a:tr h="736400">
                <a:tc>
                  <a:txBody>
                    <a:bodyPr/>
                    <a:lstStyle/>
                    <a:p>
                      <a:pPr indent="0" lvl="0" marL="0" rtl="0" algn="l">
                        <a:spcBef>
                          <a:spcPts val="0"/>
                        </a:spcBef>
                        <a:spcAft>
                          <a:spcPts val="0"/>
                        </a:spcAft>
                        <a:buNone/>
                      </a:pPr>
                      <a:r>
                        <a:rPr lang="en" sz="1100"/>
                        <a:t>Anonymous inner class extends Adapter Class</a:t>
                      </a:r>
                      <a:endParaRPr sz="1100"/>
                    </a:p>
                  </a:txBody>
                  <a:tcPr marT="91425" marB="91425" marR="91425" marL="91425"/>
                </a:tc>
                <a:tc>
                  <a:txBody>
                    <a:bodyPr/>
                    <a:lstStyle/>
                    <a:p>
                      <a:pPr indent="0" lvl="0" marL="0" rtl="0" algn="l">
                        <a:spcBef>
                          <a:spcPts val="0"/>
                        </a:spcBef>
                        <a:spcAft>
                          <a:spcPts val="0"/>
                        </a:spcAft>
                        <a:buNone/>
                      </a:pPr>
                      <a:r>
                        <a:rPr lang="en" sz="1100">
                          <a:solidFill>
                            <a:schemeClr val="dk1"/>
                          </a:solidFill>
                        </a:rPr>
                        <a:t>Ignore unused methods</a:t>
                      </a:r>
                      <a:endParaRPr sz="1100">
                        <a:solidFill>
                          <a:schemeClr val="dk1"/>
                        </a:solidFill>
                      </a:endParaRPr>
                    </a:p>
                    <a:p>
                      <a:pPr indent="0" lvl="0" marL="0" rtl="0" algn="l">
                        <a:spcBef>
                          <a:spcPts val="0"/>
                        </a:spcBef>
                        <a:spcAft>
                          <a:spcPts val="0"/>
                        </a:spcAft>
                        <a:buNone/>
                      </a:pPr>
                      <a:r>
                        <a:rPr lang="en" sz="1100">
                          <a:solidFill>
                            <a:schemeClr val="dk1"/>
                          </a:solidFill>
                        </a:rPr>
                        <a:t>Call methods directly from main GUI</a:t>
                      </a:r>
                      <a:endParaRPr sz="1100">
                        <a:solidFill>
                          <a:schemeClr val="dk1"/>
                        </a:solidFill>
                      </a:endParaRPr>
                    </a:p>
                  </a:txBody>
                  <a:tcPr marT="91425" marB="91425" marR="91425" marL="91425"/>
                </a:tc>
                <a:tc>
                  <a:txBody>
                    <a:bodyPr/>
                    <a:lstStyle/>
                    <a:p>
                      <a:pPr indent="0" lvl="0" marL="0" rtl="0" algn="l">
                        <a:spcBef>
                          <a:spcPts val="0"/>
                        </a:spcBef>
                        <a:spcAft>
                          <a:spcPts val="0"/>
                        </a:spcAft>
                        <a:buNone/>
                      </a:pPr>
                      <a:r>
                        <a:rPr lang="en" sz="1100"/>
                        <a:t>Not Reusable</a:t>
                      </a:r>
                      <a:endParaRPr sz="1100"/>
                    </a:p>
                    <a:p>
                      <a:pPr indent="0" lvl="0" marL="0" rtl="0" algn="l">
                        <a:spcBef>
                          <a:spcPts val="0"/>
                        </a:spcBef>
                        <a:spcAft>
                          <a:spcPts val="0"/>
                        </a:spcAft>
                        <a:buNone/>
                      </a:pPr>
                      <a:r>
                        <a:rPr lang="en" sz="1100"/>
                        <a:t>Code is harder to read/understand</a:t>
                      </a:r>
                      <a:endParaRPr sz="1100"/>
                    </a:p>
                    <a:p>
                      <a:pPr indent="0" lvl="0" marL="0" rtl="0" algn="l">
                        <a:spcBef>
                          <a:spcPts val="0"/>
                        </a:spcBef>
                        <a:spcAft>
                          <a:spcPts val="0"/>
                        </a:spcAft>
                        <a:buNone/>
                      </a:pPr>
                      <a:r>
                        <a:rPr lang="en" sz="1100"/>
                        <a:t>No constructor to pass arguments</a:t>
                      </a:r>
                      <a:endParaRPr sz="1100"/>
                    </a:p>
                  </a:txBody>
                  <a:tcPr marT="91425" marB="91425" marR="91425" marL="91425"/>
                </a:tc>
              </a:tr>
              <a:tr h="618550">
                <a:tc>
                  <a:txBody>
                    <a:bodyPr/>
                    <a:lstStyle/>
                    <a:p>
                      <a:pPr indent="0" lvl="0" marL="0" rtl="0" algn="l">
                        <a:spcBef>
                          <a:spcPts val="0"/>
                        </a:spcBef>
                        <a:spcAft>
                          <a:spcPts val="0"/>
                        </a:spcAft>
                        <a:buNone/>
                      </a:pPr>
                      <a:r>
                        <a:rPr lang="en" sz="1100"/>
                        <a:t>Lambda Expression</a:t>
                      </a:r>
                      <a:endParaRPr sz="1100"/>
                    </a:p>
                  </a:txBody>
                  <a:tcPr marT="91425" marB="91425" marR="91425" marL="91425"/>
                </a:tc>
                <a:tc>
                  <a:txBody>
                    <a:bodyPr/>
                    <a:lstStyle/>
                    <a:p>
                      <a:pPr indent="0" lvl="0" marL="0" rtl="0" algn="l">
                        <a:spcBef>
                          <a:spcPts val="0"/>
                        </a:spcBef>
                        <a:spcAft>
                          <a:spcPts val="0"/>
                        </a:spcAft>
                        <a:buNone/>
                      </a:pPr>
                      <a:r>
                        <a:rPr lang="en" sz="1100"/>
                        <a:t>Full access from main GUI</a:t>
                      </a:r>
                      <a:endParaRPr sz="1100"/>
                    </a:p>
                  </a:txBody>
                  <a:tcPr marT="91425" marB="91425" marR="91425" marL="91425"/>
                </a:tc>
                <a:tc>
                  <a:txBody>
                    <a:bodyPr/>
                    <a:lstStyle/>
                    <a:p>
                      <a:pPr indent="0" lvl="0" marL="0" rtl="0" algn="l">
                        <a:spcBef>
                          <a:spcPts val="0"/>
                        </a:spcBef>
                        <a:spcAft>
                          <a:spcPts val="0"/>
                        </a:spcAft>
                        <a:buNone/>
                      </a:pPr>
                      <a:r>
                        <a:rPr lang="en" sz="1100"/>
                        <a:t>Slight learning curve to adapt to the Lambda Expression Syntax of Java 8</a:t>
                      </a:r>
                      <a:endParaRPr sz="1100"/>
                    </a:p>
                  </a:txBody>
                  <a:tcPr marT="91425" marB="91425" marR="91425" marL="91425"/>
                </a:tc>
              </a:tr>
            </a:tbl>
          </a:graphicData>
        </a:graphic>
      </p:graphicFrame>
      <p:sp>
        <p:nvSpPr>
          <p:cNvPr id="323" name="Google Shape;323;p28"/>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7" name="Shape 327"/>
        <p:cNvGrpSpPr/>
        <p:nvPr/>
      </p:nvGrpSpPr>
      <p:grpSpPr>
        <a:xfrm>
          <a:off x="0" y="0"/>
          <a:ext cx="0" cy="0"/>
          <a:chOff x="0" y="0"/>
          <a:chExt cx="0" cy="0"/>
        </a:xfrm>
      </p:grpSpPr>
      <p:sp>
        <p:nvSpPr>
          <p:cNvPr id="328" name="Google Shape;328;p29"/>
          <p:cNvSpPr txBox="1"/>
          <p:nvPr/>
        </p:nvSpPr>
        <p:spPr>
          <a:xfrm>
            <a:off x="-100" y="0"/>
            <a:ext cx="9144000" cy="12537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329" name="Google Shape;329;p29"/>
          <p:cNvGraphicFramePr/>
          <p:nvPr/>
        </p:nvGraphicFramePr>
        <p:xfrm>
          <a:off x="532925" y="1428825"/>
          <a:ext cx="3000000" cy="3000000"/>
        </p:xfrm>
        <a:graphic>
          <a:graphicData uri="http://schemas.openxmlformats.org/drawingml/2006/table">
            <a:tbl>
              <a:tblPr>
                <a:noFill/>
                <a:tableStyleId>{9670CA9E-F14F-4D27-91CD-8F6223D0CA51}</a:tableStyleId>
              </a:tblPr>
              <a:tblGrid>
                <a:gridCol w="1609125"/>
                <a:gridCol w="3066700"/>
                <a:gridCol w="3402325"/>
              </a:tblGrid>
              <a:tr h="430900">
                <a:tc>
                  <a:txBody>
                    <a:bodyPr/>
                    <a:lstStyle/>
                    <a:p>
                      <a:pPr indent="0" lvl="0" marL="0" rtl="0" algn="l">
                        <a:spcBef>
                          <a:spcPts val="0"/>
                        </a:spcBef>
                        <a:spcAft>
                          <a:spcPts val="0"/>
                        </a:spcAft>
                        <a:buNone/>
                      </a:pPr>
                      <a:r>
                        <a:rPr b="1" lang="en">
                          <a:solidFill>
                            <a:schemeClr val="dk1"/>
                          </a:solidFill>
                        </a:rPr>
                        <a:t>Listener</a:t>
                      </a:r>
                      <a:endParaRPr b="1">
                        <a:solidFill>
                          <a:schemeClr val="dk1"/>
                        </a:solidFill>
                      </a:endParaRPr>
                    </a:p>
                  </a:txBody>
                  <a:tcPr marT="91425" marB="91425" marR="91425" marL="91425">
                    <a:solidFill>
                      <a:srgbClr val="EFEFEF"/>
                    </a:solidFill>
                  </a:tcPr>
                </a:tc>
                <a:tc>
                  <a:txBody>
                    <a:bodyPr/>
                    <a:lstStyle/>
                    <a:p>
                      <a:pPr indent="0" lvl="0" marL="0" rtl="0" algn="l">
                        <a:spcBef>
                          <a:spcPts val="0"/>
                        </a:spcBef>
                        <a:spcAft>
                          <a:spcPts val="0"/>
                        </a:spcAft>
                        <a:buNone/>
                      </a:pPr>
                      <a:r>
                        <a:rPr b="1" lang="en"/>
                        <a:t>Type(s) of Event Handled</a:t>
                      </a:r>
                      <a:endParaRPr b="1"/>
                    </a:p>
                  </a:txBody>
                  <a:tcPr marT="91425" marB="91425" marR="91425" marL="91425">
                    <a:solidFill>
                      <a:srgbClr val="EFEFEF"/>
                    </a:solidFill>
                  </a:tcPr>
                </a:tc>
                <a:tc>
                  <a:txBody>
                    <a:bodyPr/>
                    <a:lstStyle/>
                    <a:p>
                      <a:pPr indent="0" lvl="0" marL="0" rtl="0" algn="l">
                        <a:spcBef>
                          <a:spcPts val="0"/>
                        </a:spcBef>
                        <a:spcAft>
                          <a:spcPts val="0"/>
                        </a:spcAft>
                        <a:buNone/>
                      </a:pPr>
                      <a:r>
                        <a:rPr b="1" lang="en"/>
                        <a:t>Associated Method(s)</a:t>
                      </a:r>
                      <a:endParaRPr b="1"/>
                    </a:p>
                  </a:txBody>
                  <a:tcPr marT="91425" marB="91425" marR="91425" marL="91425">
                    <a:solidFill>
                      <a:srgbClr val="EFEFEF"/>
                    </a:solidFill>
                  </a:tcPr>
                </a:tc>
              </a:tr>
              <a:tr h="335050">
                <a:tc>
                  <a:txBody>
                    <a:bodyPr/>
                    <a:lstStyle/>
                    <a:p>
                      <a:pPr indent="0" lvl="0" marL="0" rtl="0" algn="l">
                        <a:spcBef>
                          <a:spcPts val="0"/>
                        </a:spcBef>
                        <a:spcAft>
                          <a:spcPts val="0"/>
                        </a:spcAft>
                        <a:buNone/>
                      </a:pPr>
                      <a:r>
                        <a:rPr lang="en" sz="1100">
                          <a:solidFill>
                            <a:schemeClr val="dk1"/>
                          </a:solidFill>
                        </a:rPr>
                        <a:t>ActionListener</a:t>
                      </a:r>
                      <a:endParaRPr sz="1100"/>
                    </a:p>
                  </a:txBody>
                  <a:tcPr marT="91425" marB="91425" marR="91425" marL="91425">
                    <a:solidFill>
                      <a:srgbClr val="FFF2CC"/>
                    </a:solidFill>
                  </a:tcPr>
                </a:tc>
                <a:tc>
                  <a:txBody>
                    <a:bodyPr/>
                    <a:lstStyle/>
                    <a:p>
                      <a:pPr indent="0" lvl="0" marL="0" rtl="0" algn="l">
                        <a:spcBef>
                          <a:spcPts val="0"/>
                        </a:spcBef>
                        <a:spcAft>
                          <a:spcPts val="0"/>
                        </a:spcAft>
                        <a:buNone/>
                      </a:pPr>
                      <a:r>
                        <a:rPr lang="en" sz="1100"/>
                        <a:t>Button and RadioButton Events</a:t>
                      </a:r>
                      <a:endParaRPr sz="1100"/>
                    </a:p>
                  </a:txBody>
                  <a:tcPr marT="91425" marB="91425" marR="91425" marL="91425">
                    <a:solidFill>
                      <a:srgbClr val="FFF2CC"/>
                    </a:solidFill>
                  </a:tcPr>
                </a:tc>
                <a:tc>
                  <a:txBody>
                    <a:bodyPr/>
                    <a:lstStyle/>
                    <a:p>
                      <a:pPr indent="0" lvl="0" marL="0" rtl="0" algn="l">
                        <a:spcBef>
                          <a:spcPts val="0"/>
                        </a:spcBef>
                        <a:spcAft>
                          <a:spcPts val="0"/>
                        </a:spcAft>
                        <a:buNone/>
                      </a:pPr>
                      <a:r>
                        <a:rPr lang="en" sz="1100"/>
                        <a:t>actionPerformed(ActionEvent event)</a:t>
                      </a:r>
                      <a:endParaRPr sz="1100"/>
                    </a:p>
                  </a:txBody>
                  <a:tcPr marT="91425" marB="91425" marR="91425" marL="91425">
                    <a:solidFill>
                      <a:srgbClr val="FFF2CC"/>
                    </a:solidFill>
                  </a:tcPr>
                </a:tc>
              </a:tr>
              <a:tr h="341800">
                <a:tc>
                  <a:txBody>
                    <a:bodyPr/>
                    <a:lstStyle/>
                    <a:p>
                      <a:pPr indent="0" lvl="0" marL="0" rtl="0" algn="l">
                        <a:spcBef>
                          <a:spcPts val="0"/>
                        </a:spcBef>
                        <a:spcAft>
                          <a:spcPts val="0"/>
                        </a:spcAft>
                        <a:buNone/>
                      </a:pPr>
                      <a:r>
                        <a:rPr lang="en" sz="1100"/>
                        <a:t>TextListener</a:t>
                      </a:r>
                      <a:endParaRPr sz="1100"/>
                    </a:p>
                  </a:txBody>
                  <a:tcPr marT="91425" marB="91425" marR="91425" marL="91425">
                    <a:solidFill>
                      <a:srgbClr val="FFF2CC"/>
                    </a:solidFill>
                  </a:tcPr>
                </a:tc>
                <a:tc>
                  <a:txBody>
                    <a:bodyPr/>
                    <a:lstStyle/>
                    <a:p>
                      <a:pPr indent="0" lvl="0" marL="0" rtl="0" algn="l">
                        <a:spcBef>
                          <a:spcPts val="0"/>
                        </a:spcBef>
                        <a:spcAft>
                          <a:spcPts val="0"/>
                        </a:spcAft>
                        <a:buNone/>
                      </a:pPr>
                      <a:r>
                        <a:rPr lang="en" sz="1100"/>
                        <a:t>Text </a:t>
                      </a:r>
                      <a:r>
                        <a:rPr lang="en" sz="1100">
                          <a:solidFill>
                            <a:schemeClr val="dk1"/>
                          </a:solidFill>
                        </a:rPr>
                        <a:t>Events </a:t>
                      </a:r>
                      <a:r>
                        <a:rPr lang="en" sz="1100"/>
                        <a:t>in TextFields and TextAreas</a:t>
                      </a:r>
                      <a:endParaRPr sz="1100"/>
                    </a:p>
                  </a:txBody>
                  <a:tcPr marT="91425" marB="91425" marR="91425" marL="91425">
                    <a:solidFill>
                      <a:srgbClr val="FFF2CC"/>
                    </a:solidFill>
                  </a:tcPr>
                </a:tc>
                <a:tc>
                  <a:txBody>
                    <a:bodyPr/>
                    <a:lstStyle/>
                    <a:p>
                      <a:pPr indent="0" lvl="0" marL="0" rtl="0" algn="l">
                        <a:spcBef>
                          <a:spcPts val="0"/>
                        </a:spcBef>
                        <a:spcAft>
                          <a:spcPts val="0"/>
                        </a:spcAft>
                        <a:buNone/>
                      </a:pPr>
                      <a:r>
                        <a:rPr lang="en" sz="1100">
                          <a:solidFill>
                            <a:schemeClr val="dk1"/>
                          </a:solidFill>
                        </a:rPr>
                        <a:t>textValueChanged(TextEvent event)</a:t>
                      </a:r>
                      <a:endParaRPr sz="1100"/>
                    </a:p>
                  </a:txBody>
                  <a:tcPr marT="91425" marB="91425" marR="91425" marL="91425">
                    <a:solidFill>
                      <a:srgbClr val="FFF2CC"/>
                    </a:solidFill>
                  </a:tcPr>
                </a:tc>
              </a:tr>
              <a:tr h="647825">
                <a:tc>
                  <a:txBody>
                    <a:bodyPr/>
                    <a:lstStyle/>
                    <a:p>
                      <a:pPr indent="0" lvl="0" marL="0" rtl="0" algn="l">
                        <a:spcBef>
                          <a:spcPts val="0"/>
                        </a:spcBef>
                        <a:spcAft>
                          <a:spcPts val="0"/>
                        </a:spcAft>
                        <a:buNone/>
                      </a:pPr>
                      <a:r>
                        <a:rPr lang="en" sz="1100"/>
                        <a:t>KeyListener</a:t>
                      </a:r>
                      <a:endParaRPr sz="1100"/>
                    </a:p>
                  </a:txBody>
                  <a:tcPr marT="91425" marB="91425" marR="91425" marL="91425">
                    <a:solidFill>
                      <a:srgbClr val="FFF2CC"/>
                    </a:solidFill>
                  </a:tcPr>
                </a:tc>
                <a:tc>
                  <a:txBody>
                    <a:bodyPr/>
                    <a:lstStyle/>
                    <a:p>
                      <a:pPr indent="0" lvl="0" marL="0" rtl="0" algn="l">
                        <a:spcBef>
                          <a:spcPts val="0"/>
                        </a:spcBef>
                        <a:spcAft>
                          <a:spcPts val="0"/>
                        </a:spcAft>
                        <a:buNone/>
                      </a:pPr>
                      <a:r>
                        <a:rPr lang="en" sz="1100"/>
                        <a:t>Keyboard Events</a:t>
                      </a:r>
                      <a:endParaRPr sz="1100"/>
                    </a:p>
                  </a:txBody>
                  <a:tcPr marT="91425" marB="91425" marR="91425" marL="91425">
                    <a:solidFill>
                      <a:srgbClr val="FFF2CC"/>
                    </a:solidFill>
                  </a:tcPr>
                </a:tc>
                <a:tc>
                  <a:txBody>
                    <a:bodyPr/>
                    <a:lstStyle/>
                    <a:p>
                      <a:pPr indent="0" lvl="0" marL="0" rtl="0" algn="l">
                        <a:spcBef>
                          <a:spcPts val="0"/>
                        </a:spcBef>
                        <a:spcAft>
                          <a:spcPts val="0"/>
                        </a:spcAft>
                        <a:buNone/>
                      </a:pPr>
                      <a:r>
                        <a:rPr lang="en" sz="1100">
                          <a:solidFill>
                            <a:schemeClr val="dk1"/>
                          </a:solidFill>
                        </a:rPr>
                        <a:t>keyPressed(KeyEvent event) </a:t>
                      </a:r>
                      <a:endParaRPr sz="1100">
                        <a:solidFill>
                          <a:schemeClr val="dk1"/>
                        </a:solidFill>
                      </a:endParaRPr>
                    </a:p>
                    <a:p>
                      <a:pPr indent="0" lvl="0" marL="0" rtl="0" algn="l">
                        <a:spcBef>
                          <a:spcPts val="0"/>
                        </a:spcBef>
                        <a:spcAft>
                          <a:spcPts val="0"/>
                        </a:spcAft>
                        <a:buNone/>
                      </a:pPr>
                      <a:r>
                        <a:rPr lang="en" sz="1100">
                          <a:solidFill>
                            <a:schemeClr val="dk1"/>
                          </a:solidFill>
                        </a:rPr>
                        <a:t>keyReleased(KeyEvent event) </a:t>
                      </a:r>
                      <a:endParaRPr sz="1100">
                        <a:solidFill>
                          <a:schemeClr val="dk1"/>
                        </a:solidFill>
                      </a:endParaRPr>
                    </a:p>
                    <a:p>
                      <a:pPr indent="0" lvl="0" marL="0" rtl="0" algn="l">
                        <a:spcBef>
                          <a:spcPts val="0"/>
                        </a:spcBef>
                        <a:spcAft>
                          <a:spcPts val="0"/>
                        </a:spcAft>
                        <a:buNone/>
                      </a:pPr>
                      <a:r>
                        <a:rPr lang="en" sz="1100">
                          <a:solidFill>
                            <a:schemeClr val="dk1"/>
                          </a:solidFill>
                        </a:rPr>
                        <a:t>keyTyped(KeyEvent event) </a:t>
                      </a:r>
                      <a:endParaRPr sz="1100"/>
                    </a:p>
                  </a:txBody>
                  <a:tcPr marT="91425" marB="91425" marR="91425" marL="91425">
                    <a:solidFill>
                      <a:srgbClr val="FFF2CC"/>
                    </a:solidFill>
                  </a:tcPr>
                </a:tc>
              </a:tr>
              <a:tr h="529350">
                <a:tc>
                  <a:txBody>
                    <a:bodyPr/>
                    <a:lstStyle/>
                    <a:p>
                      <a:pPr indent="0" lvl="0" marL="0" rtl="0" algn="l">
                        <a:spcBef>
                          <a:spcPts val="0"/>
                        </a:spcBef>
                        <a:spcAft>
                          <a:spcPts val="0"/>
                        </a:spcAft>
                        <a:buNone/>
                      </a:pPr>
                      <a:r>
                        <a:rPr lang="en" sz="1100"/>
                        <a:t>FocusListener</a:t>
                      </a:r>
                      <a:endParaRPr sz="1100"/>
                    </a:p>
                  </a:txBody>
                  <a:tcPr marT="91425" marB="91425" marR="91425" marL="91425">
                    <a:solidFill>
                      <a:srgbClr val="FFF2CC"/>
                    </a:solidFill>
                  </a:tcPr>
                </a:tc>
                <a:tc>
                  <a:txBody>
                    <a:bodyPr/>
                    <a:lstStyle/>
                    <a:p>
                      <a:pPr indent="0" lvl="0" marL="0" rtl="0" algn="l">
                        <a:spcBef>
                          <a:spcPts val="0"/>
                        </a:spcBef>
                        <a:spcAft>
                          <a:spcPts val="0"/>
                        </a:spcAft>
                        <a:buNone/>
                      </a:pPr>
                      <a:r>
                        <a:rPr lang="en" sz="1100"/>
                        <a:t>Component Focus Events</a:t>
                      </a:r>
                      <a:endParaRPr sz="1100"/>
                    </a:p>
                  </a:txBody>
                  <a:tcPr marT="91425" marB="91425" marR="91425" marL="91425">
                    <a:solidFill>
                      <a:srgbClr val="FFF2CC"/>
                    </a:solidFill>
                  </a:tcPr>
                </a:tc>
                <a:tc>
                  <a:txBody>
                    <a:bodyPr/>
                    <a:lstStyle/>
                    <a:p>
                      <a:pPr indent="0" lvl="0" marL="0" rtl="0" algn="l">
                        <a:spcBef>
                          <a:spcPts val="0"/>
                        </a:spcBef>
                        <a:spcAft>
                          <a:spcPts val="0"/>
                        </a:spcAft>
                        <a:buNone/>
                      </a:pPr>
                      <a:r>
                        <a:rPr lang="en" sz="1100">
                          <a:solidFill>
                            <a:schemeClr val="dk1"/>
                          </a:solidFill>
                        </a:rPr>
                        <a:t>focusGained(FocusEvent event)</a:t>
                      </a:r>
                      <a:endParaRPr sz="1100">
                        <a:solidFill>
                          <a:schemeClr val="dk1"/>
                        </a:solidFill>
                      </a:endParaRPr>
                    </a:p>
                    <a:p>
                      <a:pPr indent="0" lvl="0" marL="0" rtl="0" algn="l">
                        <a:spcBef>
                          <a:spcPts val="0"/>
                        </a:spcBef>
                        <a:spcAft>
                          <a:spcPts val="0"/>
                        </a:spcAft>
                        <a:buNone/>
                      </a:pPr>
                      <a:r>
                        <a:rPr lang="en" sz="1100">
                          <a:solidFill>
                            <a:schemeClr val="dk1"/>
                          </a:solidFill>
                        </a:rPr>
                        <a:t>focusLost(FocusEvent event)</a:t>
                      </a:r>
                      <a:endParaRPr sz="1100">
                        <a:solidFill>
                          <a:schemeClr val="dk1"/>
                        </a:solidFill>
                      </a:endParaRPr>
                    </a:p>
                  </a:txBody>
                  <a:tcPr marT="91425" marB="91425" marR="91425" marL="91425">
                    <a:solidFill>
                      <a:srgbClr val="FFF2CC"/>
                    </a:solidFill>
                  </a:tcPr>
                </a:tc>
              </a:tr>
              <a:tr h="618550">
                <a:tc>
                  <a:txBody>
                    <a:bodyPr/>
                    <a:lstStyle/>
                    <a:p>
                      <a:pPr indent="0" lvl="0" marL="0" rtl="0" algn="l">
                        <a:spcBef>
                          <a:spcPts val="0"/>
                        </a:spcBef>
                        <a:spcAft>
                          <a:spcPts val="0"/>
                        </a:spcAft>
                        <a:buNone/>
                      </a:pPr>
                      <a:r>
                        <a:rPr lang="en" sz="1100">
                          <a:solidFill>
                            <a:schemeClr val="dk1"/>
                          </a:solidFill>
                        </a:rPr>
                        <a:t>WindowListener</a:t>
                      </a:r>
                      <a:endParaRPr sz="1100"/>
                    </a:p>
                  </a:txBody>
                  <a:tcPr marT="91425" marB="91425" marR="91425" marL="91425">
                    <a:solidFill>
                      <a:srgbClr val="FFF2CC"/>
                    </a:solidFill>
                  </a:tcPr>
                </a:tc>
                <a:tc>
                  <a:txBody>
                    <a:bodyPr/>
                    <a:lstStyle/>
                    <a:p>
                      <a:pPr indent="0" lvl="0" marL="0" rtl="0" algn="l">
                        <a:spcBef>
                          <a:spcPts val="0"/>
                        </a:spcBef>
                        <a:spcAft>
                          <a:spcPts val="0"/>
                        </a:spcAft>
                        <a:buNone/>
                      </a:pPr>
                      <a:r>
                        <a:rPr lang="en" sz="1100"/>
                        <a:t>Window Events</a:t>
                      </a:r>
                      <a:endParaRPr sz="1100"/>
                    </a:p>
                  </a:txBody>
                  <a:tcPr marT="91425" marB="91425" marR="91425" marL="91425">
                    <a:solidFill>
                      <a:srgbClr val="FFF2CC"/>
                    </a:solidFill>
                  </a:tcPr>
                </a:tc>
                <a:tc>
                  <a:txBody>
                    <a:bodyPr/>
                    <a:lstStyle/>
                    <a:p>
                      <a:pPr indent="0" lvl="0" marL="0" rtl="0" algn="l">
                        <a:spcBef>
                          <a:spcPts val="0"/>
                        </a:spcBef>
                        <a:spcAft>
                          <a:spcPts val="0"/>
                        </a:spcAft>
                        <a:buNone/>
                      </a:pPr>
                      <a:r>
                        <a:rPr lang="en" sz="1100">
                          <a:solidFill>
                            <a:schemeClr val="dk1"/>
                          </a:solidFill>
                        </a:rPr>
                        <a:t>windowOpened(WindowEvent event)</a:t>
                      </a:r>
                      <a:endParaRPr sz="1100">
                        <a:solidFill>
                          <a:schemeClr val="dk1"/>
                        </a:solidFill>
                      </a:endParaRPr>
                    </a:p>
                    <a:p>
                      <a:pPr indent="0" lvl="0" marL="0" rtl="0" algn="l">
                        <a:spcBef>
                          <a:spcPts val="0"/>
                        </a:spcBef>
                        <a:spcAft>
                          <a:spcPts val="0"/>
                        </a:spcAft>
                        <a:buNone/>
                      </a:pPr>
                      <a:r>
                        <a:rPr lang="en" sz="1100">
                          <a:solidFill>
                            <a:schemeClr val="dk1"/>
                          </a:solidFill>
                        </a:rPr>
                        <a:t>windowClosing(WindowEvent event)</a:t>
                      </a:r>
                      <a:endParaRPr sz="1100">
                        <a:solidFill>
                          <a:schemeClr val="dk1"/>
                        </a:solidFill>
                      </a:endParaRPr>
                    </a:p>
                    <a:p>
                      <a:pPr indent="0" lvl="0" marL="0" rtl="0" algn="l">
                        <a:spcBef>
                          <a:spcPts val="0"/>
                        </a:spcBef>
                        <a:spcAft>
                          <a:spcPts val="0"/>
                        </a:spcAft>
                        <a:buNone/>
                      </a:pPr>
                      <a:r>
                        <a:rPr lang="en" sz="1100">
                          <a:solidFill>
                            <a:schemeClr val="dk1"/>
                          </a:solidFill>
                        </a:rPr>
                        <a:t>windowClosed(WindowEvent event)</a:t>
                      </a:r>
                      <a:endParaRPr sz="1100">
                        <a:solidFill>
                          <a:schemeClr val="dk1"/>
                        </a:solidFill>
                      </a:endParaRPr>
                    </a:p>
                    <a:p>
                      <a:pPr indent="0" lvl="0" marL="0" rtl="0" algn="l">
                        <a:spcBef>
                          <a:spcPts val="0"/>
                        </a:spcBef>
                        <a:spcAft>
                          <a:spcPts val="0"/>
                        </a:spcAft>
                        <a:buNone/>
                      </a:pPr>
                      <a:r>
                        <a:rPr lang="en" sz="1100">
                          <a:solidFill>
                            <a:schemeClr val="dk1"/>
                          </a:solidFill>
                        </a:rPr>
                        <a:t>windowActivated(WindowEvent event)</a:t>
                      </a:r>
                      <a:endParaRPr sz="1100">
                        <a:solidFill>
                          <a:schemeClr val="dk1"/>
                        </a:solidFill>
                      </a:endParaRPr>
                    </a:p>
                    <a:p>
                      <a:pPr indent="0" lvl="0" marL="0" rtl="0" algn="l">
                        <a:spcBef>
                          <a:spcPts val="0"/>
                        </a:spcBef>
                        <a:spcAft>
                          <a:spcPts val="0"/>
                        </a:spcAft>
                        <a:buNone/>
                      </a:pPr>
                      <a:r>
                        <a:rPr lang="en" sz="1100">
                          <a:solidFill>
                            <a:schemeClr val="dk1"/>
                          </a:solidFill>
                        </a:rPr>
                        <a:t>windowDeactivated(WindowEvent event)</a:t>
                      </a:r>
                      <a:endParaRPr sz="1100"/>
                    </a:p>
                  </a:txBody>
                  <a:tcPr marT="91425" marB="91425" marR="91425" marL="91425">
                    <a:solidFill>
                      <a:srgbClr val="FFF2CC"/>
                    </a:solidFill>
                  </a:tcPr>
                </a:tc>
              </a:tr>
            </a:tbl>
          </a:graphicData>
        </a:graphic>
      </p:graphicFrame>
      <p:sp>
        <p:nvSpPr>
          <p:cNvPr id="330" name="Google Shape;330;p29"/>
          <p:cNvSpPr txBox="1"/>
          <p:nvPr>
            <p:ph type="title"/>
          </p:nvPr>
        </p:nvSpPr>
        <p:spPr>
          <a:xfrm>
            <a:off x="457200" y="205978"/>
            <a:ext cx="8229600" cy="857400"/>
          </a:xfrm>
          <a:prstGeom prst="rect">
            <a:avLst/>
          </a:prstGeom>
          <a:solidFill>
            <a:srgbClr val="FFF2CC"/>
          </a:solidFill>
        </p:spPr>
        <p:txBody>
          <a:bodyPr anchorCtr="0" anchor="b" bIns="91425" lIns="91425" spcFirstLastPara="1" rIns="91425" wrap="square" tIns="91425">
            <a:noAutofit/>
          </a:bodyPr>
          <a:lstStyle/>
          <a:p>
            <a:pPr indent="0" lvl="0" marL="0" rtl="0" algn="l">
              <a:spcBef>
                <a:spcPts val="0"/>
              </a:spcBef>
              <a:spcAft>
                <a:spcPts val="0"/>
              </a:spcAft>
              <a:buNone/>
            </a:pPr>
            <a:r>
              <a:rPr lang="en"/>
              <a:t>Event Listeners and their methods 1</a:t>
            </a:r>
            <a:endParaRPr/>
          </a:p>
        </p:txBody>
      </p:sp>
      <p:sp>
        <p:nvSpPr>
          <p:cNvPr id="331" name="Google Shape;331;p29"/>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5" name="Shape 335"/>
        <p:cNvGrpSpPr/>
        <p:nvPr/>
      </p:nvGrpSpPr>
      <p:grpSpPr>
        <a:xfrm>
          <a:off x="0" y="0"/>
          <a:ext cx="0" cy="0"/>
          <a:chOff x="0" y="0"/>
          <a:chExt cx="0" cy="0"/>
        </a:xfrm>
      </p:grpSpPr>
      <p:graphicFrame>
        <p:nvGraphicFramePr>
          <p:cNvPr id="336" name="Google Shape;336;p30"/>
          <p:cNvGraphicFramePr/>
          <p:nvPr/>
        </p:nvGraphicFramePr>
        <p:xfrm>
          <a:off x="532925" y="1399675"/>
          <a:ext cx="3000000" cy="3000000"/>
        </p:xfrm>
        <a:graphic>
          <a:graphicData uri="http://schemas.openxmlformats.org/drawingml/2006/table">
            <a:tbl>
              <a:tblPr>
                <a:noFill/>
                <a:tableStyleId>{9670CA9E-F14F-4D27-91CD-8F6223D0CA51}</a:tableStyleId>
              </a:tblPr>
              <a:tblGrid>
                <a:gridCol w="1609125"/>
                <a:gridCol w="3066700"/>
                <a:gridCol w="3402325"/>
              </a:tblGrid>
              <a:tr h="292750">
                <a:tc>
                  <a:txBody>
                    <a:bodyPr/>
                    <a:lstStyle/>
                    <a:p>
                      <a:pPr indent="0" lvl="0" marL="0" rtl="0" algn="l">
                        <a:spcBef>
                          <a:spcPts val="0"/>
                        </a:spcBef>
                        <a:spcAft>
                          <a:spcPts val="0"/>
                        </a:spcAft>
                        <a:buNone/>
                      </a:pPr>
                      <a:r>
                        <a:rPr b="1" lang="en">
                          <a:solidFill>
                            <a:schemeClr val="dk1"/>
                          </a:solidFill>
                        </a:rPr>
                        <a:t>Listener</a:t>
                      </a:r>
                      <a:endParaRPr b="1">
                        <a:solidFill>
                          <a:schemeClr val="dk1"/>
                        </a:solidFill>
                      </a:endParaRPr>
                    </a:p>
                  </a:txBody>
                  <a:tcPr marT="91425" marB="91425" marR="91425" marL="91425">
                    <a:solidFill>
                      <a:srgbClr val="EFEFEF"/>
                    </a:solidFill>
                  </a:tcPr>
                </a:tc>
                <a:tc>
                  <a:txBody>
                    <a:bodyPr/>
                    <a:lstStyle/>
                    <a:p>
                      <a:pPr indent="0" lvl="0" marL="0" rtl="0" algn="l">
                        <a:spcBef>
                          <a:spcPts val="0"/>
                        </a:spcBef>
                        <a:spcAft>
                          <a:spcPts val="0"/>
                        </a:spcAft>
                        <a:buNone/>
                      </a:pPr>
                      <a:r>
                        <a:rPr b="1" lang="en"/>
                        <a:t>Type(s) of Event Handled</a:t>
                      </a:r>
                      <a:endParaRPr b="1"/>
                    </a:p>
                  </a:txBody>
                  <a:tcPr marT="91425" marB="91425" marR="91425" marL="91425">
                    <a:solidFill>
                      <a:srgbClr val="EFEFEF"/>
                    </a:solidFill>
                  </a:tcPr>
                </a:tc>
                <a:tc>
                  <a:txBody>
                    <a:bodyPr/>
                    <a:lstStyle/>
                    <a:p>
                      <a:pPr indent="0" lvl="0" marL="0" rtl="0" algn="l">
                        <a:spcBef>
                          <a:spcPts val="0"/>
                        </a:spcBef>
                        <a:spcAft>
                          <a:spcPts val="0"/>
                        </a:spcAft>
                        <a:buNone/>
                      </a:pPr>
                      <a:r>
                        <a:rPr b="1" lang="en"/>
                        <a:t>Associated Method(s)</a:t>
                      </a:r>
                      <a:endParaRPr b="1"/>
                    </a:p>
                  </a:txBody>
                  <a:tcPr marT="91425" marB="91425" marR="91425" marL="91425">
                    <a:solidFill>
                      <a:srgbClr val="EFEFEF"/>
                    </a:solidFill>
                  </a:tcPr>
                </a:tc>
              </a:tr>
              <a:tr h="265450">
                <a:tc>
                  <a:txBody>
                    <a:bodyPr/>
                    <a:lstStyle/>
                    <a:p>
                      <a:pPr indent="0" lvl="0" marL="0" rtl="0" algn="l">
                        <a:spcBef>
                          <a:spcPts val="0"/>
                        </a:spcBef>
                        <a:spcAft>
                          <a:spcPts val="0"/>
                        </a:spcAft>
                        <a:buNone/>
                      </a:pPr>
                      <a:r>
                        <a:rPr lang="en" sz="1100">
                          <a:solidFill>
                            <a:schemeClr val="dk1"/>
                          </a:solidFill>
                        </a:rPr>
                        <a:t>MouseListener</a:t>
                      </a:r>
                      <a:endParaRPr sz="1100">
                        <a:solidFill>
                          <a:schemeClr val="dk1"/>
                        </a:solidFill>
                      </a:endParaRPr>
                    </a:p>
                    <a:p>
                      <a:pPr indent="0" lvl="0" marL="0" rtl="0" algn="l">
                        <a:spcBef>
                          <a:spcPts val="0"/>
                        </a:spcBef>
                        <a:spcAft>
                          <a:spcPts val="0"/>
                        </a:spcAft>
                        <a:buNone/>
                      </a:pPr>
                      <a:r>
                        <a:t/>
                      </a:r>
                      <a:endParaRPr sz="1100">
                        <a:solidFill>
                          <a:schemeClr val="dk1"/>
                        </a:solidFill>
                      </a:endParaRPr>
                    </a:p>
                  </a:txBody>
                  <a:tcPr marT="91425" marB="91425" marR="91425" marL="91425">
                    <a:solidFill>
                      <a:srgbClr val="FFF2CC"/>
                    </a:solidFill>
                  </a:tcPr>
                </a:tc>
                <a:tc>
                  <a:txBody>
                    <a:bodyPr/>
                    <a:lstStyle/>
                    <a:p>
                      <a:pPr indent="0" lvl="0" marL="0" rtl="0" algn="l">
                        <a:spcBef>
                          <a:spcPts val="0"/>
                        </a:spcBef>
                        <a:spcAft>
                          <a:spcPts val="0"/>
                        </a:spcAft>
                        <a:buNone/>
                      </a:pPr>
                      <a:r>
                        <a:rPr lang="en" sz="1100">
                          <a:solidFill>
                            <a:schemeClr val="dk1"/>
                          </a:solidFill>
                        </a:rPr>
                        <a:t>Basic Mouse Events</a:t>
                      </a:r>
                      <a:endParaRPr sz="1100">
                        <a:solidFill>
                          <a:schemeClr val="dk1"/>
                        </a:solidFill>
                      </a:endParaRPr>
                    </a:p>
                    <a:p>
                      <a:pPr indent="0" lvl="0" marL="457200" rtl="0" algn="l">
                        <a:spcBef>
                          <a:spcPts val="0"/>
                        </a:spcBef>
                        <a:spcAft>
                          <a:spcPts val="0"/>
                        </a:spcAft>
                        <a:buNone/>
                      </a:pPr>
                      <a:r>
                        <a:rPr lang="en" sz="1100">
                          <a:solidFill>
                            <a:schemeClr val="dk1"/>
                          </a:solidFill>
                        </a:rPr>
                        <a:t>(Does not handle mouse movement)</a:t>
                      </a:r>
                      <a:endParaRPr sz="1100">
                        <a:solidFill>
                          <a:schemeClr val="dk1"/>
                        </a:solidFill>
                      </a:endParaRPr>
                    </a:p>
                  </a:txBody>
                  <a:tcPr marT="91425" marB="91425" marR="91425" marL="91425">
                    <a:solidFill>
                      <a:srgbClr val="FFF2CC"/>
                    </a:solidFill>
                  </a:tcPr>
                </a:tc>
                <a:tc>
                  <a:txBody>
                    <a:bodyPr/>
                    <a:lstStyle/>
                    <a:p>
                      <a:pPr indent="0" lvl="0" marL="0" rtl="0" algn="l">
                        <a:spcBef>
                          <a:spcPts val="0"/>
                        </a:spcBef>
                        <a:spcAft>
                          <a:spcPts val="0"/>
                        </a:spcAft>
                        <a:buNone/>
                      </a:pPr>
                      <a:r>
                        <a:rPr lang="en" sz="1100">
                          <a:solidFill>
                            <a:schemeClr val="dk1"/>
                          </a:solidFill>
                        </a:rPr>
                        <a:t>mouseEntered(MouseEvent event)</a:t>
                      </a:r>
                      <a:endParaRPr sz="1100">
                        <a:solidFill>
                          <a:schemeClr val="dk1"/>
                        </a:solidFill>
                      </a:endParaRPr>
                    </a:p>
                    <a:p>
                      <a:pPr indent="0" lvl="0" marL="0" rtl="0" algn="l">
                        <a:spcBef>
                          <a:spcPts val="0"/>
                        </a:spcBef>
                        <a:spcAft>
                          <a:spcPts val="0"/>
                        </a:spcAft>
                        <a:buNone/>
                      </a:pPr>
                      <a:r>
                        <a:rPr lang="en" sz="1100">
                          <a:solidFill>
                            <a:schemeClr val="dk1"/>
                          </a:solidFill>
                        </a:rPr>
                        <a:t>mouseExited(MouseEvent event)</a:t>
                      </a:r>
                      <a:endParaRPr sz="1100">
                        <a:solidFill>
                          <a:schemeClr val="dk1"/>
                        </a:solidFill>
                      </a:endParaRPr>
                    </a:p>
                    <a:p>
                      <a:pPr indent="0" lvl="0" marL="0" rtl="0" algn="l">
                        <a:spcBef>
                          <a:spcPts val="0"/>
                        </a:spcBef>
                        <a:spcAft>
                          <a:spcPts val="0"/>
                        </a:spcAft>
                        <a:buNone/>
                      </a:pPr>
                      <a:r>
                        <a:rPr lang="en" sz="1100">
                          <a:solidFill>
                            <a:schemeClr val="dk1"/>
                          </a:solidFill>
                        </a:rPr>
                        <a:t>mousePressed(MouseEvent event)</a:t>
                      </a:r>
                      <a:endParaRPr sz="1100">
                        <a:solidFill>
                          <a:schemeClr val="dk1"/>
                        </a:solidFill>
                      </a:endParaRPr>
                    </a:p>
                    <a:p>
                      <a:pPr indent="0" lvl="0" marL="0" rtl="0" algn="l">
                        <a:spcBef>
                          <a:spcPts val="0"/>
                        </a:spcBef>
                        <a:spcAft>
                          <a:spcPts val="0"/>
                        </a:spcAft>
                        <a:buNone/>
                      </a:pPr>
                      <a:r>
                        <a:rPr lang="en" sz="1100">
                          <a:solidFill>
                            <a:schemeClr val="dk1"/>
                          </a:solidFill>
                        </a:rPr>
                        <a:t>mouseReleased(MouseEvent event)</a:t>
                      </a:r>
                      <a:endParaRPr sz="1100">
                        <a:solidFill>
                          <a:schemeClr val="dk1"/>
                        </a:solidFill>
                      </a:endParaRPr>
                    </a:p>
                    <a:p>
                      <a:pPr indent="0" lvl="0" marL="0" rtl="0" algn="l">
                        <a:spcBef>
                          <a:spcPts val="0"/>
                        </a:spcBef>
                        <a:spcAft>
                          <a:spcPts val="0"/>
                        </a:spcAft>
                        <a:buNone/>
                      </a:pPr>
                      <a:r>
                        <a:rPr lang="en" sz="1100">
                          <a:solidFill>
                            <a:schemeClr val="dk1"/>
                          </a:solidFill>
                        </a:rPr>
                        <a:t>mouseClicked(MouseEvent event)</a:t>
                      </a:r>
                      <a:endParaRPr sz="1100"/>
                    </a:p>
                  </a:txBody>
                  <a:tcPr marT="91425" marB="91425" marR="91425" marL="91425">
                    <a:solidFill>
                      <a:srgbClr val="FFF2CC"/>
                    </a:solidFill>
                  </a:tcPr>
                </a:tc>
              </a:tr>
              <a:tr h="647825">
                <a:tc>
                  <a:txBody>
                    <a:bodyPr/>
                    <a:lstStyle/>
                    <a:p>
                      <a:pPr indent="0" lvl="0" marL="0" rtl="0" algn="l">
                        <a:spcBef>
                          <a:spcPts val="0"/>
                        </a:spcBef>
                        <a:spcAft>
                          <a:spcPts val="0"/>
                        </a:spcAft>
                        <a:buNone/>
                      </a:pPr>
                      <a:r>
                        <a:rPr lang="en" sz="1100"/>
                        <a:t>MouseMotionListener</a:t>
                      </a:r>
                      <a:endParaRPr sz="1100"/>
                    </a:p>
                  </a:txBody>
                  <a:tcPr marT="91425" marB="91425" marR="91425" marL="91425">
                    <a:solidFill>
                      <a:srgbClr val="FFF2CC"/>
                    </a:solidFill>
                  </a:tcPr>
                </a:tc>
                <a:tc>
                  <a:txBody>
                    <a:bodyPr/>
                    <a:lstStyle/>
                    <a:p>
                      <a:pPr indent="0" lvl="0" marL="0" rtl="0" algn="l">
                        <a:spcBef>
                          <a:spcPts val="0"/>
                        </a:spcBef>
                        <a:spcAft>
                          <a:spcPts val="0"/>
                        </a:spcAft>
                        <a:buNone/>
                      </a:pPr>
                      <a:r>
                        <a:rPr lang="en" sz="1100"/>
                        <a:t>Mouse Movement</a:t>
                      </a:r>
                      <a:endParaRPr sz="1100">
                        <a:solidFill>
                          <a:schemeClr val="dk1"/>
                        </a:solidFill>
                      </a:endParaRPr>
                    </a:p>
                  </a:txBody>
                  <a:tcPr marT="91425" marB="91425" marR="91425" marL="91425">
                    <a:solidFill>
                      <a:srgbClr val="FFF2CC"/>
                    </a:solidFill>
                  </a:tcPr>
                </a:tc>
                <a:tc>
                  <a:txBody>
                    <a:bodyPr/>
                    <a:lstStyle/>
                    <a:p>
                      <a:pPr indent="0" lvl="0" marL="0" rtl="0" algn="l">
                        <a:spcBef>
                          <a:spcPts val="0"/>
                        </a:spcBef>
                        <a:spcAft>
                          <a:spcPts val="0"/>
                        </a:spcAft>
                        <a:buNone/>
                      </a:pPr>
                      <a:r>
                        <a:rPr lang="en" sz="1100">
                          <a:solidFill>
                            <a:schemeClr val="dk1"/>
                          </a:solidFill>
                        </a:rPr>
                        <a:t>mouseMoved(MouseEvent event)</a:t>
                      </a:r>
                      <a:endParaRPr sz="1100">
                        <a:solidFill>
                          <a:schemeClr val="dk1"/>
                        </a:solidFill>
                      </a:endParaRPr>
                    </a:p>
                    <a:p>
                      <a:pPr indent="0" lvl="0" marL="0" rtl="0" algn="l">
                        <a:spcBef>
                          <a:spcPts val="0"/>
                        </a:spcBef>
                        <a:spcAft>
                          <a:spcPts val="0"/>
                        </a:spcAft>
                        <a:buNone/>
                      </a:pPr>
                      <a:r>
                        <a:rPr lang="en" sz="1100">
                          <a:solidFill>
                            <a:schemeClr val="dk1"/>
                          </a:solidFill>
                        </a:rPr>
                        <a:t>mouseDragged(MouseEvent event)</a:t>
                      </a:r>
                      <a:endParaRPr sz="1100"/>
                    </a:p>
                  </a:txBody>
                  <a:tcPr marT="91425" marB="91425" marR="91425" marL="91425">
                    <a:solidFill>
                      <a:srgbClr val="FFF2CC"/>
                    </a:solidFill>
                  </a:tcPr>
                </a:tc>
              </a:tr>
              <a:tr h="351650">
                <a:tc>
                  <a:txBody>
                    <a:bodyPr/>
                    <a:lstStyle/>
                    <a:p>
                      <a:pPr indent="0" lvl="0" marL="0" rtl="0" algn="l">
                        <a:spcBef>
                          <a:spcPts val="0"/>
                        </a:spcBef>
                        <a:spcAft>
                          <a:spcPts val="0"/>
                        </a:spcAft>
                        <a:buNone/>
                      </a:pPr>
                      <a:r>
                        <a:rPr lang="en" sz="1100">
                          <a:solidFill>
                            <a:schemeClr val="dk1"/>
                          </a:solidFill>
                        </a:rPr>
                        <a:t>MouseInputListener</a:t>
                      </a:r>
                      <a:endParaRPr sz="1100"/>
                    </a:p>
                  </a:txBody>
                  <a:tcPr marT="91425" marB="91425" marR="91425" marL="91425">
                    <a:solidFill>
                      <a:srgbClr val="D9EAD3"/>
                    </a:solidFill>
                  </a:tcPr>
                </a:tc>
                <a:tc>
                  <a:txBody>
                    <a:bodyPr/>
                    <a:lstStyle/>
                    <a:p>
                      <a:pPr indent="0" lvl="0" marL="0" rtl="0" algn="l">
                        <a:spcBef>
                          <a:spcPts val="0"/>
                        </a:spcBef>
                        <a:spcAft>
                          <a:spcPts val="0"/>
                        </a:spcAft>
                        <a:buNone/>
                      </a:pPr>
                      <a:r>
                        <a:rPr lang="en" sz="1100"/>
                        <a:t>Button and RadioButton Events</a:t>
                      </a:r>
                      <a:endParaRPr sz="1100">
                        <a:solidFill>
                          <a:schemeClr val="dk1"/>
                        </a:solidFill>
                      </a:endParaRPr>
                    </a:p>
                  </a:txBody>
                  <a:tcPr marT="91425" marB="91425" marR="91425" marL="91425">
                    <a:solidFill>
                      <a:srgbClr val="D9EAD3"/>
                    </a:solidFill>
                  </a:tcPr>
                </a:tc>
                <a:tc>
                  <a:txBody>
                    <a:bodyPr/>
                    <a:lstStyle/>
                    <a:p>
                      <a:pPr indent="0" lvl="0" marL="0" rtl="0" algn="l">
                        <a:spcBef>
                          <a:spcPts val="0"/>
                        </a:spcBef>
                        <a:spcAft>
                          <a:spcPts val="0"/>
                        </a:spcAft>
                        <a:buNone/>
                      </a:pPr>
                      <a:r>
                        <a:rPr lang="en" sz="1100"/>
                        <a:t>actionPerformed(ActionEvent event)</a:t>
                      </a:r>
                      <a:endParaRPr sz="1100"/>
                    </a:p>
                  </a:txBody>
                  <a:tcPr marT="91425" marB="91425" marR="91425" marL="91425">
                    <a:solidFill>
                      <a:srgbClr val="D9EAD3"/>
                    </a:solidFill>
                  </a:tcPr>
                </a:tc>
              </a:tr>
              <a:tr h="647825">
                <a:tc>
                  <a:txBody>
                    <a:bodyPr/>
                    <a:lstStyle/>
                    <a:p>
                      <a:pPr indent="0" lvl="0" marL="0" rtl="0" algn="l">
                        <a:spcBef>
                          <a:spcPts val="0"/>
                        </a:spcBef>
                        <a:spcAft>
                          <a:spcPts val="0"/>
                        </a:spcAft>
                        <a:buNone/>
                      </a:pPr>
                      <a:r>
                        <a:rPr lang="en" sz="1100"/>
                        <a:t>ItemListener</a:t>
                      </a:r>
                      <a:endParaRPr sz="1100"/>
                    </a:p>
                  </a:txBody>
                  <a:tcPr marT="91425" marB="91425" marR="91425" marL="91425">
                    <a:solidFill>
                      <a:srgbClr val="FFF2CC"/>
                    </a:solidFill>
                  </a:tcPr>
                </a:tc>
                <a:tc>
                  <a:txBody>
                    <a:bodyPr/>
                    <a:lstStyle/>
                    <a:p>
                      <a:pPr indent="0" lvl="0" marL="0" rtl="0" algn="l">
                        <a:spcBef>
                          <a:spcPts val="0"/>
                        </a:spcBef>
                        <a:spcAft>
                          <a:spcPts val="0"/>
                        </a:spcAft>
                        <a:buNone/>
                      </a:pPr>
                      <a:r>
                        <a:rPr lang="en" sz="1100">
                          <a:solidFill>
                            <a:schemeClr val="dk1"/>
                          </a:solidFill>
                        </a:rPr>
                        <a:t>Selection Events in lists, checkboxes...</a:t>
                      </a:r>
                      <a:endParaRPr sz="1100">
                        <a:solidFill>
                          <a:schemeClr val="dk1"/>
                        </a:solidFill>
                      </a:endParaRPr>
                    </a:p>
                  </a:txBody>
                  <a:tcPr marT="91425" marB="91425" marR="91425" marL="91425">
                    <a:solidFill>
                      <a:srgbClr val="FFF2CC"/>
                    </a:solidFill>
                  </a:tcPr>
                </a:tc>
                <a:tc>
                  <a:txBody>
                    <a:bodyPr/>
                    <a:lstStyle/>
                    <a:p>
                      <a:pPr indent="0" lvl="0" marL="0" rtl="0" algn="l">
                        <a:spcBef>
                          <a:spcPts val="0"/>
                        </a:spcBef>
                        <a:spcAft>
                          <a:spcPts val="0"/>
                        </a:spcAft>
                        <a:buNone/>
                      </a:pPr>
                      <a:r>
                        <a:rPr lang="en" sz="1100"/>
                        <a:t>itemStateChanged(itemEvent event)</a:t>
                      </a:r>
                      <a:endParaRPr sz="1100">
                        <a:solidFill>
                          <a:schemeClr val="dk1"/>
                        </a:solidFill>
                      </a:endParaRPr>
                    </a:p>
                  </a:txBody>
                  <a:tcPr marT="91425" marB="91425" marR="91425" marL="91425">
                    <a:solidFill>
                      <a:srgbClr val="FFF2CC"/>
                    </a:solidFill>
                  </a:tcPr>
                </a:tc>
              </a:tr>
              <a:tr h="398400">
                <a:tc>
                  <a:txBody>
                    <a:bodyPr/>
                    <a:lstStyle/>
                    <a:p>
                      <a:pPr indent="0" lvl="0" marL="0" rtl="0" algn="l">
                        <a:spcBef>
                          <a:spcPts val="0"/>
                        </a:spcBef>
                        <a:spcAft>
                          <a:spcPts val="0"/>
                        </a:spcAft>
                        <a:buNone/>
                      </a:pPr>
                      <a:r>
                        <a:rPr lang="en" sz="1100"/>
                        <a:t>ListSelectionListener</a:t>
                      </a:r>
                      <a:endParaRPr sz="1100"/>
                    </a:p>
                  </a:txBody>
                  <a:tcPr marT="91425" marB="91425" marR="91425" marL="91425">
                    <a:solidFill>
                      <a:srgbClr val="D9EAD3"/>
                    </a:solidFill>
                  </a:tcPr>
                </a:tc>
                <a:tc>
                  <a:txBody>
                    <a:bodyPr/>
                    <a:lstStyle/>
                    <a:p>
                      <a:pPr indent="0" lvl="0" marL="0" rtl="0" algn="l">
                        <a:spcBef>
                          <a:spcPts val="0"/>
                        </a:spcBef>
                        <a:spcAft>
                          <a:spcPts val="0"/>
                        </a:spcAft>
                        <a:buNone/>
                      </a:pPr>
                      <a:r>
                        <a:rPr lang="en" sz="1100">
                          <a:solidFill>
                            <a:schemeClr val="dk1"/>
                          </a:solidFill>
                        </a:rPr>
                        <a:t>Value of Selection has Changed in a list</a:t>
                      </a:r>
                      <a:endParaRPr sz="1100">
                        <a:solidFill>
                          <a:schemeClr val="dk1"/>
                        </a:solidFill>
                      </a:endParaRPr>
                    </a:p>
                  </a:txBody>
                  <a:tcPr marT="91425" marB="91425" marR="91425" marL="91425">
                    <a:solidFill>
                      <a:srgbClr val="D9EAD3"/>
                    </a:solidFill>
                  </a:tcPr>
                </a:tc>
                <a:tc>
                  <a:txBody>
                    <a:bodyPr/>
                    <a:lstStyle/>
                    <a:p>
                      <a:pPr indent="0" lvl="0" marL="0" rtl="0" algn="l">
                        <a:spcBef>
                          <a:spcPts val="0"/>
                        </a:spcBef>
                        <a:spcAft>
                          <a:spcPts val="0"/>
                        </a:spcAft>
                        <a:buNone/>
                      </a:pPr>
                      <a:r>
                        <a:rPr lang="en" sz="1100"/>
                        <a:t>valueChanged(itemEvent event)</a:t>
                      </a:r>
                      <a:endParaRPr sz="1100">
                        <a:solidFill>
                          <a:schemeClr val="dk1"/>
                        </a:solidFill>
                      </a:endParaRPr>
                    </a:p>
                  </a:txBody>
                  <a:tcPr marT="91425" marB="91425" marR="91425" marL="91425">
                    <a:solidFill>
                      <a:srgbClr val="D9EAD3"/>
                    </a:solidFill>
                  </a:tcPr>
                </a:tc>
              </a:tr>
            </a:tbl>
          </a:graphicData>
        </a:graphic>
      </p:graphicFrame>
      <p:sp>
        <p:nvSpPr>
          <p:cNvPr id="337" name="Google Shape;337;p30"/>
          <p:cNvSpPr txBox="1"/>
          <p:nvPr/>
        </p:nvSpPr>
        <p:spPr>
          <a:xfrm>
            <a:off x="-100" y="0"/>
            <a:ext cx="9144000" cy="12537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0"/>
          <p:cNvSpPr txBox="1"/>
          <p:nvPr>
            <p:ph type="title"/>
          </p:nvPr>
        </p:nvSpPr>
        <p:spPr>
          <a:xfrm>
            <a:off x="457200" y="205978"/>
            <a:ext cx="8229600" cy="857400"/>
          </a:xfrm>
          <a:prstGeom prst="rect">
            <a:avLst/>
          </a:prstGeom>
          <a:solidFill>
            <a:srgbClr val="FFF2CC"/>
          </a:solidFill>
        </p:spPr>
        <p:txBody>
          <a:bodyPr anchorCtr="0" anchor="b" bIns="91425" lIns="91425" spcFirstLastPara="1" rIns="91425" wrap="square" tIns="91425">
            <a:noAutofit/>
          </a:bodyPr>
          <a:lstStyle/>
          <a:p>
            <a:pPr indent="0" lvl="0" marL="0" rtl="0" algn="l">
              <a:spcBef>
                <a:spcPts val="0"/>
              </a:spcBef>
              <a:spcAft>
                <a:spcPts val="0"/>
              </a:spcAft>
              <a:buNone/>
            </a:pPr>
            <a:r>
              <a:rPr lang="en"/>
              <a:t>Event Listeners and their methods 2</a:t>
            </a:r>
            <a:endParaRPr/>
          </a:p>
        </p:txBody>
      </p:sp>
      <p:sp>
        <p:nvSpPr>
          <p:cNvPr id="339" name="Google Shape;339;p30"/>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343" name="Shape 343"/>
        <p:cNvGrpSpPr/>
        <p:nvPr/>
      </p:nvGrpSpPr>
      <p:grpSpPr>
        <a:xfrm>
          <a:off x="0" y="0"/>
          <a:ext cx="0" cy="0"/>
          <a:chOff x="0" y="0"/>
          <a:chExt cx="0" cy="0"/>
        </a:xfrm>
      </p:grpSpPr>
      <p:sp>
        <p:nvSpPr>
          <p:cNvPr id="344" name="Google Shape;344;p31"/>
          <p:cNvSpPr txBox="1"/>
          <p:nvPr>
            <p:ph type="title"/>
          </p:nvPr>
        </p:nvSpPr>
        <p:spPr>
          <a:xfrm>
            <a:off x="457200" y="205978"/>
            <a:ext cx="8229600" cy="857400"/>
          </a:xfrm>
          <a:prstGeom prst="rect">
            <a:avLst/>
          </a:prstGeom>
          <a:solidFill>
            <a:srgbClr val="FFF2CC"/>
          </a:solidFill>
        </p:spPr>
        <p:txBody>
          <a:bodyPr anchorCtr="0" anchor="b" bIns="91425" lIns="91425" spcFirstLastPara="1" rIns="91425" wrap="square" tIns="91425">
            <a:noAutofit/>
          </a:bodyPr>
          <a:lstStyle/>
          <a:p>
            <a:pPr indent="0" lvl="0" marL="0" rtl="0" algn="l">
              <a:spcBef>
                <a:spcPts val="0"/>
              </a:spcBef>
              <a:spcAft>
                <a:spcPts val="0"/>
              </a:spcAft>
              <a:buNone/>
            </a:pPr>
            <a:r>
              <a:rPr lang="en"/>
              <a:t>GUI - Components and Coordinates</a:t>
            </a:r>
            <a:endParaRPr/>
          </a:p>
        </p:txBody>
      </p:sp>
      <p:pic>
        <p:nvPicPr>
          <p:cNvPr descr="Screen Shot 2015-02-01 at 11.19.01 PM.png" id="345" name="Google Shape;345;p31"/>
          <p:cNvPicPr preferRelativeResize="0"/>
          <p:nvPr/>
        </p:nvPicPr>
        <p:blipFill>
          <a:blip r:embed="rId3">
            <a:alphaModFix/>
          </a:blip>
          <a:stretch>
            <a:fillRect/>
          </a:stretch>
        </p:blipFill>
        <p:spPr>
          <a:xfrm>
            <a:off x="751100" y="1181075"/>
            <a:ext cx="3959999" cy="3325750"/>
          </a:xfrm>
          <a:prstGeom prst="rect">
            <a:avLst/>
          </a:prstGeom>
          <a:noFill/>
          <a:ln>
            <a:noFill/>
          </a:ln>
        </p:spPr>
      </p:pic>
      <p:sp>
        <p:nvSpPr>
          <p:cNvPr id="346" name="Google Shape;346;p31"/>
          <p:cNvSpPr txBox="1"/>
          <p:nvPr/>
        </p:nvSpPr>
        <p:spPr>
          <a:xfrm>
            <a:off x="4888575" y="1614989"/>
            <a:ext cx="4078800" cy="2681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222222"/>
                </a:solidFill>
                <a:highlight>
                  <a:srgbClr val="FFFFFF"/>
                </a:highlight>
              </a:rPr>
              <a:t>The x,y coordinate of 0,0 is the upper left most corner.</a:t>
            </a:r>
            <a:endParaRPr>
              <a:solidFill>
                <a:srgbClr val="222222"/>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rgbClr val="222222"/>
              </a:solidFill>
              <a:highlight>
                <a:schemeClr val="lt1"/>
              </a:highlight>
            </a:endParaRPr>
          </a:p>
          <a:p>
            <a:pPr indent="0" lvl="0" marL="0" rtl="0" algn="l">
              <a:spcBef>
                <a:spcPts val="0"/>
              </a:spcBef>
              <a:spcAft>
                <a:spcPts val="0"/>
              </a:spcAft>
              <a:buClr>
                <a:schemeClr val="dk1"/>
              </a:buClr>
              <a:buSzPts val="1100"/>
              <a:buFont typeface="Arial"/>
              <a:buNone/>
            </a:pPr>
            <a:r>
              <a:rPr lang="en">
                <a:solidFill>
                  <a:srgbClr val="222222"/>
                </a:solidFill>
                <a:highlight>
                  <a:schemeClr val="lt1"/>
                </a:highlight>
              </a:rPr>
              <a:t>The larger the x value, the further right the component will be drawn.</a:t>
            </a:r>
            <a:endParaRPr>
              <a:solidFill>
                <a:srgbClr val="222222"/>
              </a:solidFill>
              <a:highlight>
                <a:schemeClr val="lt1"/>
              </a:highlight>
            </a:endParaRPr>
          </a:p>
          <a:p>
            <a:pPr indent="0" lvl="0" marL="0" rtl="0" algn="l">
              <a:spcBef>
                <a:spcPts val="0"/>
              </a:spcBef>
              <a:spcAft>
                <a:spcPts val="0"/>
              </a:spcAft>
              <a:buClr>
                <a:schemeClr val="dk1"/>
              </a:buClr>
              <a:buSzPts val="1100"/>
              <a:buFont typeface="Arial"/>
              <a:buNone/>
            </a:pPr>
            <a:r>
              <a:t/>
            </a:r>
            <a:endParaRPr>
              <a:solidFill>
                <a:srgbClr val="222222"/>
              </a:solidFill>
              <a:highlight>
                <a:schemeClr val="lt1"/>
              </a:highlight>
            </a:endParaRPr>
          </a:p>
          <a:p>
            <a:pPr indent="0" lvl="0" marL="0" rtl="0" algn="l">
              <a:spcBef>
                <a:spcPts val="0"/>
              </a:spcBef>
              <a:spcAft>
                <a:spcPts val="0"/>
              </a:spcAft>
              <a:buNone/>
            </a:pPr>
            <a:r>
              <a:rPr lang="en">
                <a:solidFill>
                  <a:srgbClr val="222222"/>
                </a:solidFill>
                <a:highlight>
                  <a:schemeClr val="lt1"/>
                </a:highlight>
              </a:rPr>
              <a:t>The larger the y value, the further down the component will be drawn.</a:t>
            </a:r>
            <a:endParaRPr>
              <a:solidFill>
                <a:srgbClr val="222222"/>
              </a:solidFill>
              <a:highlight>
                <a:srgbClr val="FFFFFF"/>
              </a:highlight>
            </a:endParaRPr>
          </a:p>
          <a:p>
            <a:pPr indent="0" lvl="0" marL="0" rtl="0" algn="l">
              <a:spcBef>
                <a:spcPts val="0"/>
              </a:spcBef>
              <a:spcAft>
                <a:spcPts val="0"/>
              </a:spcAft>
              <a:buNone/>
            </a:pPr>
            <a:r>
              <a:t/>
            </a:r>
            <a:endParaRPr>
              <a:solidFill>
                <a:srgbClr val="222222"/>
              </a:solidFill>
              <a:highlight>
                <a:srgbClr val="FFFFFF"/>
              </a:highlight>
            </a:endParaRPr>
          </a:p>
          <a:p>
            <a:pPr indent="0" lvl="0" marL="0" rtl="0" algn="l">
              <a:spcBef>
                <a:spcPts val="0"/>
              </a:spcBef>
              <a:spcAft>
                <a:spcPts val="0"/>
              </a:spcAft>
              <a:buNone/>
            </a:pPr>
            <a:r>
              <a:rPr lang="en">
                <a:solidFill>
                  <a:srgbClr val="222222"/>
                </a:solidFill>
                <a:highlight>
                  <a:srgbClr val="FFFFFF"/>
                </a:highlight>
              </a:rPr>
              <a:t>Every GUI Component drawn on screen is within an invisible rectangle where the starting point is the upper left corner.</a:t>
            </a:r>
            <a:endParaRPr>
              <a:solidFill>
                <a:srgbClr val="222222"/>
              </a:solidFill>
              <a:highlight>
                <a:srgbClr val="FFFFFF"/>
              </a:highlight>
            </a:endParaRPr>
          </a:p>
        </p:txBody>
      </p:sp>
      <p:sp>
        <p:nvSpPr>
          <p:cNvPr id="347" name="Google Shape;347;p31"/>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8" name="Google Shape;348;p31"/>
          <p:cNvSpPr/>
          <p:nvPr/>
        </p:nvSpPr>
        <p:spPr>
          <a:xfrm>
            <a:off x="2556748" y="1790350"/>
            <a:ext cx="465000" cy="459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1"/>
          <p:cNvSpPr/>
          <p:nvPr/>
        </p:nvSpPr>
        <p:spPr>
          <a:xfrm>
            <a:off x="3653893" y="2235168"/>
            <a:ext cx="465000" cy="459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1"/>
          <p:cNvSpPr/>
          <p:nvPr/>
        </p:nvSpPr>
        <p:spPr>
          <a:xfrm>
            <a:off x="2051773" y="2889925"/>
            <a:ext cx="465000" cy="459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1"/>
          <p:cNvSpPr/>
          <p:nvPr/>
        </p:nvSpPr>
        <p:spPr>
          <a:xfrm>
            <a:off x="3188898" y="3589677"/>
            <a:ext cx="465000" cy="459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1"/>
          <p:cNvSpPr/>
          <p:nvPr/>
        </p:nvSpPr>
        <p:spPr>
          <a:xfrm>
            <a:off x="2026671" y="3749550"/>
            <a:ext cx="465000" cy="459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1"/>
          <p:cNvSpPr/>
          <p:nvPr/>
        </p:nvSpPr>
        <p:spPr>
          <a:xfrm>
            <a:off x="1189348" y="3084700"/>
            <a:ext cx="465000" cy="459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1"/>
          <p:cNvSpPr/>
          <p:nvPr/>
        </p:nvSpPr>
        <p:spPr>
          <a:xfrm>
            <a:off x="1482091" y="2172400"/>
            <a:ext cx="465000" cy="459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1"/>
          <p:cNvSpPr/>
          <p:nvPr/>
        </p:nvSpPr>
        <p:spPr>
          <a:xfrm rot="-2445865">
            <a:off x="269805" y="1317727"/>
            <a:ext cx="548587" cy="91697"/>
          </a:xfrm>
          <a:prstGeom prst="rightArrow">
            <a:avLst>
              <a:gd fmla="val 50000" name="adj1"/>
              <a:gd fmla="val 50000" name="adj2"/>
            </a:avLst>
          </a:prstGeom>
          <a:solidFill>
            <a:srgbClr val="FF0000"/>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1"/>
          <p:cNvSpPr txBox="1"/>
          <p:nvPr/>
        </p:nvSpPr>
        <p:spPr>
          <a:xfrm>
            <a:off x="547350" y="898423"/>
            <a:ext cx="47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0,0</a:t>
            </a:r>
            <a:endParaRPr/>
          </a:p>
        </p:txBody>
      </p:sp>
      <p:sp>
        <p:nvSpPr>
          <p:cNvPr id="357" name="Google Shape;357;p31"/>
          <p:cNvSpPr/>
          <p:nvPr/>
        </p:nvSpPr>
        <p:spPr>
          <a:xfrm rot="-2445865">
            <a:off x="256028" y="4627948"/>
            <a:ext cx="548587" cy="91697"/>
          </a:xfrm>
          <a:prstGeom prst="rightArrow">
            <a:avLst>
              <a:gd fmla="val 50000" name="adj1"/>
              <a:gd fmla="val 50000" name="adj2"/>
            </a:avLst>
          </a:prstGeom>
          <a:solidFill>
            <a:srgbClr val="FF0000"/>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1"/>
          <p:cNvSpPr txBox="1"/>
          <p:nvPr/>
        </p:nvSpPr>
        <p:spPr>
          <a:xfrm>
            <a:off x="457373" y="4223650"/>
            <a:ext cx="193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0,distance from top</a:t>
            </a:r>
            <a:endParaRPr/>
          </a:p>
        </p:txBody>
      </p:sp>
      <p:sp>
        <p:nvSpPr>
          <p:cNvPr id="359" name="Google Shape;359;p31"/>
          <p:cNvSpPr/>
          <p:nvPr/>
        </p:nvSpPr>
        <p:spPr>
          <a:xfrm rot="-2445865">
            <a:off x="4221441" y="4642839"/>
            <a:ext cx="548587" cy="91697"/>
          </a:xfrm>
          <a:prstGeom prst="rightArrow">
            <a:avLst>
              <a:gd fmla="val 50000" name="adj1"/>
              <a:gd fmla="val 50000" name="adj2"/>
            </a:avLst>
          </a:prstGeom>
          <a:solidFill>
            <a:srgbClr val="FF0000"/>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1"/>
          <p:cNvSpPr txBox="1"/>
          <p:nvPr/>
        </p:nvSpPr>
        <p:spPr>
          <a:xfrm>
            <a:off x="4422802" y="4238541"/>
            <a:ext cx="114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width,height</a:t>
            </a:r>
            <a:endParaRPr/>
          </a:p>
        </p:txBody>
      </p:sp>
      <p:sp>
        <p:nvSpPr>
          <p:cNvPr id="361" name="Google Shape;361;p31"/>
          <p:cNvSpPr/>
          <p:nvPr/>
        </p:nvSpPr>
        <p:spPr>
          <a:xfrm flipH="1" rot="2445865">
            <a:off x="4623557" y="1335492"/>
            <a:ext cx="548587" cy="91697"/>
          </a:xfrm>
          <a:prstGeom prst="rightArrow">
            <a:avLst>
              <a:gd fmla="val 50000" name="adj1"/>
              <a:gd fmla="val 50000" name="adj2"/>
            </a:avLst>
          </a:prstGeom>
          <a:solidFill>
            <a:srgbClr val="FF0000"/>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1"/>
          <p:cNvSpPr txBox="1"/>
          <p:nvPr/>
        </p:nvSpPr>
        <p:spPr>
          <a:xfrm>
            <a:off x="4413927" y="931194"/>
            <a:ext cx="1143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width,0</a:t>
            </a:r>
            <a:endParaRPr/>
          </a:p>
        </p:txBody>
      </p:sp>
      <p:sp>
        <p:nvSpPr>
          <p:cNvPr id="363" name="Google Shape;363;p31"/>
          <p:cNvSpPr/>
          <p:nvPr/>
        </p:nvSpPr>
        <p:spPr>
          <a:xfrm rot="-2445865">
            <a:off x="985855" y="2295452"/>
            <a:ext cx="548587" cy="91697"/>
          </a:xfrm>
          <a:prstGeom prst="rightArrow">
            <a:avLst>
              <a:gd fmla="val 50000" name="adj1"/>
              <a:gd fmla="val 50000" name="adj2"/>
            </a:avLst>
          </a:prstGeom>
          <a:solidFill>
            <a:srgbClr val="FF0000"/>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1"/>
          <p:cNvSpPr txBox="1"/>
          <p:nvPr/>
        </p:nvSpPr>
        <p:spPr>
          <a:xfrm>
            <a:off x="1263400" y="1876148"/>
            <a:ext cx="47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x,y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46">
                                            <p:txEl>
                                              <p:pRg end="0" st="0"/>
                                            </p:txEl>
                                          </p:spTgt>
                                        </p:tgtEl>
                                        <p:attrNameLst>
                                          <p:attrName>style.visibility</p:attrName>
                                        </p:attrNameLst>
                                      </p:cBhvr>
                                      <p:to>
                                        <p:strVal val="visible"/>
                                      </p:to>
                                    </p:set>
                                    <p:animEffect filter="fade" transition="in">
                                      <p:cBhvr>
                                        <p:cTn dur="1000"/>
                                        <p:tgtEl>
                                          <p:spTgt spid="346">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46">
                                            <p:txEl>
                                              <p:pRg end="1" st="1"/>
                                            </p:txEl>
                                          </p:spTgt>
                                        </p:tgtEl>
                                        <p:attrNameLst>
                                          <p:attrName>style.visibility</p:attrName>
                                        </p:attrNameLst>
                                      </p:cBhvr>
                                      <p:to>
                                        <p:strVal val="visible"/>
                                      </p:to>
                                    </p:set>
                                    <p:animEffect filter="fade" transition="in">
                                      <p:cBhvr>
                                        <p:cTn dur="1000"/>
                                        <p:tgtEl>
                                          <p:spTgt spid="346">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46">
                                            <p:txEl>
                                              <p:pRg end="2" st="2"/>
                                            </p:txEl>
                                          </p:spTgt>
                                        </p:tgtEl>
                                        <p:attrNameLst>
                                          <p:attrName>style.visibility</p:attrName>
                                        </p:attrNameLst>
                                      </p:cBhvr>
                                      <p:to>
                                        <p:strVal val="visible"/>
                                      </p:to>
                                    </p:set>
                                    <p:animEffect filter="fade" transition="in">
                                      <p:cBhvr>
                                        <p:cTn dur="1000"/>
                                        <p:tgtEl>
                                          <p:spTgt spid="346">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46">
                                            <p:txEl>
                                              <p:pRg end="3" st="3"/>
                                            </p:txEl>
                                          </p:spTgt>
                                        </p:tgtEl>
                                        <p:attrNameLst>
                                          <p:attrName>style.visibility</p:attrName>
                                        </p:attrNameLst>
                                      </p:cBhvr>
                                      <p:to>
                                        <p:strVal val="visible"/>
                                      </p:to>
                                    </p:set>
                                    <p:animEffect filter="fade" transition="in">
                                      <p:cBhvr>
                                        <p:cTn dur="1000"/>
                                        <p:tgtEl>
                                          <p:spTgt spid="346">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346">
                                            <p:txEl>
                                              <p:pRg end="4" st="4"/>
                                            </p:txEl>
                                          </p:spTgt>
                                        </p:tgtEl>
                                        <p:attrNameLst>
                                          <p:attrName>style.visibility</p:attrName>
                                        </p:attrNameLst>
                                      </p:cBhvr>
                                      <p:to>
                                        <p:strVal val="visible"/>
                                      </p:to>
                                    </p:set>
                                    <p:animEffect filter="fade" transition="in">
                                      <p:cBhvr>
                                        <p:cTn dur="1000"/>
                                        <p:tgtEl>
                                          <p:spTgt spid="346">
                                            <p:txEl>
                                              <p:pRg end="4" st="4"/>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346">
                                            <p:txEl>
                                              <p:pRg end="5" st="5"/>
                                            </p:txEl>
                                          </p:spTgt>
                                        </p:tgtEl>
                                        <p:attrNameLst>
                                          <p:attrName>style.visibility</p:attrName>
                                        </p:attrNameLst>
                                      </p:cBhvr>
                                      <p:to>
                                        <p:strVal val="visible"/>
                                      </p:to>
                                    </p:set>
                                    <p:animEffect filter="fade" transition="in">
                                      <p:cBhvr>
                                        <p:cTn dur="1000"/>
                                        <p:tgtEl>
                                          <p:spTgt spid="346">
                                            <p:txEl>
                                              <p:pRg end="5" st="5"/>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346">
                                            <p:txEl>
                                              <p:pRg end="6" st="6"/>
                                            </p:txEl>
                                          </p:spTgt>
                                        </p:tgtEl>
                                        <p:attrNameLst>
                                          <p:attrName>style.visibility</p:attrName>
                                        </p:attrNameLst>
                                      </p:cBhvr>
                                      <p:to>
                                        <p:strVal val="visible"/>
                                      </p:to>
                                    </p:set>
                                    <p:animEffect filter="fade" transition="in">
                                      <p:cBhvr>
                                        <p:cTn dur="1000"/>
                                        <p:tgtEl>
                                          <p:spTgt spid="346">
                                            <p:txEl>
                                              <p:pRg end="6" st="6"/>
                                            </p:txEl>
                                          </p:spTgt>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par>
                                <p:cTn fill="hold" nodeType="with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000"/>
                                        <p:tgtEl>
                                          <p:spTgt spid="355"/>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par>
                                <p:cTn fill="hold" nodeType="with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par>
                                <p:cTn fill="hold" nodeType="with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par>
                                <p:cTn fill="hold" nodeType="with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par>
                                <p:cTn fill="hold" nodeType="with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368" name="Shape 368"/>
        <p:cNvGrpSpPr/>
        <p:nvPr/>
      </p:nvGrpSpPr>
      <p:grpSpPr>
        <a:xfrm>
          <a:off x="0" y="0"/>
          <a:ext cx="0" cy="0"/>
          <a:chOff x="0" y="0"/>
          <a:chExt cx="0" cy="0"/>
        </a:xfrm>
      </p:grpSpPr>
      <p:sp>
        <p:nvSpPr>
          <p:cNvPr id="369" name="Google Shape;369;p32"/>
          <p:cNvSpPr txBox="1"/>
          <p:nvPr>
            <p:ph type="title"/>
          </p:nvPr>
        </p:nvSpPr>
        <p:spPr>
          <a:xfrm>
            <a:off x="457200" y="205978"/>
            <a:ext cx="8229600" cy="857400"/>
          </a:xfrm>
          <a:prstGeom prst="rect">
            <a:avLst/>
          </a:prstGeom>
          <a:solidFill>
            <a:srgbClr val="FFF2CC"/>
          </a:solidFill>
        </p:spPr>
        <p:txBody>
          <a:bodyPr anchorCtr="0" anchor="b" bIns="91425" lIns="91425" spcFirstLastPara="1" rIns="91425" wrap="square" tIns="91425">
            <a:noAutofit/>
          </a:bodyPr>
          <a:lstStyle/>
          <a:p>
            <a:pPr indent="0" lvl="0" marL="0" rtl="0" algn="l">
              <a:spcBef>
                <a:spcPts val="0"/>
              </a:spcBef>
              <a:spcAft>
                <a:spcPts val="0"/>
              </a:spcAft>
              <a:buNone/>
            </a:pPr>
            <a:r>
              <a:rPr lang="en"/>
              <a:t>Implement Listener Interface directly</a:t>
            </a:r>
            <a:endParaRPr/>
          </a:p>
        </p:txBody>
      </p:sp>
      <p:sp>
        <p:nvSpPr>
          <p:cNvPr id="370" name="Google Shape;370;p32"/>
          <p:cNvSpPr txBox="1"/>
          <p:nvPr/>
        </p:nvSpPr>
        <p:spPr>
          <a:xfrm>
            <a:off x="618675" y="1113325"/>
            <a:ext cx="7875000" cy="40302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t>import java.awt.Color;</a:t>
            </a:r>
            <a:endParaRPr sz="1100"/>
          </a:p>
          <a:p>
            <a:pPr indent="0" lvl="0" marL="0" rtl="0" algn="l">
              <a:spcBef>
                <a:spcPts val="0"/>
              </a:spcBef>
              <a:spcAft>
                <a:spcPts val="0"/>
              </a:spcAft>
              <a:buClr>
                <a:schemeClr val="dk1"/>
              </a:buClr>
              <a:buSzPts val="1100"/>
              <a:buFont typeface="Arial"/>
              <a:buNone/>
            </a:pPr>
            <a:r>
              <a:rPr lang="en" sz="1100"/>
              <a:t>import java.awt.Graphics;</a:t>
            </a:r>
            <a:endParaRPr sz="1100"/>
          </a:p>
          <a:p>
            <a:pPr indent="0" lvl="0" marL="0" rtl="0" algn="l">
              <a:spcBef>
                <a:spcPts val="0"/>
              </a:spcBef>
              <a:spcAft>
                <a:spcPts val="0"/>
              </a:spcAft>
              <a:buClr>
                <a:schemeClr val="dk1"/>
              </a:buClr>
              <a:buSzPts val="1100"/>
              <a:buFont typeface="Arial"/>
              <a:buNone/>
            </a:pPr>
            <a:r>
              <a:rPr lang="en" sz="1100"/>
              <a:t>import java.awt.Graphics2D;</a:t>
            </a:r>
            <a:endParaRPr sz="1100"/>
          </a:p>
          <a:p>
            <a:pPr indent="0" lvl="0" marL="0" rtl="0" algn="l">
              <a:spcBef>
                <a:spcPts val="0"/>
              </a:spcBef>
              <a:spcAft>
                <a:spcPts val="0"/>
              </a:spcAft>
              <a:buClr>
                <a:schemeClr val="dk1"/>
              </a:buClr>
              <a:buSzPts val="1100"/>
              <a:buFont typeface="Arial"/>
              <a:buNone/>
            </a:pPr>
            <a:r>
              <a:rPr lang="en" sz="1100"/>
              <a:t>import java.awt.event.MouseEvent;</a:t>
            </a:r>
            <a:endParaRPr sz="1100"/>
          </a:p>
          <a:p>
            <a:pPr indent="0" lvl="0" marL="0" rtl="0" algn="l">
              <a:spcBef>
                <a:spcPts val="0"/>
              </a:spcBef>
              <a:spcAft>
                <a:spcPts val="0"/>
              </a:spcAft>
              <a:buClr>
                <a:schemeClr val="dk1"/>
              </a:buClr>
              <a:buSzPts val="1100"/>
              <a:buFont typeface="Arial"/>
              <a:buNone/>
            </a:pPr>
            <a:r>
              <a:rPr lang="en" sz="1100"/>
              <a:t>import java.awt.event.MouseListener;</a:t>
            </a:r>
            <a:endParaRPr sz="1100"/>
          </a:p>
          <a:p>
            <a:pPr indent="0" lvl="0" marL="0" rtl="0" algn="l">
              <a:spcBef>
                <a:spcPts val="0"/>
              </a:spcBef>
              <a:spcAft>
                <a:spcPts val="0"/>
              </a:spcAft>
              <a:buClr>
                <a:schemeClr val="dk1"/>
              </a:buClr>
              <a:buSzPts val="1100"/>
              <a:buFont typeface="Arial"/>
              <a:buNone/>
            </a:pPr>
            <a:r>
              <a:rPr lang="en" sz="1100"/>
              <a:t>import javax.swing.</a:t>
            </a:r>
            <a:r>
              <a:rPr lang="en" sz="1100">
                <a:solidFill>
                  <a:schemeClr val="dk1"/>
                </a:solidFill>
              </a:rPr>
              <a:t>JPanel</a:t>
            </a:r>
            <a:r>
              <a:rPr lang="en" sz="1100"/>
              <a:t>;</a:t>
            </a:r>
            <a:endParaRPr sz="1100"/>
          </a:p>
          <a:p>
            <a:pPr indent="0" lvl="0" marL="0" rtl="0" algn="l">
              <a:spcBef>
                <a:spcPts val="0"/>
              </a:spcBef>
              <a:spcAft>
                <a:spcPts val="0"/>
              </a:spcAft>
              <a:buNone/>
            </a:pPr>
            <a:r>
              <a:rPr lang="en" sz="1100"/>
              <a:t>//Event Handlng in 1 java file using Interface</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None/>
            </a:pPr>
            <a:r>
              <a:rPr lang="en" sz="1100"/>
              <a:t>public class CircleDrawerExample1 </a:t>
            </a:r>
            <a:endParaRPr sz="1100"/>
          </a:p>
          <a:p>
            <a:pPr indent="0" lvl="0" marL="457200" rtl="0" algn="l">
              <a:spcBef>
                <a:spcPts val="0"/>
              </a:spcBef>
              <a:spcAft>
                <a:spcPts val="0"/>
              </a:spcAft>
              <a:buClr>
                <a:schemeClr val="dk1"/>
              </a:buClr>
              <a:buSzPts val="1100"/>
              <a:buFont typeface="Arial"/>
              <a:buNone/>
            </a:pPr>
            <a:r>
              <a:rPr lang="en" sz="1100"/>
              <a:t>extends JPanel implements MouseListener{</a:t>
            </a:r>
            <a:endParaRPr sz="1100"/>
          </a:p>
          <a:p>
            <a:pPr indent="0" lvl="0" marL="0" rtl="0" algn="l">
              <a:spcBef>
                <a:spcPts val="0"/>
              </a:spcBef>
              <a:spcAft>
                <a:spcPts val="0"/>
              </a:spcAft>
              <a:buNone/>
            </a:pPr>
            <a:r>
              <a:t/>
            </a:r>
            <a:endParaRPr sz="1100"/>
          </a:p>
          <a:p>
            <a:pPr indent="0" lvl="0" marL="0" rtl="0" algn="l">
              <a:spcBef>
                <a:spcPts val="0"/>
              </a:spcBef>
              <a:spcAft>
                <a:spcPts val="0"/>
              </a:spcAft>
              <a:buClr>
                <a:schemeClr val="dk1"/>
              </a:buClr>
              <a:buSzPts val="1100"/>
              <a:buFont typeface="Arial"/>
              <a:buNone/>
            </a:pPr>
            <a:r>
              <a:rPr lang="en" sz="1100"/>
              <a:t>	private Color shapeColor = Color.BLUE;</a:t>
            </a:r>
            <a:endParaRPr sz="1100"/>
          </a:p>
          <a:p>
            <a:pPr indent="0" lvl="0" marL="0" rtl="0" algn="l">
              <a:spcBef>
                <a:spcPts val="0"/>
              </a:spcBef>
              <a:spcAft>
                <a:spcPts val="0"/>
              </a:spcAft>
              <a:buClr>
                <a:schemeClr val="dk1"/>
              </a:buClr>
              <a:buSzPts val="1100"/>
              <a:buFont typeface="Arial"/>
              <a:buNone/>
            </a:pPr>
            <a:r>
              <a:rPr lang="en" sz="1100"/>
              <a:t>	private int drawingSize = 20;</a:t>
            </a:r>
            <a:endParaRPr sz="1100"/>
          </a:p>
          <a:p>
            <a:pPr indent="0" lvl="0" marL="0" rtl="0" algn="l">
              <a:spcBef>
                <a:spcPts val="0"/>
              </a:spcBef>
              <a:spcAft>
                <a:spcPts val="0"/>
              </a:spcAft>
              <a:buClr>
                <a:schemeClr val="dk1"/>
              </a:buClr>
              <a:buSzPts val="1100"/>
              <a:buFont typeface="Arial"/>
              <a:buNone/>
            </a:pPr>
            <a:r>
              <a:rPr lang="en" sz="1100"/>
              <a:t>	private int lastX=0, lastY=0;</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Clr>
                <a:schemeClr val="dk1"/>
              </a:buClr>
              <a:buSzPts val="1100"/>
              <a:buFont typeface="Arial"/>
              <a:buNone/>
            </a:pPr>
            <a:r>
              <a:rPr lang="en" sz="1100"/>
              <a:t>	public </a:t>
            </a:r>
            <a:r>
              <a:rPr lang="en" sz="1100">
                <a:solidFill>
                  <a:schemeClr val="dk1"/>
                </a:solidFill>
              </a:rPr>
              <a:t>CircleDrawerExample1</a:t>
            </a:r>
            <a:r>
              <a:rPr lang="en" sz="1100"/>
              <a:t>{</a:t>
            </a:r>
            <a:endParaRPr sz="1100"/>
          </a:p>
          <a:p>
            <a:pPr indent="0" lvl="0" marL="0" rtl="0" algn="l">
              <a:spcBef>
                <a:spcPts val="0"/>
              </a:spcBef>
              <a:spcAft>
                <a:spcPts val="0"/>
              </a:spcAft>
              <a:buNone/>
            </a:pPr>
            <a:r>
              <a:rPr lang="en" sz="1100"/>
              <a:t>	    addMouseListener(this);</a:t>
            </a:r>
            <a:endParaRPr sz="1100"/>
          </a:p>
          <a:p>
            <a:pPr indent="0" lvl="0" marL="0" rtl="0" algn="l">
              <a:spcBef>
                <a:spcPts val="0"/>
              </a:spcBef>
              <a:spcAft>
                <a:spcPts val="0"/>
              </a:spcAft>
              <a:buClr>
                <a:schemeClr val="dk1"/>
              </a:buClr>
              <a:buSzPts val="1100"/>
              <a:buFont typeface="Arial"/>
              <a:buNone/>
            </a:pPr>
            <a:r>
              <a:rPr lang="en" sz="1100"/>
              <a:t>	}</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Clr>
                <a:schemeClr val="dk1"/>
              </a:buClr>
              <a:buSzPts val="1100"/>
              <a:buFont typeface="Arial"/>
              <a:buNone/>
            </a:pPr>
            <a:r>
              <a:rPr lang="en" sz="1100">
                <a:solidFill>
                  <a:schemeClr val="dk1"/>
                </a:solidFill>
              </a:rPr>
              <a:t>          </a:t>
            </a:r>
            <a:r>
              <a:rPr lang="en" sz="1100">
                <a:solidFill>
                  <a:schemeClr val="dk1"/>
                </a:solidFill>
              </a:rPr>
              <a:t>//same class...code continued</a:t>
            </a:r>
            <a:endParaRPr sz="1100"/>
          </a:p>
        </p:txBody>
      </p:sp>
      <p:sp>
        <p:nvSpPr>
          <p:cNvPr id="371" name="Google Shape;371;p32"/>
          <p:cNvSpPr txBox="1"/>
          <p:nvPr/>
        </p:nvSpPr>
        <p:spPr>
          <a:xfrm>
            <a:off x="4409650" y="1148475"/>
            <a:ext cx="4067400" cy="39951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//same class...code continued</a:t>
            </a:r>
            <a:endParaRPr sz="1100">
              <a:solidFill>
                <a:schemeClr val="dk1"/>
              </a:solidFill>
            </a:endParaRPr>
          </a:p>
          <a:p>
            <a:pPr indent="0" lvl="0" marL="0" rtl="0" algn="l">
              <a:spcBef>
                <a:spcPts val="0"/>
              </a:spcBef>
              <a:spcAft>
                <a:spcPts val="0"/>
              </a:spcAft>
              <a:buNone/>
            </a:pPr>
            <a:r>
              <a:rPr lang="en" sz="1100">
                <a:solidFill>
                  <a:schemeClr val="dk1"/>
                </a:solidFill>
              </a:rPr>
              <a:t>@Override</a:t>
            </a:r>
            <a:endParaRPr sz="1100">
              <a:solidFill>
                <a:schemeClr val="dk1"/>
              </a:solidFill>
            </a:endParaRPr>
          </a:p>
          <a:p>
            <a:pPr indent="0" lvl="0" marL="0" rtl="0" algn="l">
              <a:spcBef>
                <a:spcPts val="0"/>
              </a:spcBef>
              <a:spcAft>
                <a:spcPts val="0"/>
              </a:spcAft>
              <a:buNone/>
            </a:pPr>
            <a:r>
              <a:rPr lang="en" sz="1100">
                <a:solidFill>
                  <a:schemeClr val="dk1"/>
                </a:solidFill>
              </a:rPr>
              <a:t>public void mouseClicked(MouseEvent e) {  }</a:t>
            </a:r>
            <a:endParaRPr sz="1100">
              <a:solidFill>
                <a:schemeClr val="dk1"/>
              </a:solidFill>
            </a:endParaRPr>
          </a:p>
          <a:p>
            <a:pPr indent="0" lvl="0" marL="0" rtl="0" algn="l">
              <a:spcBef>
                <a:spcPts val="0"/>
              </a:spcBef>
              <a:spcAft>
                <a:spcPts val="0"/>
              </a:spcAft>
              <a:buNone/>
            </a:pPr>
            <a:r>
              <a:rPr lang="en" sz="1100">
                <a:solidFill>
                  <a:schemeClr val="dk1"/>
                </a:solidFill>
              </a:rPr>
              <a:t>public void mouseReleased(MouseEvent e) {  }</a:t>
            </a:r>
            <a:endParaRPr sz="1100">
              <a:solidFill>
                <a:schemeClr val="dk1"/>
              </a:solidFill>
            </a:endParaRPr>
          </a:p>
          <a:p>
            <a:pPr indent="0" lvl="0" marL="0" rtl="0" algn="l">
              <a:spcBef>
                <a:spcPts val="0"/>
              </a:spcBef>
              <a:spcAft>
                <a:spcPts val="0"/>
              </a:spcAft>
              <a:buNone/>
            </a:pPr>
            <a:r>
              <a:rPr lang="en" sz="1100">
                <a:solidFill>
                  <a:schemeClr val="dk1"/>
                </a:solidFill>
              </a:rPr>
              <a:t>public void mouseEntered(MouseEvent e) {  }</a:t>
            </a:r>
            <a:endParaRPr sz="1100">
              <a:solidFill>
                <a:schemeClr val="dk1"/>
              </a:solidFill>
            </a:endParaRPr>
          </a:p>
          <a:p>
            <a:pPr indent="0" lvl="0" marL="0" rtl="0" algn="l">
              <a:spcBef>
                <a:spcPts val="0"/>
              </a:spcBef>
              <a:spcAft>
                <a:spcPts val="0"/>
              </a:spcAft>
              <a:buNone/>
            </a:pPr>
            <a:r>
              <a:rPr lang="en" sz="1100">
                <a:solidFill>
                  <a:schemeClr val="dk1"/>
                </a:solidFill>
              </a:rPr>
              <a:t>public void mouseExited(MouseEvent e) {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@Override</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public void mousePressed(MouseEvent e) {</a:t>
            </a:r>
            <a:endParaRPr sz="1100">
              <a:solidFill>
                <a:schemeClr val="dk1"/>
              </a:solidFill>
            </a:endParaRPr>
          </a:p>
          <a:p>
            <a:pPr indent="0" lvl="0" marL="0" rtl="0" algn="l">
              <a:spcBef>
                <a:spcPts val="0"/>
              </a:spcBef>
              <a:spcAft>
                <a:spcPts val="0"/>
              </a:spcAft>
              <a:buNone/>
            </a:pPr>
            <a:r>
              <a:rPr lang="en" sz="1100">
                <a:solidFill>
                  <a:schemeClr val="dk1"/>
                </a:solidFill>
              </a:rPr>
              <a:t>   	lastX = e.getX();</a:t>
            </a:r>
            <a:endParaRPr sz="1100">
              <a:solidFill>
                <a:schemeClr val="dk1"/>
              </a:solidFill>
            </a:endParaRPr>
          </a:p>
          <a:p>
            <a:pPr indent="457200" lvl="0" marL="0" rtl="0" algn="l">
              <a:spcBef>
                <a:spcPts val="0"/>
              </a:spcBef>
              <a:spcAft>
                <a:spcPts val="0"/>
              </a:spcAft>
              <a:buNone/>
            </a:pPr>
            <a:r>
              <a:rPr lang="en" sz="1100">
                <a:solidFill>
                  <a:schemeClr val="dk1"/>
                </a:solidFill>
              </a:rPr>
              <a:t>lastY = e.getY();</a:t>
            </a:r>
            <a:endParaRPr sz="1100">
              <a:solidFill>
                <a:schemeClr val="dk1"/>
              </a:solidFill>
            </a:endParaRPr>
          </a:p>
          <a:p>
            <a:pPr indent="457200" lvl="0" marL="0" rtl="0" algn="l">
              <a:spcBef>
                <a:spcPts val="0"/>
              </a:spcBef>
              <a:spcAft>
                <a:spcPts val="0"/>
              </a:spcAft>
              <a:buClr>
                <a:schemeClr val="dk1"/>
              </a:buClr>
              <a:buSzPts val="1100"/>
              <a:buFont typeface="Arial"/>
              <a:buNone/>
            </a:pPr>
            <a:r>
              <a:rPr lang="en" sz="1100">
                <a:solidFill>
                  <a:schemeClr val="dk1"/>
                </a:solidFill>
              </a:rPr>
              <a:t>Graphics g = getGraphics();</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Graphics2D g2d = (Graphics2D)g;</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g2d.setColor(shapeColor);</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//g2d.fillOval(lastX, lastY, drawingSize, drawingSize);</a:t>
            </a:r>
            <a:endParaRPr sz="1100">
              <a:solidFill>
                <a:schemeClr val="dk1"/>
              </a:solidFill>
            </a:endParaRPr>
          </a:p>
          <a:p>
            <a:pPr indent="0" lvl="0" marL="457200" rtl="0" algn="l">
              <a:spcBef>
                <a:spcPts val="0"/>
              </a:spcBef>
              <a:spcAft>
                <a:spcPts val="0"/>
              </a:spcAft>
              <a:buClr>
                <a:schemeClr val="dk1"/>
              </a:buClr>
              <a:buSzPts val="1100"/>
              <a:buFont typeface="Arial"/>
              <a:buNone/>
            </a:pPr>
            <a:r>
              <a:rPr lang="en" sz="1100">
                <a:solidFill>
                  <a:schemeClr val="dk1"/>
                </a:solidFill>
              </a:rPr>
              <a:t>//compare the line of code above with the one below</a:t>
            </a:r>
            <a:endParaRPr sz="1100">
              <a:solidFill>
                <a:schemeClr val="dk1"/>
              </a:solidFill>
            </a:endParaRPr>
          </a:p>
          <a:p>
            <a:pPr indent="0" lvl="0" marL="457200" rtl="0" algn="l">
              <a:spcBef>
                <a:spcPts val="0"/>
              </a:spcBef>
              <a:spcAft>
                <a:spcPts val="0"/>
              </a:spcAft>
              <a:buNone/>
            </a:pPr>
            <a:r>
              <a:rPr lang="en" sz="1100">
                <a:solidFill>
                  <a:schemeClr val="dk1"/>
                </a:solidFill>
              </a:rPr>
              <a:t>g2d.fillOval(lastX-drawingSize, lastY-drawingSize, 2*drawingSize, 2*drawingSize);</a:t>
            </a:r>
            <a:endParaRPr sz="1100">
              <a:solidFill>
                <a:schemeClr val="dk1"/>
              </a:solidFill>
            </a:endParaRPr>
          </a:p>
          <a:p>
            <a:pPr indent="0" lvl="0" marL="0" rtl="0" algn="l">
              <a:spcBef>
                <a:spcPts val="0"/>
              </a:spcBef>
              <a:spcAft>
                <a:spcPts val="0"/>
              </a:spcAft>
              <a:buNone/>
            </a:pPr>
            <a:r>
              <a:rPr lang="en" sz="1100">
                <a:solidFill>
                  <a:schemeClr val="dk1"/>
                </a:solidFill>
              </a:rPr>
              <a:t>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a:t>
            </a:r>
            <a:endParaRPr/>
          </a:p>
        </p:txBody>
      </p:sp>
      <p:sp>
        <p:nvSpPr>
          <p:cNvPr id="372" name="Google Shape;372;p32"/>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376" name="Shape 376"/>
        <p:cNvGrpSpPr/>
        <p:nvPr/>
      </p:nvGrpSpPr>
      <p:grpSpPr>
        <a:xfrm>
          <a:off x="0" y="0"/>
          <a:ext cx="0" cy="0"/>
          <a:chOff x="0" y="0"/>
          <a:chExt cx="0" cy="0"/>
        </a:xfrm>
      </p:grpSpPr>
      <p:sp>
        <p:nvSpPr>
          <p:cNvPr id="377" name="Google Shape;377;p33"/>
          <p:cNvSpPr txBox="1"/>
          <p:nvPr>
            <p:ph type="title"/>
          </p:nvPr>
        </p:nvSpPr>
        <p:spPr>
          <a:xfrm>
            <a:off x="457200" y="205978"/>
            <a:ext cx="8229600" cy="857400"/>
          </a:xfrm>
          <a:prstGeom prst="rect">
            <a:avLst/>
          </a:prstGeom>
          <a:solidFill>
            <a:srgbClr val="FFF2CC"/>
          </a:solidFill>
        </p:spPr>
        <p:txBody>
          <a:bodyPr anchorCtr="0" anchor="b" bIns="91425" lIns="91425" spcFirstLastPara="1" rIns="91425" wrap="square" tIns="91425">
            <a:noAutofit/>
          </a:bodyPr>
          <a:lstStyle/>
          <a:p>
            <a:pPr indent="0" lvl="0" marL="0" rtl="0" algn="l">
              <a:spcBef>
                <a:spcPts val="0"/>
              </a:spcBef>
              <a:spcAft>
                <a:spcPts val="0"/>
              </a:spcAft>
              <a:buNone/>
            </a:pPr>
            <a:r>
              <a:rPr lang="en"/>
              <a:t>Separate class extends Adapter</a:t>
            </a:r>
            <a:endParaRPr/>
          </a:p>
        </p:txBody>
      </p:sp>
      <p:sp>
        <p:nvSpPr>
          <p:cNvPr id="378" name="Google Shape;378;p33"/>
          <p:cNvSpPr txBox="1"/>
          <p:nvPr/>
        </p:nvSpPr>
        <p:spPr>
          <a:xfrm>
            <a:off x="457200" y="1113325"/>
            <a:ext cx="4071000" cy="40302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t>import java.awt.Color;</a:t>
            </a:r>
            <a:endParaRPr sz="1100"/>
          </a:p>
          <a:p>
            <a:pPr indent="0" lvl="0" marL="0" rtl="0" algn="l">
              <a:spcBef>
                <a:spcPts val="0"/>
              </a:spcBef>
              <a:spcAft>
                <a:spcPts val="0"/>
              </a:spcAft>
              <a:buClr>
                <a:schemeClr val="dk1"/>
              </a:buClr>
              <a:buSzPts val="1100"/>
              <a:buFont typeface="Arial"/>
              <a:buNone/>
            </a:pPr>
            <a:r>
              <a:rPr lang="en" sz="1100"/>
              <a:t>import javax.swing.JPanel;</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//Separate classes in 2 java files</a:t>
            </a:r>
            <a:endParaRPr sz="1100"/>
          </a:p>
          <a:p>
            <a:pPr indent="0" lvl="0" marL="0" rtl="0" algn="l">
              <a:spcBef>
                <a:spcPts val="0"/>
              </a:spcBef>
              <a:spcAft>
                <a:spcPts val="0"/>
              </a:spcAft>
              <a:buNone/>
            </a:pPr>
            <a:r>
              <a:rPr lang="en" sz="1100"/>
              <a:t>//CircleDrawerAdapter extends MouseAdapter </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t>public class CircleDrawerExample2 extends JPanel{</a:t>
            </a:r>
            <a:endParaRPr sz="1100"/>
          </a:p>
          <a:p>
            <a:pPr indent="0" lvl="0" marL="0" rtl="0" algn="l">
              <a:spcBef>
                <a:spcPts val="0"/>
              </a:spcBef>
              <a:spcAft>
                <a:spcPts val="0"/>
              </a:spcAft>
              <a:buClr>
                <a:schemeClr val="dk1"/>
              </a:buClr>
              <a:buSzPts val="1100"/>
              <a:buFont typeface="Arial"/>
              <a:buNone/>
            </a:pPr>
            <a:r>
              <a:rPr lang="en" sz="1100"/>
              <a:t>	</a:t>
            </a:r>
            <a:endParaRPr sz="1100"/>
          </a:p>
          <a:p>
            <a:pPr indent="0" lvl="0" marL="0" rtl="0" algn="l">
              <a:spcBef>
                <a:spcPts val="0"/>
              </a:spcBef>
              <a:spcAft>
                <a:spcPts val="0"/>
              </a:spcAft>
              <a:buClr>
                <a:schemeClr val="dk1"/>
              </a:buClr>
              <a:buSzPts val="1100"/>
              <a:buFont typeface="Arial"/>
              <a:buNone/>
            </a:pPr>
            <a:r>
              <a:rPr lang="en" sz="1100"/>
              <a:t>	public </a:t>
            </a:r>
            <a:r>
              <a:rPr lang="en" sz="1100">
                <a:solidFill>
                  <a:schemeClr val="dk1"/>
                </a:solidFill>
              </a:rPr>
              <a:t>CircleDrawerExample2()</a:t>
            </a:r>
            <a:r>
              <a:rPr lang="en" sz="1100"/>
              <a:t>{</a:t>
            </a:r>
            <a:endParaRPr sz="1100"/>
          </a:p>
          <a:p>
            <a:pPr indent="0" lvl="0" marL="0" rtl="0" algn="l">
              <a:spcBef>
                <a:spcPts val="0"/>
              </a:spcBef>
              <a:spcAft>
                <a:spcPts val="0"/>
              </a:spcAft>
              <a:buClr>
                <a:schemeClr val="dk1"/>
              </a:buClr>
              <a:buSzPts val="1100"/>
              <a:buFont typeface="Arial"/>
              <a:buNone/>
            </a:pPr>
            <a:r>
              <a:rPr lang="en" sz="1100"/>
              <a:t>	      addMouseListener(new CircleDrawerAdapter());    </a:t>
            </a:r>
            <a:endParaRPr sz="1100"/>
          </a:p>
          <a:p>
            <a:pPr indent="0" lvl="0" marL="0" rtl="0" algn="l">
              <a:spcBef>
                <a:spcPts val="0"/>
              </a:spcBef>
              <a:spcAft>
                <a:spcPts val="0"/>
              </a:spcAft>
              <a:buClr>
                <a:schemeClr val="dk1"/>
              </a:buClr>
              <a:buSzPts val="1100"/>
              <a:buFont typeface="Arial"/>
              <a:buNone/>
            </a:pPr>
            <a:r>
              <a:rPr lang="en" sz="1100"/>
              <a:t>	}</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Clr>
                <a:schemeClr val="dk1"/>
              </a:buClr>
              <a:buSzPts val="1100"/>
              <a:buFont typeface="Arial"/>
              <a:buNone/>
            </a:pPr>
            <a:r>
              <a:rPr lang="en" sz="1100"/>
              <a:t>}</a:t>
            </a:r>
            <a:endParaRPr sz="1100"/>
          </a:p>
          <a:p>
            <a:pPr indent="0" lvl="0" marL="0" rtl="0" algn="l">
              <a:spcBef>
                <a:spcPts val="0"/>
              </a:spcBef>
              <a:spcAft>
                <a:spcPts val="0"/>
              </a:spcAft>
              <a:buNone/>
            </a:pPr>
            <a:r>
              <a:t/>
            </a:r>
            <a:endParaRPr sz="1100"/>
          </a:p>
        </p:txBody>
      </p:sp>
      <p:sp>
        <p:nvSpPr>
          <p:cNvPr id="379" name="Google Shape;379;p33"/>
          <p:cNvSpPr txBox="1"/>
          <p:nvPr/>
        </p:nvSpPr>
        <p:spPr>
          <a:xfrm>
            <a:off x="4570650" y="1113325"/>
            <a:ext cx="4116000" cy="40302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t>import java.awt.Color;</a:t>
            </a:r>
            <a:endParaRPr sz="1100"/>
          </a:p>
          <a:p>
            <a:pPr indent="0" lvl="0" marL="0" rtl="0" algn="l">
              <a:spcBef>
                <a:spcPts val="0"/>
              </a:spcBef>
              <a:spcAft>
                <a:spcPts val="0"/>
              </a:spcAft>
              <a:buClr>
                <a:schemeClr val="dk1"/>
              </a:buClr>
              <a:buSzPts val="1100"/>
              <a:buFont typeface="Arial"/>
              <a:buNone/>
            </a:pPr>
            <a:r>
              <a:rPr lang="en" sz="1100"/>
              <a:t>import java.awt.Graphics;</a:t>
            </a:r>
            <a:endParaRPr sz="1100"/>
          </a:p>
          <a:p>
            <a:pPr indent="0" lvl="0" marL="0" rtl="0" algn="l">
              <a:spcBef>
                <a:spcPts val="0"/>
              </a:spcBef>
              <a:spcAft>
                <a:spcPts val="0"/>
              </a:spcAft>
              <a:buClr>
                <a:schemeClr val="dk1"/>
              </a:buClr>
              <a:buSzPts val="1100"/>
              <a:buFont typeface="Arial"/>
              <a:buNone/>
            </a:pPr>
            <a:r>
              <a:rPr lang="en" sz="1100"/>
              <a:t>import java.awt.Graphics2D;</a:t>
            </a:r>
            <a:endParaRPr sz="1100"/>
          </a:p>
          <a:p>
            <a:pPr indent="0" lvl="0" marL="0" rtl="0" algn="l">
              <a:spcBef>
                <a:spcPts val="0"/>
              </a:spcBef>
              <a:spcAft>
                <a:spcPts val="0"/>
              </a:spcAft>
              <a:buClr>
                <a:schemeClr val="dk1"/>
              </a:buClr>
              <a:buSzPts val="1100"/>
              <a:buFont typeface="Arial"/>
              <a:buNone/>
            </a:pPr>
            <a:r>
              <a:rPr lang="en" sz="1100"/>
              <a:t>import java.awt.event.MouseAdapter;</a:t>
            </a:r>
            <a:endParaRPr sz="1100"/>
          </a:p>
          <a:p>
            <a:pPr indent="0" lvl="0" marL="0" rtl="0" algn="l">
              <a:spcBef>
                <a:spcPts val="0"/>
              </a:spcBef>
              <a:spcAft>
                <a:spcPts val="0"/>
              </a:spcAft>
              <a:buClr>
                <a:schemeClr val="dk1"/>
              </a:buClr>
              <a:buSzPts val="1100"/>
              <a:buFont typeface="Arial"/>
              <a:buNone/>
            </a:pPr>
            <a:r>
              <a:rPr lang="en" sz="1100"/>
              <a:t>import java.awt.event.MouseEvent;</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t>public class CircleDrawerAdapter extends MouseAdapter {</a:t>
            </a:r>
            <a:endParaRPr sz="1100"/>
          </a:p>
          <a:p>
            <a:pPr indent="0" lvl="0" marL="0" rtl="0" algn="l">
              <a:spcBef>
                <a:spcPts val="0"/>
              </a:spcBef>
              <a:spcAft>
                <a:spcPts val="0"/>
              </a:spcAft>
              <a:buClr>
                <a:schemeClr val="dk1"/>
              </a:buClr>
              <a:buSzPts val="1100"/>
              <a:buFont typeface="Arial"/>
              <a:buNone/>
            </a:pPr>
            <a:r>
              <a:rPr lang="en" sz="1100">
                <a:solidFill>
                  <a:schemeClr val="dk1"/>
                </a:solidFill>
              </a:rPr>
              <a:t>   </a:t>
            </a:r>
            <a:r>
              <a:rPr lang="en" sz="1100"/>
              <a:t>private Color shapeColor = Color.BLUE;</a:t>
            </a:r>
            <a:endParaRPr sz="1100"/>
          </a:p>
          <a:p>
            <a:pPr indent="0" lvl="0" marL="0" rtl="0" algn="l">
              <a:spcBef>
                <a:spcPts val="0"/>
              </a:spcBef>
              <a:spcAft>
                <a:spcPts val="0"/>
              </a:spcAft>
              <a:buClr>
                <a:schemeClr val="dk1"/>
              </a:buClr>
              <a:buSzPts val="1100"/>
              <a:buFont typeface="Arial"/>
              <a:buNone/>
            </a:pPr>
            <a:r>
              <a:rPr lang="en" sz="1100">
                <a:solidFill>
                  <a:schemeClr val="dk1"/>
                </a:solidFill>
              </a:rPr>
              <a:t>   </a:t>
            </a:r>
            <a:r>
              <a:rPr lang="en" sz="1100"/>
              <a:t>private int drawingSize = 20;</a:t>
            </a:r>
            <a:endParaRPr sz="1100"/>
          </a:p>
          <a:p>
            <a:pPr indent="0" lvl="0" marL="0" rtl="0" algn="l">
              <a:spcBef>
                <a:spcPts val="0"/>
              </a:spcBef>
              <a:spcAft>
                <a:spcPts val="0"/>
              </a:spcAft>
              <a:buClr>
                <a:schemeClr val="dk1"/>
              </a:buClr>
              <a:buSzPts val="1100"/>
              <a:buFont typeface="Arial"/>
              <a:buNone/>
            </a:pPr>
            <a:r>
              <a:rPr lang="en" sz="1100">
                <a:solidFill>
                  <a:schemeClr val="dk1"/>
                </a:solidFill>
              </a:rPr>
              <a:t>   </a:t>
            </a:r>
            <a:r>
              <a:rPr lang="en" sz="1100"/>
              <a:t>private int lastX=0, lastY=0;</a:t>
            </a:r>
            <a:endParaRPr sz="1100"/>
          </a:p>
          <a:p>
            <a:pPr indent="0" lvl="0" marL="0" rtl="0" algn="l">
              <a:spcBef>
                <a:spcPts val="0"/>
              </a:spcBef>
              <a:spcAft>
                <a:spcPts val="0"/>
              </a:spcAft>
              <a:buNone/>
            </a:pPr>
            <a:r>
              <a:rPr lang="en" sz="1100">
                <a:solidFill>
                  <a:schemeClr val="dk1"/>
                </a:solidFill>
              </a:rPr>
              <a:t>   </a:t>
            </a:r>
            <a:r>
              <a:rPr lang="en" sz="1100"/>
              <a:t>private int x,y =0;</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t>   @Override</a:t>
            </a:r>
            <a:endParaRPr sz="1100"/>
          </a:p>
          <a:p>
            <a:pPr indent="0" lvl="0" marL="0" rtl="0" algn="l">
              <a:spcBef>
                <a:spcPts val="0"/>
              </a:spcBef>
              <a:spcAft>
                <a:spcPts val="0"/>
              </a:spcAft>
              <a:buClr>
                <a:schemeClr val="dk1"/>
              </a:buClr>
              <a:buSzPts val="1100"/>
              <a:buFont typeface="Arial"/>
              <a:buNone/>
            </a:pPr>
            <a:r>
              <a:rPr lang="en" sz="1100"/>
              <a:t>   public void mousePressed(MouseEvent e) {</a:t>
            </a:r>
            <a:endParaRPr sz="1100"/>
          </a:p>
          <a:p>
            <a:pPr indent="0" lvl="0" marL="0" rtl="0" algn="l">
              <a:spcBef>
                <a:spcPts val="0"/>
              </a:spcBef>
              <a:spcAft>
                <a:spcPts val="0"/>
              </a:spcAft>
              <a:buClr>
                <a:schemeClr val="dk1"/>
              </a:buClr>
              <a:buSzPts val="1100"/>
              <a:buFont typeface="Arial"/>
              <a:buNone/>
            </a:pPr>
            <a:r>
              <a:rPr lang="en" sz="1100"/>
              <a:t>	lastX = e.getX();</a:t>
            </a:r>
            <a:endParaRPr sz="1100"/>
          </a:p>
          <a:p>
            <a:pPr indent="0" lvl="0" marL="0" rtl="0" algn="l">
              <a:spcBef>
                <a:spcPts val="0"/>
              </a:spcBef>
              <a:spcAft>
                <a:spcPts val="0"/>
              </a:spcAft>
              <a:buClr>
                <a:schemeClr val="dk1"/>
              </a:buClr>
              <a:buSzPts val="1100"/>
              <a:buFont typeface="Arial"/>
              <a:buNone/>
            </a:pPr>
            <a:r>
              <a:rPr lang="en" sz="1100"/>
              <a:t>	lastY = e.getY();</a:t>
            </a:r>
            <a:endParaRPr sz="1100"/>
          </a:p>
          <a:p>
            <a:pPr indent="0" lvl="0" marL="0" rtl="0" algn="l">
              <a:spcBef>
                <a:spcPts val="0"/>
              </a:spcBef>
              <a:spcAft>
                <a:spcPts val="0"/>
              </a:spcAft>
              <a:buClr>
                <a:schemeClr val="dk1"/>
              </a:buClr>
              <a:buSzPts val="1100"/>
              <a:buFont typeface="Arial"/>
              <a:buNone/>
            </a:pPr>
            <a:r>
              <a:rPr lang="en" sz="1100">
                <a:solidFill>
                  <a:schemeClr val="dk1"/>
                </a:solidFill>
              </a:rPr>
              <a:t>	</a:t>
            </a:r>
            <a:r>
              <a:rPr lang="en" sz="1100"/>
              <a:t>Graphics g =e.getComponent().getGraphics();</a:t>
            </a:r>
            <a:endParaRPr sz="1100"/>
          </a:p>
          <a:p>
            <a:pPr indent="0" lvl="0" marL="0" rtl="0" algn="l">
              <a:spcBef>
                <a:spcPts val="0"/>
              </a:spcBef>
              <a:spcAft>
                <a:spcPts val="0"/>
              </a:spcAft>
              <a:buClr>
                <a:schemeClr val="dk1"/>
              </a:buClr>
              <a:buSzPts val="1100"/>
              <a:buFont typeface="Arial"/>
              <a:buNone/>
            </a:pPr>
            <a:r>
              <a:rPr lang="en" sz="1100">
                <a:solidFill>
                  <a:schemeClr val="dk1"/>
                </a:solidFill>
              </a:rPr>
              <a:t>	</a:t>
            </a:r>
            <a:r>
              <a:rPr lang="en" sz="1100"/>
              <a:t>Graphics2D g2d = (Graphics2D)g;</a:t>
            </a:r>
            <a:endParaRPr sz="1100"/>
          </a:p>
          <a:p>
            <a:pPr indent="0" lvl="0" marL="0" rtl="0" algn="l">
              <a:spcBef>
                <a:spcPts val="0"/>
              </a:spcBef>
              <a:spcAft>
                <a:spcPts val="0"/>
              </a:spcAft>
              <a:buNone/>
            </a:pPr>
            <a:r>
              <a:rPr lang="en" sz="1100">
                <a:solidFill>
                  <a:schemeClr val="dk1"/>
                </a:solidFill>
              </a:rPr>
              <a:t>	</a:t>
            </a:r>
            <a:r>
              <a:rPr lang="en" sz="1100"/>
              <a:t>g2d.setColor(shapeColor);</a:t>
            </a:r>
            <a:endParaRPr sz="1100"/>
          </a:p>
          <a:p>
            <a:pPr indent="457200" lvl="0" marL="0" rtl="0" algn="l">
              <a:spcBef>
                <a:spcPts val="0"/>
              </a:spcBef>
              <a:spcAft>
                <a:spcPts val="0"/>
              </a:spcAft>
              <a:buNone/>
            </a:pPr>
            <a:r>
              <a:rPr lang="en" sz="1100"/>
              <a:t>g2d.fillOval(lastX-drawingSize, lastY-drawingSize,</a:t>
            </a:r>
            <a:endParaRPr sz="1100"/>
          </a:p>
          <a:p>
            <a:pPr indent="457200" lvl="0" marL="0" rtl="0" algn="l">
              <a:spcBef>
                <a:spcPts val="0"/>
              </a:spcBef>
              <a:spcAft>
                <a:spcPts val="0"/>
              </a:spcAft>
              <a:buNone/>
            </a:pPr>
            <a:r>
              <a:rPr lang="en" sz="1100"/>
              <a:t>2*drawingSize, 2*drawingSize);</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a:t>
            </a:r>
            <a:r>
              <a:rPr lang="en" sz="1100"/>
              <a:t>}	  	</a:t>
            </a:r>
            <a:endParaRPr sz="1100"/>
          </a:p>
          <a:p>
            <a:pPr indent="0" lvl="0" marL="0" rtl="0" algn="l">
              <a:spcBef>
                <a:spcPts val="0"/>
              </a:spcBef>
              <a:spcAft>
                <a:spcPts val="0"/>
              </a:spcAft>
              <a:buClr>
                <a:schemeClr val="dk1"/>
              </a:buClr>
              <a:buSzPts val="1100"/>
              <a:buFont typeface="Arial"/>
              <a:buNone/>
            </a:pPr>
            <a:r>
              <a:rPr lang="en" sz="1100"/>
              <a:t>}</a:t>
            </a:r>
            <a:endParaRPr sz="1100"/>
          </a:p>
          <a:p>
            <a:pPr indent="0" lvl="0" marL="0" rtl="0" algn="l">
              <a:spcBef>
                <a:spcPts val="0"/>
              </a:spcBef>
              <a:spcAft>
                <a:spcPts val="0"/>
              </a:spcAft>
              <a:buNone/>
            </a:pPr>
            <a:r>
              <a:t/>
            </a:r>
            <a:endParaRPr sz="1100"/>
          </a:p>
        </p:txBody>
      </p:sp>
      <p:sp>
        <p:nvSpPr>
          <p:cNvPr id="380" name="Google Shape;380;p33"/>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384" name="Shape 384"/>
        <p:cNvGrpSpPr/>
        <p:nvPr/>
      </p:nvGrpSpPr>
      <p:grpSpPr>
        <a:xfrm>
          <a:off x="0" y="0"/>
          <a:ext cx="0" cy="0"/>
          <a:chOff x="0" y="0"/>
          <a:chExt cx="0" cy="0"/>
        </a:xfrm>
      </p:grpSpPr>
      <p:sp>
        <p:nvSpPr>
          <p:cNvPr id="385" name="Google Shape;385;p34"/>
          <p:cNvSpPr txBox="1"/>
          <p:nvPr>
            <p:ph type="title"/>
          </p:nvPr>
        </p:nvSpPr>
        <p:spPr>
          <a:xfrm>
            <a:off x="457200" y="205978"/>
            <a:ext cx="8229600" cy="857400"/>
          </a:xfrm>
          <a:prstGeom prst="rect">
            <a:avLst/>
          </a:prstGeom>
          <a:solidFill>
            <a:srgbClr val="FFF2CC"/>
          </a:solidFill>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Named Inner extends Adapter Class</a:t>
            </a:r>
            <a:endParaRPr/>
          </a:p>
        </p:txBody>
      </p:sp>
      <p:sp>
        <p:nvSpPr>
          <p:cNvPr id="386" name="Google Shape;386;p34"/>
          <p:cNvSpPr txBox="1"/>
          <p:nvPr/>
        </p:nvSpPr>
        <p:spPr>
          <a:xfrm>
            <a:off x="3792350" y="1113325"/>
            <a:ext cx="4701300" cy="40302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public class CircleDrawerExample3 extends </a:t>
            </a:r>
            <a:r>
              <a:rPr lang="en" sz="1100"/>
              <a:t>JFrame</a:t>
            </a:r>
            <a:r>
              <a:rPr lang="en" sz="1100"/>
              <a:t>{	</a:t>
            </a:r>
            <a:endParaRPr sz="1100"/>
          </a:p>
          <a:p>
            <a:pPr indent="0" lvl="0" marL="0" rtl="0" algn="l">
              <a:spcBef>
                <a:spcPts val="0"/>
              </a:spcBef>
              <a:spcAft>
                <a:spcPts val="0"/>
              </a:spcAft>
              <a:buClr>
                <a:schemeClr val="dk1"/>
              </a:buClr>
              <a:buSzPts val="1100"/>
              <a:buFont typeface="Arial"/>
              <a:buNone/>
            </a:pPr>
            <a:r>
              <a:rPr lang="en" sz="1100"/>
              <a:t>    </a:t>
            </a:r>
            <a:endParaRPr sz="1100"/>
          </a:p>
          <a:p>
            <a:pPr indent="0" lvl="0" marL="0" rtl="0" algn="l">
              <a:spcBef>
                <a:spcPts val="0"/>
              </a:spcBef>
              <a:spcAft>
                <a:spcPts val="0"/>
              </a:spcAft>
              <a:buNone/>
            </a:pPr>
            <a:r>
              <a:rPr lang="en" sz="1100"/>
              <a:t>    public </a:t>
            </a:r>
            <a:r>
              <a:rPr lang="en" sz="1100">
                <a:solidFill>
                  <a:schemeClr val="dk1"/>
                </a:solidFill>
              </a:rPr>
              <a:t>CircleDrawerExample3</a:t>
            </a:r>
            <a:r>
              <a:rPr lang="en" sz="1100"/>
              <a:t>(){</a:t>
            </a:r>
            <a:endParaRPr sz="1100"/>
          </a:p>
          <a:p>
            <a:pPr indent="0" lvl="0" marL="0" rtl="0" algn="l">
              <a:spcBef>
                <a:spcPts val="0"/>
              </a:spcBef>
              <a:spcAft>
                <a:spcPts val="0"/>
              </a:spcAft>
              <a:buNone/>
            </a:pPr>
            <a:r>
              <a:rPr lang="en" sz="1100"/>
              <a:t>           addMouseListener(new CircleDrawerAdapter());</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a:t>
            </a:r>
            <a:r>
              <a:rPr lang="en" sz="1100"/>
              <a:t>}</a:t>
            </a:r>
            <a:endParaRPr sz="1100"/>
          </a:p>
          <a:p>
            <a:pPr indent="0" lvl="0" marL="0" rtl="0" algn="l">
              <a:spcBef>
                <a:spcPts val="0"/>
              </a:spcBef>
              <a:spcAft>
                <a:spcPts val="0"/>
              </a:spcAft>
              <a:buNone/>
            </a:pPr>
            <a:r>
              <a:rPr lang="en" sz="1100"/>
              <a:t>      //named inner class</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a:t>
            </a:r>
            <a:r>
              <a:rPr lang="en" sz="1100"/>
              <a:t>private class CircleDrawerAdapter extends MouseAdapter {</a:t>
            </a:r>
            <a:endParaRPr sz="1100"/>
          </a:p>
          <a:p>
            <a:pPr indent="0" lvl="0" marL="0" rtl="0" algn="l">
              <a:spcBef>
                <a:spcPts val="0"/>
              </a:spcBef>
              <a:spcAft>
                <a:spcPts val="0"/>
              </a:spcAft>
              <a:buClr>
                <a:schemeClr val="dk1"/>
              </a:buClr>
              <a:buSzPts val="1100"/>
              <a:buFont typeface="Arial"/>
              <a:buNone/>
            </a:pPr>
            <a:r>
              <a:rPr lang="en" sz="1100"/>
              <a:t>	private Color shapeColor = Color.BLUE;</a:t>
            </a:r>
            <a:endParaRPr sz="1100"/>
          </a:p>
          <a:p>
            <a:pPr indent="0" lvl="0" marL="0" rtl="0" algn="l">
              <a:spcBef>
                <a:spcPts val="0"/>
              </a:spcBef>
              <a:spcAft>
                <a:spcPts val="0"/>
              </a:spcAft>
              <a:buNone/>
            </a:pPr>
            <a:r>
              <a:rPr lang="en" sz="1100"/>
              <a:t>	private int drawingSize = 20;</a:t>
            </a:r>
            <a:endParaRPr sz="1100"/>
          </a:p>
          <a:p>
            <a:pPr indent="0" lvl="0" marL="0" rtl="0" algn="l">
              <a:spcBef>
                <a:spcPts val="0"/>
              </a:spcBef>
              <a:spcAft>
                <a:spcPts val="0"/>
              </a:spcAft>
              <a:buClr>
                <a:schemeClr val="dk1"/>
              </a:buClr>
              <a:buSzPts val="1100"/>
              <a:buFont typeface="Arial"/>
              <a:buNone/>
            </a:pPr>
            <a:r>
              <a:rPr lang="en" sz="1100"/>
              <a:t>	private int lastX=0, lastY=0;</a:t>
            </a:r>
            <a:endParaRPr sz="1100"/>
          </a:p>
          <a:p>
            <a:pPr indent="0" lvl="0" marL="0" rtl="0" algn="l">
              <a:spcBef>
                <a:spcPts val="0"/>
              </a:spcBef>
              <a:spcAft>
                <a:spcPts val="0"/>
              </a:spcAft>
              <a:buClr>
                <a:schemeClr val="dk1"/>
              </a:buClr>
              <a:buSzPts val="1100"/>
              <a:buFont typeface="Arial"/>
              <a:buNone/>
            </a:pPr>
            <a:r>
              <a:rPr lang="en" sz="1100"/>
              <a:t>	private int x,y =0;</a:t>
            </a:r>
            <a:endParaRPr sz="1100"/>
          </a:p>
          <a:p>
            <a:pPr indent="0" lvl="0" marL="0" rtl="0" algn="l">
              <a:spcBef>
                <a:spcPts val="0"/>
              </a:spcBef>
              <a:spcAft>
                <a:spcPts val="0"/>
              </a:spcAft>
              <a:buClr>
                <a:schemeClr val="dk1"/>
              </a:buClr>
              <a:buSzPts val="1100"/>
              <a:buFont typeface="Arial"/>
              <a:buNone/>
            </a:pPr>
            <a:r>
              <a:rPr lang="en" sz="1100"/>
              <a:t>	</a:t>
            </a:r>
            <a:endParaRPr sz="1100"/>
          </a:p>
          <a:p>
            <a:pPr indent="0" lvl="0" marL="0" rtl="0" algn="l">
              <a:spcBef>
                <a:spcPts val="0"/>
              </a:spcBef>
              <a:spcAft>
                <a:spcPts val="0"/>
              </a:spcAft>
              <a:buNone/>
            </a:pPr>
            <a:r>
              <a:rPr lang="en" sz="1100"/>
              <a:t>	</a:t>
            </a:r>
            <a:r>
              <a:rPr lang="en" sz="1100">
                <a:solidFill>
                  <a:schemeClr val="dk1"/>
                </a:solidFill>
              </a:rPr>
              <a:t>public void mousePressed(MouseEvent e) {</a:t>
            </a:r>
            <a:endParaRPr sz="1100">
              <a:solidFill>
                <a:schemeClr val="dk1"/>
              </a:solidFill>
            </a:endParaRPr>
          </a:p>
          <a:p>
            <a:pPr indent="0" lvl="0" marL="0" rtl="0" algn="l">
              <a:spcBef>
                <a:spcPts val="0"/>
              </a:spcBef>
              <a:spcAft>
                <a:spcPts val="0"/>
              </a:spcAft>
              <a:buNone/>
            </a:pPr>
            <a:r>
              <a:rPr lang="en" sz="1100">
                <a:solidFill>
                  <a:schemeClr val="dk1"/>
                </a:solidFill>
              </a:rPr>
              <a:t>	    lastX = e.getX();</a:t>
            </a:r>
            <a:endParaRPr sz="1100">
              <a:solidFill>
                <a:schemeClr val="dk1"/>
              </a:solidFill>
            </a:endParaRPr>
          </a:p>
          <a:p>
            <a:pPr indent="0" lvl="0" marL="0" rtl="0" algn="l">
              <a:spcBef>
                <a:spcPts val="0"/>
              </a:spcBef>
              <a:spcAft>
                <a:spcPts val="0"/>
              </a:spcAft>
              <a:buNone/>
            </a:pPr>
            <a:r>
              <a:rPr lang="en" sz="1100">
                <a:solidFill>
                  <a:schemeClr val="dk1"/>
                </a:solidFill>
              </a:rPr>
              <a:t>	    lastY = e.getY();</a:t>
            </a:r>
            <a:endParaRPr sz="1100">
              <a:solidFill>
                <a:schemeClr val="dk1"/>
              </a:solidFill>
            </a:endParaRPr>
          </a:p>
          <a:p>
            <a:pPr indent="0" lvl="0" marL="0" rtl="0" algn="l">
              <a:spcBef>
                <a:spcPts val="0"/>
              </a:spcBef>
              <a:spcAft>
                <a:spcPts val="0"/>
              </a:spcAft>
              <a:buNone/>
            </a:pPr>
            <a:r>
              <a:rPr lang="en" sz="1100">
                <a:solidFill>
                  <a:schemeClr val="dk1"/>
                </a:solidFill>
              </a:rPr>
              <a:t>	    Graphics g =e.getComponent().getGraphics();</a:t>
            </a:r>
            <a:endParaRPr sz="1100">
              <a:solidFill>
                <a:schemeClr val="dk1"/>
              </a:solidFill>
            </a:endParaRPr>
          </a:p>
          <a:p>
            <a:pPr indent="0" lvl="0" marL="0" rtl="0" algn="l">
              <a:spcBef>
                <a:spcPts val="0"/>
              </a:spcBef>
              <a:spcAft>
                <a:spcPts val="0"/>
              </a:spcAft>
              <a:buNone/>
            </a:pPr>
            <a:r>
              <a:rPr lang="en" sz="1100">
                <a:solidFill>
                  <a:schemeClr val="dk1"/>
                </a:solidFill>
              </a:rPr>
              <a:t>	    Graphics2D g2d = (Graphics2D)g;</a:t>
            </a:r>
            <a:endParaRPr sz="1100">
              <a:solidFill>
                <a:schemeClr val="dk1"/>
              </a:solidFill>
            </a:endParaRPr>
          </a:p>
          <a:p>
            <a:pPr indent="0" lvl="0" marL="0" rtl="0" algn="l">
              <a:spcBef>
                <a:spcPts val="0"/>
              </a:spcBef>
              <a:spcAft>
                <a:spcPts val="0"/>
              </a:spcAft>
              <a:buNone/>
            </a:pPr>
            <a:r>
              <a:rPr lang="en" sz="1100">
                <a:solidFill>
                  <a:schemeClr val="dk1"/>
                </a:solidFill>
              </a:rPr>
              <a:t>	    g2d.setColor(shapeColor);</a:t>
            </a:r>
            <a:endParaRPr sz="1100">
              <a:solidFill>
                <a:schemeClr val="dk1"/>
              </a:solidFill>
            </a:endParaRPr>
          </a:p>
          <a:p>
            <a:pPr indent="0" lvl="0" marL="0" rtl="0" algn="l">
              <a:spcBef>
                <a:spcPts val="0"/>
              </a:spcBef>
              <a:spcAft>
                <a:spcPts val="0"/>
              </a:spcAft>
              <a:buNone/>
            </a:pPr>
            <a:r>
              <a:rPr lang="en" sz="1100">
                <a:solidFill>
                  <a:schemeClr val="dk1"/>
                </a:solidFill>
              </a:rPr>
              <a:t>	    g2d.fillOval(lastX-drawingSize, lastY-drawingSize,</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2*drawingSize,2*drawingSize);</a:t>
            </a:r>
            <a:r>
              <a:rPr lang="en" sz="1100"/>
              <a:t>	  </a:t>
            </a:r>
            <a:endParaRPr sz="1100"/>
          </a:p>
          <a:p>
            <a:pPr indent="0" lvl="0" marL="0" rtl="0" algn="l">
              <a:spcBef>
                <a:spcPts val="0"/>
              </a:spcBef>
              <a:spcAft>
                <a:spcPts val="0"/>
              </a:spcAft>
              <a:buNone/>
            </a:pPr>
            <a:r>
              <a:rPr lang="en" sz="1100"/>
              <a:t>	  }	</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      </a:t>
            </a:r>
            <a:r>
              <a:rPr lang="en" sz="1100"/>
              <a:t>}</a:t>
            </a:r>
            <a:endParaRPr sz="1100"/>
          </a:p>
          <a:p>
            <a:pPr indent="0" lvl="0" marL="0" rtl="0" algn="l">
              <a:spcBef>
                <a:spcPts val="0"/>
              </a:spcBef>
              <a:spcAft>
                <a:spcPts val="0"/>
              </a:spcAft>
              <a:buNone/>
            </a:pPr>
            <a:r>
              <a:rPr lang="en" sz="1100"/>
              <a:t>}</a:t>
            </a:r>
            <a:endParaRPr sz="1100"/>
          </a:p>
        </p:txBody>
      </p:sp>
      <p:sp>
        <p:nvSpPr>
          <p:cNvPr id="387" name="Google Shape;387;p34"/>
          <p:cNvSpPr txBox="1"/>
          <p:nvPr/>
        </p:nvSpPr>
        <p:spPr>
          <a:xfrm>
            <a:off x="515750" y="1113325"/>
            <a:ext cx="3276600" cy="40302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t>import java.awt.Color;</a:t>
            </a:r>
            <a:endParaRPr sz="1100"/>
          </a:p>
          <a:p>
            <a:pPr indent="0" lvl="0" marL="0" rtl="0" algn="l">
              <a:spcBef>
                <a:spcPts val="0"/>
              </a:spcBef>
              <a:spcAft>
                <a:spcPts val="0"/>
              </a:spcAft>
              <a:buClr>
                <a:schemeClr val="dk1"/>
              </a:buClr>
              <a:buSzPts val="1100"/>
              <a:buFont typeface="Arial"/>
              <a:buNone/>
            </a:pPr>
            <a:r>
              <a:rPr lang="en" sz="1100"/>
              <a:t>import java.awt.Graphics;</a:t>
            </a:r>
            <a:endParaRPr sz="1100"/>
          </a:p>
          <a:p>
            <a:pPr indent="0" lvl="0" marL="0" rtl="0" algn="l">
              <a:spcBef>
                <a:spcPts val="0"/>
              </a:spcBef>
              <a:spcAft>
                <a:spcPts val="0"/>
              </a:spcAft>
              <a:buClr>
                <a:schemeClr val="dk1"/>
              </a:buClr>
              <a:buSzPts val="1100"/>
              <a:buFont typeface="Arial"/>
              <a:buNone/>
            </a:pPr>
            <a:r>
              <a:rPr lang="en" sz="1100"/>
              <a:t>import java.awt.Graphics2D;</a:t>
            </a:r>
            <a:endParaRPr sz="1100"/>
          </a:p>
          <a:p>
            <a:pPr indent="0" lvl="0" marL="0" rtl="0" algn="l">
              <a:spcBef>
                <a:spcPts val="0"/>
              </a:spcBef>
              <a:spcAft>
                <a:spcPts val="0"/>
              </a:spcAft>
              <a:buClr>
                <a:schemeClr val="dk1"/>
              </a:buClr>
              <a:buSzPts val="1100"/>
              <a:buFont typeface="Arial"/>
              <a:buNone/>
            </a:pPr>
            <a:r>
              <a:rPr lang="en" sz="1100"/>
              <a:t>import java.awt.event.MouseAdapter;</a:t>
            </a:r>
            <a:endParaRPr sz="1100"/>
          </a:p>
          <a:p>
            <a:pPr indent="0" lvl="0" marL="0" rtl="0" algn="l">
              <a:spcBef>
                <a:spcPts val="0"/>
              </a:spcBef>
              <a:spcAft>
                <a:spcPts val="0"/>
              </a:spcAft>
              <a:buClr>
                <a:schemeClr val="dk1"/>
              </a:buClr>
              <a:buSzPts val="1100"/>
              <a:buFont typeface="Arial"/>
              <a:buNone/>
            </a:pPr>
            <a:r>
              <a:rPr lang="en" sz="1100"/>
              <a:t>import java.awt.event.MouseEvent;</a:t>
            </a:r>
            <a:endParaRPr sz="1100"/>
          </a:p>
          <a:p>
            <a:pPr indent="0" lvl="0" marL="0" rtl="0" algn="l">
              <a:spcBef>
                <a:spcPts val="0"/>
              </a:spcBef>
              <a:spcAft>
                <a:spcPts val="0"/>
              </a:spcAft>
              <a:buClr>
                <a:schemeClr val="dk1"/>
              </a:buClr>
              <a:buSzPts val="1100"/>
              <a:buFont typeface="Arial"/>
              <a:buNone/>
            </a:pPr>
            <a:r>
              <a:rPr lang="en" sz="1100"/>
              <a:t>import javax.swing.JPanel;</a:t>
            </a:r>
            <a:endParaRPr sz="1100"/>
          </a:p>
          <a:p>
            <a:pPr indent="0" lvl="0" marL="0" rtl="0" algn="l">
              <a:spcBef>
                <a:spcPts val="0"/>
              </a:spcBef>
              <a:spcAft>
                <a:spcPts val="0"/>
              </a:spcAft>
              <a:buNone/>
            </a:pPr>
            <a:r>
              <a:t/>
            </a:r>
            <a:endParaRPr sz="1100"/>
          </a:p>
          <a:p>
            <a:pPr indent="0" lvl="0" marL="0" rtl="0" algn="l">
              <a:spcBef>
                <a:spcPts val="0"/>
              </a:spcBef>
              <a:spcAft>
                <a:spcPts val="0"/>
              </a:spcAft>
              <a:buClr>
                <a:srgbClr val="000000"/>
              </a:buClr>
              <a:buSzPts val="1100"/>
              <a:buFont typeface="Arial"/>
              <a:buNone/>
            </a:pPr>
            <a:r>
              <a:rPr lang="en" sz="1100"/>
              <a:t>//Nested classes in 1 java file continued below</a:t>
            </a:r>
            <a:endParaRPr sz="1100"/>
          </a:p>
        </p:txBody>
      </p:sp>
      <p:sp>
        <p:nvSpPr>
          <p:cNvPr id="388" name="Google Shape;388;p3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392" name="Shape 392"/>
        <p:cNvGrpSpPr/>
        <p:nvPr/>
      </p:nvGrpSpPr>
      <p:grpSpPr>
        <a:xfrm>
          <a:off x="0" y="0"/>
          <a:ext cx="0" cy="0"/>
          <a:chOff x="0" y="0"/>
          <a:chExt cx="0" cy="0"/>
        </a:xfrm>
      </p:grpSpPr>
      <p:sp>
        <p:nvSpPr>
          <p:cNvPr id="393" name="Google Shape;393;p35"/>
          <p:cNvSpPr txBox="1"/>
          <p:nvPr>
            <p:ph type="title"/>
          </p:nvPr>
        </p:nvSpPr>
        <p:spPr>
          <a:xfrm>
            <a:off x="457200" y="205978"/>
            <a:ext cx="8229600" cy="857400"/>
          </a:xfrm>
          <a:prstGeom prst="rect">
            <a:avLst/>
          </a:prstGeom>
          <a:solidFill>
            <a:srgbClr val="FFF2CC"/>
          </a:solidFill>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Anonymous Inner uses Adapter</a:t>
            </a:r>
            <a:endParaRPr/>
          </a:p>
        </p:txBody>
      </p:sp>
      <p:sp>
        <p:nvSpPr>
          <p:cNvPr id="394" name="Google Shape;394;p35"/>
          <p:cNvSpPr txBox="1"/>
          <p:nvPr/>
        </p:nvSpPr>
        <p:spPr>
          <a:xfrm>
            <a:off x="4097125" y="1113325"/>
            <a:ext cx="4548900" cy="40302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  public </a:t>
            </a:r>
            <a:r>
              <a:rPr lang="en" sz="1100">
                <a:solidFill>
                  <a:schemeClr val="dk1"/>
                </a:solidFill>
              </a:rPr>
              <a:t>CircleDrawerExample4</a:t>
            </a:r>
            <a:r>
              <a:rPr lang="en" sz="1100"/>
              <a:t>(){</a:t>
            </a:r>
            <a:endParaRPr sz="1100"/>
          </a:p>
          <a:p>
            <a:pPr indent="0" lvl="0" marL="0" rtl="0" algn="l">
              <a:spcBef>
                <a:spcPts val="0"/>
              </a:spcBef>
              <a:spcAft>
                <a:spcPts val="0"/>
              </a:spcAft>
              <a:buClr>
                <a:schemeClr val="dk1"/>
              </a:buClr>
              <a:buSzPts val="1100"/>
              <a:buFont typeface="Arial"/>
              <a:buNone/>
            </a:pPr>
            <a:r>
              <a:rPr lang="en" sz="1100"/>
              <a:t>       addMouseListener(new MouseAdapter() {</a:t>
            </a:r>
            <a:endParaRPr sz="1100"/>
          </a:p>
          <a:p>
            <a:pPr indent="0" lvl="0" marL="0" rtl="0" algn="l">
              <a:spcBef>
                <a:spcPts val="0"/>
              </a:spcBef>
              <a:spcAft>
                <a:spcPts val="0"/>
              </a:spcAft>
              <a:buClr>
                <a:schemeClr val="dk1"/>
              </a:buClr>
              <a:buSzPts val="1100"/>
              <a:buFont typeface="Arial"/>
              <a:buNone/>
            </a:pPr>
            <a:r>
              <a:rPr lang="en" sz="1100"/>
              <a:t>	private Color shapeColor = Color.BLUE;</a:t>
            </a:r>
            <a:endParaRPr sz="1100"/>
          </a:p>
          <a:p>
            <a:pPr indent="0" lvl="0" marL="0" rtl="0" algn="l">
              <a:spcBef>
                <a:spcPts val="0"/>
              </a:spcBef>
              <a:spcAft>
                <a:spcPts val="0"/>
              </a:spcAft>
              <a:buNone/>
            </a:pPr>
            <a:r>
              <a:rPr lang="en" sz="1100"/>
              <a:t>	private int drawingSize = 20;</a:t>
            </a:r>
            <a:endParaRPr sz="1100"/>
          </a:p>
          <a:p>
            <a:pPr indent="0" lvl="0" marL="0" rtl="0" algn="l">
              <a:spcBef>
                <a:spcPts val="0"/>
              </a:spcBef>
              <a:spcAft>
                <a:spcPts val="0"/>
              </a:spcAft>
              <a:buClr>
                <a:schemeClr val="dk1"/>
              </a:buClr>
              <a:buSzPts val="1100"/>
              <a:buFont typeface="Arial"/>
              <a:buNone/>
            </a:pPr>
            <a:r>
              <a:rPr lang="en" sz="1100"/>
              <a:t>	private int lastX=0, lastY=0;	</a:t>
            </a:r>
            <a:endParaRPr sz="1100"/>
          </a:p>
          <a:p>
            <a:pPr indent="0" lvl="0" marL="0" rtl="0" algn="l">
              <a:spcBef>
                <a:spcPts val="0"/>
              </a:spcBef>
              <a:spcAft>
                <a:spcPts val="0"/>
              </a:spcAft>
              <a:buClr>
                <a:schemeClr val="dk1"/>
              </a:buClr>
              <a:buSzPts val="1100"/>
              <a:buFont typeface="Arial"/>
              <a:buNone/>
            </a:pPr>
            <a:r>
              <a:rPr lang="en" sz="1100"/>
              <a:t>	private int x,y =0;</a:t>
            </a:r>
            <a:endParaRPr sz="1100"/>
          </a:p>
          <a:p>
            <a:pPr indent="0" lvl="0" marL="0" rtl="0" algn="l">
              <a:spcBef>
                <a:spcPts val="0"/>
              </a:spcBef>
              <a:spcAft>
                <a:spcPts val="0"/>
              </a:spcAft>
              <a:buClr>
                <a:schemeClr val="dk1"/>
              </a:buClr>
              <a:buSzPts val="1100"/>
              <a:buFont typeface="Arial"/>
              <a:buNone/>
            </a:pPr>
            <a:r>
              <a:rPr lang="en" sz="1100"/>
              <a:t>		</a:t>
            </a:r>
            <a:endParaRPr sz="1100"/>
          </a:p>
          <a:p>
            <a:pPr indent="0" lvl="0" marL="0" rtl="0" algn="l">
              <a:spcBef>
                <a:spcPts val="0"/>
              </a:spcBef>
              <a:spcAft>
                <a:spcPts val="0"/>
              </a:spcAft>
              <a:buClr>
                <a:schemeClr val="dk1"/>
              </a:buClr>
              <a:buSzPts val="1100"/>
              <a:buFont typeface="Arial"/>
              <a:buNone/>
            </a:pPr>
            <a:r>
              <a:rPr lang="en" sz="1100"/>
              <a:t>	@Override</a:t>
            </a:r>
            <a:endParaRPr sz="1100"/>
          </a:p>
          <a:p>
            <a:pPr indent="0" lvl="0" marL="0" rtl="0" algn="l">
              <a:spcBef>
                <a:spcPts val="0"/>
              </a:spcBef>
              <a:spcAft>
                <a:spcPts val="0"/>
              </a:spcAft>
              <a:buClr>
                <a:schemeClr val="dk1"/>
              </a:buClr>
              <a:buSzPts val="1100"/>
              <a:buFont typeface="Arial"/>
              <a:buNone/>
            </a:pPr>
            <a:r>
              <a:rPr lang="en" sz="1100"/>
              <a:t>	public void mousePressed(MouseEvent e) {</a:t>
            </a:r>
            <a:endParaRPr sz="1100"/>
          </a:p>
          <a:p>
            <a:pPr indent="0" lvl="0" marL="0" rtl="0" algn="l">
              <a:spcBef>
                <a:spcPts val="0"/>
              </a:spcBef>
              <a:spcAft>
                <a:spcPts val="0"/>
              </a:spcAft>
              <a:buClr>
                <a:schemeClr val="dk1"/>
              </a:buClr>
              <a:buSzPts val="1100"/>
              <a:buFont typeface="Arial"/>
              <a:buNone/>
            </a:pPr>
            <a:r>
              <a:rPr lang="en" sz="1100"/>
              <a:t>	   lastX = e.getX();</a:t>
            </a:r>
            <a:endParaRPr sz="1100"/>
          </a:p>
          <a:p>
            <a:pPr indent="0" lvl="0" marL="0" rtl="0" algn="l">
              <a:spcBef>
                <a:spcPts val="0"/>
              </a:spcBef>
              <a:spcAft>
                <a:spcPts val="0"/>
              </a:spcAft>
              <a:buClr>
                <a:schemeClr val="dk1"/>
              </a:buClr>
              <a:buSzPts val="1100"/>
              <a:buFont typeface="Arial"/>
              <a:buNone/>
            </a:pPr>
            <a:r>
              <a:rPr lang="en" sz="1100"/>
              <a:t>	   lastY = e.getY();</a:t>
            </a:r>
            <a:endParaRPr sz="1100"/>
          </a:p>
          <a:p>
            <a:pPr indent="0" lvl="0" marL="0" rtl="0" algn="l">
              <a:spcBef>
                <a:spcPts val="0"/>
              </a:spcBef>
              <a:spcAft>
                <a:spcPts val="0"/>
              </a:spcAft>
              <a:buClr>
                <a:schemeClr val="dk1"/>
              </a:buClr>
              <a:buSzPts val="1100"/>
              <a:buFont typeface="Arial"/>
              <a:buNone/>
            </a:pPr>
            <a:r>
              <a:rPr lang="en" sz="1100"/>
              <a:t>	   Graphics g =e.getComponent().getGraphics();</a:t>
            </a:r>
            <a:endParaRPr sz="1100"/>
          </a:p>
          <a:p>
            <a:pPr indent="0" lvl="0" marL="0" rtl="0" algn="l">
              <a:spcBef>
                <a:spcPts val="0"/>
              </a:spcBef>
              <a:spcAft>
                <a:spcPts val="0"/>
              </a:spcAft>
              <a:buClr>
                <a:schemeClr val="dk1"/>
              </a:buClr>
              <a:buSzPts val="1100"/>
              <a:buFont typeface="Arial"/>
              <a:buNone/>
            </a:pPr>
            <a:r>
              <a:rPr lang="en" sz="1100"/>
              <a:t>	   Graphics2D g2d = (Graphics2D)g;</a:t>
            </a:r>
            <a:endParaRPr sz="1100"/>
          </a:p>
          <a:p>
            <a:pPr indent="0" lvl="0" marL="0" rtl="0" algn="l">
              <a:spcBef>
                <a:spcPts val="0"/>
              </a:spcBef>
              <a:spcAft>
                <a:spcPts val="0"/>
              </a:spcAft>
              <a:buClr>
                <a:schemeClr val="dk1"/>
              </a:buClr>
              <a:buSzPts val="1100"/>
              <a:buFont typeface="Arial"/>
              <a:buNone/>
            </a:pPr>
            <a:r>
              <a:rPr lang="en" sz="1100"/>
              <a:t>	   g2d.setColor(shapeColor);</a:t>
            </a:r>
            <a:endParaRPr sz="1100"/>
          </a:p>
          <a:p>
            <a:pPr indent="0" lvl="0" marL="0" rtl="0" algn="l">
              <a:spcBef>
                <a:spcPts val="0"/>
              </a:spcBef>
              <a:spcAft>
                <a:spcPts val="0"/>
              </a:spcAft>
              <a:buNone/>
            </a:pPr>
            <a:r>
              <a:rPr lang="en" sz="1100"/>
              <a:t>	   g2d.fillOval(lastX-drawingSize, lastY-drawingSize,</a:t>
            </a:r>
            <a:endParaRPr sz="1100"/>
          </a:p>
          <a:p>
            <a:pPr indent="457200" lvl="0" marL="0" rtl="0" algn="l">
              <a:spcBef>
                <a:spcPts val="0"/>
              </a:spcBef>
              <a:spcAft>
                <a:spcPts val="0"/>
              </a:spcAft>
              <a:buClr>
                <a:schemeClr val="dk1"/>
              </a:buClr>
              <a:buSzPts val="1100"/>
              <a:buFont typeface="Arial"/>
              <a:buNone/>
            </a:pPr>
            <a:r>
              <a:rPr lang="en" sz="1100"/>
              <a:t>   2*drawingSize, 2*drawingSize);</a:t>
            </a:r>
            <a:endParaRPr sz="1100"/>
          </a:p>
          <a:p>
            <a:pPr indent="0" lvl="0" marL="0" rtl="0" algn="l">
              <a:spcBef>
                <a:spcPts val="0"/>
              </a:spcBef>
              <a:spcAft>
                <a:spcPts val="0"/>
              </a:spcAft>
              <a:buClr>
                <a:schemeClr val="dk1"/>
              </a:buClr>
              <a:buSzPts val="1100"/>
              <a:buFont typeface="Arial"/>
              <a:buNone/>
            </a:pPr>
            <a:r>
              <a:rPr lang="en" sz="1100"/>
              <a:t>	}		</a:t>
            </a:r>
            <a:endParaRPr sz="1100"/>
          </a:p>
          <a:p>
            <a:pPr indent="0" lvl="0" marL="0" rtl="0" algn="l">
              <a:spcBef>
                <a:spcPts val="0"/>
              </a:spcBef>
              <a:spcAft>
                <a:spcPts val="0"/>
              </a:spcAft>
              <a:buClr>
                <a:schemeClr val="dk1"/>
              </a:buClr>
              <a:buSzPts val="1100"/>
              <a:buFont typeface="Arial"/>
              <a:buNone/>
            </a:pPr>
            <a:r>
              <a:rPr lang="en" sz="1100">
                <a:solidFill>
                  <a:schemeClr val="dk1"/>
                </a:solidFill>
              </a:rPr>
              <a:t>       </a:t>
            </a:r>
            <a:r>
              <a:rPr lang="en" sz="1100"/>
              <a:t>});	    </a:t>
            </a:r>
            <a:endParaRPr sz="1100"/>
          </a:p>
          <a:p>
            <a:pPr indent="0" lvl="0" marL="0" rtl="0" algn="l">
              <a:spcBef>
                <a:spcPts val="0"/>
              </a:spcBef>
              <a:spcAft>
                <a:spcPts val="0"/>
              </a:spcAft>
              <a:buClr>
                <a:schemeClr val="dk1"/>
              </a:buClr>
              <a:buSzPts val="1100"/>
              <a:buFont typeface="Arial"/>
              <a:buNone/>
            </a:pPr>
            <a:r>
              <a:rPr lang="en" sz="1100"/>
              <a:t>   }</a:t>
            </a:r>
            <a:endParaRPr sz="1100"/>
          </a:p>
          <a:p>
            <a:pPr indent="0" lvl="0" marL="0" rtl="0" algn="l">
              <a:spcBef>
                <a:spcPts val="0"/>
              </a:spcBef>
              <a:spcAft>
                <a:spcPts val="0"/>
              </a:spcAft>
              <a:buNone/>
            </a:pPr>
            <a:r>
              <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t>}</a:t>
            </a:r>
            <a:endParaRPr sz="1100"/>
          </a:p>
          <a:p>
            <a:pPr indent="0" lvl="0" marL="0" rtl="0" algn="l">
              <a:spcBef>
                <a:spcPts val="0"/>
              </a:spcBef>
              <a:spcAft>
                <a:spcPts val="0"/>
              </a:spcAft>
              <a:buNone/>
            </a:pPr>
            <a:r>
              <a:t/>
            </a:r>
            <a:endParaRPr sz="1100"/>
          </a:p>
        </p:txBody>
      </p:sp>
      <p:sp>
        <p:nvSpPr>
          <p:cNvPr id="395" name="Google Shape;395;p35"/>
          <p:cNvSpPr txBox="1"/>
          <p:nvPr/>
        </p:nvSpPr>
        <p:spPr>
          <a:xfrm>
            <a:off x="498925" y="1113325"/>
            <a:ext cx="3598200" cy="40302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package _EventHandlers;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import java.awt.Color;</a:t>
            </a:r>
            <a:endParaRPr sz="1100"/>
          </a:p>
          <a:p>
            <a:pPr indent="0" lvl="0" marL="0" rtl="0" algn="l">
              <a:spcBef>
                <a:spcPts val="0"/>
              </a:spcBef>
              <a:spcAft>
                <a:spcPts val="0"/>
              </a:spcAft>
              <a:buNone/>
            </a:pPr>
            <a:r>
              <a:rPr lang="en" sz="1100"/>
              <a:t>import java.awt.Graphics;</a:t>
            </a:r>
            <a:endParaRPr sz="1100"/>
          </a:p>
          <a:p>
            <a:pPr indent="0" lvl="0" marL="0" rtl="0" algn="l">
              <a:spcBef>
                <a:spcPts val="0"/>
              </a:spcBef>
              <a:spcAft>
                <a:spcPts val="0"/>
              </a:spcAft>
              <a:buNone/>
            </a:pPr>
            <a:r>
              <a:rPr lang="en" sz="1100"/>
              <a:t>import java.awt.Graphics2D;</a:t>
            </a:r>
            <a:endParaRPr sz="1100"/>
          </a:p>
          <a:p>
            <a:pPr indent="0" lvl="0" marL="0" rtl="0" algn="l">
              <a:spcBef>
                <a:spcPts val="0"/>
              </a:spcBef>
              <a:spcAft>
                <a:spcPts val="0"/>
              </a:spcAft>
              <a:buNone/>
            </a:pPr>
            <a:r>
              <a:rPr lang="en" sz="1100"/>
              <a:t>import java.awt.event.MouseAdapter;</a:t>
            </a:r>
            <a:endParaRPr sz="1100"/>
          </a:p>
          <a:p>
            <a:pPr indent="0" lvl="0" marL="0" rtl="0" algn="l">
              <a:spcBef>
                <a:spcPts val="0"/>
              </a:spcBef>
              <a:spcAft>
                <a:spcPts val="0"/>
              </a:spcAft>
              <a:buNone/>
            </a:pPr>
            <a:r>
              <a:rPr lang="en" sz="1100"/>
              <a:t>import java.awt.event.MouseEvent;</a:t>
            </a:r>
            <a:endParaRPr sz="1100"/>
          </a:p>
          <a:p>
            <a:pPr indent="0" lvl="0" marL="0" rtl="0" algn="l">
              <a:spcBef>
                <a:spcPts val="0"/>
              </a:spcBef>
              <a:spcAft>
                <a:spcPts val="0"/>
              </a:spcAft>
              <a:buNone/>
            </a:pPr>
            <a:r>
              <a:rPr lang="en" sz="1100"/>
              <a:t>import javax.swing.JPanel;</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//Nested classes in 1 java file</a:t>
            </a:r>
            <a:endParaRPr sz="1100"/>
          </a:p>
          <a:p>
            <a:pPr indent="0" lvl="0" marL="0" rtl="0" algn="l">
              <a:spcBef>
                <a:spcPts val="0"/>
              </a:spcBef>
              <a:spcAft>
                <a:spcPts val="0"/>
              </a:spcAft>
              <a:buNone/>
            </a:pPr>
            <a:r>
              <a:rPr lang="en" sz="1100"/>
              <a:t>//Anonymous Inner Class use the MouseAdapter</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public class </a:t>
            </a:r>
            <a:r>
              <a:rPr lang="en" sz="1100"/>
              <a:t>CircleDrawerExample4</a:t>
            </a:r>
            <a:r>
              <a:rPr lang="en" sz="1100"/>
              <a:t>  extends JPanel{</a:t>
            </a:r>
            <a:endParaRPr sz="1100"/>
          </a:p>
          <a:p>
            <a:pPr indent="0" lvl="0" marL="0" rtl="0" algn="l">
              <a:spcBef>
                <a:spcPts val="0"/>
              </a:spcBef>
              <a:spcAft>
                <a:spcPts val="0"/>
              </a:spcAft>
              <a:buNone/>
            </a:pPr>
            <a:r>
              <a:rPr lang="en" sz="1100"/>
              <a:t>   </a:t>
            </a:r>
            <a:endParaRPr sz="1100"/>
          </a:p>
          <a:p>
            <a:pPr indent="0" lvl="0" marL="0" rtl="0" algn="l">
              <a:spcBef>
                <a:spcPts val="0"/>
              </a:spcBef>
              <a:spcAft>
                <a:spcPts val="0"/>
              </a:spcAft>
              <a:buNone/>
            </a:pPr>
            <a:r>
              <a:rPr lang="en" sz="1100"/>
              <a:t>   </a:t>
            </a:r>
            <a:endParaRPr sz="1100"/>
          </a:p>
        </p:txBody>
      </p:sp>
      <p:sp>
        <p:nvSpPr>
          <p:cNvPr id="396" name="Google Shape;396;p35"/>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400" name="Shape 400"/>
        <p:cNvGrpSpPr/>
        <p:nvPr/>
      </p:nvGrpSpPr>
      <p:grpSpPr>
        <a:xfrm>
          <a:off x="0" y="0"/>
          <a:ext cx="0" cy="0"/>
          <a:chOff x="0" y="0"/>
          <a:chExt cx="0" cy="0"/>
        </a:xfrm>
      </p:grpSpPr>
      <p:sp>
        <p:nvSpPr>
          <p:cNvPr id="401" name="Google Shape;401;p36"/>
          <p:cNvSpPr txBox="1"/>
          <p:nvPr>
            <p:ph type="title"/>
          </p:nvPr>
        </p:nvSpPr>
        <p:spPr>
          <a:xfrm>
            <a:off x="457200" y="205978"/>
            <a:ext cx="8229600" cy="857400"/>
          </a:xfrm>
          <a:prstGeom prst="rect">
            <a:avLst/>
          </a:prstGeom>
          <a:solidFill>
            <a:srgbClr val="FFF2CC"/>
          </a:solidFill>
        </p:spPr>
        <p:txBody>
          <a:bodyPr anchorCtr="0" anchor="b" bIns="91425" lIns="91425" spcFirstLastPara="1" rIns="91425" wrap="square" tIns="91425">
            <a:noAutofit/>
          </a:bodyPr>
          <a:lstStyle/>
          <a:p>
            <a:pPr indent="0" lvl="0" marL="0" rtl="0" algn="l">
              <a:spcBef>
                <a:spcPts val="0"/>
              </a:spcBef>
              <a:spcAft>
                <a:spcPts val="0"/>
              </a:spcAft>
              <a:buNone/>
            </a:pPr>
            <a:r>
              <a:rPr lang="en"/>
              <a:t>GUI - Result of MouseListener</a:t>
            </a:r>
            <a:endParaRPr/>
          </a:p>
        </p:txBody>
      </p:sp>
      <p:pic>
        <p:nvPicPr>
          <p:cNvPr descr="Screen Shot 2015-02-01 at 11.19.01 PM.png" id="402" name="Google Shape;402;p36"/>
          <p:cNvPicPr preferRelativeResize="0"/>
          <p:nvPr/>
        </p:nvPicPr>
        <p:blipFill>
          <a:blip r:embed="rId3">
            <a:alphaModFix/>
          </a:blip>
          <a:stretch>
            <a:fillRect/>
          </a:stretch>
        </p:blipFill>
        <p:spPr>
          <a:xfrm>
            <a:off x="751100" y="1181075"/>
            <a:ext cx="3959999" cy="3325750"/>
          </a:xfrm>
          <a:prstGeom prst="rect">
            <a:avLst/>
          </a:prstGeom>
          <a:noFill/>
          <a:ln>
            <a:noFill/>
          </a:ln>
        </p:spPr>
      </p:pic>
      <p:sp>
        <p:nvSpPr>
          <p:cNvPr id="403" name="Google Shape;403;p36"/>
          <p:cNvSpPr txBox="1"/>
          <p:nvPr/>
        </p:nvSpPr>
        <p:spPr>
          <a:xfrm>
            <a:off x="5086200" y="1812850"/>
            <a:ext cx="3600600" cy="2266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222222"/>
                </a:solidFill>
                <a:highlight>
                  <a:srgbClr val="FFFFFF"/>
                </a:highlight>
              </a:rPr>
              <a:t>Same GUI result for all 4 approaches</a:t>
            </a:r>
            <a:endParaRPr>
              <a:solidFill>
                <a:srgbClr val="222222"/>
              </a:solidFill>
              <a:highlight>
                <a:srgbClr val="FFFFFF"/>
              </a:highlight>
            </a:endParaRPr>
          </a:p>
          <a:p>
            <a:pPr indent="0" lvl="0" marL="0" rtl="0" algn="l">
              <a:spcBef>
                <a:spcPts val="0"/>
              </a:spcBef>
              <a:spcAft>
                <a:spcPts val="0"/>
              </a:spcAft>
              <a:buNone/>
            </a:pPr>
            <a:r>
              <a:t/>
            </a:r>
            <a:endParaRPr>
              <a:solidFill>
                <a:srgbClr val="222222"/>
              </a:solidFill>
              <a:highlight>
                <a:srgbClr val="FFFFFF"/>
              </a:highlight>
            </a:endParaRPr>
          </a:p>
          <a:p>
            <a:pPr indent="0" lvl="0" marL="0" rtl="0" algn="l">
              <a:spcBef>
                <a:spcPts val="0"/>
              </a:spcBef>
              <a:spcAft>
                <a:spcPts val="0"/>
              </a:spcAft>
              <a:buNone/>
            </a:pPr>
            <a:r>
              <a:rPr lang="en">
                <a:solidFill>
                  <a:srgbClr val="222222"/>
                </a:solidFill>
                <a:highlight>
                  <a:srgbClr val="FFFFFF"/>
                </a:highlight>
              </a:rPr>
              <a:t>When the mouse is pressed a circle is drawn surrounding the location of the cursor.</a:t>
            </a:r>
            <a:endParaRPr>
              <a:solidFill>
                <a:srgbClr val="222222"/>
              </a:solidFill>
              <a:highlight>
                <a:srgbClr val="FFFFFF"/>
              </a:highlight>
            </a:endParaRPr>
          </a:p>
          <a:p>
            <a:pPr indent="0" lvl="0" marL="0" rtl="0" algn="l">
              <a:spcBef>
                <a:spcPts val="0"/>
              </a:spcBef>
              <a:spcAft>
                <a:spcPts val="0"/>
              </a:spcAft>
              <a:buNone/>
            </a:pPr>
            <a:r>
              <a:t/>
            </a:r>
            <a:endParaRPr>
              <a:solidFill>
                <a:srgbClr val="222222"/>
              </a:solidFill>
              <a:highlight>
                <a:srgbClr val="FFFFFF"/>
              </a:highlight>
            </a:endParaRPr>
          </a:p>
          <a:p>
            <a:pPr indent="0" lvl="0" marL="0" rtl="0" algn="l">
              <a:spcBef>
                <a:spcPts val="0"/>
              </a:spcBef>
              <a:spcAft>
                <a:spcPts val="0"/>
              </a:spcAft>
              <a:buNone/>
            </a:pPr>
            <a:r>
              <a:rPr lang="en">
                <a:solidFill>
                  <a:srgbClr val="222222"/>
                </a:solidFill>
                <a:highlight>
                  <a:srgbClr val="FFFFFF"/>
                </a:highlight>
              </a:rPr>
              <a:t>The math used in the examples shifted the start point of the drawing so the circle would appear around the mouse click.</a:t>
            </a:r>
            <a:endParaRPr>
              <a:solidFill>
                <a:srgbClr val="222222"/>
              </a:solidFill>
              <a:highlight>
                <a:srgbClr val="FFFFFF"/>
              </a:highlight>
            </a:endParaRPr>
          </a:p>
        </p:txBody>
      </p:sp>
      <p:sp>
        <p:nvSpPr>
          <p:cNvPr id="404" name="Google Shape;404;p3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 name="Shape 46"/>
        <p:cNvGrpSpPr/>
        <p:nvPr/>
      </p:nvGrpSpPr>
      <p:grpSpPr>
        <a:xfrm>
          <a:off x="0" y="0"/>
          <a:ext cx="0" cy="0"/>
          <a:chOff x="0" y="0"/>
          <a:chExt cx="0" cy="0"/>
        </a:xfrm>
      </p:grpSpPr>
      <p:sp>
        <p:nvSpPr>
          <p:cNvPr id="47" name="Google Shape;47;p10"/>
          <p:cNvSpPr/>
          <p:nvPr/>
        </p:nvSpPr>
        <p:spPr>
          <a:xfrm flipH="1" rot="10800000">
            <a:off x="799175" y="1143925"/>
            <a:ext cx="7599900" cy="3815400"/>
          </a:xfrm>
          <a:prstGeom prst="roundRect">
            <a:avLst>
              <a:gd fmla="val 16667" name="adj"/>
            </a:avLst>
          </a:prstGeom>
          <a:solidFill>
            <a:srgbClr val="FCE5CD">
              <a:alpha val="25830"/>
            </a:srgb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0"/>
          <p:cNvSpPr/>
          <p:nvPr/>
        </p:nvSpPr>
        <p:spPr>
          <a:xfrm>
            <a:off x="1094075" y="1341132"/>
            <a:ext cx="3124500" cy="3359100"/>
          </a:xfrm>
          <a:prstGeom prst="roundRect">
            <a:avLst>
              <a:gd fmla="val 16667" name="adj"/>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 name="Google Shape;49;p10"/>
          <p:cNvSpPr txBox="1"/>
          <p:nvPr>
            <p:ph type="title"/>
          </p:nvPr>
        </p:nvSpPr>
        <p:spPr>
          <a:xfrm>
            <a:off x="457200" y="205978"/>
            <a:ext cx="8229600" cy="857400"/>
          </a:xfrm>
          <a:prstGeom prst="rect">
            <a:avLst/>
          </a:prstGeom>
          <a:solidFill>
            <a:srgbClr val="EFEFEF"/>
          </a:solidFill>
        </p:spPr>
        <p:txBody>
          <a:bodyPr anchorCtr="0" anchor="b" bIns="91425" lIns="91425" spcFirstLastPara="1" rIns="91425" wrap="square" tIns="91425">
            <a:noAutofit/>
          </a:bodyPr>
          <a:lstStyle/>
          <a:p>
            <a:pPr indent="0" lvl="0" marL="0" rtl="0" algn="l">
              <a:spcBef>
                <a:spcPts val="0"/>
              </a:spcBef>
              <a:spcAft>
                <a:spcPts val="0"/>
              </a:spcAft>
              <a:buNone/>
            </a:pPr>
            <a:r>
              <a:rPr lang="en"/>
              <a:t>Model-View-Controller (MVC)</a:t>
            </a:r>
            <a:endParaRPr/>
          </a:p>
        </p:txBody>
      </p:sp>
      <p:sp>
        <p:nvSpPr>
          <p:cNvPr id="50" name="Google Shape;50;p10"/>
          <p:cNvSpPr/>
          <p:nvPr/>
        </p:nvSpPr>
        <p:spPr>
          <a:xfrm>
            <a:off x="1206600" y="3294071"/>
            <a:ext cx="2916600" cy="1139700"/>
          </a:xfrm>
          <a:prstGeom prst="roundRect">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Controller</a:t>
            </a:r>
            <a:endParaRPr b="1" sz="1800"/>
          </a:p>
          <a:p>
            <a:pPr indent="0" lvl="0" marL="0" rtl="0" algn="ctr">
              <a:spcBef>
                <a:spcPts val="0"/>
              </a:spcBef>
              <a:spcAft>
                <a:spcPts val="0"/>
              </a:spcAft>
              <a:buNone/>
            </a:pPr>
            <a:r>
              <a:t/>
            </a:r>
            <a:endParaRPr b="1"/>
          </a:p>
          <a:p>
            <a:pPr indent="0" lvl="0" marL="0" rtl="0" algn="ctr">
              <a:spcBef>
                <a:spcPts val="0"/>
              </a:spcBef>
              <a:spcAft>
                <a:spcPts val="0"/>
              </a:spcAft>
              <a:buNone/>
            </a:pPr>
            <a:r>
              <a:rPr lang="en"/>
              <a:t>Event Listeners and Adapters</a:t>
            </a:r>
            <a:endParaRPr/>
          </a:p>
        </p:txBody>
      </p:sp>
      <p:sp>
        <p:nvSpPr>
          <p:cNvPr id="51" name="Google Shape;51;p10"/>
          <p:cNvSpPr/>
          <p:nvPr/>
        </p:nvSpPr>
        <p:spPr>
          <a:xfrm>
            <a:off x="5024984" y="1341125"/>
            <a:ext cx="3124500" cy="3359100"/>
          </a:xfrm>
          <a:prstGeom prst="roundRect">
            <a:avLst>
              <a:gd fmla="val 16667" name="adj"/>
            </a:avLst>
          </a:prstGeom>
          <a:solidFill>
            <a:srgbClr val="EFEFE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Model</a:t>
            </a:r>
            <a:endParaRPr b="1" sz="1800"/>
          </a:p>
          <a:p>
            <a:pPr indent="0" lvl="0" marL="0" rtl="0" algn="ctr">
              <a:spcBef>
                <a:spcPts val="0"/>
              </a:spcBef>
              <a:spcAft>
                <a:spcPts val="0"/>
              </a:spcAft>
              <a:buNone/>
            </a:pPr>
            <a:r>
              <a:t/>
            </a:r>
            <a:endParaRPr b="1"/>
          </a:p>
          <a:p>
            <a:pPr indent="0" lvl="0" marL="0" rtl="0" algn="ctr">
              <a:spcBef>
                <a:spcPts val="0"/>
              </a:spcBef>
              <a:spcAft>
                <a:spcPts val="0"/>
              </a:spcAft>
              <a:buNone/>
            </a:pPr>
            <a:r>
              <a:rPr lang="en"/>
              <a:t>Classes and Methods invoked by the controller that perform data manipulations and calculations.</a:t>
            </a:r>
            <a:endParaRPr/>
          </a:p>
        </p:txBody>
      </p:sp>
      <p:sp>
        <p:nvSpPr>
          <p:cNvPr id="52" name="Google Shape;52;p10"/>
          <p:cNvSpPr/>
          <p:nvPr/>
        </p:nvSpPr>
        <p:spPr>
          <a:xfrm>
            <a:off x="1206600" y="1626875"/>
            <a:ext cx="2916600" cy="1139700"/>
          </a:xfrm>
          <a:prstGeom prst="roundRect">
            <a:avLst>
              <a:gd fmla="val 16667" name="adj"/>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View</a:t>
            </a:r>
            <a:endParaRPr b="1" sz="1800"/>
          </a:p>
          <a:p>
            <a:pPr indent="0" lvl="0" marL="0" rtl="0" algn="ctr">
              <a:spcBef>
                <a:spcPts val="0"/>
              </a:spcBef>
              <a:spcAft>
                <a:spcPts val="0"/>
              </a:spcAft>
              <a:buNone/>
            </a:pPr>
            <a:r>
              <a:t/>
            </a:r>
            <a:endParaRPr b="1"/>
          </a:p>
          <a:p>
            <a:pPr indent="0" lvl="0" marL="0" rtl="0" algn="ctr">
              <a:spcBef>
                <a:spcPts val="0"/>
              </a:spcBef>
              <a:spcAft>
                <a:spcPts val="0"/>
              </a:spcAft>
              <a:buNone/>
            </a:pPr>
            <a:r>
              <a:rPr lang="en"/>
              <a:t>GUI, Layout, Components</a:t>
            </a:r>
            <a:endParaRPr/>
          </a:p>
        </p:txBody>
      </p:sp>
      <p:sp>
        <p:nvSpPr>
          <p:cNvPr id="53" name="Google Shape;53;p10"/>
          <p:cNvSpPr/>
          <p:nvPr/>
        </p:nvSpPr>
        <p:spPr>
          <a:xfrm flipH="1" rot="5400000">
            <a:off x="2984675" y="2849875"/>
            <a:ext cx="942900" cy="403500"/>
          </a:xfrm>
          <a:prstGeom prst="rightArrow">
            <a:avLst>
              <a:gd fmla="val 50000" name="adj1"/>
              <a:gd fmla="val 50000" name="adj2"/>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update</a:t>
            </a:r>
            <a:endParaRPr/>
          </a:p>
        </p:txBody>
      </p:sp>
      <p:sp>
        <p:nvSpPr>
          <p:cNvPr id="54" name="Google Shape;54;p10"/>
          <p:cNvSpPr/>
          <p:nvPr/>
        </p:nvSpPr>
        <p:spPr>
          <a:xfrm rot="5400000">
            <a:off x="1417100" y="2883875"/>
            <a:ext cx="942900" cy="403500"/>
          </a:xfrm>
          <a:prstGeom prst="rightArrow">
            <a:avLst>
              <a:gd fmla="val 50000" name="adj1"/>
              <a:gd fmla="val 50000" name="adj2"/>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event</a:t>
            </a:r>
            <a:endParaRPr/>
          </a:p>
        </p:txBody>
      </p:sp>
      <p:sp>
        <p:nvSpPr>
          <p:cNvPr id="55" name="Google Shape;55;p10"/>
          <p:cNvSpPr/>
          <p:nvPr/>
        </p:nvSpPr>
        <p:spPr>
          <a:xfrm>
            <a:off x="4127675" y="3459475"/>
            <a:ext cx="942900" cy="403500"/>
          </a:xfrm>
          <a:prstGeom prst="rightArrow">
            <a:avLst>
              <a:gd fmla="val 50000" name="adj1"/>
              <a:gd fmla="val 50000" name="adj2"/>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request</a:t>
            </a:r>
            <a:endParaRPr/>
          </a:p>
        </p:txBody>
      </p:sp>
      <p:sp>
        <p:nvSpPr>
          <p:cNvPr id="56" name="Google Shape;56;p10"/>
          <p:cNvSpPr/>
          <p:nvPr/>
        </p:nvSpPr>
        <p:spPr>
          <a:xfrm flipH="1">
            <a:off x="4051475" y="3840475"/>
            <a:ext cx="942900" cy="403500"/>
          </a:xfrm>
          <a:prstGeom prst="rightArrow">
            <a:avLst>
              <a:gd fmla="val 50000" name="adj1"/>
              <a:gd fmla="val 50000" name="adj2"/>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result</a:t>
            </a:r>
            <a:endParaRPr/>
          </a:p>
        </p:txBody>
      </p:sp>
      <p:sp>
        <p:nvSpPr>
          <p:cNvPr id="57" name="Google Shape;57;p10"/>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408" name="Shape 408"/>
        <p:cNvGrpSpPr/>
        <p:nvPr/>
      </p:nvGrpSpPr>
      <p:grpSpPr>
        <a:xfrm>
          <a:off x="0" y="0"/>
          <a:ext cx="0" cy="0"/>
          <a:chOff x="0" y="0"/>
          <a:chExt cx="0" cy="0"/>
        </a:xfrm>
      </p:grpSpPr>
      <p:sp>
        <p:nvSpPr>
          <p:cNvPr id="409" name="Google Shape;409;p37"/>
          <p:cNvSpPr txBox="1"/>
          <p:nvPr>
            <p:ph type="title"/>
          </p:nvPr>
        </p:nvSpPr>
        <p:spPr>
          <a:xfrm>
            <a:off x="457200" y="205978"/>
            <a:ext cx="82296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410" name="Google Shape;410;p37"/>
          <p:cNvSpPr txBox="1"/>
          <p:nvPr>
            <p:ph idx="1" type="body"/>
          </p:nvPr>
        </p:nvSpPr>
        <p:spPr>
          <a:xfrm>
            <a:off x="457200" y="1123950"/>
            <a:ext cx="8229600" cy="39558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At this point the expected knowledge acquired is:</a:t>
            </a:r>
            <a:endParaRPr sz="1800"/>
          </a:p>
          <a:p>
            <a:pPr indent="-342900" lvl="0" marL="457200" rtl="0" algn="l">
              <a:lnSpc>
                <a:spcPct val="115000"/>
              </a:lnSpc>
              <a:spcBef>
                <a:spcPts val="0"/>
              </a:spcBef>
              <a:spcAft>
                <a:spcPts val="0"/>
              </a:spcAft>
              <a:buSzPts val="1800"/>
              <a:buChar char="●"/>
            </a:pPr>
            <a:r>
              <a:rPr lang="en" sz="1800"/>
              <a:t>Theoretical knowledge</a:t>
            </a:r>
            <a:endParaRPr sz="1800"/>
          </a:p>
          <a:p>
            <a:pPr indent="-342900" lvl="1" marL="914400" rtl="0" algn="l">
              <a:lnSpc>
                <a:spcPct val="115000"/>
              </a:lnSpc>
              <a:spcBef>
                <a:spcPts val="0"/>
              </a:spcBef>
              <a:spcAft>
                <a:spcPts val="0"/>
              </a:spcAft>
              <a:buSzPts val="1800"/>
              <a:buChar char="○"/>
            </a:pPr>
            <a:r>
              <a:rPr lang="en" sz="1800"/>
              <a:t>General understanding of Java libraries and their history</a:t>
            </a:r>
            <a:endParaRPr sz="1800"/>
          </a:p>
          <a:p>
            <a:pPr indent="-342900" lvl="1" marL="914400" rtl="0" algn="l">
              <a:lnSpc>
                <a:spcPct val="115000"/>
              </a:lnSpc>
              <a:spcBef>
                <a:spcPts val="0"/>
              </a:spcBef>
              <a:spcAft>
                <a:spcPts val="0"/>
              </a:spcAft>
              <a:buSzPts val="1800"/>
              <a:buChar char="○"/>
            </a:pPr>
            <a:r>
              <a:rPr lang="en" sz="1800"/>
              <a:t>Knowledge of MVC Architecture</a:t>
            </a:r>
            <a:endParaRPr sz="1800"/>
          </a:p>
          <a:p>
            <a:pPr indent="-342900" lvl="1" marL="914400" rtl="0" algn="l">
              <a:lnSpc>
                <a:spcPct val="115000"/>
              </a:lnSpc>
              <a:spcBef>
                <a:spcPts val="0"/>
              </a:spcBef>
              <a:spcAft>
                <a:spcPts val="0"/>
              </a:spcAft>
              <a:buSzPts val="1800"/>
              <a:buChar char="○"/>
            </a:pPr>
            <a:r>
              <a:rPr lang="en" sz="1800"/>
              <a:t>Clear understanding of the Swing Library and its components</a:t>
            </a:r>
            <a:endParaRPr sz="1800"/>
          </a:p>
          <a:p>
            <a:pPr indent="-342900" lvl="0" marL="457200" rtl="0" algn="l">
              <a:lnSpc>
                <a:spcPct val="115000"/>
              </a:lnSpc>
              <a:spcBef>
                <a:spcPts val="0"/>
              </a:spcBef>
              <a:spcAft>
                <a:spcPts val="0"/>
              </a:spcAft>
              <a:buSzPts val="1800"/>
              <a:buChar char="●"/>
            </a:pPr>
            <a:r>
              <a:rPr lang="en" sz="1800"/>
              <a:t>Practical knowledge (write code):</a:t>
            </a:r>
            <a:endParaRPr sz="1800"/>
          </a:p>
          <a:p>
            <a:pPr indent="-342900" lvl="1" marL="914400" rtl="0" algn="l">
              <a:lnSpc>
                <a:spcPct val="115000"/>
              </a:lnSpc>
              <a:spcBef>
                <a:spcPts val="0"/>
              </a:spcBef>
              <a:spcAft>
                <a:spcPts val="0"/>
              </a:spcAft>
              <a:buSzPts val="1800"/>
              <a:buChar char="○"/>
            </a:pPr>
            <a:r>
              <a:rPr lang="en" sz="1800"/>
              <a:t>Construct GUI Containers and components</a:t>
            </a:r>
            <a:endParaRPr sz="1800"/>
          </a:p>
          <a:p>
            <a:pPr indent="-342900" lvl="1" marL="914400" rtl="0" algn="l">
              <a:lnSpc>
                <a:spcPct val="115000"/>
              </a:lnSpc>
              <a:spcBef>
                <a:spcPts val="0"/>
              </a:spcBef>
              <a:spcAft>
                <a:spcPts val="0"/>
              </a:spcAft>
              <a:buSzPts val="1800"/>
              <a:buChar char="○"/>
            </a:pPr>
            <a:r>
              <a:rPr lang="en" sz="1800"/>
              <a:t>Add components and arrange them using layout managers</a:t>
            </a:r>
            <a:endParaRPr sz="1800"/>
          </a:p>
          <a:p>
            <a:pPr indent="-342900" lvl="1" marL="914400" rtl="0" algn="l">
              <a:lnSpc>
                <a:spcPct val="115000"/>
              </a:lnSpc>
              <a:spcBef>
                <a:spcPts val="0"/>
              </a:spcBef>
              <a:spcAft>
                <a:spcPts val="0"/>
              </a:spcAft>
              <a:buSzPts val="1800"/>
              <a:buChar char="○"/>
            </a:pPr>
            <a:r>
              <a:rPr lang="en" sz="1800"/>
              <a:t>Add event handlers to components </a:t>
            </a:r>
            <a:endParaRPr sz="1800"/>
          </a:p>
          <a:p>
            <a:pPr indent="-342900" lvl="1" marL="914400" rtl="0" algn="l">
              <a:lnSpc>
                <a:spcPct val="115000"/>
              </a:lnSpc>
              <a:spcBef>
                <a:spcPts val="0"/>
              </a:spcBef>
              <a:spcAft>
                <a:spcPts val="0"/>
              </a:spcAft>
              <a:buSzPts val="1800"/>
              <a:buChar char="○"/>
            </a:pPr>
            <a:r>
              <a:rPr lang="en" sz="1800"/>
              <a:t>Receive and respond to user-triggered events</a:t>
            </a:r>
            <a:endParaRPr sz="1800"/>
          </a:p>
          <a:p>
            <a:pPr indent="0" lvl="0" marL="0" rtl="0" algn="l">
              <a:spcBef>
                <a:spcPts val="600"/>
              </a:spcBef>
              <a:spcAft>
                <a:spcPts val="0"/>
              </a:spcAft>
              <a:buNone/>
            </a:pPr>
            <a:r>
              <a:t/>
            </a:r>
            <a:endParaRPr sz="2000"/>
          </a:p>
          <a:p>
            <a:pPr indent="0" lvl="0" marL="0" rtl="0" algn="r">
              <a:spcBef>
                <a:spcPts val="600"/>
              </a:spcBef>
              <a:spcAft>
                <a:spcPts val="0"/>
              </a:spcAft>
              <a:buNone/>
            </a:pPr>
            <a:r>
              <a:t/>
            </a:r>
            <a:endParaRPr sz="1600"/>
          </a:p>
        </p:txBody>
      </p:sp>
      <p:sp>
        <p:nvSpPr>
          <p:cNvPr id="411" name="Google Shape;411;p37"/>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2" name="Google Shape;412;p37"/>
          <p:cNvSpPr txBox="1"/>
          <p:nvPr/>
        </p:nvSpPr>
        <p:spPr>
          <a:xfrm>
            <a:off x="2815800" y="4528675"/>
            <a:ext cx="5844000" cy="4926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600"/>
              </a:spcBef>
              <a:spcAft>
                <a:spcPts val="0"/>
              </a:spcAft>
              <a:buClr>
                <a:schemeClr val="dk1"/>
              </a:buClr>
              <a:buSzPts val="1100"/>
              <a:buFont typeface="Arial"/>
              <a:buNone/>
            </a:pPr>
            <a:r>
              <a:rPr lang="en" sz="2000">
                <a:solidFill>
                  <a:schemeClr val="dk1"/>
                </a:solidFill>
              </a:rPr>
              <a:t>To get these slides go to: </a:t>
            </a:r>
            <a:r>
              <a:rPr lang="en" sz="2000" u="sng">
                <a:solidFill>
                  <a:schemeClr val="hlink"/>
                </a:solidFill>
                <a:hlinkClick r:id="rId3"/>
              </a:rPr>
              <a:t>http://bit.ly/javaguislides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 name="Shape 61"/>
        <p:cNvGrpSpPr/>
        <p:nvPr/>
      </p:nvGrpSpPr>
      <p:grpSpPr>
        <a:xfrm>
          <a:off x="0" y="0"/>
          <a:ext cx="0" cy="0"/>
          <a:chOff x="0" y="0"/>
          <a:chExt cx="0" cy="0"/>
        </a:xfrm>
      </p:grpSpPr>
      <p:sp>
        <p:nvSpPr>
          <p:cNvPr id="62" name="Google Shape;62;p11"/>
          <p:cNvSpPr txBox="1"/>
          <p:nvPr>
            <p:ph type="title"/>
          </p:nvPr>
        </p:nvSpPr>
        <p:spPr>
          <a:xfrm>
            <a:off x="457200" y="205978"/>
            <a:ext cx="8229600" cy="857400"/>
          </a:xfrm>
          <a:prstGeom prst="rect">
            <a:avLst/>
          </a:prstGeom>
          <a:solidFill>
            <a:srgbClr val="D9EAD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AWT and Swing GUI Hierarchy</a:t>
            </a:r>
            <a:endParaRPr/>
          </a:p>
        </p:txBody>
      </p:sp>
      <p:sp>
        <p:nvSpPr>
          <p:cNvPr id="63" name="Google Shape;63;p11">
            <a:hlinkClick r:id="rId3"/>
          </p:cNvPr>
          <p:cNvSpPr txBox="1"/>
          <p:nvPr/>
        </p:nvSpPr>
        <p:spPr>
          <a:xfrm>
            <a:off x="3984850" y="1190425"/>
            <a:ext cx="1030200" cy="421800"/>
          </a:xfrm>
          <a:prstGeom prst="rect">
            <a:avLst/>
          </a:prstGeom>
          <a:solidFill>
            <a:srgbClr val="FFF2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Object</a:t>
            </a:r>
            <a:endParaRPr/>
          </a:p>
        </p:txBody>
      </p:sp>
      <p:sp>
        <p:nvSpPr>
          <p:cNvPr id="64" name="Google Shape;64;p11">
            <a:hlinkClick r:id="rId4"/>
          </p:cNvPr>
          <p:cNvSpPr txBox="1"/>
          <p:nvPr/>
        </p:nvSpPr>
        <p:spPr>
          <a:xfrm>
            <a:off x="3913900" y="1798150"/>
            <a:ext cx="1172100" cy="421800"/>
          </a:xfrm>
          <a:prstGeom prst="rect">
            <a:avLst/>
          </a:prstGeom>
          <a:solidFill>
            <a:srgbClr val="FFF2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Component</a:t>
            </a:r>
            <a:endParaRPr/>
          </a:p>
          <a:p>
            <a:pPr indent="0" lvl="0" marL="0" rtl="0" algn="ctr">
              <a:spcBef>
                <a:spcPts val="0"/>
              </a:spcBef>
              <a:spcAft>
                <a:spcPts val="0"/>
              </a:spcAft>
              <a:buNone/>
            </a:pPr>
            <a:r>
              <a:t/>
            </a:r>
            <a:endParaRPr/>
          </a:p>
        </p:txBody>
      </p:sp>
      <p:sp>
        <p:nvSpPr>
          <p:cNvPr id="65" name="Google Shape;65;p11">
            <a:hlinkClick r:id="rId5"/>
          </p:cNvPr>
          <p:cNvSpPr txBox="1"/>
          <p:nvPr/>
        </p:nvSpPr>
        <p:spPr>
          <a:xfrm>
            <a:off x="3913900" y="2405875"/>
            <a:ext cx="1172100" cy="421800"/>
          </a:xfrm>
          <a:prstGeom prst="rect">
            <a:avLst/>
          </a:prstGeom>
          <a:solidFill>
            <a:srgbClr val="FFF2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Container</a:t>
            </a:r>
            <a:endParaRPr/>
          </a:p>
          <a:p>
            <a:pPr indent="0" lvl="0" marL="0" rtl="0" algn="ctr">
              <a:spcBef>
                <a:spcPts val="0"/>
              </a:spcBef>
              <a:spcAft>
                <a:spcPts val="0"/>
              </a:spcAft>
              <a:buNone/>
            </a:pPr>
            <a:r>
              <a:t/>
            </a:r>
            <a:endParaRPr/>
          </a:p>
        </p:txBody>
      </p:sp>
      <p:cxnSp>
        <p:nvCxnSpPr>
          <p:cNvPr id="66" name="Google Shape;66;p11"/>
          <p:cNvCxnSpPr>
            <a:stCxn id="64" idx="0"/>
            <a:endCxn id="63" idx="2"/>
          </p:cNvCxnSpPr>
          <p:nvPr/>
        </p:nvCxnSpPr>
        <p:spPr>
          <a:xfrm rot="10800000">
            <a:off x="4499950" y="1612150"/>
            <a:ext cx="0" cy="186000"/>
          </a:xfrm>
          <a:prstGeom prst="straightConnector1">
            <a:avLst/>
          </a:prstGeom>
          <a:noFill/>
          <a:ln cap="flat" cmpd="sng" w="19050">
            <a:solidFill>
              <a:schemeClr val="dk2"/>
            </a:solidFill>
            <a:prstDash val="solid"/>
            <a:round/>
            <a:headEnd len="med" w="med" type="none"/>
            <a:tailEnd len="med" w="med" type="triangle"/>
          </a:ln>
        </p:spPr>
      </p:cxnSp>
      <p:cxnSp>
        <p:nvCxnSpPr>
          <p:cNvPr id="67" name="Google Shape;67;p11"/>
          <p:cNvCxnSpPr>
            <a:stCxn id="65" idx="0"/>
            <a:endCxn id="64" idx="2"/>
          </p:cNvCxnSpPr>
          <p:nvPr/>
        </p:nvCxnSpPr>
        <p:spPr>
          <a:xfrm rot="10800000">
            <a:off x="4499950" y="2219875"/>
            <a:ext cx="0" cy="186000"/>
          </a:xfrm>
          <a:prstGeom prst="straightConnector1">
            <a:avLst/>
          </a:prstGeom>
          <a:noFill/>
          <a:ln cap="flat" cmpd="sng" w="19050">
            <a:solidFill>
              <a:schemeClr val="dk2"/>
            </a:solidFill>
            <a:prstDash val="solid"/>
            <a:round/>
            <a:headEnd len="med" w="med" type="none"/>
            <a:tailEnd len="med" w="med" type="triangle"/>
          </a:ln>
        </p:spPr>
      </p:cxnSp>
      <p:sp>
        <p:nvSpPr>
          <p:cNvPr id="68" name="Google Shape;68;p11">
            <a:hlinkClick r:id="rId6"/>
          </p:cNvPr>
          <p:cNvSpPr txBox="1"/>
          <p:nvPr/>
        </p:nvSpPr>
        <p:spPr>
          <a:xfrm>
            <a:off x="2056000" y="3242200"/>
            <a:ext cx="1172100" cy="421800"/>
          </a:xfrm>
          <a:prstGeom prst="rect">
            <a:avLst/>
          </a:prstGeom>
          <a:solidFill>
            <a:srgbClr val="FFF2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Window</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69" name="Google Shape;69;p11">
            <a:hlinkClick r:id="rId7"/>
          </p:cNvPr>
          <p:cNvSpPr txBox="1"/>
          <p:nvPr/>
        </p:nvSpPr>
        <p:spPr>
          <a:xfrm>
            <a:off x="5931250" y="3166000"/>
            <a:ext cx="1122000" cy="421800"/>
          </a:xfrm>
          <a:prstGeom prst="rect">
            <a:avLst/>
          </a:prstGeom>
          <a:solidFill>
            <a:srgbClr val="FFF2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Panel</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0" name="Google Shape;70;p11">
            <a:hlinkClick r:id="rId8"/>
          </p:cNvPr>
          <p:cNvSpPr txBox="1"/>
          <p:nvPr/>
        </p:nvSpPr>
        <p:spPr>
          <a:xfrm>
            <a:off x="3427600" y="4535725"/>
            <a:ext cx="1172100" cy="4218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JWindow</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1" name="Google Shape;71;p11">
            <a:hlinkClick r:id="rId9"/>
          </p:cNvPr>
          <p:cNvSpPr txBox="1"/>
          <p:nvPr/>
        </p:nvSpPr>
        <p:spPr>
          <a:xfrm>
            <a:off x="7355023" y="3165988"/>
            <a:ext cx="1172100" cy="4218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JPanel</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cxnSp>
        <p:nvCxnSpPr>
          <p:cNvPr id="72" name="Google Shape;72;p11"/>
          <p:cNvCxnSpPr>
            <a:stCxn id="69" idx="0"/>
            <a:endCxn id="65" idx="2"/>
          </p:cNvCxnSpPr>
          <p:nvPr/>
        </p:nvCxnSpPr>
        <p:spPr>
          <a:xfrm flipH="1" rot="5400000">
            <a:off x="5326900" y="2000650"/>
            <a:ext cx="338400" cy="1992300"/>
          </a:xfrm>
          <a:prstGeom prst="bentConnector3">
            <a:avLst>
              <a:gd fmla="val 38453" name="adj1"/>
            </a:avLst>
          </a:prstGeom>
          <a:noFill/>
          <a:ln cap="flat" cmpd="sng" w="19050">
            <a:solidFill>
              <a:schemeClr val="dk2"/>
            </a:solidFill>
            <a:prstDash val="solid"/>
            <a:round/>
            <a:headEnd len="med" w="med" type="none"/>
            <a:tailEnd len="med" w="med" type="none"/>
          </a:ln>
        </p:spPr>
      </p:cxnSp>
      <p:sp>
        <p:nvSpPr>
          <p:cNvPr id="73" name="Google Shape;73;p11">
            <a:hlinkClick r:id="rId10"/>
          </p:cNvPr>
          <p:cNvSpPr txBox="1"/>
          <p:nvPr/>
        </p:nvSpPr>
        <p:spPr>
          <a:xfrm>
            <a:off x="7300075" y="2405875"/>
            <a:ext cx="1271700" cy="4218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JComponent</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4" name="Google Shape;74;p11">
            <a:hlinkClick r:id="rId11"/>
          </p:cNvPr>
          <p:cNvSpPr txBox="1"/>
          <p:nvPr/>
        </p:nvSpPr>
        <p:spPr>
          <a:xfrm>
            <a:off x="572225" y="4535725"/>
            <a:ext cx="1172100" cy="4218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JDialog</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75" name="Google Shape;75;p11">
            <a:hlinkClick r:id="rId12"/>
          </p:cNvPr>
          <p:cNvSpPr txBox="1"/>
          <p:nvPr/>
        </p:nvSpPr>
        <p:spPr>
          <a:xfrm>
            <a:off x="2056000" y="4535750"/>
            <a:ext cx="1172100" cy="4218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JFrame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cxnSp>
        <p:nvCxnSpPr>
          <p:cNvPr id="76" name="Google Shape;76;p11"/>
          <p:cNvCxnSpPr/>
          <p:nvPr/>
        </p:nvCxnSpPr>
        <p:spPr>
          <a:xfrm flipH="1" rot="10800000">
            <a:off x="624875" y="3449800"/>
            <a:ext cx="1184400" cy="414000"/>
          </a:xfrm>
          <a:prstGeom prst="bentConnector3">
            <a:avLst>
              <a:gd fmla="val 44957" name="adj1"/>
            </a:avLst>
          </a:prstGeom>
          <a:noFill/>
          <a:ln cap="flat" cmpd="sng" w="19050">
            <a:solidFill>
              <a:schemeClr val="dk2"/>
            </a:solidFill>
            <a:prstDash val="solid"/>
            <a:round/>
            <a:headEnd len="med" w="med" type="none"/>
            <a:tailEnd len="med" w="med" type="none"/>
          </a:ln>
        </p:spPr>
      </p:cxnSp>
      <p:cxnSp>
        <p:nvCxnSpPr>
          <p:cNvPr id="77" name="Google Shape;77;p11"/>
          <p:cNvCxnSpPr/>
          <p:nvPr/>
        </p:nvCxnSpPr>
        <p:spPr>
          <a:xfrm>
            <a:off x="1631800" y="3449800"/>
            <a:ext cx="424200" cy="3300"/>
          </a:xfrm>
          <a:prstGeom prst="straightConnector1">
            <a:avLst/>
          </a:prstGeom>
          <a:noFill/>
          <a:ln cap="flat" cmpd="sng" w="19050">
            <a:solidFill>
              <a:schemeClr val="dk2"/>
            </a:solidFill>
            <a:prstDash val="solid"/>
            <a:round/>
            <a:headEnd len="med" w="med" type="none"/>
            <a:tailEnd len="med" w="med" type="triangle"/>
          </a:ln>
        </p:spPr>
      </p:cxnSp>
      <p:sp>
        <p:nvSpPr>
          <p:cNvPr id="78" name="Google Shape;78;p11">
            <a:hlinkClick r:id="rId13"/>
          </p:cNvPr>
          <p:cNvSpPr txBox="1"/>
          <p:nvPr/>
        </p:nvSpPr>
        <p:spPr>
          <a:xfrm>
            <a:off x="5931250" y="3859675"/>
            <a:ext cx="1122000" cy="421800"/>
          </a:xfrm>
          <a:prstGeom prst="rect">
            <a:avLst/>
          </a:prstGeom>
          <a:solidFill>
            <a:srgbClr val="FFF2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Applet</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cxnSp>
        <p:nvCxnSpPr>
          <p:cNvPr id="79" name="Google Shape;79;p11"/>
          <p:cNvCxnSpPr>
            <a:endCxn id="65" idx="2"/>
          </p:cNvCxnSpPr>
          <p:nvPr/>
        </p:nvCxnSpPr>
        <p:spPr>
          <a:xfrm rot="10800000">
            <a:off x="4499950" y="2827675"/>
            <a:ext cx="4800" cy="197400"/>
          </a:xfrm>
          <a:prstGeom prst="straightConnector1">
            <a:avLst/>
          </a:prstGeom>
          <a:noFill/>
          <a:ln cap="flat" cmpd="sng" w="19050">
            <a:solidFill>
              <a:schemeClr val="dk2"/>
            </a:solidFill>
            <a:prstDash val="solid"/>
            <a:round/>
            <a:headEnd len="med" w="med" type="none"/>
            <a:tailEnd len="med" w="med" type="triangle"/>
          </a:ln>
        </p:spPr>
      </p:cxnSp>
      <p:cxnSp>
        <p:nvCxnSpPr>
          <p:cNvPr id="80" name="Google Shape;80;p11"/>
          <p:cNvCxnSpPr>
            <a:stCxn id="78" idx="0"/>
            <a:endCxn id="69" idx="2"/>
          </p:cNvCxnSpPr>
          <p:nvPr/>
        </p:nvCxnSpPr>
        <p:spPr>
          <a:xfrm rot="10800000">
            <a:off x="6492250" y="3587875"/>
            <a:ext cx="0" cy="271800"/>
          </a:xfrm>
          <a:prstGeom prst="straightConnector1">
            <a:avLst/>
          </a:prstGeom>
          <a:noFill/>
          <a:ln cap="flat" cmpd="sng" w="19050">
            <a:solidFill>
              <a:schemeClr val="dk2"/>
            </a:solidFill>
            <a:prstDash val="solid"/>
            <a:round/>
            <a:headEnd len="med" w="med" type="none"/>
            <a:tailEnd len="med" w="med" type="triangle"/>
          </a:ln>
        </p:spPr>
      </p:cxnSp>
      <p:cxnSp>
        <p:nvCxnSpPr>
          <p:cNvPr id="81" name="Google Shape;81;p11"/>
          <p:cNvCxnSpPr>
            <a:stCxn id="82" idx="0"/>
            <a:endCxn id="78" idx="2"/>
          </p:cNvCxnSpPr>
          <p:nvPr/>
        </p:nvCxnSpPr>
        <p:spPr>
          <a:xfrm rot="10800000">
            <a:off x="6492250" y="4281475"/>
            <a:ext cx="0" cy="303000"/>
          </a:xfrm>
          <a:prstGeom prst="straightConnector1">
            <a:avLst/>
          </a:prstGeom>
          <a:noFill/>
          <a:ln cap="flat" cmpd="sng" w="19050">
            <a:solidFill>
              <a:schemeClr val="dk2"/>
            </a:solidFill>
            <a:prstDash val="solid"/>
            <a:round/>
            <a:headEnd len="med" w="med" type="none"/>
            <a:tailEnd len="med" w="med" type="triangle"/>
          </a:ln>
        </p:spPr>
      </p:cxnSp>
      <p:sp>
        <p:nvSpPr>
          <p:cNvPr id="83" name="Google Shape;83;p11">
            <a:hlinkClick r:id="rId14"/>
          </p:cNvPr>
          <p:cNvSpPr txBox="1"/>
          <p:nvPr/>
        </p:nvSpPr>
        <p:spPr>
          <a:xfrm>
            <a:off x="4614400" y="3470800"/>
            <a:ext cx="1172100" cy="421800"/>
          </a:xfrm>
          <a:prstGeom prst="rect">
            <a:avLst/>
          </a:prstGeom>
          <a:solidFill>
            <a:srgbClr val="FFF2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Scrollpane</a:t>
            </a:r>
            <a:endParaRPr/>
          </a:p>
        </p:txBody>
      </p:sp>
      <p:cxnSp>
        <p:nvCxnSpPr>
          <p:cNvPr id="84" name="Google Shape;84;p11"/>
          <p:cNvCxnSpPr>
            <a:endCxn id="68" idx="3"/>
          </p:cNvCxnSpPr>
          <p:nvPr/>
        </p:nvCxnSpPr>
        <p:spPr>
          <a:xfrm flipH="1">
            <a:off x="3228100" y="3448300"/>
            <a:ext cx="536400" cy="4800"/>
          </a:xfrm>
          <a:prstGeom prst="straightConnector1">
            <a:avLst/>
          </a:prstGeom>
          <a:noFill/>
          <a:ln cap="flat" cmpd="sng" w="19050">
            <a:solidFill>
              <a:schemeClr val="dk2"/>
            </a:solidFill>
            <a:prstDash val="solid"/>
            <a:round/>
            <a:headEnd len="med" w="med" type="none"/>
            <a:tailEnd len="med" w="med" type="triangle"/>
          </a:ln>
        </p:spPr>
      </p:cxnSp>
      <p:cxnSp>
        <p:nvCxnSpPr>
          <p:cNvPr id="85" name="Google Shape;85;p11"/>
          <p:cNvCxnSpPr>
            <a:stCxn id="73" idx="1"/>
          </p:cNvCxnSpPr>
          <p:nvPr/>
        </p:nvCxnSpPr>
        <p:spPr>
          <a:xfrm rot="10800000">
            <a:off x="5094775" y="2616775"/>
            <a:ext cx="2205300" cy="0"/>
          </a:xfrm>
          <a:prstGeom prst="straightConnector1">
            <a:avLst/>
          </a:prstGeom>
          <a:noFill/>
          <a:ln cap="flat" cmpd="sng" w="19050">
            <a:solidFill>
              <a:schemeClr val="dk2"/>
            </a:solidFill>
            <a:prstDash val="solid"/>
            <a:round/>
            <a:headEnd len="med" w="med" type="none"/>
            <a:tailEnd len="med" w="med" type="triangle"/>
          </a:ln>
        </p:spPr>
      </p:cxnSp>
      <p:sp>
        <p:nvSpPr>
          <p:cNvPr id="86" name="Google Shape;86;p11">
            <a:hlinkClick r:id="rId15"/>
          </p:cNvPr>
          <p:cNvSpPr txBox="1"/>
          <p:nvPr/>
        </p:nvSpPr>
        <p:spPr>
          <a:xfrm>
            <a:off x="5906200" y="4535725"/>
            <a:ext cx="1172100" cy="4218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JApplet</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87" name="Google Shape;87;p11">
            <a:hlinkClick r:id="rId16"/>
          </p:cNvPr>
          <p:cNvSpPr txBox="1"/>
          <p:nvPr/>
        </p:nvSpPr>
        <p:spPr>
          <a:xfrm>
            <a:off x="2081050" y="3888963"/>
            <a:ext cx="1122000" cy="421800"/>
          </a:xfrm>
          <a:prstGeom prst="rect">
            <a:avLst/>
          </a:prstGeom>
          <a:solidFill>
            <a:srgbClr val="FFF2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Frame</a:t>
            </a:r>
            <a:endParaRPr/>
          </a:p>
        </p:txBody>
      </p:sp>
      <p:sp>
        <p:nvSpPr>
          <p:cNvPr id="88" name="Google Shape;88;p11">
            <a:hlinkClick r:id="rId17"/>
          </p:cNvPr>
          <p:cNvSpPr txBox="1"/>
          <p:nvPr/>
        </p:nvSpPr>
        <p:spPr>
          <a:xfrm>
            <a:off x="597275" y="3859675"/>
            <a:ext cx="1122000" cy="421800"/>
          </a:xfrm>
          <a:prstGeom prst="rect">
            <a:avLst/>
          </a:prstGeom>
          <a:solidFill>
            <a:srgbClr val="FFF2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Dialog</a:t>
            </a:r>
            <a:endParaRPr/>
          </a:p>
        </p:txBody>
      </p:sp>
      <p:cxnSp>
        <p:nvCxnSpPr>
          <p:cNvPr id="89" name="Google Shape;89;p11"/>
          <p:cNvCxnSpPr>
            <a:endCxn id="70" idx="0"/>
          </p:cNvCxnSpPr>
          <p:nvPr/>
        </p:nvCxnSpPr>
        <p:spPr>
          <a:xfrm flipH="1" rot="-5400000">
            <a:off x="3339400" y="3861475"/>
            <a:ext cx="1087500" cy="261000"/>
          </a:xfrm>
          <a:prstGeom prst="bentConnector3">
            <a:avLst>
              <a:gd fmla="val -2" name="adj1"/>
            </a:avLst>
          </a:prstGeom>
          <a:noFill/>
          <a:ln cap="flat" cmpd="sng" w="19050">
            <a:solidFill>
              <a:schemeClr val="dk2"/>
            </a:solidFill>
            <a:prstDash val="solid"/>
            <a:round/>
            <a:headEnd len="med" w="med" type="none"/>
            <a:tailEnd len="med" w="med" type="none"/>
          </a:ln>
        </p:spPr>
      </p:cxnSp>
      <p:cxnSp>
        <p:nvCxnSpPr>
          <p:cNvPr id="90" name="Google Shape;90;p11"/>
          <p:cNvCxnSpPr>
            <a:endCxn id="87" idx="2"/>
          </p:cNvCxnSpPr>
          <p:nvPr/>
        </p:nvCxnSpPr>
        <p:spPr>
          <a:xfrm rot="10800000">
            <a:off x="2642050" y="4310762"/>
            <a:ext cx="0" cy="254400"/>
          </a:xfrm>
          <a:prstGeom prst="straightConnector1">
            <a:avLst/>
          </a:prstGeom>
          <a:noFill/>
          <a:ln cap="flat" cmpd="sng" w="19050">
            <a:solidFill>
              <a:schemeClr val="dk2"/>
            </a:solidFill>
            <a:prstDash val="solid"/>
            <a:round/>
            <a:headEnd len="med" w="med" type="none"/>
            <a:tailEnd len="med" w="med" type="triangle"/>
          </a:ln>
        </p:spPr>
      </p:cxnSp>
      <p:cxnSp>
        <p:nvCxnSpPr>
          <p:cNvPr id="91" name="Google Shape;91;p11"/>
          <p:cNvCxnSpPr/>
          <p:nvPr/>
        </p:nvCxnSpPr>
        <p:spPr>
          <a:xfrm rot="10800000">
            <a:off x="1158275" y="4281475"/>
            <a:ext cx="0" cy="254400"/>
          </a:xfrm>
          <a:prstGeom prst="straightConnector1">
            <a:avLst/>
          </a:prstGeom>
          <a:noFill/>
          <a:ln cap="flat" cmpd="sng" w="19050">
            <a:solidFill>
              <a:schemeClr val="dk2"/>
            </a:solidFill>
            <a:prstDash val="solid"/>
            <a:round/>
            <a:headEnd len="med" w="med" type="none"/>
            <a:tailEnd len="med" w="med" type="triangle"/>
          </a:ln>
        </p:spPr>
      </p:cxnSp>
      <p:cxnSp>
        <p:nvCxnSpPr>
          <p:cNvPr id="92" name="Google Shape;92;p11"/>
          <p:cNvCxnSpPr>
            <a:stCxn id="87" idx="0"/>
            <a:endCxn id="68" idx="2"/>
          </p:cNvCxnSpPr>
          <p:nvPr/>
        </p:nvCxnSpPr>
        <p:spPr>
          <a:xfrm rot="10800000">
            <a:off x="2642050" y="3663963"/>
            <a:ext cx="0" cy="225000"/>
          </a:xfrm>
          <a:prstGeom prst="straightConnector1">
            <a:avLst/>
          </a:prstGeom>
          <a:noFill/>
          <a:ln cap="flat" cmpd="sng" w="19050">
            <a:solidFill>
              <a:schemeClr val="dk2"/>
            </a:solidFill>
            <a:prstDash val="solid"/>
            <a:round/>
            <a:headEnd len="med" w="med" type="none"/>
            <a:tailEnd len="med" w="med" type="triangle"/>
          </a:ln>
        </p:spPr>
      </p:cxnSp>
      <p:cxnSp>
        <p:nvCxnSpPr>
          <p:cNvPr id="93" name="Google Shape;93;p11"/>
          <p:cNvCxnSpPr>
            <a:stCxn id="68" idx="0"/>
            <a:endCxn id="65" idx="1"/>
          </p:cNvCxnSpPr>
          <p:nvPr/>
        </p:nvCxnSpPr>
        <p:spPr>
          <a:xfrm rot="-5400000">
            <a:off x="2965150" y="2293600"/>
            <a:ext cx="625500" cy="1271700"/>
          </a:xfrm>
          <a:prstGeom prst="bentConnector2">
            <a:avLst/>
          </a:prstGeom>
          <a:noFill/>
          <a:ln cap="flat" cmpd="sng" w="19050">
            <a:solidFill>
              <a:schemeClr val="dk2"/>
            </a:solidFill>
            <a:prstDash val="solid"/>
            <a:round/>
            <a:headEnd len="med" w="med" type="none"/>
            <a:tailEnd len="med" w="med" type="none"/>
          </a:ln>
        </p:spPr>
      </p:cxnSp>
      <p:cxnSp>
        <p:nvCxnSpPr>
          <p:cNvPr id="94" name="Google Shape;94;p11"/>
          <p:cNvCxnSpPr>
            <a:endCxn id="65" idx="1"/>
          </p:cNvCxnSpPr>
          <p:nvPr/>
        </p:nvCxnSpPr>
        <p:spPr>
          <a:xfrm>
            <a:off x="2649100" y="2611375"/>
            <a:ext cx="1264800" cy="5400"/>
          </a:xfrm>
          <a:prstGeom prst="straightConnector1">
            <a:avLst/>
          </a:prstGeom>
          <a:noFill/>
          <a:ln cap="flat" cmpd="sng" w="19050">
            <a:solidFill>
              <a:schemeClr val="dk2"/>
            </a:solidFill>
            <a:prstDash val="solid"/>
            <a:round/>
            <a:headEnd len="med" w="med" type="none"/>
            <a:tailEnd len="med" w="med" type="triangle"/>
          </a:ln>
        </p:spPr>
      </p:cxnSp>
      <p:cxnSp>
        <p:nvCxnSpPr>
          <p:cNvPr id="95" name="Google Shape;95;p11"/>
          <p:cNvCxnSpPr>
            <a:stCxn id="83" idx="1"/>
            <a:endCxn id="65" idx="2"/>
          </p:cNvCxnSpPr>
          <p:nvPr/>
        </p:nvCxnSpPr>
        <p:spPr>
          <a:xfrm rot="10800000">
            <a:off x="4500100" y="2827600"/>
            <a:ext cx="114300" cy="854100"/>
          </a:xfrm>
          <a:prstGeom prst="bentConnector2">
            <a:avLst/>
          </a:prstGeom>
          <a:noFill/>
          <a:ln cap="flat" cmpd="sng" w="19050">
            <a:solidFill>
              <a:schemeClr val="dk2"/>
            </a:solidFill>
            <a:prstDash val="solid"/>
            <a:round/>
            <a:headEnd len="med" w="med" type="none"/>
            <a:tailEnd len="med" w="med" type="none"/>
          </a:ln>
        </p:spPr>
      </p:cxnSp>
      <p:cxnSp>
        <p:nvCxnSpPr>
          <p:cNvPr id="96" name="Google Shape;96;p11"/>
          <p:cNvCxnSpPr>
            <a:stCxn id="71" idx="0"/>
            <a:endCxn id="73" idx="2"/>
          </p:cNvCxnSpPr>
          <p:nvPr/>
        </p:nvCxnSpPr>
        <p:spPr>
          <a:xfrm rot="10800000">
            <a:off x="7935973" y="2827588"/>
            <a:ext cx="5100" cy="338400"/>
          </a:xfrm>
          <a:prstGeom prst="straightConnector1">
            <a:avLst/>
          </a:prstGeom>
          <a:noFill/>
          <a:ln cap="flat" cmpd="sng" w="19050">
            <a:solidFill>
              <a:schemeClr val="dk2"/>
            </a:solidFill>
            <a:prstDash val="solid"/>
            <a:round/>
            <a:headEnd len="med" w="med" type="none"/>
            <a:tailEnd len="med" w="med" type="triangle"/>
          </a:ln>
        </p:spPr>
      </p:cxnSp>
      <p:cxnSp>
        <p:nvCxnSpPr>
          <p:cNvPr id="97" name="Google Shape;97;p11"/>
          <p:cNvCxnSpPr>
            <a:stCxn id="64" idx="3"/>
            <a:endCxn id="65" idx="3"/>
          </p:cNvCxnSpPr>
          <p:nvPr/>
        </p:nvCxnSpPr>
        <p:spPr>
          <a:xfrm>
            <a:off x="5086000" y="2009050"/>
            <a:ext cx="600" cy="607800"/>
          </a:xfrm>
          <a:prstGeom prst="bentConnector3">
            <a:avLst>
              <a:gd fmla="val 39687500" name="adj1"/>
            </a:avLst>
          </a:prstGeom>
          <a:noFill/>
          <a:ln cap="flat" cmpd="sng" w="19050">
            <a:solidFill>
              <a:schemeClr val="dk2"/>
            </a:solidFill>
            <a:prstDash val="solid"/>
            <a:round/>
            <a:headEnd len="med" w="med" type="none"/>
            <a:tailEnd len="med" w="med" type="none"/>
          </a:ln>
        </p:spPr>
      </p:cxnSp>
      <p:sp>
        <p:nvSpPr>
          <p:cNvPr id="98" name="Google Shape;98;p11"/>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cxnSp>
        <p:nvCxnSpPr>
          <p:cNvPr id="103" name="Google Shape;103;p12"/>
          <p:cNvCxnSpPr/>
          <p:nvPr/>
        </p:nvCxnSpPr>
        <p:spPr>
          <a:xfrm>
            <a:off x="6033255" y="2326425"/>
            <a:ext cx="181800" cy="0"/>
          </a:xfrm>
          <a:prstGeom prst="straightConnector1">
            <a:avLst/>
          </a:prstGeom>
          <a:noFill/>
          <a:ln cap="flat" cmpd="sng" w="19050">
            <a:solidFill>
              <a:schemeClr val="dk2"/>
            </a:solidFill>
            <a:prstDash val="solid"/>
            <a:round/>
            <a:headEnd len="med" w="med" type="none"/>
            <a:tailEnd len="med" w="med" type="none"/>
          </a:ln>
        </p:spPr>
      </p:cxnSp>
      <p:cxnSp>
        <p:nvCxnSpPr>
          <p:cNvPr id="104" name="Google Shape;104;p12"/>
          <p:cNvCxnSpPr/>
          <p:nvPr/>
        </p:nvCxnSpPr>
        <p:spPr>
          <a:xfrm>
            <a:off x="6055155" y="2817500"/>
            <a:ext cx="181800" cy="0"/>
          </a:xfrm>
          <a:prstGeom prst="straightConnector1">
            <a:avLst/>
          </a:prstGeom>
          <a:noFill/>
          <a:ln cap="flat" cmpd="sng" w="19050">
            <a:solidFill>
              <a:schemeClr val="dk2"/>
            </a:solidFill>
            <a:prstDash val="solid"/>
            <a:round/>
            <a:headEnd len="med" w="med" type="none"/>
            <a:tailEnd len="med" w="med" type="none"/>
          </a:ln>
        </p:spPr>
      </p:cxnSp>
      <p:sp>
        <p:nvSpPr>
          <p:cNvPr id="105" name="Google Shape;105;p12">
            <a:hlinkClick r:id="rId3"/>
          </p:cNvPr>
          <p:cNvSpPr txBox="1"/>
          <p:nvPr>
            <p:ph type="title"/>
          </p:nvPr>
        </p:nvSpPr>
        <p:spPr>
          <a:xfrm>
            <a:off x="457200" y="205978"/>
            <a:ext cx="8229600" cy="857400"/>
          </a:xfrm>
          <a:prstGeom prst="rect">
            <a:avLst/>
          </a:prstGeom>
          <a:solidFill>
            <a:srgbClr val="D9EAD3"/>
          </a:solidFill>
        </p:spPr>
        <p:txBody>
          <a:bodyPr anchorCtr="0" anchor="b" bIns="91425" lIns="91425" spcFirstLastPara="1" rIns="91425" wrap="square" tIns="91425">
            <a:noAutofit/>
          </a:bodyPr>
          <a:lstStyle/>
          <a:p>
            <a:pPr indent="0" lvl="0" marL="0" rtl="0" algn="l">
              <a:spcBef>
                <a:spcPts val="0"/>
              </a:spcBef>
              <a:spcAft>
                <a:spcPts val="0"/>
              </a:spcAft>
              <a:buNone/>
            </a:pPr>
            <a:r>
              <a:rPr lang="en"/>
              <a:t>Swing GUI Component Hierarchy</a:t>
            </a:r>
            <a:endParaRPr/>
          </a:p>
        </p:txBody>
      </p:sp>
      <p:sp>
        <p:nvSpPr>
          <p:cNvPr id="106" name="Google Shape;106;p12">
            <a:hlinkClick r:id="rId4"/>
          </p:cNvPr>
          <p:cNvSpPr txBox="1"/>
          <p:nvPr/>
        </p:nvSpPr>
        <p:spPr>
          <a:xfrm>
            <a:off x="448200" y="1438125"/>
            <a:ext cx="1457400" cy="4218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JPanel</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07" name="Google Shape;107;p12">
            <a:hlinkClick r:id="rId5"/>
          </p:cNvPr>
          <p:cNvSpPr txBox="1"/>
          <p:nvPr/>
        </p:nvSpPr>
        <p:spPr>
          <a:xfrm>
            <a:off x="3613680" y="1129388"/>
            <a:ext cx="1222800" cy="4218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JComponent</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08" name="Google Shape;108;p12">
            <a:hlinkClick r:id="rId6"/>
          </p:cNvPr>
          <p:cNvSpPr txBox="1"/>
          <p:nvPr/>
        </p:nvSpPr>
        <p:spPr>
          <a:xfrm>
            <a:off x="448199" y="1885750"/>
            <a:ext cx="1457400" cy="4218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JOptionPane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09" name="Google Shape;109;p12">
            <a:hlinkClick r:id="rId7"/>
          </p:cNvPr>
          <p:cNvSpPr txBox="1"/>
          <p:nvPr/>
        </p:nvSpPr>
        <p:spPr>
          <a:xfrm>
            <a:off x="448199" y="2339375"/>
            <a:ext cx="1457400" cy="4218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JScrollPane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10" name="Google Shape;110;p12">
            <a:hlinkClick r:id="rId8"/>
          </p:cNvPr>
          <p:cNvSpPr txBox="1"/>
          <p:nvPr/>
        </p:nvSpPr>
        <p:spPr>
          <a:xfrm>
            <a:off x="2220899" y="1504125"/>
            <a:ext cx="1316100" cy="4218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JLabel</a:t>
            </a:r>
            <a:endParaRPr/>
          </a:p>
        </p:txBody>
      </p:sp>
      <p:sp>
        <p:nvSpPr>
          <p:cNvPr id="111" name="Google Shape;111;p12">
            <a:hlinkClick r:id="rId9"/>
          </p:cNvPr>
          <p:cNvSpPr txBox="1"/>
          <p:nvPr/>
        </p:nvSpPr>
        <p:spPr>
          <a:xfrm>
            <a:off x="6678180" y="1183425"/>
            <a:ext cx="1549500" cy="3969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AbstractButton</a:t>
            </a:r>
            <a:endParaRPr/>
          </a:p>
        </p:txBody>
      </p:sp>
      <p:sp>
        <p:nvSpPr>
          <p:cNvPr id="112" name="Google Shape;112;p12"/>
          <p:cNvSpPr txBox="1"/>
          <p:nvPr/>
        </p:nvSpPr>
        <p:spPr>
          <a:xfrm>
            <a:off x="7597280" y="2203150"/>
            <a:ext cx="1377300" cy="4218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JToggleButton</a:t>
            </a:r>
            <a:endParaRPr/>
          </a:p>
        </p:txBody>
      </p:sp>
      <p:sp>
        <p:nvSpPr>
          <p:cNvPr id="113" name="Google Shape;113;p12"/>
          <p:cNvSpPr txBox="1"/>
          <p:nvPr/>
        </p:nvSpPr>
        <p:spPr>
          <a:xfrm>
            <a:off x="7613370" y="2698900"/>
            <a:ext cx="1377300" cy="4218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JMenuItem</a:t>
            </a:r>
            <a:endParaRPr/>
          </a:p>
        </p:txBody>
      </p:sp>
      <p:sp>
        <p:nvSpPr>
          <p:cNvPr id="114" name="Google Shape;114;p12"/>
          <p:cNvSpPr txBox="1"/>
          <p:nvPr/>
        </p:nvSpPr>
        <p:spPr>
          <a:xfrm>
            <a:off x="7597280" y="1707400"/>
            <a:ext cx="1377300" cy="4218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JButton</a:t>
            </a:r>
            <a:endParaRPr/>
          </a:p>
        </p:txBody>
      </p:sp>
      <p:sp>
        <p:nvSpPr>
          <p:cNvPr id="115" name="Google Shape;115;p12">
            <a:hlinkClick r:id="rId10"/>
          </p:cNvPr>
          <p:cNvSpPr txBox="1"/>
          <p:nvPr/>
        </p:nvSpPr>
        <p:spPr>
          <a:xfrm>
            <a:off x="2221000" y="4188577"/>
            <a:ext cx="1316100" cy="4218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JPopupMenu</a:t>
            </a:r>
            <a:endParaRPr/>
          </a:p>
        </p:txBody>
      </p:sp>
      <p:sp>
        <p:nvSpPr>
          <p:cNvPr id="116" name="Google Shape;116;p12">
            <a:hlinkClick r:id="rId11"/>
          </p:cNvPr>
          <p:cNvSpPr txBox="1"/>
          <p:nvPr/>
        </p:nvSpPr>
        <p:spPr>
          <a:xfrm>
            <a:off x="2220899" y="3734950"/>
            <a:ext cx="1316100" cy="4218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J</a:t>
            </a:r>
            <a:r>
              <a:rPr lang="en">
                <a:solidFill>
                  <a:schemeClr val="dk1"/>
                </a:solidFill>
              </a:rPr>
              <a:t>MenuBar</a:t>
            </a:r>
            <a:endParaRPr/>
          </a:p>
        </p:txBody>
      </p:sp>
      <p:sp>
        <p:nvSpPr>
          <p:cNvPr id="117" name="Google Shape;117;p12">
            <a:hlinkClick r:id="rId12"/>
          </p:cNvPr>
          <p:cNvSpPr txBox="1"/>
          <p:nvPr/>
        </p:nvSpPr>
        <p:spPr>
          <a:xfrm>
            <a:off x="4506502" y="3653550"/>
            <a:ext cx="1172100" cy="4218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JComboBox</a:t>
            </a:r>
            <a:endParaRPr/>
          </a:p>
        </p:txBody>
      </p:sp>
      <p:sp>
        <p:nvSpPr>
          <p:cNvPr id="118" name="Google Shape;118;p12">
            <a:hlinkClick r:id="rId13"/>
          </p:cNvPr>
          <p:cNvSpPr txBox="1"/>
          <p:nvPr/>
        </p:nvSpPr>
        <p:spPr>
          <a:xfrm>
            <a:off x="4493992" y="4129175"/>
            <a:ext cx="1457400" cy="4218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JColorChooser</a:t>
            </a:r>
            <a:endParaRPr/>
          </a:p>
        </p:txBody>
      </p:sp>
      <p:sp>
        <p:nvSpPr>
          <p:cNvPr id="119" name="Google Shape;119;p12">
            <a:hlinkClick r:id="rId14"/>
          </p:cNvPr>
          <p:cNvSpPr txBox="1"/>
          <p:nvPr/>
        </p:nvSpPr>
        <p:spPr>
          <a:xfrm>
            <a:off x="4494005" y="4604800"/>
            <a:ext cx="1457400" cy="4218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JFileChooser</a:t>
            </a:r>
            <a:endParaRPr/>
          </a:p>
        </p:txBody>
      </p:sp>
      <p:cxnSp>
        <p:nvCxnSpPr>
          <p:cNvPr id="120" name="Google Shape;120;p12"/>
          <p:cNvCxnSpPr/>
          <p:nvPr/>
        </p:nvCxnSpPr>
        <p:spPr>
          <a:xfrm rot="10800000">
            <a:off x="7452930" y="1504125"/>
            <a:ext cx="6600" cy="287400"/>
          </a:xfrm>
          <a:prstGeom prst="straightConnector1">
            <a:avLst/>
          </a:prstGeom>
          <a:noFill/>
          <a:ln cap="flat" cmpd="sng" w="19050">
            <a:solidFill>
              <a:schemeClr val="dk2"/>
            </a:solidFill>
            <a:prstDash val="solid"/>
            <a:round/>
            <a:headEnd len="med" w="med" type="none"/>
            <a:tailEnd len="med" w="med" type="triangle"/>
          </a:ln>
        </p:spPr>
      </p:cxnSp>
      <p:sp>
        <p:nvSpPr>
          <p:cNvPr id="121" name="Google Shape;121;p12">
            <a:hlinkClick r:id="rId15"/>
          </p:cNvPr>
          <p:cNvSpPr txBox="1"/>
          <p:nvPr/>
        </p:nvSpPr>
        <p:spPr>
          <a:xfrm>
            <a:off x="2221005" y="4642200"/>
            <a:ext cx="1316100" cy="4218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JProgressBar</a:t>
            </a:r>
            <a:endParaRPr/>
          </a:p>
        </p:txBody>
      </p:sp>
      <p:sp>
        <p:nvSpPr>
          <p:cNvPr id="122" name="Google Shape;122;p12">
            <a:hlinkClick r:id="rId16"/>
          </p:cNvPr>
          <p:cNvSpPr txBox="1"/>
          <p:nvPr/>
        </p:nvSpPr>
        <p:spPr>
          <a:xfrm>
            <a:off x="2220899" y="2392733"/>
            <a:ext cx="1316100" cy="4218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JSlider</a:t>
            </a:r>
            <a:endParaRPr/>
          </a:p>
        </p:txBody>
      </p:sp>
      <p:sp>
        <p:nvSpPr>
          <p:cNvPr id="123" name="Google Shape;123;p12">
            <a:hlinkClick r:id="rId17"/>
          </p:cNvPr>
          <p:cNvSpPr txBox="1"/>
          <p:nvPr/>
        </p:nvSpPr>
        <p:spPr>
          <a:xfrm>
            <a:off x="2220899" y="1948435"/>
            <a:ext cx="1316100" cy="4218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JToolBar</a:t>
            </a:r>
            <a:endParaRPr/>
          </a:p>
        </p:txBody>
      </p:sp>
      <p:sp>
        <p:nvSpPr>
          <p:cNvPr id="124" name="Google Shape;124;p12">
            <a:hlinkClick r:id="rId18"/>
          </p:cNvPr>
          <p:cNvSpPr txBox="1"/>
          <p:nvPr/>
        </p:nvSpPr>
        <p:spPr>
          <a:xfrm>
            <a:off x="4494005" y="2239075"/>
            <a:ext cx="797400" cy="4218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JTree</a:t>
            </a:r>
            <a:endParaRPr/>
          </a:p>
        </p:txBody>
      </p:sp>
      <p:sp>
        <p:nvSpPr>
          <p:cNvPr id="125" name="Google Shape;125;p12">
            <a:hlinkClick r:id="rId19"/>
          </p:cNvPr>
          <p:cNvSpPr txBox="1"/>
          <p:nvPr/>
        </p:nvSpPr>
        <p:spPr>
          <a:xfrm>
            <a:off x="4494005" y="3180925"/>
            <a:ext cx="797400" cy="4218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JTable</a:t>
            </a:r>
            <a:endParaRPr/>
          </a:p>
        </p:txBody>
      </p:sp>
      <p:sp>
        <p:nvSpPr>
          <p:cNvPr id="126" name="Google Shape;126;p12">
            <a:hlinkClick r:id="rId20"/>
          </p:cNvPr>
          <p:cNvSpPr txBox="1"/>
          <p:nvPr/>
        </p:nvSpPr>
        <p:spPr>
          <a:xfrm>
            <a:off x="4494005" y="2709988"/>
            <a:ext cx="797400" cy="4218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JList</a:t>
            </a:r>
            <a:endParaRPr/>
          </a:p>
        </p:txBody>
      </p:sp>
      <p:cxnSp>
        <p:nvCxnSpPr>
          <p:cNvPr id="127" name="Google Shape;127;p12"/>
          <p:cNvCxnSpPr>
            <a:stCxn id="124" idx="1"/>
          </p:cNvCxnSpPr>
          <p:nvPr/>
        </p:nvCxnSpPr>
        <p:spPr>
          <a:xfrm rot="10800000">
            <a:off x="4215305" y="2449675"/>
            <a:ext cx="278700" cy="300"/>
          </a:xfrm>
          <a:prstGeom prst="straightConnector1">
            <a:avLst/>
          </a:prstGeom>
          <a:noFill/>
          <a:ln cap="flat" cmpd="sng" w="19050">
            <a:solidFill>
              <a:schemeClr val="dk2"/>
            </a:solidFill>
            <a:prstDash val="solid"/>
            <a:round/>
            <a:headEnd len="med" w="med" type="none"/>
            <a:tailEnd len="med" w="med" type="none"/>
          </a:ln>
        </p:spPr>
      </p:cxnSp>
      <p:cxnSp>
        <p:nvCxnSpPr>
          <p:cNvPr id="128" name="Google Shape;128;p12"/>
          <p:cNvCxnSpPr/>
          <p:nvPr/>
        </p:nvCxnSpPr>
        <p:spPr>
          <a:xfrm rot="10800000">
            <a:off x="4215305" y="3897475"/>
            <a:ext cx="278700" cy="300"/>
          </a:xfrm>
          <a:prstGeom prst="straightConnector1">
            <a:avLst/>
          </a:prstGeom>
          <a:noFill/>
          <a:ln cap="flat" cmpd="sng" w="19050">
            <a:solidFill>
              <a:schemeClr val="dk2"/>
            </a:solidFill>
            <a:prstDash val="solid"/>
            <a:round/>
            <a:headEnd len="med" w="med" type="none"/>
            <a:tailEnd len="med" w="med" type="none"/>
          </a:ln>
        </p:spPr>
      </p:cxnSp>
      <p:cxnSp>
        <p:nvCxnSpPr>
          <p:cNvPr id="129" name="Google Shape;129;p12"/>
          <p:cNvCxnSpPr/>
          <p:nvPr/>
        </p:nvCxnSpPr>
        <p:spPr>
          <a:xfrm rot="10800000">
            <a:off x="4215305" y="4354675"/>
            <a:ext cx="278700" cy="300"/>
          </a:xfrm>
          <a:prstGeom prst="straightConnector1">
            <a:avLst/>
          </a:prstGeom>
          <a:noFill/>
          <a:ln cap="flat" cmpd="sng" w="19050">
            <a:solidFill>
              <a:schemeClr val="dk2"/>
            </a:solidFill>
            <a:prstDash val="solid"/>
            <a:round/>
            <a:headEnd len="med" w="med" type="none"/>
            <a:tailEnd len="med" w="med" type="none"/>
          </a:ln>
        </p:spPr>
      </p:cxnSp>
      <p:cxnSp>
        <p:nvCxnSpPr>
          <p:cNvPr id="130" name="Google Shape;130;p12"/>
          <p:cNvCxnSpPr/>
          <p:nvPr/>
        </p:nvCxnSpPr>
        <p:spPr>
          <a:xfrm rot="10800000">
            <a:off x="4215305" y="4811875"/>
            <a:ext cx="278700" cy="300"/>
          </a:xfrm>
          <a:prstGeom prst="straightConnector1">
            <a:avLst/>
          </a:prstGeom>
          <a:noFill/>
          <a:ln cap="flat" cmpd="sng" w="19050">
            <a:solidFill>
              <a:schemeClr val="dk2"/>
            </a:solidFill>
            <a:prstDash val="solid"/>
            <a:round/>
            <a:headEnd len="med" w="med" type="none"/>
            <a:tailEnd len="med" w="med" type="none"/>
          </a:ln>
        </p:spPr>
      </p:cxnSp>
      <p:cxnSp>
        <p:nvCxnSpPr>
          <p:cNvPr id="131" name="Google Shape;131;p12"/>
          <p:cNvCxnSpPr/>
          <p:nvPr/>
        </p:nvCxnSpPr>
        <p:spPr>
          <a:xfrm rot="10800000">
            <a:off x="4215305" y="3364075"/>
            <a:ext cx="278700" cy="300"/>
          </a:xfrm>
          <a:prstGeom prst="straightConnector1">
            <a:avLst/>
          </a:prstGeom>
          <a:noFill/>
          <a:ln cap="flat" cmpd="sng" w="19050">
            <a:solidFill>
              <a:schemeClr val="dk2"/>
            </a:solidFill>
            <a:prstDash val="solid"/>
            <a:round/>
            <a:headEnd len="med" w="med" type="none"/>
            <a:tailEnd len="med" w="med" type="none"/>
          </a:ln>
        </p:spPr>
      </p:cxnSp>
      <p:cxnSp>
        <p:nvCxnSpPr>
          <p:cNvPr id="132" name="Google Shape;132;p12"/>
          <p:cNvCxnSpPr/>
          <p:nvPr/>
        </p:nvCxnSpPr>
        <p:spPr>
          <a:xfrm rot="10800000">
            <a:off x="4215305" y="2906875"/>
            <a:ext cx="278700" cy="300"/>
          </a:xfrm>
          <a:prstGeom prst="straightConnector1">
            <a:avLst/>
          </a:prstGeom>
          <a:noFill/>
          <a:ln cap="flat" cmpd="sng" w="19050">
            <a:solidFill>
              <a:schemeClr val="dk2"/>
            </a:solidFill>
            <a:prstDash val="solid"/>
            <a:round/>
            <a:headEnd len="med" w="med" type="none"/>
            <a:tailEnd len="med" w="med" type="none"/>
          </a:ln>
        </p:spPr>
      </p:cxnSp>
      <p:sp>
        <p:nvSpPr>
          <p:cNvPr id="133" name="Google Shape;133;p12">
            <a:hlinkClick r:id="rId21"/>
          </p:cNvPr>
          <p:cNvSpPr txBox="1"/>
          <p:nvPr/>
        </p:nvSpPr>
        <p:spPr>
          <a:xfrm>
            <a:off x="448199" y="4595500"/>
            <a:ext cx="1457400" cy="4218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JRootPane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34" name="Google Shape;134;p12">
            <a:hlinkClick r:id="rId22"/>
          </p:cNvPr>
          <p:cNvSpPr txBox="1"/>
          <p:nvPr/>
        </p:nvSpPr>
        <p:spPr>
          <a:xfrm>
            <a:off x="2220899" y="3281328"/>
            <a:ext cx="1316100" cy="4218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JSpinner</a:t>
            </a:r>
            <a:endParaRPr/>
          </a:p>
        </p:txBody>
      </p:sp>
      <p:sp>
        <p:nvSpPr>
          <p:cNvPr id="135" name="Google Shape;135;p12">
            <a:hlinkClick r:id="rId23"/>
          </p:cNvPr>
          <p:cNvSpPr txBox="1"/>
          <p:nvPr/>
        </p:nvSpPr>
        <p:spPr>
          <a:xfrm>
            <a:off x="2220899" y="2842505"/>
            <a:ext cx="1316100" cy="4218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JScrollBar</a:t>
            </a:r>
            <a:endParaRPr/>
          </a:p>
        </p:txBody>
      </p:sp>
      <p:sp>
        <p:nvSpPr>
          <p:cNvPr id="136" name="Google Shape;136;p12">
            <a:hlinkClick r:id="rId24"/>
          </p:cNvPr>
          <p:cNvSpPr txBox="1"/>
          <p:nvPr/>
        </p:nvSpPr>
        <p:spPr>
          <a:xfrm>
            <a:off x="448200" y="3688250"/>
            <a:ext cx="1457400" cy="4218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JTabbedPane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37" name="Google Shape;137;p12">
            <a:hlinkClick r:id="rId25"/>
          </p:cNvPr>
          <p:cNvSpPr txBox="1"/>
          <p:nvPr/>
        </p:nvSpPr>
        <p:spPr>
          <a:xfrm>
            <a:off x="448200" y="3240625"/>
            <a:ext cx="1457400" cy="4218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JInternalFrame</a:t>
            </a:r>
            <a:endParaRPr/>
          </a:p>
        </p:txBody>
      </p:sp>
      <p:sp>
        <p:nvSpPr>
          <p:cNvPr id="138" name="Google Shape;138;p12">
            <a:hlinkClick r:id="rId26"/>
          </p:cNvPr>
          <p:cNvSpPr txBox="1"/>
          <p:nvPr/>
        </p:nvSpPr>
        <p:spPr>
          <a:xfrm>
            <a:off x="448198" y="2793000"/>
            <a:ext cx="1457400" cy="4218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JSplitPane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39" name="Google Shape;139;p12">
            <a:hlinkClick r:id="rId27"/>
          </p:cNvPr>
          <p:cNvSpPr txBox="1"/>
          <p:nvPr/>
        </p:nvSpPr>
        <p:spPr>
          <a:xfrm>
            <a:off x="448206" y="4141875"/>
            <a:ext cx="1457400" cy="4218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JLayeredPane</a:t>
            </a:r>
            <a:endParaRPr/>
          </a:p>
        </p:txBody>
      </p:sp>
      <p:sp>
        <p:nvSpPr>
          <p:cNvPr id="140" name="Google Shape;140;p12">
            <a:hlinkClick r:id="rId28"/>
          </p:cNvPr>
          <p:cNvSpPr txBox="1"/>
          <p:nvPr/>
        </p:nvSpPr>
        <p:spPr>
          <a:xfrm>
            <a:off x="6168105" y="2619050"/>
            <a:ext cx="1172100" cy="3969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JTextfield</a:t>
            </a:r>
            <a:endParaRPr/>
          </a:p>
        </p:txBody>
      </p:sp>
      <p:sp>
        <p:nvSpPr>
          <p:cNvPr id="141" name="Google Shape;141;p12">
            <a:hlinkClick r:id="rId29"/>
          </p:cNvPr>
          <p:cNvSpPr txBox="1"/>
          <p:nvPr/>
        </p:nvSpPr>
        <p:spPr>
          <a:xfrm>
            <a:off x="5189805" y="1670775"/>
            <a:ext cx="1716300" cy="3969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JTextComponent</a:t>
            </a:r>
            <a:endParaRPr/>
          </a:p>
        </p:txBody>
      </p:sp>
      <p:sp>
        <p:nvSpPr>
          <p:cNvPr id="142" name="Google Shape;142;p12">
            <a:hlinkClick r:id="rId30"/>
          </p:cNvPr>
          <p:cNvSpPr txBox="1"/>
          <p:nvPr/>
        </p:nvSpPr>
        <p:spPr>
          <a:xfrm>
            <a:off x="6168105" y="2127975"/>
            <a:ext cx="1172100" cy="3969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JTextArea</a:t>
            </a:r>
            <a:endParaRPr/>
          </a:p>
        </p:txBody>
      </p:sp>
      <p:sp>
        <p:nvSpPr>
          <p:cNvPr id="143" name="Google Shape;143;p12">
            <a:hlinkClick r:id="rId31"/>
          </p:cNvPr>
          <p:cNvSpPr txBox="1"/>
          <p:nvPr/>
        </p:nvSpPr>
        <p:spPr>
          <a:xfrm>
            <a:off x="6244301" y="4125050"/>
            <a:ext cx="1172100" cy="4041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JEditorPane</a:t>
            </a:r>
            <a:endParaRPr/>
          </a:p>
        </p:txBody>
      </p:sp>
      <p:sp>
        <p:nvSpPr>
          <p:cNvPr id="144" name="Google Shape;144;p12">
            <a:hlinkClick r:id="rId32"/>
          </p:cNvPr>
          <p:cNvSpPr txBox="1"/>
          <p:nvPr/>
        </p:nvSpPr>
        <p:spPr>
          <a:xfrm>
            <a:off x="7284050" y="4592875"/>
            <a:ext cx="1172100" cy="4041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JTextPane</a:t>
            </a:r>
            <a:endParaRPr/>
          </a:p>
        </p:txBody>
      </p:sp>
      <p:sp>
        <p:nvSpPr>
          <p:cNvPr id="145" name="Google Shape;145;p12">
            <a:hlinkClick r:id="rId33"/>
          </p:cNvPr>
          <p:cNvSpPr txBox="1"/>
          <p:nvPr/>
        </p:nvSpPr>
        <p:spPr>
          <a:xfrm>
            <a:off x="7063974" y="3235425"/>
            <a:ext cx="1800300" cy="3969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JPasswordfield</a:t>
            </a:r>
            <a:endParaRPr/>
          </a:p>
        </p:txBody>
      </p:sp>
      <p:sp>
        <p:nvSpPr>
          <p:cNvPr id="146" name="Google Shape;146;p12">
            <a:hlinkClick r:id="rId34"/>
          </p:cNvPr>
          <p:cNvSpPr txBox="1"/>
          <p:nvPr/>
        </p:nvSpPr>
        <p:spPr>
          <a:xfrm>
            <a:off x="7063980" y="3680238"/>
            <a:ext cx="1800300" cy="3969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t>JFormattedTextfield</a:t>
            </a:r>
            <a:endParaRPr/>
          </a:p>
        </p:txBody>
      </p:sp>
      <p:cxnSp>
        <p:nvCxnSpPr>
          <p:cNvPr id="147" name="Google Shape;147;p12"/>
          <p:cNvCxnSpPr>
            <a:stCxn id="146" idx="1"/>
          </p:cNvCxnSpPr>
          <p:nvPr/>
        </p:nvCxnSpPr>
        <p:spPr>
          <a:xfrm rot="10800000">
            <a:off x="6814680" y="3110088"/>
            <a:ext cx="249300" cy="768600"/>
          </a:xfrm>
          <a:prstGeom prst="bentConnector2">
            <a:avLst/>
          </a:prstGeom>
          <a:noFill/>
          <a:ln cap="flat" cmpd="sng" w="19050">
            <a:solidFill>
              <a:schemeClr val="dk2"/>
            </a:solidFill>
            <a:prstDash val="solid"/>
            <a:round/>
            <a:headEnd len="med" w="med" type="none"/>
            <a:tailEnd len="med" w="med" type="none"/>
          </a:ln>
        </p:spPr>
      </p:cxnSp>
      <p:cxnSp>
        <p:nvCxnSpPr>
          <p:cNvPr id="148" name="Google Shape;148;p12"/>
          <p:cNvCxnSpPr/>
          <p:nvPr/>
        </p:nvCxnSpPr>
        <p:spPr>
          <a:xfrm rot="10800000">
            <a:off x="6814680" y="3005137"/>
            <a:ext cx="0" cy="436500"/>
          </a:xfrm>
          <a:prstGeom prst="straightConnector1">
            <a:avLst/>
          </a:prstGeom>
          <a:noFill/>
          <a:ln cap="flat" cmpd="sng" w="19050">
            <a:solidFill>
              <a:schemeClr val="dk2"/>
            </a:solidFill>
            <a:prstDash val="solid"/>
            <a:round/>
            <a:headEnd len="med" w="med" type="none"/>
            <a:tailEnd len="med" w="med" type="triangle"/>
          </a:ln>
        </p:spPr>
      </p:cxnSp>
      <p:cxnSp>
        <p:nvCxnSpPr>
          <p:cNvPr id="149" name="Google Shape;149;p12"/>
          <p:cNvCxnSpPr>
            <a:stCxn id="145" idx="1"/>
          </p:cNvCxnSpPr>
          <p:nvPr/>
        </p:nvCxnSpPr>
        <p:spPr>
          <a:xfrm rot="10800000">
            <a:off x="6814674" y="3433575"/>
            <a:ext cx="249300" cy="300"/>
          </a:xfrm>
          <a:prstGeom prst="straightConnector1">
            <a:avLst/>
          </a:prstGeom>
          <a:noFill/>
          <a:ln cap="flat" cmpd="sng" w="19050">
            <a:solidFill>
              <a:schemeClr val="dk2"/>
            </a:solidFill>
            <a:prstDash val="solid"/>
            <a:round/>
            <a:headEnd len="med" w="med" type="none"/>
            <a:tailEnd len="med" w="med" type="none"/>
          </a:ln>
        </p:spPr>
      </p:cxnSp>
      <p:cxnSp>
        <p:nvCxnSpPr>
          <p:cNvPr id="150" name="Google Shape;150;p12"/>
          <p:cNvCxnSpPr>
            <a:stCxn id="144" idx="1"/>
            <a:endCxn id="143" idx="2"/>
          </p:cNvCxnSpPr>
          <p:nvPr/>
        </p:nvCxnSpPr>
        <p:spPr>
          <a:xfrm rot="10800000">
            <a:off x="6830450" y="4529125"/>
            <a:ext cx="453600" cy="265800"/>
          </a:xfrm>
          <a:prstGeom prst="bentConnector2">
            <a:avLst/>
          </a:prstGeom>
          <a:noFill/>
          <a:ln cap="flat" cmpd="sng" w="19050">
            <a:solidFill>
              <a:schemeClr val="dk2"/>
            </a:solidFill>
            <a:prstDash val="solid"/>
            <a:round/>
            <a:headEnd len="med" w="med" type="none"/>
            <a:tailEnd len="med" w="med" type="none"/>
          </a:ln>
        </p:spPr>
      </p:cxnSp>
      <p:cxnSp>
        <p:nvCxnSpPr>
          <p:cNvPr id="151" name="Google Shape;151;p12"/>
          <p:cNvCxnSpPr>
            <a:endCxn id="143" idx="2"/>
          </p:cNvCxnSpPr>
          <p:nvPr/>
        </p:nvCxnSpPr>
        <p:spPr>
          <a:xfrm rot="10800000">
            <a:off x="6830351" y="4529150"/>
            <a:ext cx="12900" cy="265800"/>
          </a:xfrm>
          <a:prstGeom prst="straightConnector1">
            <a:avLst/>
          </a:prstGeom>
          <a:noFill/>
          <a:ln cap="flat" cmpd="sng" w="19050">
            <a:solidFill>
              <a:schemeClr val="dk2"/>
            </a:solidFill>
            <a:prstDash val="solid"/>
            <a:round/>
            <a:headEnd len="med" w="med" type="none"/>
            <a:tailEnd len="med" w="med" type="triangle"/>
          </a:ln>
        </p:spPr>
      </p:cxnSp>
      <p:cxnSp>
        <p:nvCxnSpPr>
          <p:cNvPr id="152" name="Google Shape;152;p12"/>
          <p:cNvCxnSpPr>
            <a:stCxn id="114" idx="1"/>
          </p:cNvCxnSpPr>
          <p:nvPr/>
        </p:nvCxnSpPr>
        <p:spPr>
          <a:xfrm rot="10800000">
            <a:off x="7426880" y="1916200"/>
            <a:ext cx="170400" cy="2100"/>
          </a:xfrm>
          <a:prstGeom prst="straightConnector1">
            <a:avLst/>
          </a:prstGeom>
          <a:noFill/>
          <a:ln cap="flat" cmpd="sng" w="19050">
            <a:solidFill>
              <a:schemeClr val="dk2"/>
            </a:solidFill>
            <a:prstDash val="solid"/>
            <a:round/>
            <a:headEnd len="med" w="med" type="none"/>
            <a:tailEnd len="med" w="med" type="none"/>
          </a:ln>
        </p:spPr>
      </p:cxnSp>
      <p:cxnSp>
        <p:nvCxnSpPr>
          <p:cNvPr id="153" name="Google Shape;153;p12"/>
          <p:cNvCxnSpPr/>
          <p:nvPr/>
        </p:nvCxnSpPr>
        <p:spPr>
          <a:xfrm rot="10800000">
            <a:off x="7426880" y="2449600"/>
            <a:ext cx="170400" cy="2100"/>
          </a:xfrm>
          <a:prstGeom prst="straightConnector1">
            <a:avLst/>
          </a:prstGeom>
          <a:noFill/>
          <a:ln cap="flat" cmpd="sng" w="19050">
            <a:solidFill>
              <a:schemeClr val="dk2"/>
            </a:solidFill>
            <a:prstDash val="solid"/>
            <a:round/>
            <a:headEnd len="med" w="med" type="none"/>
            <a:tailEnd len="med" w="med" type="none"/>
          </a:ln>
        </p:spPr>
      </p:cxnSp>
      <p:cxnSp>
        <p:nvCxnSpPr>
          <p:cNvPr id="154" name="Google Shape;154;p12"/>
          <p:cNvCxnSpPr>
            <a:stCxn id="113" idx="1"/>
            <a:endCxn id="111" idx="2"/>
          </p:cNvCxnSpPr>
          <p:nvPr/>
        </p:nvCxnSpPr>
        <p:spPr>
          <a:xfrm rot="10800000">
            <a:off x="7452870" y="1580200"/>
            <a:ext cx="160500" cy="1329600"/>
          </a:xfrm>
          <a:prstGeom prst="bentConnector2">
            <a:avLst/>
          </a:prstGeom>
          <a:noFill/>
          <a:ln cap="flat" cmpd="sng" w="19050">
            <a:solidFill>
              <a:schemeClr val="dk2"/>
            </a:solidFill>
            <a:prstDash val="solid"/>
            <a:round/>
            <a:headEnd len="med" w="med" type="none"/>
            <a:tailEnd len="med" w="med" type="none"/>
          </a:ln>
        </p:spPr>
      </p:cxnSp>
      <p:cxnSp>
        <p:nvCxnSpPr>
          <p:cNvPr id="155" name="Google Shape;155;p12"/>
          <p:cNvCxnSpPr>
            <a:stCxn id="140" idx="1"/>
            <a:endCxn id="140" idx="1"/>
          </p:cNvCxnSpPr>
          <p:nvPr/>
        </p:nvCxnSpPr>
        <p:spPr>
          <a:xfrm>
            <a:off x="6168105" y="2817500"/>
            <a:ext cx="0" cy="0"/>
          </a:xfrm>
          <a:prstGeom prst="straightConnector1">
            <a:avLst/>
          </a:prstGeom>
          <a:noFill/>
          <a:ln cap="flat" cmpd="sng" w="19050">
            <a:solidFill>
              <a:schemeClr val="dk2"/>
            </a:solidFill>
            <a:prstDash val="solid"/>
            <a:round/>
            <a:headEnd len="med" w="med" type="none"/>
            <a:tailEnd len="med" w="med" type="none"/>
          </a:ln>
        </p:spPr>
      </p:cxnSp>
      <p:cxnSp>
        <p:nvCxnSpPr>
          <p:cNvPr id="156" name="Google Shape;156;p12"/>
          <p:cNvCxnSpPr>
            <a:stCxn id="140" idx="1"/>
          </p:cNvCxnSpPr>
          <p:nvPr/>
        </p:nvCxnSpPr>
        <p:spPr>
          <a:xfrm>
            <a:off x="6168105" y="2817500"/>
            <a:ext cx="0" cy="0"/>
          </a:xfrm>
          <a:prstGeom prst="straightConnector1">
            <a:avLst/>
          </a:prstGeom>
          <a:noFill/>
          <a:ln cap="flat" cmpd="sng" w="19050">
            <a:solidFill>
              <a:schemeClr val="dk2"/>
            </a:solidFill>
            <a:prstDash val="solid"/>
            <a:round/>
            <a:headEnd len="med" w="med" type="none"/>
            <a:tailEnd len="med" w="med" type="none"/>
          </a:ln>
        </p:spPr>
      </p:cxnSp>
      <p:cxnSp>
        <p:nvCxnSpPr>
          <p:cNvPr id="157" name="Google Shape;157;p12"/>
          <p:cNvCxnSpPr>
            <a:stCxn id="140" idx="1"/>
            <a:endCxn id="140" idx="1"/>
          </p:cNvCxnSpPr>
          <p:nvPr/>
        </p:nvCxnSpPr>
        <p:spPr>
          <a:xfrm>
            <a:off x="6168105" y="2817500"/>
            <a:ext cx="0" cy="0"/>
          </a:xfrm>
          <a:prstGeom prst="straightConnector1">
            <a:avLst/>
          </a:prstGeom>
          <a:noFill/>
          <a:ln cap="flat" cmpd="sng" w="19050">
            <a:solidFill>
              <a:schemeClr val="dk2"/>
            </a:solidFill>
            <a:prstDash val="solid"/>
            <a:round/>
            <a:headEnd len="med" w="med" type="none"/>
            <a:tailEnd len="med" w="med" type="none"/>
          </a:ln>
        </p:spPr>
      </p:cxnSp>
      <p:cxnSp>
        <p:nvCxnSpPr>
          <p:cNvPr id="158" name="Google Shape;158;p12"/>
          <p:cNvCxnSpPr>
            <a:stCxn id="143" idx="1"/>
            <a:endCxn id="141" idx="2"/>
          </p:cNvCxnSpPr>
          <p:nvPr/>
        </p:nvCxnSpPr>
        <p:spPr>
          <a:xfrm rot="10800000">
            <a:off x="6048101" y="2067800"/>
            <a:ext cx="196200" cy="2259300"/>
          </a:xfrm>
          <a:prstGeom prst="bentConnector2">
            <a:avLst/>
          </a:prstGeom>
          <a:noFill/>
          <a:ln cap="flat" cmpd="sng" w="19050">
            <a:solidFill>
              <a:schemeClr val="dk2"/>
            </a:solidFill>
            <a:prstDash val="solid"/>
            <a:round/>
            <a:headEnd len="med" w="med" type="none"/>
            <a:tailEnd len="med" w="med" type="none"/>
          </a:ln>
        </p:spPr>
      </p:cxnSp>
      <p:cxnSp>
        <p:nvCxnSpPr>
          <p:cNvPr id="159" name="Google Shape;159;p12"/>
          <p:cNvCxnSpPr>
            <a:stCxn id="142" idx="1"/>
            <a:endCxn id="142" idx="1"/>
          </p:cNvCxnSpPr>
          <p:nvPr/>
        </p:nvCxnSpPr>
        <p:spPr>
          <a:xfrm>
            <a:off x="6168105" y="2326425"/>
            <a:ext cx="0" cy="0"/>
          </a:xfrm>
          <a:prstGeom prst="straightConnector1">
            <a:avLst/>
          </a:prstGeom>
          <a:noFill/>
          <a:ln cap="flat" cmpd="sng" w="19050">
            <a:solidFill>
              <a:schemeClr val="dk2"/>
            </a:solidFill>
            <a:prstDash val="solid"/>
            <a:round/>
            <a:headEnd len="med" w="med" type="none"/>
            <a:tailEnd len="med" w="med" type="none"/>
          </a:ln>
        </p:spPr>
      </p:cxnSp>
      <p:cxnSp>
        <p:nvCxnSpPr>
          <p:cNvPr id="160" name="Google Shape;160;p12"/>
          <p:cNvCxnSpPr/>
          <p:nvPr/>
        </p:nvCxnSpPr>
        <p:spPr>
          <a:xfrm rot="10800000">
            <a:off x="6052680" y="2090737"/>
            <a:ext cx="0" cy="436500"/>
          </a:xfrm>
          <a:prstGeom prst="straightConnector1">
            <a:avLst/>
          </a:prstGeom>
          <a:noFill/>
          <a:ln cap="flat" cmpd="sng" w="19050">
            <a:solidFill>
              <a:schemeClr val="dk2"/>
            </a:solidFill>
            <a:prstDash val="solid"/>
            <a:round/>
            <a:headEnd len="med" w="med" type="none"/>
            <a:tailEnd len="med" w="med" type="triangle"/>
          </a:ln>
        </p:spPr>
      </p:cxnSp>
      <p:cxnSp>
        <p:nvCxnSpPr>
          <p:cNvPr id="161" name="Google Shape;161;p12"/>
          <p:cNvCxnSpPr>
            <a:endCxn id="107" idx="2"/>
          </p:cNvCxnSpPr>
          <p:nvPr/>
        </p:nvCxnSpPr>
        <p:spPr>
          <a:xfrm rot="10800000">
            <a:off x="4225080" y="1551187"/>
            <a:ext cx="4500" cy="3259800"/>
          </a:xfrm>
          <a:prstGeom prst="straightConnector1">
            <a:avLst/>
          </a:prstGeom>
          <a:noFill/>
          <a:ln cap="flat" cmpd="sng" w="19050">
            <a:solidFill>
              <a:schemeClr val="dk2"/>
            </a:solidFill>
            <a:prstDash val="solid"/>
            <a:round/>
            <a:headEnd len="med" w="med" type="none"/>
            <a:tailEnd len="med" w="med" type="triangle"/>
          </a:ln>
        </p:spPr>
      </p:cxnSp>
      <p:cxnSp>
        <p:nvCxnSpPr>
          <p:cNvPr id="162" name="Google Shape;162;p12"/>
          <p:cNvCxnSpPr/>
          <p:nvPr/>
        </p:nvCxnSpPr>
        <p:spPr>
          <a:xfrm>
            <a:off x="3537105" y="1728900"/>
            <a:ext cx="296400" cy="0"/>
          </a:xfrm>
          <a:prstGeom prst="straightConnector1">
            <a:avLst/>
          </a:prstGeom>
          <a:noFill/>
          <a:ln cap="flat" cmpd="sng" w="19050">
            <a:solidFill>
              <a:schemeClr val="dk2"/>
            </a:solidFill>
            <a:prstDash val="solid"/>
            <a:round/>
            <a:headEnd len="med" w="med" type="none"/>
            <a:tailEnd len="med" w="med" type="none"/>
          </a:ln>
        </p:spPr>
      </p:cxnSp>
      <p:cxnSp>
        <p:nvCxnSpPr>
          <p:cNvPr id="163" name="Google Shape;163;p12"/>
          <p:cNvCxnSpPr/>
          <p:nvPr/>
        </p:nvCxnSpPr>
        <p:spPr>
          <a:xfrm>
            <a:off x="3537105" y="2643300"/>
            <a:ext cx="296400" cy="0"/>
          </a:xfrm>
          <a:prstGeom prst="straightConnector1">
            <a:avLst/>
          </a:prstGeom>
          <a:noFill/>
          <a:ln cap="flat" cmpd="sng" w="19050">
            <a:solidFill>
              <a:schemeClr val="dk2"/>
            </a:solidFill>
            <a:prstDash val="solid"/>
            <a:round/>
            <a:headEnd len="med" w="med" type="none"/>
            <a:tailEnd len="med" w="med" type="none"/>
          </a:ln>
        </p:spPr>
      </p:cxnSp>
      <p:cxnSp>
        <p:nvCxnSpPr>
          <p:cNvPr id="164" name="Google Shape;164;p12"/>
          <p:cNvCxnSpPr/>
          <p:nvPr/>
        </p:nvCxnSpPr>
        <p:spPr>
          <a:xfrm>
            <a:off x="3537105" y="3024300"/>
            <a:ext cx="296400" cy="0"/>
          </a:xfrm>
          <a:prstGeom prst="straightConnector1">
            <a:avLst/>
          </a:prstGeom>
          <a:noFill/>
          <a:ln cap="flat" cmpd="sng" w="19050">
            <a:solidFill>
              <a:schemeClr val="dk2"/>
            </a:solidFill>
            <a:prstDash val="solid"/>
            <a:round/>
            <a:headEnd len="med" w="med" type="none"/>
            <a:tailEnd len="med" w="med" type="none"/>
          </a:ln>
        </p:spPr>
      </p:cxnSp>
      <p:cxnSp>
        <p:nvCxnSpPr>
          <p:cNvPr id="165" name="Google Shape;165;p12"/>
          <p:cNvCxnSpPr/>
          <p:nvPr/>
        </p:nvCxnSpPr>
        <p:spPr>
          <a:xfrm>
            <a:off x="3537105" y="3495800"/>
            <a:ext cx="296400" cy="0"/>
          </a:xfrm>
          <a:prstGeom prst="straightConnector1">
            <a:avLst/>
          </a:prstGeom>
          <a:noFill/>
          <a:ln cap="flat" cmpd="sng" w="19050">
            <a:solidFill>
              <a:schemeClr val="dk2"/>
            </a:solidFill>
            <a:prstDash val="solid"/>
            <a:round/>
            <a:headEnd len="med" w="med" type="none"/>
            <a:tailEnd len="med" w="med" type="none"/>
          </a:ln>
        </p:spPr>
      </p:cxnSp>
      <p:cxnSp>
        <p:nvCxnSpPr>
          <p:cNvPr id="166" name="Google Shape;166;p12"/>
          <p:cNvCxnSpPr/>
          <p:nvPr/>
        </p:nvCxnSpPr>
        <p:spPr>
          <a:xfrm>
            <a:off x="3537105" y="2186100"/>
            <a:ext cx="296400" cy="0"/>
          </a:xfrm>
          <a:prstGeom prst="straightConnector1">
            <a:avLst/>
          </a:prstGeom>
          <a:noFill/>
          <a:ln cap="flat" cmpd="sng" w="19050">
            <a:solidFill>
              <a:schemeClr val="dk2"/>
            </a:solidFill>
            <a:prstDash val="solid"/>
            <a:round/>
            <a:headEnd len="med" w="med" type="none"/>
            <a:tailEnd len="med" w="med" type="none"/>
          </a:ln>
        </p:spPr>
      </p:cxnSp>
      <p:cxnSp>
        <p:nvCxnSpPr>
          <p:cNvPr id="167" name="Google Shape;167;p12"/>
          <p:cNvCxnSpPr/>
          <p:nvPr/>
        </p:nvCxnSpPr>
        <p:spPr>
          <a:xfrm>
            <a:off x="3537105" y="3945850"/>
            <a:ext cx="296400" cy="0"/>
          </a:xfrm>
          <a:prstGeom prst="straightConnector1">
            <a:avLst/>
          </a:prstGeom>
          <a:noFill/>
          <a:ln cap="flat" cmpd="sng" w="19050">
            <a:solidFill>
              <a:schemeClr val="dk2"/>
            </a:solidFill>
            <a:prstDash val="solid"/>
            <a:round/>
            <a:headEnd len="med" w="med" type="none"/>
            <a:tailEnd len="med" w="med" type="none"/>
          </a:ln>
        </p:spPr>
      </p:cxnSp>
      <p:cxnSp>
        <p:nvCxnSpPr>
          <p:cNvPr id="168" name="Google Shape;168;p12"/>
          <p:cNvCxnSpPr/>
          <p:nvPr/>
        </p:nvCxnSpPr>
        <p:spPr>
          <a:xfrm>
            <a:off x="3537105" y="4401525"/>
            <a:ext cx="296400" cy="0"/>
          </a:xfrm>
          <a:prstGeom prst="straightConnector1">
            <a:avLst/>
          </a:prstGeom>
          <a:noFill/>
          <a:ln cap="flat" cmpd="sng" w="19050">
            <a:solidFill>
              <a:schemeClr val="dk2"/>
            </a:solidFill>
            <a:prstDash val="solid"/>
            <a:round/>
            <a:headEnd len="med" w="med" type="none"/>
            <a:tailEnd len="med" w="med" type="none"/>
          </a:ln>
        </p:spPr>
      </p:cxnSp>
      <p:cxnSp>
        <p:nvCxnSpPr>
          <p:cNvPr id="169" name="Google Shape;169;p12"/>
          <p:cNvCxnSpPr/>
          <p:nvPr/>
        </p:nvCxnSpPr>
        <p:spPr>
          <a:xfrm>
            <a:off x="3537105" y="4853100"/>
            <a:ext cx="296400" cy="0"/>
          </a:xfrm>
          <a:prstGeom prst="straightConnector1">
            <a:avLst/>
          </a:prstGeom>
          <a:noFill/>
          <a:ln cap="flat" cmpd="sng" w="19050">
            <a:solidFill>
              <a:schemeClr val="dk2"/>
            </a:solidFill>
            <a:prstDash val="solid"/>
            <a:round/>
            <a:headEnd len="med" w="med" type="none"/>
            <a:tailEnd len="med" w="med" type="none"/>
          </a:ln>
        </p:spPr>
      </p:cxnSp>
      <p:cxnSp>
        <p:nvCxnSpPr>
          <p:cNvPr id="170" name="Google Shape;170;p12"/>
          <p:cNvCxnSpPr/>
          <p:nvPr/>
        </p:nvCxnSpPr>
        <p:spPr>
          <a:xfrm flipH="1" rot="10800000">
            <a:off x="3841530" y="1551225"/>
            <a:ext cx="2700" cy="3308400"/>
          </a:xfrm>
          <a:prstGeom prst="straightConnector1">
            <a:avLst/>
          </a:prstGeom>
          <a:noFill/>
          <a:ln cap="flat" cmpd="sng" w="19050">
            <a:solidFill>
              <a:schemeClr val="dk2"/>
            </a:solidFill>
            <a:prstDash val="solid"/>
            <a:round/>
            <a:headEnd len="med" w="med" type="none"/>
            <a:tailEnd len="med" w="med" type="triangle"/>
          </a:ln>
        </p:spPr>
      </p:cxnSp>
      <p:cxnSp>
        <p:nvCxnSpPr>
          <p:cNvPr id="171" name="Google Shape;171;p12"/>
          <p:cNvCxnSpPr/>
          <p:nvPr/>
        </p:nvCxnSpPr>
        <p:spPr>
          <a:xfrm>
            <a:off x="153330" y="1649025"/>
            <a:ext cx="296400" cy="0"/>
          </a:xfrm>
          <a:prstGeom prst="straightConnector1">
            <a:avLst/>
          </a:prstGeom>
          <a:noFill/>
          <a:ln cap="flat" cmpd="sng" w="19050">
            <a:solidFill>
              <a:schemeClr val="dk2"/>
            </a:solidFill>
            <a:prstDash val="solid"/>
            <a:round/>
            <a:headEnd len="med" w="med" type="none"/>
            <a:tailEnd len="med" w="med" type="none"/>
          </a:ln>
        </p:spPr>
      </p:cxnSp>
      <p:cxnSp>
        <p:nvCxnSpPr>
          <p:cNvPr id="172" name="Google Shape;172;p12"/>
          <p:cNvCxnSpPr/>
          <p:nvPr/>
        </p:nvCxnSpPr>
        <p:spPr>
          <a:xfrm>
            <a:off x="153330" y="2563425"/>
            <a:ext cx="296400" cy="0"/>
          </a:xfrm>
          <a:prstGeom prst="straightConnector1">
            <a:avLst/>
          </a:prstGeom>
          <a:noFill/>
          <a:ln cap="flat" cmpd="sng" w="19050">
            <a:solidFill>
              <a:schemeClr val="dk2"/>
            </a:solidFill>
            <a:prstDash val="solid"/>
            <a:round/>
            <a:headEnd len="med" w="med" type="none"/>
            <a:tailEnd len="med" w="med" type="none"/>
          </a:ln>
        </p:spPr>
      </p:cxnSp>
      <p:cxnSp>
        <p:nvCxnSpPr>
          <p:cNvPr id="173" name="Google Shape;173;p12"/>
          <p:cNvCxnSpPr/>
          <p:nvPr/>
        </p:nvCxnSpPr>
        <p:spPr>
          <a:xfrm>
            <a:off x="153330" y="3477825"/>
            <a:ext cx="296400" cy="0"/>
          </a:xfrm>
          <a:prstGeom prst="straightConnector1">
            <a:avLst/>
          </a:prstGeom>
          <a:noFill/>
          <a:ln cap="flat" cmpd="sng" w="19050">
            <a:solidFill>
              <a:schemeClr val="dk2"/>
            </a:solidFill>
            <a:prstDash val="solid"/>
            <a:round/>
            <a:headEnd len="med" w="med" type="none"/>
            <a:tailEnd len="med" w="med" type="none"/>
          </a:ln>
        </p:spPr>
      </p:cxnSp>
      <p:cxnSp>
        <p:nvCxnSpPr>
          <p:cNvPr id="174" name="Google Shape;174;p12"/>
          <p:cNvCxnSpPr/>
          <p:nvPr/>
        </p:nvCxnSpPr>
        <p:spPr>
          <a:xfrm>
            <a:off x="153330" y="3020625"/>
            <a:ext cx="296400" cy="0"/>
          </a:xfrm>
          <a:prstGeom prst="straightConnector1">
            <a:avLst/>
          </a:prstGeom>
          <a:noFill/>
          <a:ln cap="flat" cmpd="sng" w="19050">
            <a:solidFill>
              <a:schemeClr val="dk2"/>
            </a:solidFill>
            <a:prstDash val="solid"/>
            <a:round/>
            <a:headEnd len="med" w="med" type="none"/>
            <a:tailEnd len="med" w="med" type="none"/>
          </a:ln>
        </p:spPr>
      </p:cxnSp>
      <p:cxnSp>
        <p:nvCxnSpPr>
          <p:cNvPr id="175" name="Google Shape;175;p12"/>
          <p:cNvCxnSpPr/>
          <p:nvPr/>
        </p:nvCxnSpPr>
        <p:spPr>
          <a:xfrm>
            <a:off x="153330" y="3935025"/>
            <a:ext cx="296400" cy="0"/>
          </a:xfrm>
          <a:prstGeom prst="straightConnector1">
            <a:avLst/>
          </a:prstGeom>
          <a:noFill/>
          <a:ln cap="flat" cmpd="sng" w="19050">
            <a:solidFill>
              <a:schemeClr val="dk2"/>
            </a:solidFill>
            <a:prstDash val="solid"/>
            <a:round/>
            <a:headEnd len="med" w="med" type="none"/>
            <a:tailEnd len="med" w="med" type="none"/>
          </a:ln>
        </p:spPr>
      </p:cxnSp>
      <p:cxnSp>
        <p:nvCxnSpPr>
          <p:cNvPr id="176" name="Google Shape;176;p12"/>
          <p:cNvCxnSpPr/>
          <p:nvPr/>
        </p:nvCxnSpPr>
        <p:spPr>
          <a:xfrm>
            <a:off x="153330" y="4392225"/>
            <a:ext cx="296400" cy="0"/>
          </a:xfrm>
          <a:prstGeom prst="straightConnector1">
            <a:avLst/>
          </a:prstGeom>
          <a:noFill/>
          <a:ln cap="flat" cmpd="sng" w="19050">
            <a:solidFill>
              <a:schemeClr val="dk2"/>
            </a:solidFill>
            <a:prstDash val="solid"/>
            <a:round/>
            <a:headEnd len="med" w="med" type="none"/>
            <a:tailEnd len="med" w="med" type="none"/>
          </a:ln>
        </p:spPr>
      </p:cxnSp>
      <p:cxnSp>
        <p:nvCxnSpPr>
          <p:cNvPr id="177" name="Google Shape;177;p12"/>
          <p:cNvCxnSpPr/>
          <p:nvPr/>
        </p:nvCxnSpPr>
        <p:spPr>
          <a:xfrm>
            <a:off x="153330" y="4849425"/>
            <a:ext cx="296400" cy="0"/>
          </a:xfrm>
          <a:prstGeom prst="straightConnector1">
            <a:avLst/>
          </a:prstGeom>
          <a:noFill/>
          <a:ln cap="flat" cmpd="sng" w="19050">
            <a:solidFill>
              <a:schemeClr val="dk2"/>
            </a:solidFill>
            <a:prstDash val="solid"/>
            <a:round/>
            <a:headEnd len="med" w="med" type="none"/>
            <a:tailEnd len="med" w="med" type="none"/>
          </a:ln>
        </p:spPr>
      </p:cxnSp>
      <p:cxnSp>
        <p:nvCxnSpPr>
          <p:cNvPr id="178" name="Google Shape;178;p12"/>
          <p:cNvCxnSpPr/>
          <p:nvPr/>
        </p:nvCxnSpPr>
        <p:spPr>
          <a:xfrm>
            <a:off x="153330" y="2106225"/>
            <a:ext cx="296400" cy="0"/>
          </a:xfrm>
          <a:prstGeom prst="straightConnector1">
            <a:avLst/>
          </a:prstGeom>
          <a:noFill/>
          <a:ln cap="flat" cmpd="sng" w="19050">
            <a:solidFill>
              <a:schemeClr val="dk2"/>
            </a:solidFill>
            <a:prstDash val="solid"/>
            <a:round/>
            <a:headEnd len="med" w="med" type="none"/>
            <a:tailEnd len="med" w="med" type="none"/>
          </a:ln>
        </p:spPr>
      </p:cxnSp>
      <p:cxnSp>
        <p:nvCxnSpPr>
          <p:cNvPr id="179" name="Google Shape;179;p12"/>
          <p:cNvCxnSpPr>
            <a:endCxn id="107" idx="1"/>
          </p:cNvCxnSpPr>
          <p:nvPr/>
        </p:nvCxnSpPr>
        <p:spPr>
          <a:xfrm rot="-5400000">
            <a:off x="130530" y="1364437"/>
            <a:ext cx="3507300" cy="3459000"/>
          </a:xfrm>
          <a:prstGeom prst="bentConnector2">
            <a:avLst/>
          </a:prstGeom>
          <a:noFill/>
          <a:ln cap="flat" cmpd="sng" w="19050">
            <a:solidFill>
              <a:schemeClr val="dk2"/>
            </a:solidFill>
            <a:prstDash val="solid"/>
            <a:round/>
            <a:headEnd len="med" w="med" type="none"/>
            <a:tailEnd len="med" w="med" type="none"/>
          </a:ln>
        </p:spPr>
      </p:cxnSp>
      <p:cxnSp>
        <p:nvCxnSpPr>
          <p:cNvPr id="180" name="Google Shape;180;p12"/>
          <p:cNvCxnSpPr>
            <a:endCxn id="107" idx="1"/>
          </p:cNvCxnSpPr>
          <p:nvPr/>
        </p:nvCxnSpPr>
        <p:spPr>
          <a:xfrm flipH="1" rot="10800000">
            <a:off x="2701680" y="1340287"/>
            <a:ext cx="912000" cy="2400"/>
          </a:xfrm>
          <a:prstGeom prst="straightConnector1">
            <a:avLst/>
          </a:prstGeom>
          <a:noFill/>
          <a:ln cap="flat" cmpd="sng" w="19050">
            <a:solidFill>
              <a:schemeClr val="dk2"/>
            </a:solidFill>
            <a:prstDash val="solid"/>
            <a:round/>
            <a:headEnd len="med" w="med" type="none"/>
            <a:tailEnd len="med" w="med" type="triangle"/>
          </a:ln>
        </p:spPr>
      </p:cxnSp>
      <p:cxnSp>
        <p:nvCxnSpPr>
          <p:cNvPr id="181" name="Google Shape;181;p12"/>
          <p:cNvCxnSpPr>
            <a:stCxn id="141" idx="0"/>
            <a:endCxn id="107" idx="3"/>
          </p:cNvCxnSpPr>
          <p:nvPr/>
        </p:nvCxnSpPr>
        <p:spPr>
          <a:xfrm flipH="1" rot="5400000">
            <a:off x="5276955" y="899775"/>
            <a:ext cx="330600" cy="1211400"/>
          </a:xfrm>
          <a:prstGeom prst="bentConnector2">
            <a:avLst/>
          </a:prstGeom>
          <a:noFill/>
          <a:ln cap="flat" cmpd="sng" w="19050">
            <a:solidFill>
              <a:schemeClr val="dk2"/>
            </a:solidFill>
            <a:prstDash val="solid"/>
            <a:round/>
            <a:headEnd len="med" w="med" type="none"/>
            <a:tailEnd len="med" w="med" type="none"/>
          </a:ln>
        </p:spPr>
      </p:cxnSp>
      <p:cxnSp>
        <p:nvCxnSpPr>
          <p:cNvPr id="182" name="Google Shape;182;p12"/>
          <p:cNvCxnSpPr>
            <a:stCxn id="111" idx="1"/>
            <a:endCxn id="107" idx="3"/>
          </p:cNvCxnSpPr>
          <p:nvPr/>
        </p:nvCxnSpPr>
        <p:spPr>
          <a:xfrm rot="10800000">
            <a:off x="4836480" y="1340175"/>
            <a:ext cx="1841700" cy="41700"/>
          </a:xfrm>
          <a:prstGeom prst="bentConnector3">
            <a:avLst>
              <a:gd fmla="val -721" name="adj1"/>
            </a:avLst>
          </a:prstGeom>
          <a:noFill/>
          <a:ln cap="flat" cmpd="sng" w="19050">
            <a:solidFill>
              <a:schemeClr val="dk2"/>
            </a:solidFill>
            <a:prstDash val="solid"/>
            <a:round/>
            <a:headEnd len="med" w="med" type="none"/>
            <a:tailEnd len="med" w="med" type="none"/>
          </a:ln>
        </p:spPr>
      </p:cxnSp>
      <p:cxnSp>
        <p:nvCxnSpPr>
          <p:cNvPr id="183" name="Google Shape;183;p12"/>
          <p:cNvCxnSpPr/>
          <p:nvPr/>
        </p:nvCxnSpPr>
        <p:spPr>
          <a:xfrm rot="10800000">
            <a:off x="4836555" y="1343950"/>
            <a:ext cx="912000" cy="2400"/>
          </a:xfrm>
          <a:prstGeom prst="straightConnector1">
            <a:avLst/>
          </a:prstGeom>
          <a:noFill/>
          <a:ln cap="flat" cmpd="sng" w="19050">
            <a:solidFill>
              <a:schemeClr val="dk2"/>
            </a:solidFill>
            <a:prstDash val="solid"/>
            <a:round/>
            <a:headEnd len="med" w="med" type="none"/>
            <a:tailEnd len="med" w="med" type="triangle"/>
          </a:ln>
        </p:spPr>
      </p:cxnSp>
      <p:sp>
        <p:nvSpPr>
          <p:cNvPr id="184" name="Google Shape;184;p12"/>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88" name="Shape 188"/>
        <p:cNvGrpSpPr/>
        <p:nvPr/>
      </p:nvGrpSpPr>
      <p:grpSpPr>
        <a:xfrm>
          <a:off x="0" y="0"/>
          <a:ext cx="0" cy="0"/>
          <a:chOff x="0" y="0"/>
          <a:chExt cx="0" cy="0"/>
        </a:xfrm>
      </p:grpSpPr>
      <p:sp>
        <p:nvSpPr>
          <p:cNvPr id="189" name="Google Shape;189;p13"/>
          <p:cNvSpPr txBox="1"/>
          <p:nvPr>
            <p:ph type="title"/>
          </p:nvPr>
        </p:nvSpPr>
        <p:spPr>
          <a:xfrm>
            <a:off x="457200" y="205978"/>
            <a:ext cx="8229600" cy="857400"/>
          </a:xfrm>
          <a:prstGeom prst="rect">
            <a:avLst/>
          </a:prstGeom>
          <a:solidFill>
            <a:srgbClr val="EFEFEF"/>
          </a:solidFill>
        </p:spPr>
        <p:txBody>
          <a:bodyPr anchorCtr="0" anchor="b" bIns="91425" lIns="91425" spcFirstLastPara="1" rIns="91425" wrap="square" tIns="91425">
            <a:noAutofit/>
          </a:bodyPr>
          <a:lstStyle/>
          <a:p>
            <a:pPr indent="0" lvl="0" marL="0" rtl="0" algn="l">
              <a:spcBef>
                <a:spcPts val="0"/>
              </a:spcBef>
              <a:spcAft>
                <a:spcPts val="0"/>
              </a:spcAft>
              <a:buNone/>
            </a:pPr>
            <a:r>
              <a:rPr lang="en"/>
              <a:t>Top-Level Component Containers</a:t>
            </a:r>
            <a:endParaRPr/>
          </a:p>
        </p:txBody>
      </p:sp>
      <p:pic>
        <p:nvPicPr>
          <p:cNvPr descr="Screen Shot 2015-01-31 at 6.14.31 AM.png" id="190" name="Google Shape;190;p13">
            <a:hlinkClick r:id="rId3"/>
          </p:cNvPr>
          <p:cNvPicPr preferRelativeResize="0"/>
          <p:nvPr/>
        </p:nvPicPr>
        <p:blipFill>
          <a:blip r:embed="rId4">
            <a:alphaModFix/>
          </a:blip>
          <a:stretch>
            <a:fillRect/>
          </a:stretch>
        </p:blipFill>
        <p:spPr>
          <a:xfrm>
            <a:off x="1017075" y="1117500"/>
            <a:ext cx="6895501" cy="3283575"/>
          </a:xfrm>
          <a:prstGeom prst="rect">
            <a:avLst/>
          </a:prstGeom>
          <a:noFill/>
          <a:ln>
            <a:noFill/>
          </a:ln>
        </p:spPr>
      </p:pic>
      <p:sp>
        <p:nvSpPr>
          <p:cNvPr id="191" name="Google Shape;191;p13"/>
          <p:cNvSpPr txBox="1"/>
          <p:nvPr/>
        </p:nvSpPr>
        <p:spPr>
          <a:xfrm>
            <a:off x="1017075" y="4379000"/>
            <a:ext cx="6895500" cy="6870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rPr>
              <a:t>Every GUI component must be part of a </a:t>
            </a:r>
            <a:r>
              <a:rPr i="1" lang="en" sz="1100">
                <a:solidFill>
                  <a:schemeClr val="dk1"/>
                </a:solidFill>
              </a:rPr>
              <a:t>containment hierarchy</a:t>
            </a:r>
            <a:r>
              <a:rPr lang="en" sz="1100">
                <a:solidFill>
                  <a:schemeClr val="dk1"/>
                </a:solidFill>
              </a:rPr>
              <a:t> that has a top-level container as its root.</a:t>
            </a:r>
            <a:endParaRPr sz="1100">
              <a:solidFill>
                <a:schemeClr val="dk1"/>
              </a:solidFill>
            </a:endParaRPr>
          </a:p>
          <a:p>
            <a:pPr indent="0" lvl="0" marL="0" rtl="0" algn="l">
              <a:spcBef>
                <a:spcPts val="0"/>
              </a:spcBef>
              <a:spcAft>
                <a:spcPts val="0"/>
              </a:spcAft>
              <a:buNone/>
            </a:pPr>
            <a:r>
              <a:rPr lang="en" sz="1100">
                <a:solidFill>
                  <a:schemeClr val="dk1"/>
                </a:solidFill>
              </a:rPr>
              <a:t>Each top-level container has a content pane that, contains the visible components in its GUI.</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JApplet, JFrame, and JDialog are top-level containers. JPanel is NOT a top-level container..</a:t>
            </a:r>
            <a:endParaRPr sz="1100">
              <a:solidFill>
                <a:schemeClr val="dk1"/>
              </a:solidFill>
            </a:endParaRPr>
          </a:p>
        </p:txBody>
      </p:sp>
      <p:cxnSp>
        <p:nvCxnSpPr>
          <p:cNvPr id="192" name="Google Shape;192;p13"/>
          <p:cNvCxnSpPr/>
          <p:nvPr/>
        </p:nvCxnSpPr>
        <p:spPr>
          <a:xfrm>
            <a:off x="1026700" y="4421200"/>
            <a:ext cx="6882000" cy="0"/>
          </a:xfrm>
          <a:prstGeom prst="straightConnector1">
            <a:avLst/>
          </a:prstGeom>
          <a:noFill/>
          <a:ln cap="flat" cmpd="sng" w="9525">
            <a:solidFill>
              <a:schemeClr val="dk2"/>
            </a:solidFill>
            <a:prstDash val="solid"/>
            <a:round/>
            <a:headEnd len="med" w="med" type="none"/>
            <a:tailEnd len="med" w="med" type="none"/>
          </a:ln>
        </p:spPr>
      </p:cxnSp>
      <p:sp>
        <p:nvSpPr>
          <p:cNvPr id="193" name="Google Shape;193;p13"/>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97" name="Shape 197"/>
        <p:cNvGrpSpPr/>
        <p:nvPr/>
      </p:nvGrpSpPr>
      <p:grpSpPr>
        <a:xfrm>
          <a:off x="0" y="0"/>
          <a:ext cx="0" cy="0"/>
          <a:chOff x="0" y="0"/>
          <a:chExt cx="0" cy="0"/>
        </a:xfrm>
      </p:grpSpPr>
      <p:sp>
        <p:nvSpPr>
          <p:cNvPr id="198" name="Google Shape;198;p14"/>
          <p:cNvSpPr txBox="1"/>
          <p:nvPr>
            <p:ph type="title"/>
          </p:nvPr>
        </p:nvSpPr>
        <p:spPr>
          <a:xfrm>
            <a:off x="457200" y="205978"/>
            <a:ext cx="8229600" cy="857400"/>
          </a:xfrm>
          <a:prstGeom prst="rect">
            <a:avLst/>
          </a:prstGeom>
          <a:solidFill>
            <a:srgbClr val="EFEFEF"/>
          </a:solidFill>
        </p:spPr>
        <p:txBody>
          <a:bodyPr anchorCtr="0" anchor="b" bIns="91425" lIns="91425" spcFirstLastPara="1" rIns="91425" wrap="square" tIns="91425">
            <a:noAutofit/>
          </a:bodyPr>
          <a:lstStyle/>
          <a:p>
            <a:pPr indent="0" lvl="0" marL="0" rtl="0" algn="l">
              <a:spcBef>
                <a:spcPts val="0"/>
              </a:spcBef>
              <a:spcAft>
                <a:spcPts val="0"/>
              </a:spcAft>
              <a:buNone/>
            </a:pPr>
            <a:r>
              <a:rPr lang="en"/>
              <a:t>Adding Components to a GUI</a:t>
            </a:r>
            <a:endParaRPr/>
          </a:p>
        </p:txBody>
      </p:sp>
      <p:sp>
        <p:nvSpPr>
          <p:cNvPr id="199" name="Google Shape;199;p14"/>
          <p:cNvSpPr txBox="1"/>
          <p:nvPr>
            <p:ph idx="1" type="body"/>
          </p:nvPr>
        </p:nvSpPr>
        <p:spPr>
          <a:xfrm>
            <a:off x="457200" y="1143900"/>
            <a:ext cx="8229600" cy="3879900"/>
          </a:xfrm>
          <a:prstGeom prst="rect">
            <a:avLst/>
          </a:prstGeom>
          <a:solidFill>
            <a:schemeClr val="lt1"/>
          </a:solidFill>
        </p:spPr>
        <p:txBody>
          <a:bodyPr anchorCtr="0" anchor="t" bIns="91425" lIns="91425" spcFirstLastPara="1" rIns="91425" wrap="square" tIns="91425">
            <a:noAutofit/>
          </a:bodyPr>
          <a:lstStyle/>
          <a:p>
            <a:pPr indent="-342900" lvl="0" marL="457200" rtl="0" algn="l">
              <a:spcBef>
                <a:spcPts val="600"/>
              </a:spcBef>
              <a:spcAft>
                <a:spcPts val="0"/>
              </a:spcAft>
              <a:buSzPts val="1800"/>
              <a:buAutoNum type="arabicPeriod"/>
            </a:pPr>
            <a:r>
              <a:rPr lang="en" sz="1800"/>
              <a:t>Create the component using its constructor</a:t>
            </a:r>
            <a:endParaRPr sz="1800"/>
          </a:p>
          <a:p>
            <a:pPr indent="0" lvl="0" marL="914400" rtl="0" algn="l">
              <a:spcBef>
                <a:spcPts val="600"/>
              </a:spcBef>
              <a:spcAft>
                <a:spcPts val="0"/>
              </a:spcAft>
              <a:buNone/>
            </a:pPr>
            <a:r>
              <a:rPr lang="en" sz="1400"/>
              <a:t>JPanel jp = new JPanel();  //create a JPanel to hold other components</a:t>
            </a:r>
            <a:endParaRPr sz="1400"/>
          </a:p>
          <a:p>
            <a:pPr indent="0" lvl="0" marL="914400" rtl="0" algn="l">
              <a:spcBef>
                <a:spcPts val="600"/>
              </a:spcBef>
              <a:spcAft>
                <a:spcPts val="0"/>
              </a:spcAft>
              <a:buNone/>
            </a:pPr>
            <a:r>
              <a:rPr lang="en" sz="1400"/>
              <a:t>JButton jb = new JButton(“My Button”); //construct a JButton with a String on its face</a:t>
            </a:r>
            <a:endParaRPr sz="1400"/>
          </a:p>
          <a:p>
            <a:pPr indent="0" lvl="0" marL="914400" rtl="0" algn="l">
              <a:spcBef>
                <a:spcPts val="600"/>
              </a:spcBef>
              <a:spcAft>
                <a:spcPts val="0"/>
              </a:spcAft>
              <a:buNone/>
            </a:pPr>
            <a:r>
              <a:rPr lang="en" sz="1400"/>
              <a:t>JTextField tf = new JTextField();//construct a TextField</a:t>
            </a:r>
            <a:endParaRPr sz="1400"/>
          </a:p>
          <a:p>
            <a:pPr indent="-342900" lvl="0" marL="457200" rtl="0" algn="l">
              <a:spcBef>
                <a:spcPts val="600"/>
              </a:spcBef>
              <a:spcAft>
                <a:spcPts val="0"/>
              </a:spcAft>
              <a:buSzPts val="1800"/>
              <a:buAutoNum type="arabicPeriod" startAt="2"/>
            </a:pPr>
            <a:r>
              <a:rPr lang="en" sz="1800"/>
              <a:t>Use available methods to customize the component before adding it.</a:t>
            </a:r>
            <a:endParaRPr sz="1800"/>
          </a:p>
          <a:p>
            <a:pPr indent="0" lvl="0" marL="914400" rtl="0" algn="l">
              <a:spcBef>
                <a:spcPts val="600"/>
              </a:spcBef>
              <a:spcAft>
                <a:spcPts val="0"/>
              </a:spcAft>
              <a:buNone/>
            </a:pPr>
            <a:r>
              <a:rPr lang="en" sz="1400"/>
              <a:t>jp.setBackground(Color.YELLOW); //sets the background color of the Jpanel</a:t>
            </a:r>
            <a:endParaRPr sz="1400"/>
          </a:p>
          <a:p>
            <a:pPr indent="0" lvl="0" marL="914400" rtl="0" algn="l">
              <a:spcBef>
                <a:spcPts val="600"/>
              </a:spcBef>
              <a:spcAft>
                <a:spcPts val="0"/>
              </a:spcAft>
              <a:buNone/>
            </a:pPr>
            <a:r>
              <a:rPr lang="en" sz="1400"/>
              <a:t>jp.setBorder(BorderFactory.createLineBorder(Color.BLUE));//adds blue border to panel</a:t>
            </a:r>
            <a:endParaRPr sz="1400"/>
          </a:p>
          <a:p>
            <a:pPr indent="0" lvl="0" marL="914400" rtl="0" algn="l">
              <a:spcBef>
                <a:spcPts val="600"/>
              </a:spcBef>
              <a:spcAft>
                <a:spcPts val="0"/>
              </a:spcAft>
              <a:buNone/>
            </a:pPr>
            <a:r>
              <a:rPr lang="en" sz="1400"/>
              <a:t>tf.setText(“some default text”); //sets the starting text of the TextField</a:t>
            </a:r>
            <a:endParaRPr sz="1400"/>
          </a:p>
          <a:p>
            <a:pPr indent="-342900" lvl="0" marL="457200" rtl="0" algn="l">
              <a:spcBef>
                <a:spcPts val="600"/>
              </a:spcBef>
              <a:spcAft>
                <a:spcPts val="0"/>
              </a:spcAft>
              <a:buSzPts val="1800"/>
              <a:buAutoNum type="arabicPeriod" startAt="3"/>
            </a:pPr>
            <a:r>
              <a:rPr lang="en" sz="1800"/>
              <a:t>Add components to their containers</a:t>
            </a:r>
            <a:endParaRPr sz="1800"/>
          </a:p>
          <a:p>
            <a:pPr indent="0" lvl="0" marL="914400" rtl="0" algn="l">
              <a:spcBef>
                <a:spcPts val="600"/>
              </a:spcBef>
              <a:spcAft>
                <a:spcPts val="0"/>
              </a:spcAft>
              <a:buNone/>
            </a:pPr>
            <a:r>
              <a:rPr lang="en" sz="1400"/>
              <a:t>jp.add(tf); //add the JButton component to the JPanel component</a:t>
            </a:r>
            <a:endParaRPr sz="1400"/>
          </a:p>
          <a:p>
            <a:pPr indent="0" lvl="0" marL="914400" rtl="0" algn="l">
              <a:spcBef>
                <a:spcPts val="600"/>
              </a:spcBef>
              <a:spcAft>
                <a:spcPts val="0"/>
              </a:spcAft>
              <a:buNone/>
            </a:pPr>
            <a:r>
              <a:rPr lang="en" sz="1400"/>
              <a:t>jp.add(jb); //add the JButton component to the JPanel component</a:t>
            </a:r>
            <a:endParaRPr sz="1400"/>
          </a:p>
          <a:p>
            <a:pPr indent="0" lvl="0" marL="914400" rtl="0" algn="l">
              <a:spcBef>
                <a:spcPts val="600"/>
              </a:spcBef>
              <a:spcAft>
                <a:spcPts val="0"/>
              </a:spcAft>
              <a:buNone/>
            </a:pPr>
            <a:r>
              <a:rPr lang="en" sz="1400"/>
              <a:t>add(jp); //adds the JPanel to its parent container (to a JFrame for example)</a:t>
            </a:r>
            <a:endParaRPr sz="1400"/>
          </a:p>
          <a:p>
            <a:pPr indent="0" lvl="0" marL="457200" rtl="0" algn="l">
              <a:spcBef>
                <a:spcPts val="600"/>
              </a:spcBef>
              <a:spcAft>
                <a:spcPts val="0"/>
              </a:spcAft>
              <a:buClr>
                <a:schemeClr val="dk1"/>
              </a:buClr>
              <a:buSzPts val="1100"/>
              <a:buFont typeface="Arial"/>
              <a:buNone/>
            </a:pPr>
            <a:r>
              <a:t/>
            </a:r>
            <a:endParaRPr sz="1400"/>
          </a:p>
          <a:p>
            <a:pPr indent="0" lvl="0" marL="457200" rtl="0" algn="l">
              <a:spcBef>
                <a:spcPts val="600"/>
              </a:spcBef>
              <a:spcAft>
                <a:spcPts val="0"/>
              </a:spcAft>
              <a:buNone/>
            </a:pPr>
            <a:r>
              <a:t/>
            </a:r>
            <a:endParaRPr sz="1400"/>
          </a:p>
          <a:p>
            <a:pPr indent="0" lvl="0" marL="457200" rtl="0" algn="l">
              <a:spcBef>
                <a:spcPts val="600"/>
              </a:spcBef>
              <a:spcAft>
                <a:spcPts val="0"/>
              </a:spcAft>
              <a:buNone/>
            </a:pPr>
            <a:r>
              <a:t/>
            </a:r>
            <a:endParaRPr sz="1400"/>
          </a:p>
          <a:p>
            <a:pPr indent="0" lvl="0" marL="0" rtl="0" algn="l">
              <a:spcBef>
                <a:spcPts val="600"/>
              </a:spcBef>
              <a:spcAft>
                <a:spcPts val="0"/>
              </a:spcAft>
              <a:buNone/>
            </a:pPr>
            <a:r>
              <a:t/>
            </a:r>
            <a:endParaRPr sz="1800"/>
          </a:p>
        </p:txBody>
      </p:sp>
      <p:sp>
        <p:nvSpPr>
          <p:cNvPr id="200" name="Google Shape;200;p14"/>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5"/>
          <p:cNvSpPr txBox="1"/>
          <p:nvPr>
            <p:ph type="title"/>
          </p:nvPr>
        </p:nvSpPr>
        <p:spPr>
          <a:xfrm>
            <a:off x="457200" y="205978"/>
            <a:ext cx="8229600" cy="857400"/>
          </a:xfrm>
          <a:prstGeom prst="rect">
            <a:avLst/>
          </a:prstGeom>
          <a:solidFill>
            <a:srgbClr val="EFEFEF"/>
          </a:solidFill>
        </p:spPr>
        <p:txBody>
          <a:bodyPr anchorCtr="0" anchor="b" bIns="91425" lIns="91425" spcFirstLastPara="1" rIns="91425" wrap="square" tIns="91425">
            <a:noAutofit/>
          </a:bodyPr>
          <a:lstStyle/>
          <a:p>
            <a:pPr indent="0" lvl="0" marL="0" rtl="0" algn="l">
              <a:spcBef>
                <a:spcPts val="0"/>
              </a:spcBef>
              <a:spcAft>
                <a:spcPts val="0"/>
              </a:spcAft>
              <a:buNone/>
            </a:pPr>
            <a:r>
              <a:rPr b="0" lang="en">
                <a:solidFill>
                  <a:schemeClr val="dk1"/>
                </a:solidFill>
              </a:rPr>
              <a:t>Layout Managers</a:t>
            </a:r>
            <a:endParaRPr/>
          </a:p>
        </p:txBody>
      </p:sp>
      <p:graphicFrame>
        <p:nvGraphicFramePr>
          <p:cNvPr id="206" name="Google Shape;206;p15"/>
          <p:cNvGraphicFramePr/>
          <p:nvPr/>
        </p:nvGraphicFramePr>
        <p:xfrm>
          <a:off x="246650" y="83650"/>
          <a:ext cx="3000000" cy="3000000"/>
        </p:xfrm>
        <a:graphic>
          <a:graphicData uri="http://schemas.openxmlformats.org/drawingml/2006/table">
            <a:tbl>
              <a:tblPr>
                <a:noFill/>
                <a:tableStyleId>{9670CA9E-F14F-4D27-91CD-8F6223D0CA51}</a:tableStyleId>
              </a:tblPr>
              <a:tblGrid>
                <a:gridCol w="1455325"/>
                <a:gridCol w="7195375"/>
              </a:tblGrid>
              <a:tr h="100000">
                <a:tc gridSpan="2">
                  <a:txBody>
                    <a:bodyPr/>
                    <a:lstStyle/>
                    <a:p>
                      <a:pPr indent="0" lvl="0" marL="0" rtl="0" algn="l">
                        <a:spcBef>
                          <a:spcPts val="0"/>
                        </a:spcBef>
                        <a:spcAft>
                          <a:spcPts val="0"/>
                        </a:spcAft>
                        <a:buNone/>
                      </a:pPr>
                      <a:r>
                        <a:rPr lang="en" sz="3600"/>
                        <a:t>Layout Managers</a:t>
                      </a:r>
                      <a:endParaRPr sz="3600"/>
                    </a:p>
                  </a:txBody>
                  <a:tcPr marT="91425" marB="91425" marR="91425" marL="91425">
                    <a:solidFill>
                      <a:srgbClr val="EFEFEF"/>
                    </a:solidFill>
                  </a:tcPr>
                </a:tc>
                <a:tc hMerge="1"/>
              </a:tr>
              <a:tr h="506100">
                <a:tc>
                  <a:txBody>
                    <a:bodyPr/>
                    <a:lstStyle/>
                    <a:p>
                      <a:pPr indent="0" lvl="0" marL="0" rtl="0" algn="l">
                        <a:spcBef>
                          <a:spcPts val="0"/>
                        </a:spcBef>
                        <a:spcAft>
                          <a:spcPts val="0"/>
                        </a:spcAft>
                        <a:buNone/>
                      </a:pPr>
                      <a:r>
                        <a:rPr lang="en"/>
                        <a:t> </a:t>
                      </a:r>
                      <a:r>
                        <a:rPr lang="en" sz="1200">
                          <a:solidFill>
                            <a:srgbClr val="4A6782"/>
                          </a:solidFill>
                          <a:highlight>
                            <a:srgbClr val="FFFFFF"/>
                          </a:highlight>
                          <a:uFill>
                            <a:noFill/>
                          </a:uFill>
                          <a:hlinkClick r:id="rId3">
                            <a:extLst>
                              <a:ext uri="{A12FA001-AC4F-418D-AE19-62706E023703}">
                                <ahyp:hlinkClr val="tx"/>
                              </a:ext>
                            </a:extLst>
                          </a:hlinkClick>
                        </a:rPr>
                        <a:t>BoxLayout</a:t>
                      </a:r>
                      <a:endParaRPr sz="1200"/>
                    </a:p>
                  </a:txBody>
                  <a:tcPr marT="91425" marB="91425" marR="91425" marL="91425">
                    <a:solidFill>
                      <a:srgbClr val="D9EAD3"/>
                    </a:solidFill>
                  </a:tcPr>
                </a:tc>
                <a:tc>
                  <a:txBody>
                    <a:bodyPr/>
                    <a:lstStyle/>
                    <a:p>
                      <a:pPr indent="0" lvl="0" marL="0" rtl="0" algn="l">
                        <a:lnSpc>
                          <a:spcPct val="115000"/>
                        </a:lnSpc>
                        <a:spcBef>
                          <a:spcPts val="0"/>
                        </a:spcBef>
                        <a:spcAft>
                          <a:spcPts val="0"/>
                        </a:spcAft>
                        <a:buNone/>
                      </a:pPr>
                      <a:r>
                        <a:rPr lang="en" sz="1100"/>
                        <a:t>Allows multiple components to be laid out either vertically or horizontally without wrapping by using 1 of 4 choices (x-axis, y-axis, line_axis, page_axis)</a:t>
                      </a:r>
                      <a:endParaRPr sz="1100"/>
                    </a:p>
                  </a:txBody>
                  <a:tcPr marT="91425" marB="91425" marR="91425" marL="91425">
                    <a:solidFill>
                      <a:srgbClr val="D9EAD3"/>
                    </a:solidFill>
                  </a:tcPr>
                </a:tc>
              </a:tr>
              <a:tr h="433900">
                <a:tc>
                  <a:txBody>
                    <a:bodyPr/>
                    <a:lstStyle/>
                    <a:p>
                      <a:pPr indent="0" lvl="0" marL="0" rtl="0" algn="l">
                        <a:spcBef>
                          <a:spcPts val="0"/>
                        </a:spcBef>
                        <a:spcAft>
                          <a:spcPts val="0"/>
                        </a:spcAft>
                        <a:buNone/>
                      </a:pPr>
                      <a:r>
                        <a:rPr lang="en" sz="1200">
                          <a:solidFill>
                            <a:schemeClr val="dk1"/>
                          </a:solidFill>
                        </a:rPr>
                        <a:t> </a:t>
                      </a:r>
                      <a:r>
                        <a:rPr lang="en" sz="1200">
                          <a:solidFill>
                            <a:srgbClr val="4A6782"/>
                          </a:solidFill>
                          <a:highlight>
                            <a:srgbClr val="FFFFFF"/>
                          </a:highlight>
                          <a:uFill>
                            <a:noFill/>
                          </a:uFill>
                          <a:hlinkClick r:id="rId4">
                            <a:extLst>
                              <a:ext uri="{A12FA001-AC4F-418D-AE19-62706E023703}">
                                <ahyp:hlinkClr val="tx"/>
                              </a:ext>
                            </a:extLst>
                          </a:hlinkClick>
                        </a:rPr>
                        <a:t>BorderLayout</a:t>
                      </a:r>
                      <a:endParaRPr sz="1200"/>
                    </a:p>
                  </a:txBody>
                  <a:tcPr marT="91425" marB="91425" marR="91425" marL="91425">
                    <a:solidFill>
                      <a:srgbClr val="FFF2CC"/>
                    </a:solidFill>
                  </a:tcPr>
                </a:tc>
                <a:tc>
                  <a:txBody>
                    <a:bodyPr/>
                    <a:lstStyle/>
                    <a:p>
                      <a:pPr indent="0" lvl="0" marL="0" rtl="0" algn="l">
                        <a:spcBef>
                          <a:spcPts val="0"/>
                        </a:spcBef>
                        <a:spcAft>
                          <a:spcPts val="0"/>
                        </a:spcAft>
                        <a:buNone/>
                      </a:pPr>
                      <a:r>
                        <a:rPr lang="en" sz="1100"/>
                        <a:t>Default Layout for Frame, JFrame, Dialog, JApplet. It uses 5 Regions (North, South, East, West, Center)</a:t>
                      </a:r>
                      <a:endParaRPr sz="1100"/>
                    </a:p>
                  </a:txBody>
                  <a:tcPr marT="91425" marB="91425" marR="91425" marL="91425">
                    <a:solidFill>
                      <a:srgbClr val="FFF2CC"/>
                    </a:solidFill>
                  </a:tcPr>
                </a:tc>
              </a:tr>
              <a:tr h="520525">
                <a:tc>
                  <a:txBody>
                    <a:bodyPr/>
                    <a:lstStyle/>
                    <a:p>
                      <a:pPr indent="0" lvl="0" marL="0" rtl="0" algn="l">
                        <a:spcBef>
                          <a:spcPts val="0"/>
                        </a:spcBef>
                        <a:spcAft>
                          <a:spcPts val="0"/>
                        </a:spcAft>
                        <a:buNone/>
                      </a:pPr>
                      <a:r>
                        <a:rPr lang="en" sz="1200">
                          <a:solidFill>
                            <a:srgbClr val="4A6782"/>
                          </a:solidFill>
                          <a:highlight>
                            <a:srgbClr val="FFFFFF"/>
                          </a:highlight>
                          <a:uFill>
                            <a:noFill/>
                          </a:uFill>
                          <a:hlinkClick r:id="rId5">
                            <a:extLst>
                              <a:ext uri="{A12FA001-AC4F-418D-AE19-62706E023703}">
                                <ahyp:hlinkClr val="tx"/>
                              </a:ext>
                            </a:extLst>
                          </a:hlinkClick>
                        </a:rPr>
                        <a:t>CardLayout</a:t>
                      </a:r>
                      <a:endParaRPr sz="1200"/>
                    </a:p>
                  </a:txBody>
                  <a:tcPr marT="91425" marB="91425" marR="91425" marL="91425">
                    <a:solidFill>
                      <a:srgbClr val="FFF2CC"/>
                    </a:solidFill>
                  </a:tcPr>
                </a:tc>
                <a:tc>
                  <a:txBody>
                    <a:bodyPr/>
                    <a:lstStyle/>
                    <a:p>
                      <a:pPr indent="0" lvl="0" marL="0" rtl="0" algn="l">
                        <a:spcBef>
                          <a:spcPts val="0"/>
                        </a:spcBef>
                        <a:spcAft>
                          <a:spcPts val="0"/>
                        </a:spcAft>
                        <a:buNone/>
                      </a:pPr>
                      <a:r>
                        <a:rPr lang="en" sz="1100"/>
                        <a:t>Acts like a stack of cards where only one card is visible at a time.  Cards can be flip through sequentially, or show a specified card using the methods provided in the class.</a:t>
                      </a:r>
                      <a:endParaRPr sz="1100"/>
                    </a:p>
                  </a:txBody>
                  <a:tcPr marT="91425" marB="91425" marR="91425" marL="91425">
                    <a:solidFill>
                      <a:srgbClr val="FFF2CC"/>
                    </a:solidFill>
                  </a:tcPr>
                </a:tc>
              </a:tr>
              <a:tr h="462000">
                <a:tc>
                  <a:txBody>
                    <a:bodyPr/>
                    <a:lstStyle/>
                    <a:p>
                      <a:pPr indent="0" lvl="0" marL="0" rtl="0" algn="l">
                        <a:spcBef>
                          <a:spcPts val="0"/>
                        </a:spcBef>
                        <a:spcAft>
                          <a:spcPts val="0"/>
                        </a:spcAft>
                        <a:buNone/>
                      </a:pPr>
                      <a:r>
                        <a:rPr lang="en" sz="1200">
                          <a:solidFill>
                            <a:srgbClr val="4A6782"/>
                          </a:solidFill>
                          <a:highlight>
                            <a:srgbClr val="FFFFFF"/>
                          </a:highlight>
                          <a:uFill>
                            <a:noFill/>
                          </a:uFill>
                          <a:hlinkClick r:id="rId6">
                            <a:extLst>
                              <a:ext uri="{A12FA001-AC4F-418D-AE19-62706E023703}">
                                <ahyp:hlinkClr val="tx"/>
                              </a:ext>
                            </a:extLst>
                          </a:hlinkClick>
                        </a:rPr>
                        <a:t>FlowLayout</a:t>
                      </a:r>
                      <a:endParaRPr sz="1200"/>
                    </a:p>
                  </a:txBody>
                  <a:tcPr marT="91425" marB="91425" marR="91425" marL="91425">
                    <a:solidFill>
                      <a:srgbClr val="FFF2CC"/>
                    </a:solidFill>
                  </a:tcPr>
                </a:tc>
                <a:tc>
                  <a:txBody>
                    <a:bodyPr/>
                    <a:lstStyle/>
                    <a:p>
                      <a:pPr indent="0" lvl="0" marL="0" rtl="0" algn="l">
                        <a:lnSpc>
                          <a:spcPct val="115000"/>
                        </a:lnSpc>
                        <a:spcBef>
                          <a:spcPts val="0"/>
                        </a:spcBef>
                        <a:spcAft>
                          <a:spcPts val="0"/>
                        </a:spcAft>
                        <a:buNone/>
                      </a:pPr>
                      <a:r>
                        <a:rPr lang="en" sz="1100"/>
                        <a:t>Default Layout for Panel, JPanel, Applet. Arranges components in a directional flow, like lines of text wrapping.</a:t>
                      </a:r>
                      <a:endParaRPr sz="1100"/>
                    </a:p>
                  </a:txBody>
                  <a:tcPr marT="91425" marB="91425" marR="91425" marL="91425">
                    <a:solidFill>
                      <a:srgbClr val="FFF2CC"/>
                    </a:solidFill>
                  </a:tcPr>
                </a:tc>
              </a:tr>
              <a:tr h="558250">
                <a:tc>
                  <a:txBody>
                    <a:bodyPr/>
                    <a:lstStyle/>
                    <a:p>
                      <a:pPr indent="0" lvl="0" marL="0" rtl="0" algn="l">
                        <a:spcBef>
                          <a:spcPts val="0"/>
                        </a:spcBef>
                        <a:spcAft>
                          <a:spcPts val="0"/>
                        </a:spcAft>
                        <a:buNone/>
                      </a:pPr>
                      <a:r>
                        <a:rPr lang="en" sz="1200">
                          <a:solidFill>
                            <a:srgbClr val="4A6782"/>
                          </a:solidFill>
                          <a:highlight>
                            <a:srgbClr val="FFFFFF"/>
                          </a:highlight>
                          <a:uFill>
                            <a:noFill/>
                          </a:uFill>
                          <a:hlinkClick r:id="rId7">
                            <a:extLst>
                              <a:ext uri="{A12FA001-AC4F-418D-AE19-62706E023703}">
                                <ahyp:hlinkClr val="tx"/>
                              </a:ext>
                            </a:extLst>
                          </a:hlinkClick>
                        </a:rPr>
                        <a:t>GridLayout</a:t>
                      </a:r>
                      <a:endParaRPr sz="1200">
                        <a:highlight>
                          <a:srgbClr val="FFFFFF"/>
                        </a:highlight>
                      </a:endParaRPr>
                    </a:p>
                  </a:txBody>
                  <a:tcPr marT="91425" marB="91425" marR="91425" marL="91425">
                    <a:solidFill>
                      <a:srgbClr val="FFF2CC"/>
                    </a:solidFill>
                  </a:tcPr>
                </a:tc>
                <a:tc>
                  <a:txBody>
                    <a:bodyPr/>
                    <a:lstStyle/>
                    <a:p>
                      <a:pPr indent="0" lvl="0" marL="0" rtl="0" algn="l">
                        <a:lnSpc>
                          <a:spcPct val="115000"/>
                        </a:lnSpc>
                        <a:spcBef>
                          <a:spcPts val="0"/>
                        </a:spcBef>
                        <a:spcAft>
                          <a:spcPts val="0"/>
                        </a:spcAft>
                        <a:buNone/>
                      </a:pPr>
                      <a:r>
                        <a:rPr lang="en" sz="1100"/>
                        <a:t>Lays out a container's components in a rectangular grid of rows and columns. Can be nested to produce the same effect as GridBagLayout, but without the complexity.</a:t>
                      </a:r>
                      <a:endParaRPr sz="1100"/>
                    </a:p>
                  </a:txBody>
                  <a:tcPr marT="91425" marB="91425" marR="91425" marL="91425">
                    <a:solidFill>
                      <a:srgbClr val="FFF2CC"/>
                    </a:solidFill>
                  </a:tcPr>
                </a:tc>
              </a:tr>
              <a:tr h="558250">
                <a:tc>
                  <a:txBody>
                    <a:bodyPr/>
                    <a:lstStyle/>
                    <a:p>
                      <a:pPr indent="0" lvl="0" marL="0" rtl="0" algn="l">
                        <a:spcBef>
                          <a:spcPts val="0"/>
                        </a:spcBef>
                        <a:spcAft>
                          <a:spcPts val="0"/>
                        </a:spcAft>
                        <a:buNone/>
                      </a:pPr>
                      <a:r>
                        <a:rPr lang="en" sz="1200">
                          <a:solidFill>
                            <a:srgbClr val="4A6782"/>
                          </a:solidFill>
                          <a:highlight>
                            <a:srgbClr val="FFFFFF"/>
                          </a:highlight>
                          <a:uFill>
                            <a:noFill/>
                          </a:uFill>
                          <a:hlinkClick r:id="rId8">
                            <a:extLst>
                              <a:ext uri="{A12FA001-AC4F-418D-AE19-62706E023703}">
                                <ahyp:hlinkClr val="tx"/>
                              </a:ext>
                            </a:extLst>
                          </a:hlinkClick>
                        </a:rPr>
                        <a:t>GridBagLayout</a:t>
                      </a:r>
                      <a:endParaRPr sz="1200"/>
                    </a:p>
                  </a:txBody>
                  <a:tcPr marT="91425" marB="91425" marR="91425" marL="91425">
                    <a:solidFill>
                      <a:srgbClr val="FFF2CC"/>
                    </a:solidFill>
                  </a:tcPr>
                </a:tc>
                <a:tc>
                  <a:txBody>
                    <a:bodyPr/>
                    <a:lstStyle/>
                    <a:p>
                      <a:pPr indent="0" lvl="0" marL="0" rtl="0" algn="l">
                        <a:lnSpc>
                          <a:spcPct val="115000"/>
                        </a:lnSpc>
                        <a:spcBef>
                          <a:spcPts val="0"/>
                        </a:spcBef>
                        <a:spcAft>
                          <a:spcPts val="0"/>
                        </a:spcAft>
                        <a:buNone/>
                      </a:pPr>
                      <a:r>
                        <a:rPr lang="en" sz="1100"/>
                        <a:t>Aligns components vertically, horizontally or along their baseline without requiring that the components be of the same size using of customization of GridBagConstraints objects. A bit complicated to use quickly.</a:t>
                      </a:r>
                      <a:endParaRPr sz="1100"/>
                    </a:p>
                  </a:txBody>
                  <a:tcPr marT="91425" marB="91425" marR="91425" marL="91425">
                    <a:solidFill>
                      <a:srgbClr val="FFF2CC"/>
                    </a:solidFill>
                  </a:tcPr>
                </a:tc>
              </a:tr>
              <a:tr h="558250">
                <a:tc>
                  <a:txBody>
                    <a:bodyPr/>
                    <a:lstStyle/>
                    <a:p>
                      <a:pPr indent="0" lvl="0" marL="0" rtl="0" algn="l">
                        <a:spcBef>
                          <a:spcPts val="0"/>
                        </a:spcBef>
                        <a:spcAft>
                          <a:spcPts val="0"/>
                        </a:spcAft>
                        <a:buNone/>
                      </a:pPr>
                      <a:r>
                        <a:rPr lang="en" sz="1200">
                          <a:solidFill>
                            <a:srgbClr val="4A6782"/>
                          </a:solidFill>
                          <a:highlight>
                            <a:srgbClr val="FFFFFF"/>
                          </a:highlight>
                          <a:uFill>
                            <a:noFill/>
                          </a:uFill>
                          <a:hlinkClick r:id="rId9">
                            <a:extLst>
                              <a:ext uri="{A12FA001-AC4F-418D-AE19-62706E023703}">
                                <ahyp:hlinkClr val="tx"/>
                              </a:ext>
                            </a:extLst>
                          </a:hlinkClick>
                        </a:rPr>
                        <a:t>GroupLayout</a:t>
                      </a:r>
                      <a:endParaRPr sz="1200"/>
                    </a:p>
                  </a:txBody>
                  <a:tcPr marT="91425" marB="91425" marR="91425" marL="91425">
                    <a:solidFill>
                      <a:srgbClr val="D9EAD3"/>
                    </a:solidFill>
                  </a:tcPr>
                </a:tc>
                <a:tc>
                  <a:txBody>
                    <a:bodyPr/>
                    <a:lstStyle/>
                    <a:p>
                      <a:pPr indent="0" lvl="0" marL="0" rtl="0" algn="l">
                        <a:lnSpc>
                          <a:spcPct val="115000"/>
                        </a:lnSpc>
                        <a:spcBef>
                          <a:spcPts val="0"/>
                        </a:spcBef>
                        <a:spcAft>
                          <a:spcPts val="0"/>
                        </a:spcAft>
                        <a:buNone/>
                      </a:pPr>
                      <a:r>
                        <a:rPr lang="en" sz="1100"/>
                        <a:t>Hierarchically groups components in order to position them in a Container. Each component must belong to  a horizontal and vertical group to avoid an IllegalStateException. A bit complicated to use quickly.</a:t>
                      </a:r>
                      <a:endParaRPr sz="1100"/>
                    </a:p>
                  </a:txBody>
                  <a:tcPr marT="91425" marB="91425" marR="91425" marL="91425">
                    <a:solidFill>
                      <a:srgbClr val="D9EAD3"/>
                    </a:solidFill>
                  </a:tcPr>
                </a:tc>
              </a:tr>
              <a:tr h="506100">
                <a:tc>
                  <a:txBody>
                    <a:bodyPr/>
                    <a:lstStyle/>
                    <a:p>
                      <a:pPr indent="0" lvl="0" marL="0" rtl="0" algn="l">
                        <a:spcBef>
                          <a:spcPts val="0"/>
                        </a:spcBef>
                        <a:spcAft>
                          <a:spcPts val="0"/>
                        </a:spcAft>
                        <a:buNone/>
                      </a:pPr>
                      <a:r>
                        <a:rPr lang="en" sz="1200">
                          <a:solidFill>
                            <a:srgbClr val="4A6782"/>
                          </a:solidFill>
                          <a:highlight>
                            <a:srgbClr val="FFFFFF"/>
                          </a:highlight>
                          <a:uFill>
                            <a:noFill/>
                          </a:uFill>
                          <a:hlinkClick r:id="rId10">
                            <a:extLst>
                              <a:ext uri="{A12FA001-AC4F-418D-AE19-62706E023703}">
                                <ahyp:hlinkClr val="tx"/>
                              </a:ext>
                            </a:extLst>
                          </a:hlinkClick>
                        </a:rPr>
                        <a:t>SpringLayout</a:t>
                      </a:r>
                      <a:endParaRPr sz="1200"/>
                    </a:p>
                  </a:txBody>
                  <a:tcPr marT="91425" marB="91425" marR="91425" marL="91425">
                    <a:solidFill>
                      <a:srgbClr val="D9EAD3"/>
                    </a:solidFill>
                  </a:tcPr>
                </a:tc>
                <a:tc>
                  <a:txBody>
                    <a:bodyPr/>
                    <a:lstStyle/>
                    <a:p>
                      <a:pPr indent="0" lvl="0" marL="0" rtl="0" algn="l">
                        <a:lnSpc>
                          <a:spcPct val="115000"/>
                        </a:lnSpc>
                        <a:spcBef>
                          <a:spcPts val="0"/>
                        </a:spcBef>
                        <a:spcAft>
                          <a:spcPts val="0"/>
                        </a:spcAft>
                        <a:buNone/>
                      </a:pPr>
                      <a:r>
                        <a:rPr lang="en" sz="1100">
                          <a:uFill>
                            <a:noFill/>
                          </a:uFill>
                          <a:hlinkClick r:id="rId11"/>
                        </a:rPr>
                        <a:t>Us</a:t>
                      </a:r>
                      <a:r>
                        <a:rPr lang="en" sz="1100"/>
                        <a:t>ed by defining directional relationships, or </a:t>
                      </a:r>
                      <a:r>
                        <a:rPr i="1" lang="en" sz="1100"/>
                        <a:t>constraints</a:t>
                      </a:r>
                      <a:r>
                        <a:rPr lang="en" sz="1100"/>
                        <a:t>, between the edges of components. </a:t>
                      </a:r>
                      <a:r>
                        <a:rPr lang="en" sz="1100">
                          <a:solidFill>
                            <a:schemeClr val="dk1"/>
                          </a:solidFill>
                        </a:rPr>
                        <a:t>Similar to GridBagLayout, but without the complexities. Can mimic the features of most other layout managers.</a:t>
                      </a:r>
                      <a:endParaRPr sz="1100">
                        <a:solidFill>
                          <a:schemeClr val="dk1"/>
                        </a:solidFill>
                      </a:endParaRPr>
                    </a:p>
                  </a:txBody>
                  <a:tcPr marT="91425" marB="91425" marR="91425" marL="91425">
                    <a:solidFill>
                      <a:srgbClr val="D9EAD3"/>
                    </a:solidFill>
                  </a:tcPr>
                </a:tc>
              </a:tr>
            </a:tbl>
          </a:graphicData>
        </a:graphic>
      </p:graphicFrame>
      <p:sp>
        <p:nvSpPr>
          <p:cNvPr id="207" name="Google Shape;207;p15"/>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11" name="Shape 211"/>
        <p:cNvGrpSpPr/>
        <p:nvPr/>
      </p:nvGrpSpPr>
      <p:grpSpPr>
        <a:xfrm>
          <a:off x="0" y="0"/>
          <a:ext cx="0" cy="0"/>
          <a:chOff x="0" y="0"/>
          <a:chExt cx="0" cy="0"/>
        </a:xfrm>
      </p:grpSpPr>
      <p:sp>
        <p:nvSpPr>
          <p:cNvPr id="212" name="Google Shape;212;p16">
            <a:hlinkClick r:id="rId3"/>
          </p:cNvPr>
          <p:cNvSpPr txBox="1"/>
          <p:nvPr>
            <p:ph type="title"/>
          </p:nvPr>
        </p:nvSpPr>
        <p:spPr>
          <a:xfrm>
            <a:off x="457200" y="205978"/>
            <a:ext cx="8229600" cy="857400"/>
          </a:xfrm>
          <a:prstGeom prst="rect">
            <a:avLst/>
          </a:prstGeom>
          <a:solidFill>
            <a:srgbClr val="FFF2CC"/>
          </a:solidFill>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hlink"/>
                </a:solidFill>
                <a:uFill>
                  <a:noFill/>
                </a:uFill>
                <a:hlinkClick r:id="rId4"/>
              </a:rPr>
              <a:t>BorderLayout</a:t>
            </a:r>
            <a:endParaRPr/>
          </a:p>
        </p:txBody>
      </p:sp>
      <p:pic>
        <p:nvPicPr>
          <p:cNvPr descr="Screen Shot 2015-02-01 at 3.55.00 AM.png" id="213" name="Google Shape;213;p16"/>
          <p:cNvPicPr preferRelativeResize="0"/>
          <p:nvPr/>
        </p:nvPicPr>
        <p:blipFill>
          <a:blip r:embed="rId5">
            <a:alphaModFix/>
          </a:blip>
          <a:stretch>
            <a:fillRect/>
          </a:stretch>
        </p:blipFill>
        <p:spPr>
          <a:xfrm>
            <a:off x="528425" y="1228725"/>
            <a:ext cx="3182924" cy="2224425"/>
          </a:xfrm>
          <a:prstGeom prst="rect">
            <a:avLst/>
          </a:prstGeom>
          <a:noFill/>
          <a:ln>
            <a:noFill/>
          </a:ln>
        </p:spPr>
      </p:pic>
      <p:sp>
        <p:nvSpPr>
          <p:cNvPr id="214" name="Google Shape;214;p16"/>
          <p:cNvSpPr txBox="1"/>
          <p:nvPr/>
        </p:nvSpPr>
        <p:spPr>
          <a:xfrm>
            <a:off x="3769900" y="1139000"/>
            <a:ext cx="4870800" cy="39369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t>import java.awt.BorderLayout;</a:t>
            </a:r>
            <a:endParaRPr sz="1100"/>
          </a:p>
          <a:p>
            <a:pPr indent="0" lvl="0" marL="0" rtl="0" algn="l">
              <a:spcBef>
                <a:spcPts val="0"/>
              </a:spcBef>
              <a:spcAft>
                <a:spcPts val="0"/>
              </a:spcAft>
              <a:buClr>
                <a:schemeClr val="dk1"/>
              </a:buClr>
              <a:buSzPts val="1100"/>
              <a:buFont typeface="Arial"/>
              <a:buNone/>
            </a:pPr>
            <a:r>
              <a:rPr lang="en" sz="1100"/>
              <a:t>import java.awt.Color;</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t>import javax.swing.JPanel;</a:t>
            </a:r>
            <a:endParaRPr sz="1100"/>
          </a:p>
          <a:p>
            <a:pPr indent="0" lvl="0" marL="0" rtl="0" algn="l">
              <a:spcBef>
                <a:spcPts val="0"/>
              </a:spcBef>
              <a:spcAft>
                <a:spcPts val="0"/>
              </a:spcAft>
              <a:buClr>
                <a:schemeClr val="dk1"/>
              </a:buClr>
              <a:buSzPts val="1100"/>
              <a:buFont typeface="Arial"/>
              <a:buNone/>
            </a:pPr>
            <a:r>
              <a:rPr lang="en" sz="1100"/>
              <a:t>import javax.swing.JButton;</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t>public class BorderLayoutPanel extends JPanel{</a:t>
            </a:r>
            <a:endParaRPr sz="11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t>   public </a:t>
            </a:r>
            <a:r>
              <a:rPr lang="en" sz="1100">
                <a:solidFill>
                  <a:schemeClr val="dk1"/>
                </a:solidFill>
              </a:rPr>
              <a:t>BorderLayoutPanel</a:t>
            </a:r>
            <a:r>
              <a:rPr lang="en" sz="1100"/>
              <a:t>(){</a:t>
            </a:r>
            <a:endParaRPr sz="1100"/>
          </a:p>
          <a:p>
            <a:pPr indent="0" lvl="0" marL="0" rtl="0" algn="l">
              <a:spcBef>
                <a:spcPts val="0"/>
              </a:spcBef>
              <a:spcAft>
                <a:spcPts val="0"/>
              </a:spcAft>
              <a:buClr>
                <a:schemeClr val="dk1"/>
              </a:buClr>
              <a:buSzPts val="1100"/>
              <a:buFont typeface="Arial"/>
              <a:buNone/>
            </a:pPr>
            <a:r>
              <a:rPr lang="en" sz="1100"/>
              <a:t>	setBackground(Color.WHITE);</a:t>
            </a:r>
            <a:endParaRPr sz="1100"/>
          </a:p>
          <a:p>
            <a:pPr indent="0" lvl="0" marL="0" rtl="0" algn="l">
              <a:spcBef>
                <a:spcPts val="0"/>
              </a:spcBef>
              <a:spcAft>
                <a:spcPts val="0"/>
              </a:spcAft>
              <a:buClr>
                <a:schemeClr val="dk1"/>
              </a:buClr>
              <a:buSzPts val="1100"/>
              <a:buFont typeface="Arial"/>
              <a:buNone/>
            </a:pPr>
            <a:r>
              <a:rPr lang="en" sz="1100"/>
              <a:t>	add(new JButton("North Region"), BorderLayout.NORTH);</a:t>
            </a:r>
            <a:endParaRPr sz="1100"/>
          </a:p>
          <a:p>
            <a:pPr indent="0" lvl="0" marL="0" rtl="0" algn="l">
              <a:spcBef>
                <a:spcPts val="0"/>
              </a:spcBef>
              <a:spcAft>
                <a:spcPts val="0"/>
              </a:spcAft>
              <a:buClr>
                <a:schemeClr val="dk1"/>
              </a:buClr>
              <a:buSzPts val="1100"/>
              <a:buFont typeface="Arial"/>
              <a:buNone/>
            </a:pPr>
            <a:r>
              <a:rPr lang="en" sz="1100"/>
              <a:t>	add(new JButton("South Region"), BorderLayout.SOUTH);</a:t>
            </a:r>
            <a:endParaRPr sz="1100"/>
          </a:p>
          <a:p>
            <a:pPr indent="457200" lvl="0" marL="0" rtl="0" algn="l">
              <a:spcBef>
                <a:spcPts val="0"/>
              </a:spcBef>
              <a:spcAft>
                <a:spcPts val="0"/>
              </a:spcAft>
              <a:buClr>
                <a:schemeClr val="dk1"/>
              </a:buClr>
              <a:buSzPts val="1100"/>
              <a:buFont typeface="Arial"/>
              <a:buNone/>
            </a:pPr>
            <a:r>
              <a:rPr lang="en" sz="1100"/>
              <a:t>add(new JButton("East Region"), BorderLayout.EAST);	</a:t>
            </a:r>
            <a:endParaRPr sz="1100"/>
          </a:p>
          <a:p>
            <a:pPr indent="457200" lvl="0" marL="0" rtl="0" algn="l">
              <a:spcBef>
                <a:spcPts val="0"/>
              </a:spcBef>
              <a:spcAft>
                <a:spcPts val="0"/>
              </a:spcAft>
              <a:buClr>
                <a:schemeClr val="dk1"/>
              </a:buClr>
              <a:buSzPts val="1100"/>
              <a:buFont typeface="Arial"/>
              <a:buNone/>
            </a:pPr>
            <a:r>
              <a:rPr lang="en" sz="1100"/>
              <a:t>add(new JButton("West Region"), BorderLayout.WEST);</a:t>
            </a:r>
            <a:endParaRPr sz="1100"/>
          </a:p>
          <a:p>
            <a:pPr indent="0" lvl="0" marL="0" rtl="0" algn="l">
              <a:spcBef>
                <a:spcPts val="0"/>
              </a:spcBef>
              <a:spcAft>
                <a:spcPts val="0"/>
              </a:spcAft>
              <a:buClr>
                <a:schemeClr val="dk1"/>
              </a:buClr>
              <a:buSzPts val="1100"/>
              <a:buFont typeface="Arial"/>
              <a:buNone/>
            </a:pPr>
            <a:r>
              <a:rPr lang="en" sz="1100"/>
              <a:t>	add(new JButton("Center Region"), BorderLayout.CENTER);</a:t>
            </a:r>
            <a:endParaRPr sz="1100"/>
          </a:p>
          <a:p>
            <a:pPr indent="0" lvl="0" marL="0" rtl="0" algn="l">
              <a:spcBef>
                <a:spcPts val="0"/>
              </a:spcBef>
              <a:spcAft>
                <a:spcPts val="0"/>
              </a:spcAft>
              <a:buClr>
                <a:schemeClr val="dk1"/>
              </a:buClr>
              <a:buSzPts val="1100"/>
              <a:buFont typeface="Arial"/>
              <a:buNone/>
            </a:pPr>
            <a:r>
              <a:rPr lang="en" sz="1100"/>
              <a:t>		</a:t>
            </a:r>
            <a:endParaRPr sz="1100"/>
          </a:p>
          <a:p>
            <a:pPr indent="0" lvl="0" marL="0" rtl="0" algn="l">
              <a:spcBef>
                <a:spcPts val="0"/>
              </a:spcBef>
              <a:spcAft>
                <a:spcPts val="0"/>
              </a:spcAft>
              <a:buClr>
                <a:schemeClr val="dk1"/>
              </a:buClr>
              <a:buSzPts val="1100"/>
              <a:buFont typeface="Arial"/>
              <a:buNone/>
            </a:pPr>
            <a:r>
              <a:rPr lang="en" sz="1100"/>
              <a:t>	}</a:t>
            </a:r>
            <a:endParaRPr sz="1100"/>
          </a:p>
          <a:p>
            <a:pPr indent="0" lvl="0" marL="0" rtl="0" algn="l">
              <a:spcBef>
                <a:spcPts val="0"/>
              </a:spcBef>
              <a:spcAft>
                <a:spcPts val="0"/>
              </a:spcAft>
              <a:buClr>
                <a:schemeClr val="dk1"/>
              </a:buClr>
              <a:buSzPts val="1100"/>
              <a:buFont typeface="Arial"/>
              <a:buNone/>
            </a:pPr>
            <a:r>
              <a:rPr lang="en" sz="1100"/>
              <a:t>}</a:t>
            </a:r>
            <a:endParaRPr sz="1100"/>
          </a:p>
          <a:p>
            <a:pPr indent="0" lvl="0" marL="0" rtl="0" algn="l">
              <a:spcBef>
                <a:spcPts val="0"/>
              </a:spcBef>
              <a:spcAft>
                <a:spcPts val="0"/>
              </a:spcAft>
              <a:buNone/>
            </a:pPr>
            <a:r>
              <a:t/>
            </a:r>
            <a:endParaRPr sz="1100"/>
          </a:p>
        </p:txBody>
      </p:sp>
      <p:sp>
        <p:nvSpPr>
          <p:cNvPr id="215" name="Google Shape;215;p16"/>
          <p:cNvSpPr txBox="1"/>
          <p:nvPr>
            <p:ph idx="12" type="sldNum"/>
          </p:nvPr>
        </p:nvSpPr>
        <p:spPr>
          <a:xfrm>
            <a:off x="8556791"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