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EDCAB2-0A04-43B1-8979-B6F2321207FB}">
  <a:tblStyle styleId="{CFEDCAB2-0A04-43B1-8979-B6F2321207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B8014BF-C281-4230-B1AD-03FA94F1D6E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a711dc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a711dc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datatype is not specified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a711dc9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a711dc9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Change Example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1a711dc9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1a711dc9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1a711dc9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1a711dc9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1d04ad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1d04ad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1a711dc9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1a711dc9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Primitive Data Types ALL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		used to store 32 bit whole numbers (requires 4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-2^31 to (2^31)-1)	-2,147,483,648 to 2,147,483,647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		used to store 64 bit whole numbers (requires 8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-2^63 to (2^63)-1)	-9,223,372,036,854,775,808 to 9,223,372,036,854,775,807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		used to store 16 bit whole numbers (requires 2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-2^15 to (2^15)-1)	-32,768 to 32,767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		used to store 8 bit whole numbers	(requires 1 byte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-2^7 to (2^7)-1)   	-128 to 127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double	used to store 64 bit floating point (decimal) numbers (requires 8 bytes of memory)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store up to 15 decimal digits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		used to store 32 bit floating point (decimal) numbers (requires 4 bytes of memory)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store 6 to 7 decimal digits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		used to store single characters, requiring 16 bits for Unicode (requires 2 bytes of memory)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ASCII uses 8 bits to support 255 characters, while Unicode uses 16 bits to support 64000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 uses Unicode, but earlier languages like C or C++ use ASCII. 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boolean	used to store a value of true or false (requires 1 bit of memory)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1a711dc9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1a711dc9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Primitive Data Types for Whole Numbers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		used to store 32 bit whole numbers (requires 4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-2^31 to (2^31)-1)	-2,147,483,648 to 2,147,483,647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		used to store 64 bit whole numbers (requires 8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-2^63 to (2^63)-1)	-9,223,372,036,854,775,808 to 9,223,372,036,854,775,807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		used to store 16 bit whole numbers (requires 2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-2^15 to (2^15)-1)	-32,768 to 32,767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		used to store 8 bit whole numbers	(requires 1 byte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-2^7 to (2^7)-1)   	-128 to 127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62d0ad0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62d0ad0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Primitive Data Types for Whole Numbers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		used to store 32 bit whole numbers (requires 4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-2^31 to (2^31)-1)	-2,147,483,648 to 2,147,483,647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		used to store 64 bit whole numbers (requires 8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-2^63 to (2^63)-1)	-9,223,372,036,854,775,808 to 9,223,372,036,854,775,807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		used to store 16 bit whole numbers (requires 2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-2^15 to (2^15)-1)	-32,768 to 32,767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		used to store 8 bit whole numbers	(requires 1 byte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-2^7 to (2^7)-1)   	-128 to 127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62d0ad0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62d0ad0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Primitive Data Types for Whole Numbers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		used to store 32 bit whole numbers (requires 4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-2^31 to (2^31)-1)	-2,147,483,648 to 2,147,483,647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		used to store 64 bit whole numbers (requires 8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-2^63 to (2^63)-1)	-9,223,372,036,854,775,808 to 9,223,372,036,854,775,807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		used to store 16 bit whole numbers (requires 2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-2^15 to (2^15)-1)	-32,768 to 32,767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		used to store 8 bit whole numbers	(requires 1 byte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-2^7 to (2^7)-1)   	-128 to 127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62d0ad0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62d0ad0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Primitive Data Types for Whole Numbers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		used to store 32 bit whole numbers (requires 4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-2^31 to (2^31)-1)	-2,147,483,648 to 2,147,483,647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		used to store 64 bit whole numbers (requires 8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-2^63 to (2^63)-1)	-9,223,372,036,854,775,808 to 9,223,372,036,854,775,807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short		used to store 16 bit whole numbers (requires 2 bytes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-2^15 to (2^15)-1)	-32,768 to 32,767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		used to store 8 bit whole numbers	(requires 1 byte of memory)	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 -2^7 to (2^7)-1)   	-128 to 127</a:t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a711d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a711d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1d8ac60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1d8ac60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62d0ad0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62d0ad0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24b414c3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24b414c3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62d0ad0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62d0ad0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1d8ac604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1d8ac604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		stores whole numbers, requires 32 bits (4 bytes of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range -231 to 231-1	-2,147,483,648 to 2,147,483,647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		stores whole numbers, requires 64 bits (8 bytes of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range -263 to 263-1	-9,223,372,036,854,775,808 to 9,223,372,036,854,775,807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	stores whole numbers, requires 16 bits (2 bytes of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range -215 to 215-1	-32,768 to 32,767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byte		stores whole numbers, requires 8 bits (1 byte of memory)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range -27 to 27-1   	-128 to 127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1a711dc9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1a711dc9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Reserved Words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assert boolean break byte case catch char class const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default do double else enum extends final finally float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if implements import instanceof int interface long native new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private protected public return short static super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synchronized this throw throws try void volatile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62d0ad0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62d0ad0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Reserved Words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assert boolean break byte case catch char class const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default do double else enum extends final finally float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if implements import instanceof int interface long native new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private protected public return short static super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synchronized this throw throws try void volatile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1a711dc9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1a711dc9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Reserved Words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assert boolean break byte case catch char class const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default do double else enum extends final finally float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if implements import instanceof int interface long native new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private protected public return short static super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synchronized this throw throws try void volatile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1d8ac604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1d8ac60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= 20;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"a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= 5;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"b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 = 3;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"c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a </a:t>
            </a:r>
            <a:r>
              <a:rPr lang="en" sz="1200">
                <a:solidFill>
                  <a:schemeClr val="dk1"/>
                </a:solidFill>
              </a:rPr>
              <a:t>/ 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"a/b=d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3933FF"/>
                </a:solidFill>
              </a:rPr>
              <a:t>" /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3933FF"/>
                </a:solidFill>
              </a:rPr>
              <a:t>" =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1d8ac604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1d8ac604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a711dc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a711dc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1d8ac604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1d8ac604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1d8ac604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1d8ac604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1d8ac604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1d8ac604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1d8ac604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1d8ac604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1d8ac604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1d8ac604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Notice, no conversion when both values are the same type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1d8ac604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1d8ac604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x = (double) c;   //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y = a / b ;   // result is stored as double in 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24b414c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24b414c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24b414c3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24b414c3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6e93d2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6e93d2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24b414c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24b414c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a711dc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a711dc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4dd157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94dd157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4dd157c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4dd157c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1d8ac604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1d8ac604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approximately 30 methods available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1d8ac604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91d8ac604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1d8ac604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1d8ac604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1d8ac604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1d8ac60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 = 9999999;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"a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); </a:t>
            </a:r>
            <a:r>
              <a:rPr lang="en" sz="1200">
                <a:solidFill>
                  <a:srgbClr val="4E9072"/>
                </a:solidFill>
              </a:rPr>
              <a:t>//correct value displayed since it is within range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 = 2147483647;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"b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b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//correct value displayed since it is within range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 = b + 1;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"c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//incorrect value displayed since it is NOT within range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 = (</a:t>
            </a: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)b + 1;    </a:t>
            </a:r>
            <a:r>
              <a:rPr lang="en" sz="1200">
                <a:solidFill>
                  <a:srgbClr val="4E9072"/>
                </a:solidFill>
              </a:rPr>
              <a:t>// cast b to type long before adding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"d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//correct sum is displayed</a:t>
            </a:r>
            <a:endParaRPr sz="120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1d8ac604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1d8ac604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PART 1: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 = (</a:t>
            </a: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) (b + 1);    </a:t>
            </a:r>
            <a:r>
              <a:rPr lang="en" sz="1200">
                <a:solidFill>
                  <a:srgbClr val="4E9072"/>
                </a:solidFill>
              </a:rPr>
              <a:t>// cast the entire sum to type long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"d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d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//incorrect sum is displayed</a:t>
            </a:r>
            <a:endParaRPr sz="120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PART 2: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 = b + (</a:t>
            </a: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) 1;    </a:t>
            </a:r>
            <a:r>
              <a:rPr lang="en" sz="1200">
                <a:solidFill>
                  <a:srgbClr val="4E9072"/>
                </a:solidFill>
              </a:rPr>
              <a:t>// cast 1 to type long before adding it to 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"e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//correct sum is displayed</a:t>
            </a:r>
            <a:endParaRPr sz="120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PART 3: </a:t>
            </a:r>
            <a:endParaRPr sz="1200">
              <a:solidFill>
                <a:srgbClr val="931A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f</a:t>
            </a:r>
            <a:r>
              <a:rPr lang="en" sz="1200">
                <a:solidFill>
                  <a:schemeClr val="dk1"/>
                </a:solidFill>
              </a:rPr>
              <a:t> = (</a:t>
            </a:r>
            <a:r>
              <a:rPr lang="en" sz="1200">
                <a:solidFill>
                  <a:srgbClr val="931A68"/>
                </a:solidFill>
              </a:rPr>
              <a:t>long</a:t>
            </a:r>
            <a:r>
              <a:rPr lang="en" sz="1200">
                <a:solidFill>
                  <a:schemeClr val="dk1"/>
                </a:solidFill>
              </a:rPr>
              <a:t>) b + 1;    </a:t>
            </a:r>
            <a:r>
              <a:rPr lang="en" sz="1200">
                <a:solidFill>
                  <a:srgbClr val="4E9072"/>
                </a:solidFill>
              </a:rPr>
              <a:t>// cast b to type long before adding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"f is "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7E504F"/>
                </a:solidFill>
              </a:rPr>
              <a:t>f</a:t>
            </a:r>
            <a:r>
              <a:rPr lang="en" sz="1200">
                <a:solidFill>
                  <a:schemeClr val="dk1"/>
                </a:solidFill>
              </a:rPr>
              <a:t>);    </a:t>
            </a:r>
            <a:r>
              <a:rPr lang="en" sz="1200">
                <a:solidFill>
                  <a:srgbClr val="4E9072"/>
                </a:solidFill>
              </a:rPr>
              <a:t>//correct sum is displayed</a:t>
            </a:r>
            <a:endParaRPr sz="120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Correct result when cast is applied to the variable b only, or 1 only and not the entire sum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24b414c3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24b414c3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CENTS_IN_DOLLAR</a:t>
            </a:r>
            <a:r>
              <a:rPr lang="en" sz="1200">
                <a:solidFill>
                  <a:schemeClr val="dk1"/>
                </a:solidFill>
              </a:rPr>
              <a:t> = 100;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CENTS_IN_QUARTER</a:t>
            </a:r>
            <a:r>
              <a:rPr lang="en" sz="1200">
                <a:solidFill>
                  <a:schemeClr val="dk1"/>
                </a:solidFill>
              </a:rPr>
              <a:t> = 25;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CENTS_IN_DIME</a:t>
            </a:r>
            <a:r>
              <a:rPr lang="en" sz="1200">
                <a:solidFill>
                  <a:schemeClr val="dk1"/>
                </a:solidFill>
              </a:rPr>
              <a:t> = 10;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CENTS_IN_NICKEL</a:t>
            </a:r>
            <a:r>
              <a:rPr lang="en" sz="1200">
                <a:solidFill>
                  <a:schemeClr val="dk1"/>
                </a:solidFill>
              </a:rPr>
              <a:t> = 5;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CENTS_IN_PENNY</a:t>
            </a:r>
            <a:r>
              <a:rPr lang="en" sz="1200">
                <a:solidFill>
                  <a:schemeClr val="dk1"/>
                </a:solidFill>
              </a:rPr>
              <a:t> = 1;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Scanner </a:t>
            </a:r>
            <a:r>
              <a:rPr lang="en" sz="1200">
                <a:solidFill>
                  <a:srgbClr val="7E504F"/>
                </a:solidFill>
              </a:rPr>
              <a:t>kb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931A68"/>
                </a:solidFill>
              </a:rPr>
              <a:t>new</a:t>
            </a:r>
            <a:r>
              <a:rPr lang="en" sz="1200">
                <a:solidFill>
                  <a:schemeClr val="dk1"/>
                </a:solidFill>
              </a:rPr>
              <a:t> Scanner(System.</a:t>
            </a:r>
            <a:r>
              <a:rPr lang="en" sz="1200">
                <a:solidFill>
                  <a:srgbClr val="0326CC"/>
                </a:solidFill>
              </a:rPr>
              <a:t>in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"Enter the initial amount in cents"</a:t>
            </a:r>
            <a:r>
              <a:rPr lang="en" sz="1200">
                <a:solidFill>
                  <a:schemeClr val="dk1"/>
                </a:solidFill>
              </a:rPr>
              <a:t>);</a:t>
            </a:r>
            <a:r>
              <a:rPr lang="en" sz="1200">
                <a:solidFill>
                  <a:srgbClr val="4E9072"/>
                </a:solidFill>
              </a:rPr>
              <a:t>// prompt user for amount in cents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INITAL_AMOUNT_IN_CENTS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kb</a:t>
            </a:r>
            <a:r>
              <a:rPr lang="en" sz="1200">
                <a:solidFill>
                  <a:schemeClr val="dk1"/>
                </a:solidFill>
              </a:rPr>
              <a:t>.nextInt();</a:t>
            </a:r>
            <a:r>
              <a:rPr lang="en" sz="1200">
                <a:solidFill>
                  <a:srgbClr val="4E9072"/>
                </a:solidFill>
              </a:rPr>
              <a:t>//use different values 254, 367, 524, 718, 641, 1371, 92, 99 </a:t>
            </a:r>
            <a:endParaRPr sz="120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cents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INITAL_AMOUNT_IN_CENTS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numDollars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cents</a:t>
            </a:r>
            <a:r>
              <a:rPr lang="en" sz="1200">
                <a:solidFill>
                  <a:schemeClr val="dk1"/>
                </a:solidFill>
              </a:rPr>
              <a:t> / </a:t>
            </a:r>
            <a:r>
              <a:rPr lang="en" sz="1200">
                <a:solidFill>
                  <a:srgbClr val="7E504F"/>
                </a:solidFill>
              </a:rPr>
              <a:t>CENTS_IN_DOLLAR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E504F"/>
                </a:solidFill>
              </a:rPr>
              <a:t>cents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cents</a:t>
            </a:r>
            <a:r>
              <a:rPr lang="en" sz="1200">
                <a:solidFill>
                  <a:schemeClr val="dk1"/>
                </a:solidFill>
              </a:rPr>
              <a:t> % </a:t>
            </a:r>
            <a:r>
              <a:rPr lang="en" sz="1200">
                <a:solidFill>
                  <a:srgbClr val="7E504F"/>
                </a:solidFill>
              </a:rPr>
              <a:t>CENTS_IN_DOLLAR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7E504F"/>
                </a:solidFill>
              </a:rPr>
              <a:t>numQuarters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cents</a:t>
            </a:r>
            <a:r>
              <a:rPr lang="en" sz="1200">
                <a:solidFill>
                  <a:schemeClr val="dk1"/>
                </a:solidFill>
              </a:rPr>
              <a:t> / </a:t>
            </a:r>
            <a:r>
              <a:rPr lang="en" sz="1200">
                <a:solidFill>
                  <a:srgbClr val="7E504F"/>
                </a:solidFill>
              </a:rPr>
              <a:t>CENTS_IN_QUARTER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9072"/>
                </a:solidFill>
              </a:rPr>
              <a:t>//FILL IN CODE HERE FOR THE REMAINING COINS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.printf(</a:t>
            </a:r>
            <a:r>
              <a:rPr lang="en" sz="1200">
                <a:solidFill>
                  <a:srgbClr val="3933FF"/>
                </a:solidFill>
              </a:rPr>
              <a:t>"%2d cents can be broken down as:\n%2d dollars\n%2d quarters\n%2d dimes\n%2d nickels\n%2d pennies "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7E504F"/>
                </a:solidFill>
              </a:rPr>
              <a:t>INITAL_AMOUNT_IN_CENTS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rgbClr val="7E504F"/>
                </a:solidFill>
              </a:rPr>
              <a:t>numDollars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rgbClr val="7E504F"/>
                </a:solidFill>
              </a:rPr>
              <a:t>numQuarters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7E504F"/>
                </a:solidFill>
              </a:rPr>
              <a:t>numDimes</a:t>
            </a:r>
            <a:r>
              <a:rPr lang="en" sz="1200">
                <a:solidFill>
                  <a:schemeClr val="dk1"/>
                </a:solidFill>
              </a:rPr>
              <a:t>,</a:t>
            </a:r>
            <a:r>
              <a:rPr lang="en" sz="1200">
                <a:solidFill>
                  <a:srgbClr val="7E504F"/>
                </a:solidFill>
              </a:rPr>
              <a:t>numNickels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rgbClr val="7E504F"/>
                </a:solidFill>
              </a:rPr>
              <a:t>numPennies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24b414c3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24b414c3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Complete and Run an application using the starter code below.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Uncomment 1 of the 6 commented lines to see the result of casting the numerator or denominator Comment out the line again before running the application with a different line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Be sure to run the application with each 1 of the 6 lines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Use different values when running the application with 1 of the lines uncommented to compare the results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Scanner </a:t>
            </a:r>
            <a:r>
              <a:rPr lang="en" sz="1400">
                <a:solidFill>
                  <a:srgbClr val="7E504F"/>
                </a:solidFill>
              </a:rPr>
              <a:t>kb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Scanner(System.</a:t>
            </a:r>
            <a:r>
              <a:rPr lang="en" sz="1400">
                <a:solidFill>
                  <a:srgbClr val="0326CC"/>
                </a:solidFill>
              </a:rPr>
              <a:t>in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"Enter the number of pennies"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31A68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7E504F"/>
                </a:solidFill>
              </a:rPr>
              <a:t>NUM_OF_PENNIES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7E504F"/>
                </a:solidFill>
              </a:rPr>
              <a:t>kb</a:t>
            </a:r>
            <a:r>
              <a:rPr lang="en" sz="1400">
                <a:solidFill>
                  <a:schemeClr val="dk1"/>
                </a:solidFill>
              </a:rPr>
              <a:t>.nextInt();</a:t>
            </a:r>
            <a:r>
              <a:rPr lang="en" sz="1400">
                <a:solidFill>
                  <a:srgbClr val="4E9072"/>
                </a:solidFill>
              </a:rPr>
              <a:t>//run with different amounts 5, 327, 499, 1328, 94, 192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31A68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7E504F"/>
                </a:solidFill>
              </a:rPr>
              <a:t>PENNIES_IN_A_DOLLAR</a:t>
            </a:r>
            <a:r>
              <a:rPr lang="en" sz="1400">
                <a:solidFill>
                  <a:schemeClr val="dk1"/>
                </a:solidFill>
              </a:rPr>
              <a:t> = 100;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NUM_OF_PENNIES/PENNIES_IN_A_DOLLAR; //no cast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(double)(NUM_OF_PENNIES/PENNIES_IN_A_DOLLAR); 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(double)NUM_OF_PENNIES/PENNIES_IN_A_DOLLAR;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NUM_OF_PENNIES/(double)PENNIES_IN_A_DOLLAR;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(double)NUM_OF_PENNIES/(double)PENNIES_IN_A_DOLLAR;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NUM_OF_PENNIES/100.0; 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.printf(</a:t>
            </a:r>
            <a:r>
              <a:rPr lang="en" sz="1400">
                <a:solidFill>
                  <a:srgbClr val="3933FF"/>
                </a:solidFill>
              </a:rPr>
              <a:t>"$%2.2f"</a:t>
            </a:r>
            <a:r>
              <a:rPr lang="en" sz="1400">
                <a:solidFill>
                  <a:schemeClr val="dk1"/>
                </a:solidFill>
              </a:rPr>
              <a:t>,</a:t>
            </a:r>
            <a:r>
              <a:rPr lang="en" sz="1400" u="sng">
                <a:solidFill>
                  <a:schemeClr val="dk1"/>
                </a:solidFill>
              </a:rPr>
              <a:t>dollarsAndCents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5232026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5232026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Complete and Run an application using the starter code below.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Change the String greeting from “Hello Everyone!” to something else and see what happens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Explore the methods of the String class and performing concatenation to see what you can accomplish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"Hello Everyone!"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final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SPACE_CHARACTER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 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locationOf_e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.indexOf(</a:t>
            </a:r>
            <a:r>
              <a:rPr lang="en" sz="1350">
                <a:solidFill>
                  <a:srgbClr val="3933FF"/>
                </a:solidFill>
              </a:rPr>
              <a:t>'e'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locationOfSpace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.indexOf(</a:t>
            </a:r>
            <a:r>
              <a:rPr lang="en" sz="1350">
                <a:solidFill>
                  <a:srgbClr val="7E504F"/>
                </a:solidFill>
              </a:rPr>
              <a:t>SPACE_CHARACTER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numCharsInGreeting = greeting.length();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greetingAsUpper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.toUpperCase();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"Index of 'e'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locationOf_e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"Index of the space character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locationOfSpace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"Let's yell the greeting: "</a:t>
            </a:r>
            <a:r>
              <a:rPr lang="en" sz="1350">
                <a:solidFill>
                  <a:schemeClr val="dk1"/>
                </a:solidFill>
              </a:rPr>
              <a:t> + </a:t>
            </a:r>
            <a:r>
              <a:rPr lang="en" sz="1350">
                <a:solidFill>
                  <a:srgbClr val="7E504F"/>
                </a:solidFill>
              </a:rPr>
              <a:t>greetingAsUpper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.replace(</a:t>
            </a:r>
            <a:r>
              <a:rPr lang="en" sz="1350">
                <a:solidFill>
                  <a:srgbClr val="3933FF"/>
                </a:solidFill>
              </a:rPr>
              <a:t>'e'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3933FF"/>
                </a:solidFill>
              </a:rPr>
              <a:t>'a'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"The greeting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numCharsInGreeting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 characters long"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a711dc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a711dc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24b414c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24b414c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5232026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5232026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31A68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a711dc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1a711dc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1a711dc9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1a711dc9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datatype is not specified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a711dc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1a711dc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a711dc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a711dc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1 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a value in a </a:t>
            </a:r>
            <a:r>
              <a:rPr lang="en"/>
              <a:t>Variable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85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variable is declared, its value can be assigned or replaced.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syntax for replacing a value is the same as initializing a variable’s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11850" y="1881525"/>
            <a:ext cx="85206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favoriteNumber = 21;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firstLetter = ‘C’;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price = 5.27;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isSunny = false;</a:t>
            </a:r>
            <a:endParaRPr sz="16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429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Notice the datatype is not specified when assigning a value to the variable, but the value’s type must match the type that was specified when the variable was declared.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4005975" y="12803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Replacing a value in a variable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11700" y="1000075"/>
            <a:ext cx="18588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a = 5;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= 99;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550076" y="22480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632984" y="32938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6" name="Google Shape;166;p23"/>
          <p:cNvSpPr/>
          <p:nvPr/>
        </p:nvSpPr>
        <p:spPr>
          <a:xfrm flipH="1" rot="10800000">
            <a:off x="3828939" y="15532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 rot="1668224">
            <a:off x="3255681" y="1980517"/>
            <a:ext cx="974393" cy="572882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flipH="1" rot="10800000">
            <a:off x="3756525" y="17509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flipH="1" rot="10800000">
            <a:off x="3636100" y="19489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918575" y="28188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2741475" y="2318825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036175" y="3663900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741475" y="2547425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4036875" y="3652040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1891625" y="4533900"/>
            <a:ext cx="477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changes when a value is replaced.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/>
          <p:nvPr/>
        </p:nvSpPr>
        <p:spPr>
          <a:xfrm>
            <a:off x="6444375" y="15851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Variables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11700" y="1000075"/>
            <a:ext cx="18588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 = 5;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b = 3;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c = a + b;</a:t>
            </a:r>
            <a:endParaRPr sz="1600"/>
          </a:p>
        </p:txBody>
      </p:sp>
      <p:sp>
        <p:nvSpPr>
          <p:cNvPr id="183" name="Google Shape;183;p24"/>
          <p:cNvSpPr/>
          <p:nvPr/>
        </p:nvSpPr>
        <p:spPr>
          <a:xfrm>
            <a:off x="59884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0713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85" name="Google Shape;185;p24"/>
          <p:cNvSpPr/>
          <p:nvPr/>
        </p:nvSpPr>
        <p:spPr>
          <a:xfrm flipH="1" rot="10800000">
            <a:off x="6267339" y="18580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flipH="1" rot="-8736437">
            <a:off x="5543111" y="2216023"/>
            <a:ext cx="1207729" cy="57582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flipH="1" rot="10800000">
            <a:off x="6194925" y="20557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flipH="1" rot="10800000">
            <a:off x="6074500" y="22537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63569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295675" y="1526875"/>
            <a:ext cx="2899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           +                </a:t>
            </a:r>
            <a:r>
              <a:rPr lang="en" sz="1600"/>
              <a:t>3       =   8</a:t>
            </a:r>
            <a:endParaRPr sz="1600"/>
          </a:p>
        </p:txBody>
      </p:sp>
      <p:sp>
        <p:nvSpPr>
          <p:cNvPr id="191" name="Google Shape;191;p24"/>
          <p:cNvSpPr/>
          <p:nvPr/>
        </p:nvSpPr>
        <p:spPr>
          <a:xfrm>
            <a:off x="14926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5755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93" name="Google Shape;193;p24"/>
          <p:cNvSpPr txBox="1"/>
          <p:nvPr/>
        </p:nvSpPr>
        <p:spPr>
          <a:xfrm>
            <a:off x="18611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1972238" y="3943350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6475275" y="3950683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6262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7091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98" name="Google Shape;198;p24"/>
          <p:cNvSpPr txBox="1"/>
          <p:nvPr/>
        </p:nvSpPr>
        <p:spPr>
          <a:xfrm>
            <a:off x="39947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4105838" y="3943350"/>
            <a:ext cx="49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-1558159">
            <a:off x="1937283" y="1894128"/>
            <a:ext cx="1483935" cy="572643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-1557696">
            <a:off x="3892649" y="1964448"/>
            <a:ext cx="1363048" cy="572643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Expressions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1725175"/>
            <a:ext cx="84219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Variable: </a:t>
            </a:r>
            <a:r>
              <a:rPr lang="en" sz="1600">
                <a:solidFill>
                  <a:schemeClr val="accent5"/>
                </a:solidFill>
              </a:rPr>
              <a:t>A named item used to store a value of a specified type</a:t>
            </a:r>
            <a:endParaRPr sz="2000"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combination of variables, literals, operators and </a:t>
            </a:r>
            <a:r>
              <a:rPr lang="en"/>
              <a:t>parentheses</a:t>
            </a:r>
            <a:r>
              <a:rPr lang="en"/>
              <a:t> to be evaluated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2868175"/>
            <a:ext cx="84219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Literal: </a:t>
            </a:r>
            <a:r>
              <a:rPr lang="en" sz="1600">
                <a:solidFill>
                  <a:schemeClr val="accent5"/>
                </a:solidFill>
              </a:rPr>
              <a:t>A specific unchanging value used in an expression (a hard coded value)</a:t>
            </a:r>
            <a:endParaRPr sz="2000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311700" y="2296675"/>
            <a:ext cx="84219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Operator: </a:t>
            </a:r>
            <a:r>
              <a:rPr lang="en" sz="1600">
                <a:solidFill>
                  <a:schemeClr val="accent5"/>
                </a:solidFill>
              </a:rPr>
              <a:t>A recognized symbol that performs a calculation  </a:t>
            </a:r>
            <a:r>
              <a:rPr lang="en" sz="1600"/>
              <a:t>+  -  *  /  %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3373150"/>
            <a:ext cx="84219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 Arithmetic Expression:  2 * ( a + b 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literal is </a:t>
            </a:r>
            <a:r>
              <a:rPr lang="en" sz="1600"/>
              <a:t>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operators are </a:t>
            </a:r>
            <a:r>
              <a:rPr lang="en" sz="1600"/>
              <a:t>*</a:t>
            </a:r>
            <a:r>
              <a:rPr lang="en" sz="1600">
                <a:solidFill>
                  <a:schemeClr val="accent5"/>
                </a:solidFill>
              </a:rPr>
              <a:t> and </a:t>
            </a:r>
            <a:r>
              <a:rPr lang="en" sz="1600"/>
              <a:t>+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variables are </a:t>
            </a:r>
            <a:r>
              <a:rPr lang="en" sz="1600"/>
              <a:t>a</a:t>
            </a:r>
            <a:r>
              <a:rPr lang="en" sz="1600">
                <a:solidFill>
                  <a:schemeClr val="accent5"/>
                </a:solidFill>
              </a:rPr>
              <a:t> and </a:t>
            </a:r>
            <a:r>
              <a:rPr lang="en" sz="1600"/>
              <a:t>b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parentheses</a:t>
            </a:r>
            <a:r>
              <a:rPr lang="en" sz="1600"/>
              <a:t> ( )</a:t>
            </a:r>
            <a:r>
              <a:rPr lang="en" sz="1600">
                <a:solidFill>
                  <a:schemeClr val="accent5"/>
                </a:solidFill>
              </a:rPr>
              <a:t> enforce the order of operations in the above arithmetic expression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648975"/>
            <a:ext cx="20133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a = 5;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b = 3;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c = a + b;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d = 2 * ( a + b 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e = d / c ;</a:t>
            </a:r>
            <a:endParaRPr sz="1600"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Designates a value for the variable on the left side of the = symbol to receive from the right side.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rot="5400000">
            <a:off x="810275" y="1991242"/>
            <a:ext cx="156900" cy="4032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 rot="5400000">
            <a:off x="810275" y="2559704"/>
            <a:ext cx="156900" cy="4032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5400000">
            <a:off x="913225" y="2998518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5400000">
            <a:off x="976925" y="3509118"/>
            <a:ext cx="156900" cy="6573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531934" y="1798884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" name="Google Shape;224;p26"/>
          <p:cNvSpPr/>
          <p:nvPr/>
        </p:nvSpPr>
        <p:spPr>
          <a:xfrm>
            <a:off x="1583374" y="2353454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5" name="Google Shape;225;p26"/>
          <p:cNvSpPr txBox="1"/>
          <p:nvPr/>
        </p:nvSpPr>
        <p:spPr>
          <a:xfrm>
            <a:off x="1760567" y="2101545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26" name="Google Shape;226;p26"/>
          <p:cNvSpPr txBox="1"/>
          <p:nvPr/>
        </p:nvSpPr>
        <p:spPr>
          <a:xfrm>
            <a:off x="1829476" y="2536248"/>
            <a:ext cx="30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227" name="Google Shape;227;p26"/>
          <p:cNvSpPr/>
          <p:nvPr/>
        </p:nvSpPr>
        <p:spPr>
          <a:xfrm>
            <a:off x="2892475" y="2307350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8" name="Google Shape;228;p26"/>
          <p:cNvSpPr/>
          <p:nvPr/>
        </p:nvSpPr>
        <p:spPr>
          <a:xfrm>
            <a:off x="2943914" y="2861920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9" name="Google Shape;229;p26"/>
          <p:cNvSpPr txBox="1"/>
          <p:nvPr/>
        </p:nvSpPr>
        <p:spPr>
          <a:xfrm>
            <a:off x="3121108" y="2610011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30" name="Google Shape;230;p26"/>
          <p:cNvSpPr txBox="1"/>
          <p:nvPr/>
        </p:nvSpPr>
        <p:spPr>
          <a:xfrm>
            <a:off x="3190016" y="3044714"/>
            <a:ext cx="30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31" name="Google Shape;231;p26"/>
          <p:cNvSpPr/>
          <p:nvPr/>
        </p:nvSpPr>
        <p:spPr>
          <a:xfrm>
            <a:off x="4284950" y="2799300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2" name="Google Shape;232;p26"/>
          <p:cNvSpPr/>
          <p:nvPr/>
        </p:nvSpPr>
        <p:spPr>
          <a:xfrm>
            <a:off x="4336389" y="3353870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33" name="Google Shape;233;p26"/>
          <p:cNvSpPr txBox="1"/>
          <p:nvPr/>
        </p:nvSpPr>
        <p:spPr>
          <a:xfrm>
            <a:off x="4513583" y="3101961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34" name="Google Shape;234;p26"/>
          <p:cNvSpPr txBox="1"/>
          <p:nvPr/>
        </p:nvSpPr>
        <p:spPr>
          <a:xfrm>
            <a:off x="4582491" y="3536664"/>
            <a:ext cx="30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235" name="Google Shape;235;p26"/>
          <p:cNvSpPr/>
          <p:nvPr/>
        </p:nvSpPr>
        <p:spPr>
          <a:xfrm>
            <a:off x="5656550" y="3408900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26"/>
          <p:cNvSpPr/>
          <p:nvPr/>
        </p:nvSpPr>
        <p:spPr>
          <a:xfrm>
            <a:off x="5707989" y="3963470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237" name="Google Shape;237;p26"/>
          <p:cNvSpPr txBox="1"/>
          <p:nvPr/>
        </p:nvSpPr>
        <p:spPr>
          <a:xfrm>
            <a:off x="5885183" y="3711561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38" name="Google Shape;238;p26"/>
          <p:cNvSpPr txBox="1"/>
          <p:nvPr/>
        </p:nvSpPr>
        <p:spPr>
          <a:xfrm>
            <a:off x="5907349" y="4146275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</a:t>
            </a:r>
            <a:endParaRPr sz="1200"/>
          </a:p>
        </p:txBody>
      </p:sp>
      <p:sp>
        <p:nvSpPr>
          <p:cNvPr id="239" name="Google Shape;239;p26"/>
          <p:cNvSpPr/>
          <p:nvPr/>
        </p:nvSpPr>
        <p:spPr>
          <a:xfrm rot="5400000">
            <a:off x="873425" y="4134437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104350" y="393150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26"/>
          <p:cNvSpPr/>
          <p:nvPr/>
        </p:nvSpPr>
        <p:spPr>
          <a:xfrm>
            <a:off x="7155789" y="4486078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242" name="Google Shape;242;p26"/>
          <p:cNvSpPr txBox="1"/>
          <p:nvPr/>
        </p:nvSpPr>
        <p:spPr>
          <a:xfrm>
            <a:off x="7332983" y="423416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243" name="Google Shape;243;p26"/>
          <p:cNvSpPr txBox="1"/>
          <p:nvPr/>
        </p:nvSpPr>
        <p:spPr>
          <a:xfrm>
            <a:off x="7364302" y="4668883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</a:t>
            </a:r>
            <a:r>
              <a:rPr lang="en"/>
              <a:t>Data Types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017725"/>
            <a:ext cx="84219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All </a:t>
            </a:r>
            <a:r>
              <a:rPr b="1" lang="en" sz="1600">
                <a:solidFill>
                  <a:schemeClr val="accent5"/>
                </a:solidFill>
              </a:rPr>
              <a:t>Primitive Data Types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int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long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short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byte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double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float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char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boolean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11700" y="86532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Primitive Data Types for Whole Numbers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45968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int</a:t>
            </a:r>
            <a:r>
              <a:rPr lang="en" sz="1600"/>
              <a:t>		</a:t>
            </a:r>
            <a:r>
              <a:rPr lang="en" sz="1600">
                <a:solidFill>
                  <a:schemeClr val="accent5"/>
                </a:solidFill>
              </a:rPr>
              <a:t>stores whole numbers, requires 32 bits (4 bytes of memory)</a:t>
            </a:r>
            <a:endParaRPr sz="1600">
              <a:solidFill>
                <a:schemeClr val="accent5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range -2</a:t>
            </a:r>
            <a:r>
              <a:rPr baseline="30000" lang="en" sz="1600"/>
              <a:t>31</a:t>
            </a:r>
            <a:r>
              <a:rPr lang="en" sz="1600"/>
              <a:t> to 2</a:t>
            </a:r>
            <a:r>
              <a:rPr baseline="30000" lang="en" sz="1600"/>
              <a:t>31</a:t>
            </a:r>
            <a:r>
              <a:rPr lang="en" sz="1600"/>
              <a:t>-1	-2,147,483,648 to 2,147,483,647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220644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long</a:t>
            </a:r>
            <a:r>
              <a:rPr lang="en" sz="1600"/>
              <a:t>		</a:t>
            </a:r>
            <a:r>
              <a:rPr lang="en" sz="1600">
                <a:solidFill>
                  <a:schemeClr val="accent5"/>
                </a:solidFill>
              </a:rPr>
              <a:t>stores whole numbers, requires 64 bits (8 bytes of memory)</a:t>
            </a:r>
            <a:endParaRPr sz="1600">
              <a:solidFill>
                <a:schemeClr val="accent5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range -2</a:t>
            </a:r>
            <a:r>
              <a:rPr baseline="30000" lang="en" sz="1600"/>
              <a:t>63</a:t>
            </a:r>
            <a:r>
              <a:rPr lang="en" sz="1600"/>
              <a:t> to 2</a:t>
            </a:r>
            <a:r>
              <a:rPr baseline="30000" lang="en" sz="1600"/>
              <a:t>63</a:t>
            </a:r>
            <a:r>
              <a:rPr lang="en" sz="1600"/>
              <a:t>-1	-9,223,372,036,854,775,808 to 9,223,372,036,854,775,807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311700" y="295320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short</a:t>
            </a:r>
            <a:r>
              <a:rPr lang="en" sz="1600"/>
              <a:t>	</a:t>
            </a:r>
            <a:r>
              <a:rPr lang="en" sz="1600">
                <a:solidFill>
                  <a:schemeClr val="accent5"/>
                </a:solidFill>
              </a:rPr>
              <a:t>stores whole numbers, requires 16 bits (2 bytes of memory)</a:t>
            </a:r>
            <a:endParaRPr sz="1600">
              <a:solidFill>
                <a:schemeClr val="accent5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range -2</a:t>
            </a:r>
            <a:r>
              <a:rPr baseline="30000" lang="en" sz="1600"/>
              <a:t>15</a:t>
            </a:r>
            <a:r>
              <a:rPr lang="en" sz="1600"/>
              <a:t> to 2</a:t>
            </a:r>
            <a:r>
              <a:rPr baseline="30000" lang="en" sz="1600"/>
              <a:t>15</a:t>
            </a:r>
            <a:r>
              <a:rPr lang="en" sz="1600"/>
              <a:t>-1	-32,768 to 32,767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311700" y="369996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byte</a:t>
            </a:r>
            <a:r>
              <a:rPr lang="en" sz="1600"/>
              <a:t>		</a:t>
            </a:r>
            <a:r>
              <a:rPr lang="en" sz="1600">
                <a:solidFill>
                  <a:schemeClr val="accent5"/>
                </a:solidFill>
              </a:rPr>
              <a:t>stores whole numbers, requires 8 bits (1 byte of memory)</a:t>
            </a:r>
            <a:endParaRPr sz="1600">
              <a:solidFill>
                <a:schemeClr val="accent5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range -2</a:t>
            </a:r>
            <a:r>
              <a:rPr baseline="30000" lang="en" sz="1600"/>
              <a:t>7</a:t>
            </a:r>
            <a:r>
              <a:rPr lang="en" sz="1600"/>
              <a:t> to 2</a:t>
            </a:r>
            <a:r>
              <a:rPr baseline="30000" lang="en" sz="1600"/>
              <a:t>7</a:t>
            </a:r>
            <a:r>
              <a:rPr lang="en" sz="1600"/>
              <a:t>-1   	-128 to 127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311700" y="459912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int w = 550;          long x = 400;          short y = 275;          byte z = 125;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311700" y="86532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Primitive Data Types for Floating Point (Decimal) Numbers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45968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double</a:t>
            </a:r>
            <a:r>
              <a:rPr lang="en" sz="1600"/>
              <a:t>	stores up to 15 decimals, requires 64 bits (8 bytes of memory)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311700" y="220644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float</a:t>
            </a:r>
            <a:r>
              <a:rPr lang="en" sz="1600"/>
              <a:t>		stores up to 7 decimals, requires 32 bits (4 bytes of memory)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295320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double price = 9.63;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311700" y="369996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float weight = 13.2;</a:t>
            </a:r>
            <a:endParaRPr b="1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311700" y="86532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Primitive Data Type for Boolean Values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11700" y="145968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boolean</a:t>
            </a:r>
            <a:r>
              <a:rPr lang="en" sz="1400"/>
              <a:t>	stores a value of true or false (requires 1 bit of memory)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190164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single bit with a value of 1 represents true/on and 0 represents false/off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311700" y="310560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boolean isSunny = true;</a:t>
            </a:r>
            <a:endParaRPr sz="1600"/>
          </a:p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311700" y="369996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boolean isMoving = false;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11700" y="86532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Primitive Data Type for Character Values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311700" y="1459685"/>
            <a:ext cx="8421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char</a:t>
            </a:r>
            <a:r>
              <a:rPr lang="en" sz="1400"/>
              <a:t>	stores single characters, requiring 16 bits for Unicode (requires 2 bytes of memory)</a:t>
            </a:r>
            <a:endParaRPr b="1" sz="1600">
              <a:solidFill>
                <a:schemeClr val="accent5"/>
              </a:solidFill>
            </a:endParaRPr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311700" y="1901656"/>
            <a:ext cx="84219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ASCII uses 8 bits to support 255 characters, while Unicode uses 16 bits to support 64000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 uses Unicode, but earlier languages like C or C++ use ASCII.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Unicode's first several hundred items are the same as ASCII.</a:t>
            </a:r>
            <a:endParaRPr sz="1400"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11700" y="3105600"/>
            <a:ext cx="2658900" cy="1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 firstLetter = ‘A’;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 secondLetter = ‘B’;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char lowerFirst = ‘a’;</a:t>
            </a:r>
            <a:endParaRPr sz="1400"/>
          </a:p>
        </p:txBody>
      </p:sp>
      <p:graphicFrame>
        <p:nvGraphicFramePr>
          <p:cNvPr id="290" name="Google Shape;290;p31"/>
          <p:cNvGraphicFramePr/>
          <p:nvPr/>
        </p:nvGraphicFramePr>
        <p:xfrm>
          <a:off x="3300825" y="310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1803000"/>
                <a:gridCol w="1803000"/>
                <a:gridCol w="1803000"/>
              </a:tblGrid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100 0010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110 0001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920375" y="15851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000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named item used to store a value of a specified type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4644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5473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favoriteNumber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 flipH="1" rot="10800000">
            <a:off x="4743339" y="18580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668224">
            <a:off x="4170081" y="2285317"/>
            <a:ext cx="974393" cy="572882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 rot="10800000">
            <a:off x="4670925" y="20557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4550500" y="22537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329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1850" y="1881525"/>
            <a:ext cx="28350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favoriteNumber = 17;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14050" y="39941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 and Conversions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3879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Base 10	(digits range from 0 to 9)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DECIMAL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297" name="Google Shape;297;p32"/>
          <p:cNvGraphicFramePr/>
          <p:nvPr/>
        </p:nvGraphicFramePr>
        <p:xfrm>
          <a:off x="341825" y="16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818975"/>
                <a:gridCol w="714750"/>
                <a:gridCol w="635150"/>
                <a:gridCol w="563875"/>
                <a:gridCol w="602450"/>
                <a:gridCol w="50280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48837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2	(digits range from 0 to 1)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BINARY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299" name="Google Shape;299;p32"/>
          <p:cNvGraphicFramePr/>
          <p:nvPr/>
        </p:nvGraphicFramePr>
        <p:xfrm>
          <a:off x="4812075" y="16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530925"/>
                <a:gridCol w="504775"/>
                <a:gridCol w="517850"/>
                <a:gridCol w="518975"/>
                <a:gridCol w="487500"/>
                <a:gridCol w="430850"/>
                <a:gridCol w="398875"/>
                <a:gridCol w="44825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797975" y="2571750"/>
            <a:ext cx="25248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10 Number 237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(2*100) + (3*10) + (7*1)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200   +   30   +   7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237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4062000" y="2571750"/>
            <a:ext cx="4977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2 Number 11101101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7</a:t>
            </a:r>
            <a:r>
              <a:rPr lang="en" sz="1400"/>
              <a:t>)+(1*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6</a:t>
            </a:r>
            <a:r>
              <a:rPr lang="en" sz="1400"/>
              <a:t>)+</a:t>
            </a:r>
            <a:r>
              <a:rPr lang="en" sz="1400"/>
              <a:t>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5</a:t>
            </a:r>
            <a:r>
              <a:rPr lang="en" sz="1400"/>
              <a:t>)+ 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4</a:t>
            </a:r>
            <a:r>
              <a:rPr lang="en" sz="1400"/>
              <a:t>)+(1*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lang="en" sz="1400"/>
              <a:t>)+(1*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/>
              <a:t>)+ 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1</a:t>
            </a:r>
            <a:r>
              <a:rPr lang="en" sz="1400"/>
              <a:t>)+ 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0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128   +  64  +  32   +   0    +    8    +    4    +    0    +    1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 TEN </a:t>
            </a:r>
            <a:r>
              <a:rPr b="1" lang="en" sz="1400"/>
              <a:t>237</a:t>
            </a:r>
            <a:r>
              <a:rPr lang="en" sz="1400"/>
              <a:t> = BASE TWO </a:t>
            </a:r>
            <a:r>
              <a:rPr b="1" lang="en" sz="1400"/>
              <a:t>11101101</a:t>
            </a:r>
            <a:endParaRPr b="1"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 and Conversions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3879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Base 10	(digits range from 0 to 9)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DECIMAL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08" name="Google Shape;308;p33"/>
          <p:cNvGraphicFramePr/>
          <p:nvPr/>
        </p:nvGraphicFramePr>
        <p:xfrm>
          <a:off x="341825" y="16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818975"/>
                <a:gridCol w="714750"/>
                <a:gridCol w="635150"/>
                <a:gridCol w="563875"/>
                <a:gridCol w="602450"/>
                <a:gridCol w="50280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8837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2	(digits range from 0 to 1)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BINARY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10" name="Google Shape;310;p33"/>
          <p:cNvGraphicFramePr/>
          <p:nvPr/>
        </p:nvGraphicFramePr>
        <p:xfrm>
          <a:off x="4812075" y="16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530925"/>
                <a:gridCol w="504775"/>
                <a:gridCol w="517850"/>
                <a:gridCol w="518975"/>
                <a:gridCol w="487500"/>
                <a:gridCol w="430850"/>
                <a:gridCol w="398875"/>
                <a:gridCol w="44825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797975" y="2571750"/>
            <a:ext cx="25248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10 Number 26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(2*10) + (6*1)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26</a:t>
            </a:r>
            <a:endParaRPr b="1" sz="1400"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4062000" y="2571750"/>
            <a:ext cx="4977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2 Number 00011010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7</a:t>
            </a:r>
            <a:r>
              <a:rPr lang="en" sz="1400"/>
              <a:t>)+(0*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6</a:t>
            </a:r>
            <a:r>
              <a:rPr lang="en" sz="1400"/>
              <a:t>)+(0*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5</a:t>
            </a:r>
            <a:r>
              <a:rPr lang="en" sz="1400"/>
              <a:t>)+ 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4</a:t>
            </a:r>
            <a:r>
              <a:rPr lang="en" sz="1400"/>
              <a:t>)+(1*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lang="en" sz="1400"/>
              <a:t>)+(0*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/>
              <a:t>)+ 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1</a:t>
            </a:r>
            <a:r>
              <a:rPr lang="en" sz="1400"/>
              <a:t>)+ (1*</a:t>
            </a:r>
            <a:r>
              <a:rPr lang="en" sz="1400">
                <a:solidFill>
                  <a:schemeClr val="dk1"/>
                </a:solidFill>
              </a:rPr>
              <a:t>2</a:t>
            </a:r>
            <a:r>
              <a:rPr baseline="30000" lang="en" sz="1400">
                <a:solidFill>
                  <a:schemeClr val="dk1"/>
                </a:solidFill>
              </a:rPr>
              <a:t>0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0   +  0  +  0   +   16    +    8    +    0    +    2    +    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BASE TEN </a:t>
            </a:r>
            <a:r>
              <a:rPr b="1" lang="en" sz="1400"/>
              <a:t>26</a:t>
            </a:r>
            <a:r>
              <a:rPr lang="en" sz="1400"/>
              <a:t> = BASE TWO </a:t>
            </a:r>
            <a:r>
              <a:rPr b="1" lang="en" sz="1400"/>
              <a:t>00011010</a:t>
            </a:r>
            <a:endParaRPr b="1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 and Conversions</a:t>
            </a:r>
            <a:endParaRPr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3879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10	(digits range from 0 to 9)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DECIMAL</a:t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19" name="Google Shape;319;p34"/>
          <p:cNvGraphicFramePr/>
          <p:nvPr/>
        </p:nvGraphicFramePr>
        <p:xfrm>
          <a:off x="341825" y="16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818975"/>
                <a:gridCol w="714750"/>
                <a:gridCol w="635150"/>
                <a:gridCol w="563875"/>
                <a:gridCol w="602450"/>
                <a:gridCol w="50280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48837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16	(digits range from 0 to 15)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HEXADECIMAL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21" name="Google Shape;321;p34"/>
          <p:cNvGraphicFramePr/>
          <p:nvPr/>
        </p:nvGraphicFramePr>
        <p:xfrm>
          <a:off x="4812075" y="16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1020650"/>
                <a:gridCol w="805200"/>
                <a:gridCol w="739575"/>
                <a:gridCol w="542400"/>
                <a:gridCol w="494400"/>
                <a:gridCol w="502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1048576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65536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341825" y="2419350"/>
            <a:ext cx="38379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10 Number 257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(2*100) + (5*10) + (7*1)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200   +   50   +   7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257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4062000" y="2419350"/>
            <a:ext cx="49773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16 Number 101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(1*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/>
              <a:t>)+ (0*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1</a:t>
            </a:r>
            <a:r>
              <a:rPr lang="en" sz="1400"/>
              <a:t>)+ (1*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0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              256   +   0     +    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DECIMAL </a:t>
            </a:r>
            <a:r>
              <a:rPr b="1" lang="en" sz="1400"/>
              <a:t>257</a:t>
            </a:r>
            <a:r>
              <a:rPr lang="en" sz="1400"/>
              <a:t> = HEXADECIMAL </a:t>
            </a:r>
            <a:r>
              <a:rPr b="1" lang="en" sz="1400"/>
              <a:t>101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 and Conversions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3879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10	(digits range from 0 to 9)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DECIMAL</a:t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30" name="Google Shape;330;p35"/>
          <p:cNvGraphicFramePr/>
          <p:nvPr/>
        </p:nvGraphicFramePr>
        <p:xfrm>
          <a:off x="341825" y="16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818975"/>
                <a:gridCol w="714750"/>
                <a:gridCol w="635150"/>
                <a:gridCol w="563875"/>
                <a:gridCol w="602450"/>
                <a:gridCol w="502800"/>
              </a:tblGrid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4883700" y="1023175"/>
            <a:ext cx="36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Base 16	(digits range from 0 to 15)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HEXADECIMAL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graphicFrame>
        <p:nvGraphicFramePr>
          <p:cNvPr id="332" name="Google Shape;332;p35"/>
          <p:cNvGraphicFramePr/>
          <p:nvPr/>
        </p:nvGraphicFramePr>
        <p:xfrm>
          <a:off x="4812075" y="16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1020650"/>
                <a:gridCol w="805200"/>
                <a:gridCol w="739575"/>
                <a:gridCol w="542400"/>
                <a:gridCol w="494400"/>
                <a:gridCol w="502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r>
                        <a:rPr baseline="30000" lang="en"/>
                        <a:t>0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1048576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65536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41825" y="2419350"/>
            <a:ext cx="38379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10 Number 246512 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(2*100000) + (4*10000) + (6*1000) + (5*100) + (1*10) + (2*1)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246512</a:t>
            </a:r>
            <a:endParaRPr b="1" sz="1400"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4062000" y="2419350"/>
            <a:ext cx="49773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Base 16 Number 3C2F0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(3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4</a:t>
            </a:r>
            <a:r>
              <a:rPr lang="en" sz="1400"/>
              <a:t>) + (C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3</a:t>
            </a:r>
            <a:r>
              <a:rPr lang="en" sz="1400"/>
              <a:t>) + (2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/>
              <a:t>) + (F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1</a:t>
            </a:r>
            <a:r>
              <a:rPr lang="en" sz="1400"/>
              <a:t>) + (0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baseline="30000" lang="en" sz="1400">
                <a:solidFill>
                  <a:schemeClr val="dk1"/>
                </a:solidFill>
              </a:rPr>
              <a:t>0</a:t>
            </a:r>
            <a:r>
              <a:rPr lang="en" sz="1400"/>
              <a:t>)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(3 * </a:t>
            </a:r>
            <a:r>
              <a:rPr lang="en" sz="1400">
                <a:solidFill>
                  <a:schemeClr val="dk1"/>
                </a:solidFill>
              </a:rPr>
              <a:t>65536</a:t>
            </a:r>
            <a:r>
              <a:rPr lang="en" sz="1400"/>
              <a:t>) + (12 * </a:t>
            </a:r>
            <a:r>
              <a:rPr lang="en" sz="1400">
                <a:solidFill>
                  <a:schemeClr val="dk1"/>
                </a:solidFill>
              </a:rPr>
              <a:t>4096</a:t>
            </a:r>
            <a:r>
              <a:rPr lang="en" sz="1400"/>
              <a:t>) + (2 * </a:t>
            </a:r>
            <a:r>
              <a:rPr lang="en" sz="1400">
                <a:solidFill>
                  <a:schemeClr val="dk1"/>
                </a:solidFill>
              </a:rPr>
              <a:t>256</a:t>
            </a:r>
            <a:r>
              <a:rPr lang="en" sz="1400"/>
              <a:t>) + (15 * </a:t>
            </a:r>
            <a:r>
              <a:rPr lang="en" sz="1400">
                <a:solidFill>
                  <a:schemeClr val="dk1"/>
                </a:solidFill>
              </a:rPr>
              <a:t>16</a:t>
            </a:r>
            <a:r>
              <a:rPr lang="en" sz="1400"/>
              <a:t>) + (0 * </a:t>
            </a:r>
            <a:r>
              <a:rPr lang="en" sz="1400">
                <a:solidFill>
                  <a:schemeClr val="dk1"/>
                </a:solidFill>
              </a:rPr>
              <a:t>1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196608    +     49152     +     512    +       240      +    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DECIMAL </a:t>
            </a:r>
            <a:r>
              <a:rPr b="1" lang="en" sz="1400"/>
              <a:t>246512</a:t>
            </a:r>
            <a:r>
              <a:rPr lang="en" sz="1400"/>
              <a:t> = HEXADECIMAL </a:t>
            </a:r>
            <a:r>
              <a:rPr b="1" lang="en" sz="1400"/>
              <a:t>3C2F0</a:t>
            </a:r>
            <a:endParaRPr b="1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values and </a:t>
            </a:r>
            <a:r>
              <a:rPr lang="en"/>
              <a:t>Integer Overflow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a value is greater than the maximum capacity for the datatype</a:t>
            </a:r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311850" y="1424325"/>
            <a:ext cx="8689200" cy="168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int 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The base ten number </a:t>
            </a:r>
            <a:r>
              <a:rPr lang="en" sz="1600">
                <a:solidFill>
                  <a:schemeClr val="dk2"/>
                </a:solidFill>
              </a:rPr>
              <a:t>2147483647 or any value less than it</a:t>
            </a:r>
            <a:r>
              <a:rPr lang="en" sz="1600">
                <a:solidFill>
                  <a:schemeClr val="dk2"/>
                </a:solidFill>
              </a:rPr>
              <a:t> can be stored without a problem since an int uses 32 bits of memory.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2147483647 + 1 = 2147483648 </a:t>
            </a:r>
            <a:r>
              <a:rPr lang="en" sz="1600">
                <a:solidFill>
                  <a:schemeClr val="dk2"/>
                </a:solidFill>
              </a:rPr>
              <a:t>which will result in an overflow and cause the value to incorrectly be stored as the most negative value for that datatype since the bit will be flipped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(Example: -2147483648 instead of 2147483648 )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311850" y="3129500"/>
            <a:ext cx="86892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int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range -2</a:t>
            </a:r>
            <a:r>
              <a:rPr baseline="30000" lang="en" sz="1600">
                <a:solidFill>
                  <a:schemeClr val="dk2"/>
                </a:solidFill>
              </a:rPr>
              <a:t>31</a:t>
            </a:r>
            <a:r>
              <a:rPr lang="en" sz="1600">
                <a:solidFill>
                  <a:schemeClr val="dk2"/>
                </a:solidFill>
              </a:rPr>
              <a:t> to 2</a:t>
            </a:r>
            <a:r>
              <a:rPr baseline="30000" lang="en" sz="1600">
                <a:solidFill>
                  <a:schemeClr val="dk2"/>
                </a:solidFill>
              </a:rPr>
              <a:t>31</a:t>
            </a:r>
            <a:r>
              <a:rPr lang="en" sz="1600">
                <a:solidFill>
                  <a:schemeClr val="dk2"/>
                </a:solidFill>
              </a:rPr>
              <a:t>-1	-2,147,483,648 to 2,147,483,647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</a:rPr>
              <a:t>long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range -2</a:t>
            </a:r>
            <a:r>
              <a:rPr baseline="30000" lang="en" sz="1600">
                <a:solidFill>
                  <a:schemeClr val="dk2"/>
                </a:solidFill>
              </a:rPr>
              <a:t>63</a:t>
            </a:r>
            <a:r>
              <a:rPr lang="en" sz="1600">
                <a:solidFill>
                  <a:schemeClr val="dk2"/>
                </a:solidFill>
              </a:rPr>
              <a:t> to 2</a:t>
            </a:r>
            <a:r>
              <a:rPr baseline="30000" lang="en" sz="1600">
                <a:solidFill>
                  <a:schemeClr val="dk2"/>
                </a:solidFill>
              </a:rPr>
              <a:t>63</a:t>
            </a:r>
            <a:r>
              <a:rPr lang="en" sz="1600">
                <a:solidFill>
                  <a:schemeClr val="dk2"/>
                </a:solidFill>
              </a:rPr>
              <a:t>-1	-9,223,372,036,854,775,808 to 9,223,372,036,854,775,807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name given to a variable or method</a:t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311850" y="1877025"/>
            <a:ext cx="86892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Must be</a:t>
            </a:r>
            <a:r>
              <a:rPr lang="en" sz="1600"/>
              <a:t> </a:t>
            </a:r>
            <a:r>
              <a:rPr lang="en" sz="1600"/>
              <a:t>a sequence of letters</a:t>
            </a:r>
            <a:r>
              <a:rPr lang="en" sz="1600"/>
              <a:t> (a-z, A-Z), underscore (_), dollar signs ($), and digits (0-9)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Must start</a:t>
            </a:r>
            <a:r>
              <a:rPr lang="en" sz="1600"/>
              <a:t> with a letter, underscore, or dollar sign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Must </a:t>
            </a:r>
            <a:r>
              <a:rPr b="1" lang="en" sz="1600">
                <a:solidFill>
                  <a:srgbClr val="FF0000"/>
                </a:solidFill>
              </a:rPr>
              <a:t>NOT</a:t>
            </a:r>
            <a:r>
              <a:rPr lang="en" sz="1600"/>
              <a:t> be a keyword / reserved word of the Java programming language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11850" y="1424325"/>
            <a:ext cx="868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 Rules for an identifier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302400" y="2860551"/>
            <a:ext cx="86892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Note: Java is case sensitive, therefore so are identifiers.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Best Practices: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camel case for identifiers of variables or methods (Example: </a:t>
            </a:r>
            <a:r>
              <a:rPr lang="en">
                <a:solidFill>
                  <a:schemeClr val="accent5"/>
                </a:solidFill>
              </a:rPr>
              <a:t>camelCaseNamingConvention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 title case for classes  (Example: </a:t>
            </a:r>
            <a:r>
              <a:rPr lang="en">
                <a:solidFill>
                  <a:schemeClr val="accent5"/>
                </a:solidFill>
              </a:rPr>
              <a:t>TitleCaseNamingConvention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Use uppercase with underscore separation for named constants (Example: </a:t>
            </a:r>
            <a:r>
              <a:rPr lang="en">
                <a:solidFill>
                  <a:schemeClr val="accent5"/>
                </a:solidFill>
              </a:rPr>
              <a:t>UPPER_CASE_CONVENTION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311700" y="292625"/>
            <a:ext cx="85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Constant / Final Variable / Named Constant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311700" y="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named value that cannot be changed/replaced after initialization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311850" y="1195725"/>
            <a:ext cx="86892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Syntax: </a:t>
            </a:r>
            <a:endParaRPr b="1"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int NUM_DAYS_IN_WEEK = 7;</a:t>
            </a:r>
            <a:endParaRPr b="1" sz="1600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int NUM_HOURS_IN_DAY = 24;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String SCHOOL_NAME = “Lehman College CUNY”;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double PI = 3.14159265;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311850" y="2628300"/>
            <a:ext cx="868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Purpose: 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Minimize the use of literals and humans having to remember values used in code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Improve code clarity, legibility, and maintenance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Avoid errors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311850" y="3847425"/>
            <a:ext cx="8689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Rules for a named constant are the same as any other identifier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Practice: Use </a:t>
            </a:r>
            <a:r>
              <a:rPr b="1" lang="en"/>
              <a:t>UPPERCASE</a:t>
            </a:r>
            <a:r>
              <a:rPr lang="en">
                <a:solidFill>
                  <a:schemeClr val="dk2"/>
                </a:solidFill>
              </a:rPr>
              <a:t> with underscore separation for named constants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/ Reserved Word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word that is already part of the Java programming language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311850" y="1576725"/>
            <a:ext cx="86892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Some Java Keywords / Reserved Words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abstract assert boolean break byte case catch char class const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continue default do double else enum extends final finally float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for if implements import instanceof int interface long native new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package private protected public return short static super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switch synchronized this throw throws try void volatile while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 = 20;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"a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 = 5;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"b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 = 3;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"c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7E504F"/>
                </a:solidFill>
              </a:rPr>
              <a:t>a </a:t>
            </a:r>
            <a:r>
              <a:rPr lang="en" sz="1600">
                <a:solidFill>
                  <a:schemeClr val="dk1"/>
                </a:solidFill>
              </a:rPr>
              <a:t>/ 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"a/b=d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3933FF"/>
                </a:solidFill>
              </a:rPr>
              <a:t>" /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3933FF"/>
                </a:solidFill>
              </a:rPr>
              <a:t>" =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</a:t>
            </a:r>
            <a:endParaRPr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311700" y="1496575"/>
            <a:ext cx="20133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a = 20;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b = 5;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c = 3;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d = a / b;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e = a / c ;</a:t>
            </a:r>
            <a:endParaRPr sz="1600"/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Division of whole numbers</a:t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 rot="5400000">
            <a:off x="810275" y="1838842"/>
            <a:ext cx="156900" cy="4032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 rot="5400000">
            <a:off x="810275" y="2407304"/>
            <a:ext cx="156900" cy="4032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 rot="5400000">
            <a:off x="976925" y="3356718"/>
            <a:ext cx="156900" cy="6573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1531934" y="163401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41"/>
          <p:cNvSpPr/>
          <p:nvPr/>
        </p:nvSpPr>
        <p:spPr>
          <a:xfrm>
            <a:off x="1583374" y="2188587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386" name="Google Shape;386;p41"/>
          <p:cNvSpPr txBox="1"/>
          <p:nvPr/>
        </p:nvSpPr>
        <p:spPr>
          <a:xfrm>
            <a:off x="1760567" y="193667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87" name="Google Shape;387;p41"/>
          <p:cNvSpPr txBox="1"/>
          <p:nvPr/>
        </p:nvSpPr>
        <p:spPr>
          <a:xfrm>
            <a:off x="1779438" y="2371382"/>
            <a:ext cx="403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</a:t>
            </a:r>
            <a:endParaRPr sz="1200"/>
          </a:p>
        </p:txBody>
      </p:sp>
      <p:sp>
        <p:nvSpPr>
          <p:cNvPr id="388" name="Google Shape;388;p41"/>
          <p:cNvSpPr/>
          <p:nvPr/>
        </p:nvSpPr>
        <p:spPr>
          <a:xfrm>
            <a:off x="2892475" y="163401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9" name="Google Shape;389;p41"/>
          <p:cNvSpPr/>
          <p:nvPr/>
        </p:nvSpPr>
        <p:spPr>
          <a:xfrm>
            <a:off x="2943914" y="2188587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390" name="Google Shape;390;p41"/>
          <p:cNvSpPr txBox="1"/>
          <p:nvPr/>
        </p:nvSpPr>
        <p:spPr>
          <a:xfrm>
            <a:off x="3121108" y="193667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91" name="Google Shape;391;p41"/>
          <p:cNvSpPr txBox="1"/>
          <p:nvPr/>
        </p:nvSpPr>
        <p:spPr>
          <a:xfrm>
            <a:off x="3190016" y="2371382"/>
            <a:ext cx="30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392" name="Google Shape;392;p41"/>
          <p:cNvSpPr/>
          <p:nvPr/>
        </p:nvSpPr>
        <p:spPr>
          <a:xfrm>
            <a:off x="4284950" y="163401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3" name="Google Shape;393;p41"/>
          <p:cNvSpPr/>
          <p:nvPr/>
        </p:nvSpPr>
        <p:spPr>
          <a:xfrm>
            <a:off x="4336389" y="2188587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394" name="Google Shape;394;p41"/>
          <p:cNvSpPr txBox="1"/>
          <p:nvPr/>
        </p:nvSpPr>
        <p:spPr>
          <a:xfrm>
            <a:off x="4513583" y="193667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95" name="Google Shape;395;p41"/>
          <p:cNvSpPr txBox="1"/>
          <p:nvPr/>
        </p:nvSpPr>
        <p:spPr>
          <a:xfrm>
            <a:off x="4582491" y="2371382"/>
            <a:ext cx="3042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96" name="Google Shape;396;p41"/>
          <p:cNvSpPr/>
          <p:nvPr/>
        </p:nvSpPr>
        <p:spPr>
          <a:xfrm>
            <a:off x="2151350" y="3256500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7" name="Google Shape;397;p41"/>
          <p:cNvSpPr/>
          <p:nvPr/>
        </p:nvSpPr>
        <p:spPr>
          <a:xfrm>
            <a:off x="2202789" y="3811070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sp>
        <p:nvSpPr>
          <p:cNvPr id="398" name="Google Shape;398;p41"/>
          <p:cNvSpPr txBox="1"/>
          <p:nvPr/>
        </p:nvSpPr>
        <p:spPr>
          <a:xfrm>
            <a:off x="2379983" y="3559161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399" name="Google Shape;399;p41"/>
          <p:cNvSpPr txBox="1"/>
          <p:nvPr/>
        </p:nvSpPr>
        <p:spPr>
          <a:xfrm>
            <a:off x="2402149" y="3993875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400" name="Google Shape;400;p41"/>
          <p:cNvSpPr/>
          <p:nvPr/>
        </p:nvSpPr>
        <p:spPr>
          <a:xfrm rot="5400000">
            <a:off x="873425" y="3982037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4894550" y="370290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2" name="Google Shape;402;p41"/>
          <p:cNvSpPr/>
          <p:nvPr/>
        </p:nvSpPr>
        <p:spPr>
          <a:xfrm>
            <a:off x="4945989" y="4257478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403" name="Google Shape;403;p41"/>
          <p:cNvSpPr txBox="1"/>
          <p:nvPr/>
        </p:nvSpPr>
        <p:spPr>
          <a:xfrm>
            <a:off x="5123183" y="400556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04" name="Google Shape;404;p41"/>
          <p:cNvSpPr txBox="1"/>
          <p:nvPr/>
        </p:nvSpPr>
        <p:spPr>
          <a:xfrm>
            <a:off x="5154502" y="4440283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05" name="Google Shape;405;p41"/>
          <p:cNvSpPr/>
          <p:nvPr/>
        </p:nvSpPr>
        <p:spPr>
          <a:xfrm rot="5400000">
            <a:off x="810275" y="2940704"/>
            <a:ext cx="156900" cy="4032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5727750" y="3767425"/>
            <a:ext cx="12819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5"/>
                </a:solidFill>
              </a:rPr>
              <a:t>?</a:t>
            </a:r>
            <a:endParaRPr b="1" sz="7000">
              <a:solidFill>
                <a:schemeClr val="accent5"/>
              </a:solidFill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4854225" y="2798675"/>
            <a:ext cx="12819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5"/>
                </a:solidFill>
              </a:rPr>
              <a:t>?</a:t>
            </a:r>
            <a:endParaRPr b="1" sz="7000">
              <a:solidFill>
                <a:schemeClr val="accent5"/>
              </a:solidFill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3953325" y="3766700"/>
            <a:ext cx="12819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5"/>
                </a:solidFill>
              </a:rPr>
              <a:t>?</a:t>
            </a:r>
            <a:endParaRPr b="1" sz="7000">
              <a:solidFill>
                <a:schemeClr val="accent5"/>
              </a:solidFill>
            </a:endParaRPr>
          </a:p>
        </p:txBody>
      </p:sp>
      <p:sp>
        <p:nvSpPr>
          <p:cNvPr id="409" name="Google Shape;409;p41"/>
          <p:cNvSpPr txBox="1"/>
          <p:nvPr>
            <p:ph idx="1" type="body"/>
          </p:nvPr>
        </p:nvSpPr>
        <p:spPr>
          <a:xfrm>
            <a:off x="6863550" y="3141775"/>
            <a:ext cx="20133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remainder is not stored.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known as </a:t>
            </a:r>
            <a:r>
              <a:rPr b="1" lang="en"/>
              <a:t>truncation</a:t>
            </a:r>
            <a:r>
              <a:rPr lang="en"/>
              <a:t>.</a:t>
            </a:r>
            <a:endParaRPr/>
          </a:p>
        </p:txBody>
      </p:sp>
      <p:sp>
        <p:nvSpPr>
          <p:cNvPr id="410" name="Google Shape;410;p41"/>
          <p:cNvSpPr txBox="1"/>
          <p:nvPr/>
        </p:nvSpPr>
        <p:spPr>
          <a:xfrm>
            <a:off x="392457" y="3899788"/>
            <a:ext cx="1564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/ 5</a:t>
            </a:r>
            <a:endParaRPr/>
          </a:p>
        </p:txBody>
      </p:sp>
      <p:sp>
        <p:nvSpPr>
          <p:cNvPr id="411" name="Google Shape;411;p41"/>
          <p:cNvSpPr txBox="1"/>
          <p:nvPr/>
        </p:nvSpPr>
        <p:spPr>
          <a:xfrm>
            <a:off x="854875" y="4464175"/>
            <a:ext cx="8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920375" y="15851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0000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named item used to store a value of a specified type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4644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5473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firstLetter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 flipH="1" rot="10800000">
            <a:off x="4743339" y="18580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668224">
            <a:off x="4170081" y="2285317"/>
            <a:ext cx="974393" cy="572882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10800000">
            <a:off x="4670925" y="20557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 rot="10800000">
            <a:off x="4550500" y="22537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8329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11850" y="1881525"/>
            <a:ext cx="33708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firstLetter = ‘A’;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914050" y="39941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r>
              <a:rPr lang="en"/>
              <a:t> Operator</a:t>
            </a:r>
            <a:endParaRPr/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496575"/>
            <a:ext cx="20133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e = a / c 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f = a % c ;</a:t>
            </a:r>
            <a:endParaRPr sz="1600"/>
          </a:p>
        </p:txBody>
      </p:sp>
      <p:sp>
        <p:nvSpPr>
          <p:cNvPr id="418" name="Google Shape;418;p42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obtain the remainder from the division</a:t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2151350" y="3089100"/>
            <a:ext cx="1616100" cy="1306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0" name="Google Shape;420;p42"/>
          <p:cNvSpPr/>
          <p:nvPr/>
        </p:nvSpPr>
        <p:spPr>
          <a:xfrm>
            <a:off x="2220246" y="3823449"/>
            <a:ext cx="10779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  <p:sp>
        <p:nvSpPr>
          <p:cNvPr id="421" name="Google Shape;421;p42"/>
          <p:cNvSpPr txBox="1"/>
          <p:nvPr/>
        </p:nvSpPr>
        <p:spPr>
          <a:xfrm>
            <a:off x="2457572" y="3489876"/>
            <a:ext cx="602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22" name="Google Shape;422;p42"/>
          <p:cNvSpPr txBox="1"/>
          <p:nvPr/>
        </p:nvSpPr>
        <p:spPr>
          <a:xfrm>
            <a:off x="2487260" y="4065515"/>
            <a:ext cx="510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423" name="Google Shape;423;p42"/>
          <p:cNvSpPr/>
          <p:nvPr/>
        </p:nvSpPr>
        <p:spPr>
          <a:xfrm rot="5400000">
            <a:off x="873425" y="1848437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4894550" y="2102707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42"/>
          <p:cNvSpPr/>
          <p:nvPr/>
        </p:nvSpPr>
        <p:spPr>
          <a:xfrm>
            <a:off x="4945989" y="2657278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sp>
        <p:nvSpPr>
          <p:cNvPr id="426" name="Google Shape;426;p42"/>
          <p:cNvSpPr txBox="1"/>
          <p:nvPr/>
        </p:nvSpPr>
        <p:spPr>
          <a:xfrm>
            <a:off x="5123183" y="2405368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27" name="Google Shape;427;p42"/>
          <p:cNvSpPr txBox="1"/>
          <p:nvPr/>
        </p:nvSpPr>
        <p:spPr>
          <a:xfrm>
            <a:off x="5154502" y="2840083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428" name="Google Shape;428;p42"/>
          <p:cNvSpPr txBox="1"/>
          <p:nvPr/>
        </p:nvSpPr>
        <p:spPr>
          <a:xfrm>
            <a:off x="5683626" y="2241421"/>
            <a:ext cx="1194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?</a:t>
            </a:r>
            <a:endParaRPr b="1" sz="4000">
              <a:solidFill>
                <a:schemeClr val="accent5"/>
              </a:solidFill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4945535" y="1420375"/>
            <a:ext cx="1194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?</a:t>
            </a:r>
            <a:endParaRPr b="1" sz="4000">
              <a:solidFill>
                <a:schemeClr val="accent5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4105725" y="2240806"/>
            <a:ext cx="1194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5"/>
                </a:solidFill>
              </a:rPr>
              <a:t>?</a:t>
            </a:r>
            <a:endParaRPr b="1" sz="4000">
              <a:solidFill>
                <a:schemeClr val="accent5"/>
              </a:solidFill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6863550" y="1541575"/>
            <a:ext cx="20133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remainder is not stored.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known as </a:t>
            </a:r>
            <a:r>
              <a:rPr b="1" lang="en"/>
              <a:t>truncation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42"/>
          <p:cNvSpPr txBox="1"/>
          <p:nvPr/>
        </p:nvSpPr>
        <p:spPr>
          <a:xfrm>
            <a:off x="854875" y="2330575"/>
            <a:ext cx="8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6</a:t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 rot="5400000">
            <a:off x="873425" y="3030682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854875" y="3625975"/>
            <a:ext cx="804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20 %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2</a:t>
            </a:r>
            <a:endParaRPr/>
          </a:p>
        </p:txBody>
      </p:sp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3782725" y="3502575"/>
            <a:ext cx="24834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remainder</a:t>
            </a:r>
            <a:r>
              <a:rPr lang="en"/>
              <a:t> is obtained using </a:t>
            </a:r>
            <a:r>
              <a:rPr b="1" lang="en" sz="2300"/>
              <a:t>%</a:t>
            </a:r>
            <a:r>
              <a:rPr b="1" lang="en"/>
              <a:t> </a:t>
            </a:r>
            <a:r>
              <a:rPr lang="en"/>
              <a:t>and can then be stored.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by Zero</a:t>
            </a:r>
            <a:endParaRPr/>
          </a:p>
        </p:txBody>
      </p:sp>
      <p:sp>
        <p:nvSpPr>
          <p:cNvPr id="441" name="Google Shape;441;p43"/>
          <p:cNvSpPr txBox="1"/>
          <p:nvPr>
            <p:ph idx="1" type="body"/>
          </p:nvPr>
        </p:nvSpPr>
        <p:spPr>
          <a:xfrm>
            <a:off x="311700" y="1496575"/>
            <a:ext cx="20133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g = c / b;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int h = b / 0 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h = a / g ;</a:t>
            </a:r>
            <a:endParaRPr sz="1600"/>
          </a:p>
        </p:txBody>
      </p:sp>
      <p:sp>
        <p:nvSpPr>
          <p:cNvPr id="442" name="Google Shape;442;p43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Exception occurs when the denominator is zero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4122725" y="13542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4" name="Google Shape;444;p43"/>
          <p:cNvSpPr/>
          <p:nvPr/>
        </p:nvSpPr>
        <p:spPr>
          <a:xfrm>
            <a:off x="4167806" y="17825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445" name="Google Shape;445;p43"/>
          <p:cNvSpPr txBox="1"/>
          <p:nvPr/>
        </p:nvSpPr>
        <p:spPr>
          <a:xfrm>
            <a:off x="4323098" y="15880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46" name="Google Shape;446;p43"/>
          <p:cNvSpPr txBox="1"/>
          <p:nvPr/>
        </p:nvSpPr>
        <p:spPr>
          <a:xfrm>
            <a:off x="4339636" y="19237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</a:t>
            </a:r>
            <a:endParaRPr sz="1200"/>
          </a:p>
        </p:txBody>
      </p:sp>
      <p:sp>
        <p:nvSpPr>
          <p:cNvPr id="447" name="Google Shape;447;p43"/>
          <p:cNvSpPr/>
          <p:nvPr/>
        </p:nvSpPr>
        <p:spPr>
          <a:xfrm>
            <a:off x="5315096" y="13542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8" name="Google Shape;448;p43"/>
          <p:cNvSpPr/>
          <p:nvPr/>
        </p:nvSpPr>
        <p:spPr>
          <a:xfrm>
            <a:off x="5360177" y="17825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449" name="Google Shape;449;p43"/>
          <p:cNvSpPr txBox="1"/>
          <p:nvPr/>
        </p:nvSpPr>
        <p:spPr>
          <a:xfrm>
            <a:off x="5515469" y="15880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50" name="Google Shape;450;p43"/>
          <p:cNvSpPr txBox="1"/>
          <p:nvPr/>
        </p:nvSpPr>
        <p:spPr>
          <a:xfrm>
            <a:off x="5575860" y="1923778"/>
            <a:ext cx="266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451" name="Google Shape;451;p43"/>
          <p:cNvSpPr/>
          <p:nvPr/>
        </p:nvSpPr>
        <p:spPr>
          <a:xfrm>
            <a:off x="6535454" y="13542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2" name="Google Shape;452;p43"/>
          <p:cNvSpPr/>
          <p:nvPr/>
        </p:nvSpPr>
        <p:spPr>
          <a:xfrm>
            <a:off x="6580535" y="17825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453" name="Google Shape;453;p43"/>
          <p:cNvSpPr txBox="1"/>
          <p:nvPr/>
        </p:nvSpPr>
        <p:spPr>
          <a:xfrm>
            <a:off x="6735827" y="15880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54" name="Google Shape;454;p43"/>
          <p:cNvSpPr txBox="1"/>
          <p:nvPr/>
        </p:nvSpPr>
        <p:spPr>
          <a:xfrm>
            <a:off x="6796218" y="1923778"/>
            <a:ext cx="266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55" name="Google Shape;455;p43"/>
          <p:cNvSpPr/>
          <p:nvPr/>
        </p:nvSpPr>
        <p:spPr>
          <a:xfrm>
            <a:off x="1826601" y="1808700"/>
            <a:ext cx="1206600" cy="986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6" name="Google Shape;456;p43"/>
          <p:cNvSpPr/>
          <p:nvPr/>
        </p:nvSpPr>
        <p:spPr>
          <a:xfrm>
            <a:off x="1878040" y="2363270"/>
            <a:ext cx="804600" cy="1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</a:t>
            </a:r>
            <a:endParaRPr sz="1200"/>
          </a:p>
        </p:txBody>
      </p:sp>
      <p:sp>
        <p:nvSpPr>
          <p:cNvPr id="457" name="Google Shape;457;p43"/>
          <p:cNvSpPr txBox="1"/>
          <p:nvPr/>
        </p:nvSpPr>
        <p:spPr>
          <a:xfrm>
            <a:off x="2055234" y="2111361"/>
            <a:ext cx="450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458" name="Google Shape;458;p43"/>
          <p:cNvSpPr txBox="1"/>
          <p:nvPr/>
        </p:nvSpPr>
        <p:spPr>
          <a:xfrm>
            <a:off x="2077400" y="2546075"/>
            <a:ext cx="3810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459" name="Google Shape;459;p43"/>
          <p:cNvSpPr txBox="1"/>
          <p:nvPr/>
        </p:nvSpPr>
        <p:spPr>
          <a:xfrm>
            <a:off x="3882425" y="2773475"/>
            <a:ext cx="20133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0000"/>
                </a:solidFill>
              </a:rPr>
              <a:t>X</a:t>
            </a:r>
            <a:endParaRPr b="1" sz="15000">
              <a:solidFill>
                <a:srgbClr val="FF0000"/>
              </a:solidFill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1715405" y="3107225"/>
            <a:ext cx="608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?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1666800" y="3955275"/>
            <a:ext cx="7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?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462" name="Google Shape;462;p43"/>
          <p:cNvSpPr txBox="1"/>
          <p:nvPr>
            <p:ph idx="1" type="body"/>
          </p:nvPr>
        </p:nvSpPr>
        <p:spPr>
          <a:xfrm>
            <a:off x="1906650" y="3575101"/>
            <a:ext cx="70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Division by zero causes an exception to be thrown halting the application.</a:t>
            </a:r>
            <a:endParaRPr sz="1600"/>
          </a:p>
        </p:txBody>
      </p:sp>
      <p:sp>
        <p:nvSpPr>
          <p:cNvPr id="463" name="Google Shape;463;p43"/>
          <p:cNvSpPr txBox="1"/>
          <p:nvPr/>
        </p:nvSpPr>
        <p:spPr>
          <a:xfrm>
            <a:off x="429400" y="2262651"/>
            <a:ext cx="156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/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4" name="Google Shape;464;p43"/>
          <p:cNvSpPr txBox="1"/>
          <p:nvPr/>
        </p:nvSpPr>
        <p:spPr>
          <a:xfrm>
            <a:off x="916050" y="3030082"/>
            <a:ext cx="8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/ 0</a:t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 rot="5400000">
            <a:off x="873425" y="1835355"/>
            <a:ext cx="156900" cy="529500"/>
          </a:xfrm>
          <a:prstGeom prst="curvedRightArrow">
            <a:avLst>
              <a:gd fmla="val 25000" name="adj1"/>
              <a:gd fmla="val 50000" name="adj2"/>
              <a:gd fmla="val 26923" name="adj3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845768" y="3834963"/>
            <a:ext cx="7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 / 0</a:t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 rot="1431270">
            <a:off x="1394980" y="3463562"/>
            <a:ext cx="533362" cy="15362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 rot="-1565690">
            <a:off x="1412687" y="3997250"/>
            <a:ext cx="539492" cy="15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and Casting</a:t>
            </a: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311700" y="9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conversion of a value from one type to another</a:t>
            </a:r>
            <a:endParaRPr/>
          </a:p>
        </p:txBody>
      </p:sp>
      <p:sp>
        <p:nvSpPr>
          <p:cNvPr id="475" name="Google Shape;475;p44"/>
          <p:cNvSpPr txBox="1"/>
          <p:nvPr/>
        </p:nvSpPr>
        <p:spPr>
          <a:xfrm>
            <a:off x="311850" y="1883750"/>
            <a:ext cx="86892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Implicit Conversion: 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Automatic conversion from a smaller data type to a larger data type done by the compiler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Explicit Conversion (Casting): 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Specifically stating in code what data type a value should be converted to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Type Conversion</a:t>
            </a:r>
            <a:endParaRPr/>
          </a:p>
        </p:txBody>
      </p:sp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311700" y="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97A7"/>
                </a:solidFill>
              </a:rPr>
              <a:t>Automatic conversion from a smaller data type to a larger data type done by the compiler</a:t>
            </a:r>
            <a:endParaRPr>
              <a:solidFill>
                <a:srgbClr val="0097A7"/>
              </a:solidFill>
            </a:endParaRPr>
          </a:p>
        </p:txBody>
      </p:sp>
      <p:graphicFrame>
        <p:nvGraphicFramePr>
          <p:cNvPr id="482" name="Google Shape;482;p45"/>
          <p:cNvGraphicFramePr/>
          <p:nvPr/>
        </p:nvGraphicFramePr>
        <p:xfrm>
          <a:off x="3573525" y="14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998475"/>
                <a:gridCol w="99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From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To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byte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long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long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float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float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double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83" name="Google Shape;483;p45"/>
          <p:cNvSpPr txBox="1"/>
          <p:nvPr/>
        </p:nvSpPr>
        <p:spPr>
          <a:xfrm>
            <a:off x="311700" y="40520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mathematical expression if the values are of two different types, the compiler will automatically apply a widening cast to the smaller typed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Type Conversion</a:t>
            </a:r>
            <a:endParaRPr/>
          </a:p>
        </p:txBody>
      </p:sp>
      <p:sp>
        <p:nvSpPr>
          <p:cNvPr id="489" name="Google Shape;489;p46"/>
          <p:cNvSpPr txBox="1"/>
          <p:nvPr>
            <p:ph idx="1" type="body"/>
          </p:nvPr>
        </p:nvSpPr>
        <p:spPr>
          <a:xfrm>
            <a:off x="311700" y="8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a mathematical expression if the values are of two different types, the compiler will automatically apply a widening cast to the smaller typed value.</a:t>
            </a:r>
            <a:endParaRPr sz="1600"/>
          </a:p>
        </p:txBody>
      </p:sp>
      <p:graphicFrame>
        <p:nvGraphicFramePr>
          <p:cNvPr id="490" name="Google Shape;490;p46"/>
          <p:cNvGraphicFramePr/>
          <p:nvPr/>
        </p:nvGraphicFramePr>
        <p:xfrm>
          <a:off x="474575" y="152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3054900"/>
                <a:gridCol w="3524550"/>
                <a:gridCol w="1778275"/>
              </a:tblGrid>
              <a:tr h="39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Mathematical Expression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Automatic Conversion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Result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 + int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 + int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" sz="1600"/>
                        <a:t> + long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" sz="1600"/>
                        <a:t> + long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long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 / int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/ int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" sz="1600"/>
                        <a:t> / 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" sz="1600"/>
                        <a:t> / 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double /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double /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float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/ 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/ 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double /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double / 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</a:t>
            </a:r>
            <a:r>
              <a:rPr lang="en"/>
              <a:t>Type Conversion or Casting</a:t>
            </a:r>
            <a:endParaRPr/>
          </a:p>
        </p:txBody>
      </p:sp>
      <p:sp>
        <p:nvSpPr>
          <p:cNvPr id="496" name="Google Shape;496;p47"/>
          <p:cNvSpPr/>
          <p:nvPr/>
        </p:nvSpPr>
        <p:spPr>
          <a:xfrm>
            <a:off x="7040959" y="1088720"/>
            <a:ext cx="1846800" cy="11625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7" name="Google Shape;497;p47"/>
          <p:cNvSpPr txBox="1"/>
          <p:nvPr>
            <p:ph idx="1" type="body"/>
          </p:nvPr>
        </p:nvSpPr>
        <p:spPr>
          <a:xfrm>
            <a:off x="311700" y="6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97A7"/>
                </a:solidFill>
              </a:rPr>
              <a:t>Use parentheses to specify the new type and apply a cast to the existing type.</a:t>
            </a:r>
            <a:endParaRPr sz="1600">
              <a:solidFill>
                <a:srgbClr val="0097A7"/>
              </a:solidFill>
            </a:endParaRPr>
          </a:p>
        </p:txBody>
      </p:sp>
      <p:sp>
        <p:nvSpPr>
          <p:cNvPr id="498" name="Google Shape;498;p47"/>
          <p:cNvSpPr txBox="1"/>
          <p:nvPr/>
        </p:nvSpPr>
        <p:spPr>
          <a:xfrm>
            <a:off x="311850" y="1496575"/>
            <a:ext cx="36327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Examples</a:t>
            </a:r>
            <a:r>
              <a:rPr b="1" lang="en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a = 20       int b = 5;       int c = 3;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double x = (double) c;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double y = a / b;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double z = b / (double) c;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4275125" y="14304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0" name="Google Shape;500;p47"/>
          <p:cNvSpPr/>
          <p:nvPr/>
        </p:nvSpPr>
        <p:spPr>
          <a:xfrm>
            <a:off x="4320206" y="18587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501" name="Google Shape;501;p47"/>
          <p:cNvSpPr txBox="1"/>
          <p:nvPr/>
        </p:nvSpPr>
        <p:spPr>
          <a:xfrm>
            <a:off x="4475498" y="16642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02" name="Google Shape;502;p47"/>
          <p:cNvSpPr txBox="1"/>
          <p:nvPr/>
        </p:nvSpPr>
        <p:spPr>
          <a:xfrm>
            <a:off x="4492036" y="19999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</a:t>
            </a:r>
            <a:endParaRPr sz="1200"/>
          </a:p>
        </p:txBody>
      </p:sp>
      <p:sp>
        <p:nvSpPr>
          <p:cNvPr id="503" name="Google Shape;503;p47"/>
          <p:cNvSpPr/>
          <p:nvPr/>
        </p:nvSpPr>
        <p:spPr>
          <a:xfrm>
            <a:off x="5772296" y="14304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4" name="Google Shape;504;p47"/>
          <p:cNvSpPr/>
          <p:nvPr/>
        </p:nvSpPr>
        <p:spPr>
          <a:xfrm>
            <a:off x="5817377" y="18587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505" name="Google Shape;505;p47"/>
          <p:cNvSpPr txBox="1"/>
          <p:nvPr/>
        </p:nvSpPr>
        <p:spPr>
          <a:xfrm>
            <a:off x="5972669" y="16642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06" name="Google Shape;506;p47"/>
          <p:cNvSpPr txBox="1"/>
          <p:nvPr/>
        </p:nvSpPr>
        <p:spPr>
          <a:xfrm>
            <a:off x="6033060" y="1999978"/>
            <a:ext cx="266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07" name="Google Shape;507;p47"/>
          <p:cNvSpPr/>
          <p:nvPr/>
        </p:nvSpPr>
        <p:spPr>
          <a:xfrm>
            <a:off x="7373654" y="14304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8" name="Google Shape;508;p47"/>
          <p:cNvSpPr/>
          <p:nvPr/>
        </p:nvSpPr>
        <p:spPr>
          <a:xfrm>
            <a:off x="7418735" y="18587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509" name="Google Shape;509;p47"/>
          <p:cNvSpPr txBox="1"/>
          <p:nvPr/>
        </p:nvSpPr>
        <p:spPr>
          <a:xfrm>
            <a:off x="7574027" y="16642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10" name="Google Shape;510;p47"/>
          <p:cNvSpPr txBox="1"/>
          <p:nvPr/>
        </p:nvSpPr>
        <p:spPr>
          <a:xfrm>
            <a:off x="7634418" y="1999978"/>
            <a:ext cx="266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11" name="Google Shape;511;p47"/>
          <p:cNvSpPr/>
          <p:nvPr/>
        </p:nvSpPr>
        <p:spPr>
          <a:xfrm>
            <a:off x="2954049" y="2326402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2" name="Google Shape;512;p47"/>
          <p:cNvSpPr/>
          <p:nvPr/>
        </p:nvSpPr>
        <p:spPr>
          <a:xfrm>
            <a:off x="3047431" y="2754724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13" name="Google Shape;513;p47"/>
          <p:cNvSpPr txBox="1"/>
          <p:nvPr/>
        </p:nvSpPr>
        <p:spPr>
          <a:xfrm>
            <a:off x="3369116" y="2560162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14" name="Google Shape;514;p47"/>
          <p:cNvSpPr txBox="1"/>
          <p:nvPr/>
        </p:nvSpPr>
        <p:spPr>
          <a:xfrm>
            <a:off x="3063013" y="2895902"/>
            <a:ext cx="14610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3.0</a:t>
            </a:r>
            <a:endParaRPr sz="1200"/>
          </a:p>
        </p:txBody>
      </p:sp>
      <p:sp>
        <p:nvSpPr>
          <p:cNvPr id="515" name="Google Shape;515;p47"/>
          <p:cNvSpPr/>
          <p:nvPr/>
        </p:nvSpPr>
        <p:spPr>
          <a:xfrm>
            <a:off x="7076785" y="1858797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516" name="Google Shape;516;p47"/>
          <p:cNvSpPr txBox="1"/>
          <p:nvPr/>
        </p:nvSpPr>
        <p:spPr>
          <a:xfrm>
            <a:off x="7398470" y="1664235"/>
            <a:ext cx="817200" cy="16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17" name="Google Shape;517;p47"/>
          <p:cNvSpPr txBox="1"/>
          <p:nvPr/>
        </p:nvSpPr>
        <p:spPr>
          <a:xfrm>
            <a:off x="7120075" y="2026138"/>
            <a:ext cx="1461000" cy="1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r>
              <a:rPr lang="en" sz="1200"/>
              <a:t>.0</a:t>
            </a:r>
            <a:endParaRPr sz="1200"/>
          </a:p>
        </p:txBody>
      </p:sp>
      <p:sp>
        <p:nvSpPr>
          <p:cNvPr id="518" name="Google Shape;518;p47"/>
          <p:cNvSpPr/>
          <p:nvPr/>
        </p:nvSpPr>
        <p:spPr>
          <a:xfrm>
            <a:off x="2954049" y="3164602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9" name="Google Shape;519;p47"/>
          <p:cNvSpPr/>
          <p:nvPr/>
        </p:nvSpPr>
        <p:spPr>
          <a:xfrm>
            <a:off x="3047431" y="3592924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20" name="Google Shape;520;p47"/>
          <p:cNvSpPr txBox="1"/>
          <p:nvPr/>
        </p:nvSpPr>
        <p:spPr>
          <a:xfrm>
            <a:off x="3369116" y="3398362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21" name="Google Shape;521;p47"/>
          <p:cNvSpPr txBox="1"/>
          <p:nvPr/>
        </p:nvSpPr>
        <p:spPr>
          <a:xfrm>
            <a:off x="3063013" y="3734102"/>
            <a:ext cx="14610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r>
              <a:rPr lang="en" sz="1200"/>
              <a:t>.0</a:t>
            </a:r>
            <a:endParaRPr sz="1200"/>
          </a:p>
        </p:txBody>
      </p:sp>
      <p:sp>
        <p:nvSpPr>
          <p:cNvPr id="522" name="Google Shape;522;p47"/>
          <p:cNvSpPr txBox="1"/>
          <p:nvPr/>
        </p:nvSpPr>
        <p:spPr>
          <a:xfrm>
            <a:off x="1627900" y="2819700"/>
            <a:ext cx="6210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3.0</a:t>
            </a:r>
            <a:endParaRPr/>
          </a:p>
        </p:txBody>
      </p:sp>
      <p:sp>
        <p:nvSpPr>
          <p:cNvPr id="523" name="Google Shape;523;p47"/>
          <p:cNvSpPr txBox="1"/>
          <p:nvPr/>
        </p:nvSpPr>
        <p:spPr>
          <a:xfrm>
            <a:off x="1191475" y="3420064"/>
            <a:ext cx="771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/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4" name="Google Shape;524;p47"/>
          <p:cNvSpPr txBox="1"/>
          <p:nvPr/>
        </p:nvSpPr>
        <p:spPr>
          <a:xfrm>
            <a:off x="681175" y="4334475"/>
            <a:ext cx="19788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/ 3.0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1.6666666666666667</a:t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2954049" y="4079002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6" name="Google Shape;526;p47"/>
          <p:cNvSpPr/>
          <p:nvPr/>
        </p:nvSpPr>
        <p:spPr>
          <a:xfrm>
            <a:off x="3047431" y="4507324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27" name="Google Shape;527;p47"/>
          <p:cNvSpPr txBox="1"/>
          <p:nvPr/>
        </p:nvSpPr>
        <p:spPr>
          <a:xfrm>
            <a:off x="3369116" y="4312762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28" name="Google Shape;528;p47"/>
          <p:cNvSpPr txBox="1"/>
          <p:nvPr/>
        </p:nvSpPr>
        <p:spPr>
          <a:xfrm>
            <a:off x="2954050" y="4648500"/>
            <a:ext cx="1682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1.6666666666666667</a:t>
            </a:r>
            <a:endParaRPr sz="1200"/>
          </a:p>
        </p:txBody>
      </p:sp>
      <p:sp>
        <p:nvSpPr>
          <p:cNvPr id="529" name="Google Shape;529;p47"/>
          <p:cNvSpPr txBox="1"/>
          <p:nvPr/>
        </p:nvSpPr>
        <p:spPr>
          <a:xfrm>
            <a:off x="4830625" y="2500750"/>
            <a:ext cx="4057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would size up automatically, but this example shows how to explicitly apply the cast.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"/>
          <p:cNvSpPr txBox="1"/>
          <p:nvPr/>
        </p:nvSpPr>
        <p:spPr>
          <a:xfrm>
            <a:off x="311850" y="886975"/>
            <a:ext cx="34197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Examples: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double p = 2.5       double q = 5.0;      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double r = p + q;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s = (int) (p + q);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 u = (int) p * (int) q;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int v = (int) (p * q);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35" name="Google Shape;535;p48"/>
          <p:cNvSpPr/>
          <p:nvPr/>
        </p:nvSpPr>
        <p:spPr>
          <a:xfrm>
            <a:off x="3894125" y="22686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6" name="Google Shape;536;p48"/>
          <p:cNvSpPr/>
          <p:nvPr/>
        </p:nvSpPr>
        <p:spPr>
          <a:xfrm>
            <a:off x="3939206" y="26969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537" name="Google Shape;537;p48"/>
          <p:cNvSpPr txBox="1"/>
          <p:nvPr/>
        </p:nvSpPr>
        <p:spPr>
          <a:xfrm>
            <a:off x="4094498" y="25024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38" name="Google Shape;538;p48"/>
          <p:cNvSpPr txBox="1"/>
          <p:nvPr/>
        </p:nvSpPr>
        <p:spPr>
          <a:xfrm>
            <a:off x="4111036" y="28381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539" name="Google Shape;539;p48"/>
          <p:cNvSpPr/>
          <p:nvPr/>
        </p:nvSpPr>
        <p:spPr>
          <a:xfrm>
            <a:off x="4478049" y="1031002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0" name="Google Shape;540;p48"/>
          <p:cNvSpPr/>
          <p:nvPr/>
        </p:nvSpPr>
        <p:spPr>
          <a:xfrm>
            <a:off x="4571431" y="1459324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endParaRPr sz="1200"/>
          </a:p>
        </p:txBody>
      </p:sp>
      <p:sp>
        <p:nvSpPr>
          <p:cNvPr id="541" name="Google Shape;541;p48"/>
          <p:cNvSpPr txBox="1"/>
          <p:nvPr/>
        </p:nvSpPr>
        <p:spPr>
          <a:xfrm>
            <a:off x="4893116" y="1264762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42" name="Google Shape;542;p48"/>
          <p:cNvSpPr txBox="1"/>
          <p:nvPr/>
        </p:nvSpPr>
        <p:spPr>
          <a:xfrm>
            <a:off x="4587013" y="1600502"/>
            <a:ext cx="14610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2.5</a:t>
            </a:r>
            <a:endParaRPr sz="1200"/>
          </a:p>
        </p:txBody>
      </p:sp>
      <p:sp>
        <p:nvSpPr>
          <p:cNvPr id="543" name="Google Shape;543;p48"/>
          <p:cNvSpPr/>
          <p:nvPr/>
        </p:nvSpPr>
        <p:spPr>
          <a:xfrm>
            <a:off x="6611649" y="1031002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4" name="Google Shape;544;p48"/>
          <p:cNvSpPr/>
          <p:nvPr/>
        </p:nvSpPr>
        <p:spPr>
          <a:xfrm>
            <a:off x="6705031" y="1459324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</a:t>
            </a:r>
            <a:endParaRPr sz="1200"/>
          </a:p>
        </p:txBody>
      </p:sp>
      <p:sp>
        <p:nvSpPr>
          <p:cNvPr id="545" name="Google Shape;545;p48"/>
          <p:cNvSpPr txBox="1"/>
          <p:nvPr/>
        </p:nvSpPr>
        <p:spPr>
          <a:xfrm>
            <a:off x="7026716" y="1264762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46" name="Google Shape;546;p48"/>
          <p:cNvSpPr txBox="1"/>
          <p:nvPr/>
        </p:nvSpPr>
        <p:spPr>
          <a:xfrm>
            <a:off x="6720613" y="1600502"/>
            <a:ext cx="14610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r>
              <a:rPr lang="en" sz="1200"/>
              <a:t>.0</a:t>
            </a:r>
            <a:endParaRPr sz="1200"/>
          </a:p>
        </p:txBody>
      </p:sp>
      <p:sp>
        <p:nvSpPr>
          <p:cNvPr id="547" name="Google Shape;547;p48"/>
          <p:cNvSpPr/>
          <p:nvPr/>
        </p:nvSpPr>
        <p:spPr>
          <a:xfrm>
            <a:off x="2115849" y="1582875"/>
            <a:ext cx="18468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8" name="Google Shape;548;p48"/>
          <p:cNvSpPr/>
          <p:nvPr/>
        </p:nvSpPr>
        <p:spPr>
          <a:xfrm>
            <a:off x="2209231" y="2011197"/>
            <a:ext cx="14610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</p:txBody>
      </p:sp>
      <p:sp>
        <p:nvSpPr>
          <p:cNvPr id="549" name="Google Shape;549;p48"/>
          <p:cNvSpPr txBox="1"/>
          <p:nvPr/>
        </p:nvSpPr>
        <p:spPr>
          <a:xfrm>
            <a:off x="2530916" y="1816635"/>
            <a:ext cx="8172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double</a:t>
            </a:r>
            <a:endParaRPr sz="1200"/>
          </a:p>
        </p:txBody>
      </p:sp>
      <p:sp>
        <p:nvSpPr>
          <p:cNvPr id="550" name="Google Shape;550;p48"/>
          <p:cNvSpPr txBox="1"/>
          <p:nvPr/>
        </p:nvSpPr>
        <p:spPr>
          <a:xfrm>
            <a:off x="2224813" y="2152375"/>
            <a:ext cx="14610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</a:t>
            </a:r>
            <a:r>
              <a:rPr lang="en" sz="1200"/>
              <a:t>5</a:t>
            </a:r>
            <a:endParaRPr sz="1200"/>
          </a:p>
        </p:txBody>
      </p:sp>
      <p:sp>
        <p:nvSpPr>
          <p:cNvPr id="551" name="Google Shape;551;p48"/>
          <p:cNvSpPr txBox="1"/>
          <p:nvPr/>
        </p:nvSpPr>
        <p:spPr>
          <a:xfrm>
            <a:off x="1025320" y="1990748"/>
            <a:ext cx="1140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+ 5.0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7.5</a:t>
            </a:r>
            <a:endParaRPr/>
          </a:p>
        </p:txBody>
      </p:sp>
      <p:sp>
        <p:nvSpPr>
          <p:cNvPr id="552" name="Google Shape;552;p48"/>
          <p:cNvSpPr txBox="1"/>
          <p:nvPr/>
        </p:nvSpPr>
        <p:spPr>
          <a:xfrm>
            <a:off x="1150016" y="2810453"/>
            <a:ext cx="114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+ 5.0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(int) 7.5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53" name="Google Shape;553;p48"/>
          <p:cNvSpPr txBox="1"/>
          <p:nvPr/>
        </p:nvSpPr>
        <p:spPr>
          <a:xfrm>
            <a:off x="1101525" y="3667125"/>
            <a:ext cx="1140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  *     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54" name="Google Shape;554;p48"/>
          <p:cNvSpPr txBox="1"/>
          <p:nvPr/>
        </p:nvSpPr>
        <p:spPr>
          <a:xfrm>
            <a:off x="1150016" y="4505325"/>
            <a:ext cx="114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* 5.0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55" name="Google Shape;555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Type Conversion or Casting</a:t>
            </a:r>
            <a:endParaRPr/>
          </a:p>
        </p:txBody>
      </p:sp>
      <p:sp>
        <p:nvSpPr>
          <p:cNvPr id="556" name="Google Shape;556;p48"/>
          <p:cNvSpPr txBox="1"/>
          <p:nvPr>
            <p:ph idx="1" type="body"/>
          </p:nvPr>
        </p:nvSpPr>
        <p:spPr>
          <a:xfrm>
            <a:off x="311700" y="65140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97A7"/>
                </a:solidFill>
              </a:rPr>
              <a:t>Use parentheses to specify the new type and apply a cast to the existing type.</a:t>
            </a:r>
            <a:endParaRPr sz="1600">
              <a:solidFill>
                <a:srgbClr val="0097A7"/>
              </a:solidFill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2674925" y="32592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8" name="Google Shape;558;p48"/>
          <p:cNvSpPr/>
          <p:nvPr/>
        </p:nvSpPr>
        <p:spPr>
          <a:xfrm>
            <a:off x="2720006" y="36875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</a:t>
            </a:r>
            <a:endParaRPr sz="1200"/>
          </a:p>
        </p:txBody>
      </p:sp>
      <p:sp>
        <p:nvSpPr>
          <p:cNvPr id="559" name="Google Shape;559;p48"/>
          <p:cNvSpPr txBox="1"/>
          <p:nvPr/>
        </p:nvSpPr>
        <p:spPr>
          <a:xfrm>
            <a:off x="2875298" y="34930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60" name="Google Shape;560;p48"/>
          <p:cNvSpPr txBox="1"/>
          <p:nvPr/>
        </p:nvSpPr>
        <p:spPr>
          <a:xfrm>
            <a:off x="2891836" y="38287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</a:t>
            </a:r>
            <a:endParaRPr sz="1200"/>
          </a:p>
        </p:txBody>
      </p:sp>
      <p:sp>
        <p:nvSpPr>
          <p:cNvPr id="561" name="Google Shape;561;p48"/>
          <p:cNvSpPr/>
          <p:nvPr/>
        </p:nvSpPr>
        <p:spPr>
          <a:xfrm>
            <a:off x="4808525" y="10494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2" name="Google Shape;562;p48"/>
          <p:cNvSpPr/>
          <p:nvPr/>
        </p:nvSpPr>
        <p:spPr>
          <a:xfrm>
            <a:off x="4853606" y="14777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endParaRPr sz="1200"/>
          </a:p>
        </p:txBody>
      </p:sp>
      <p:sp>
        <p:nvSpPr>
          <p:cNvPr id="563" name="Google Shape;563;p48"/>
          <p:cNvSpPr txBox="1"/>
          <p:nvPr/>
        </p:nvSpPr>
        <p:spPr>
          <a:xfrm>
            <a:off x="5008898" y="12832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64" name="Google Shape;564;p48"/>
          <p:cNvSpPr txBox="1"/>
          <p:nvPr/>
        </p:nvSpPr>
        <p:spPr>
          <a:xfrm>
            <a:off x="5025436" y="16189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565" name="Google Shape;565;p48"/>
          <p:cNvSpPr/>
          <p:nvPr/>
        </p:nvSpPr>
        <p:spPr>
          <a:xfrm>
            <a:off x="6865925" y="10494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6" name="Google Shape;566;p48"/>
          <p:cNvSpPr/>
          <p:nvPr/>
        </p:nvSpPr>
        <p:spPr>
          <a:xfrm>
            <a:off x="6911006" y="14777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</a:t>
            </a:r>
            <a:endParaRPr sz="1200"/>
          </a:p>
        </p:txBody>
      </p:sp>
      <p:sp>
        <p:nvSpPr>
          <p:cNvPr id="567" name="Google Shape;567;p48"/>
          <p:cNvSpPr txBox="1"/>
          <p:nvPr/>
        </p:nvSpPr>
        <p:spPr>
          <a:xfrm>
            <a:off x="7066298" y="12832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68" name="Google Shape;568;p48"/>
          <p:cNvSpPr txBox="1"/>
          <p:nvPr/>
        </p:nvSpPr>
        <p:spPr>
          <a:xfrm>
            <a:off x="7082836" y="16189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569" name="Google Shape;569;p48"/>
          <p:cNvSpPr/>
          <p:nvPr/>
        </p:nvSpPr>
        <p:spPr>
          <a:xfrm>
            <a:off x="3894125" y="41736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0" name="Google Shape;570;p48"/>
          <p:cNvSpPr/>
          <p:nvPr/>
        </p:nvSpPr>
        <p:spPr>
          <a:xfrm>
            <a:off x="3939206" y="46019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endParaRPr sz="1200"/>
          </a:p>
        </p:txBody>
      </p:sp>
      <p:sp>
        <p:nvSpPr>
          <p:cNvPr id="571" name="Google Shape;571;p48"/>
          <p:cNvSpPr txBox="1"/>
          <p:nvPr/>
        </p:nvSpPr>
        <p:spPr>
          <a:xfrm>
            <a:off x="4094498" y="4407435"/>
            <a:ext cx="3945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</a:t>
            </a:r>
            <a:endParaRPr sz="1200"/>
          </a:p>
        </p:txBody>
      </p:sp>
      <p:sp>
        <p:nvSpPr>
          <p:cNvPr id="572" name="Google Shape;572;p48"/>
          <p:cNvSpPr txBox="1"/>
          <p:nvPr/>
        </p:nvSpPr>
        <p:spPr>
          <a:xfrm>
            <a:off x="4111036" y="4743178"/>
            <a:ext cx="3534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12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 and String variables</a:t>
            </a:r>
            <a:endParaRPr/>
          </a:p>
        </p:txBody>
      </p:sp>
      <p:sp>
        <p:nvSpPr>
          <p:cNvPr id="578" name="Google Shape;578;p49"/>
          <p:cNvSpPr txBox="1"/>
          <p:nvPr>
            <p:ph idx="1" type="body"/>
          </p:nvPr>
        </p:nvSpPr>
        <p:spPr>
          <a:xfrm>
            <a:off x="311700" y="1586225"/>
            <a:ext cx="83334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s = “Hello Everyone!”;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9" name="Google Shape;579;p49"/>
          <p:cNvSpPr txBox="1"/>
          <p:nvPr/>
        </p:nvSpPr>
        <p:spPr>
          <a:xfrm>
            <a:off x="311700" y="1017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String is a class type, not a primitive data type.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It is a sequence of characters</a:t>
            </a:r>
            <a:endParaRPr sz="1600">
              <a:solidFill>
                <a:schemeClr val="accent5"/>
              </a:solidFill>
            </a:endParaRPr>
          </a:p>
        </p:txBody>
      </p:sp>
      <p:graphicFrame>
        <p:nvGraphicFramePr>
          <p:cNvPr id="580" name="Google Shape;580;p49"/>
          <p:cNvGraphicFramePr/>
          <p:nvPr/>
        </p:nvGraphicFramePr>
        <p:xfrm>
          <a:off x="1447975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617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49"/>
          <p:cNvSpPr/>
          <p:nvPr/>
        </p:nvSpPr>
        <p:spPr>
          <a:xfrm>
            <a:off x="312725" y="22686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2" name="Google Shape;582;p49"/>
          <p:cNvSpPr/>
          <p:nvPr/>
        </p:nvSpPr>
        <p:spPr>
          <a:xfrm>
            <a:off x="357806" y="26969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583" name="Google Shape;583;p49"/>
          <p:cNvSpPr txBox="1"/>
          <p:nvPr/>
        </p:nvSpPr>
        <p:spPr>
          <a:xfrm>
            <a:off x="357800" y="2502425"/>
            <a:ext cx="776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584" name="Google Shape;584;p49"/>
          <p:cNvSpPr txBox="1"/>
          <p:nvPr/>
        </p:nvSpPr>
        <p:spPr>
          <a:xfrm>
            <a:off x="529636" y="2838178"/>
            <a:ext cx="353400" cy="1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5" name="Google Shape;585;p49"/>
          <p:cNvSpPr/>
          <p:nvPr/>
        </p:nvSpPr>
        <p:spPr>
          <a:xfrm rot="1825623">
            <a:off x="665611" y="3085881"/>
            <a:ext cx="746978" cy="874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9"/>
          <p:cNvSpPr/>
          <p:nvPr/>
        </p:nvSpPr>
        <p:spPr>
          <a:xfrm rot="-4813423">
            <a:off x="1976907" y="4125730"/>
            <a:ext cx="477027" cy="66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9"/>
          <p:cNvSpPr txBox="1"/>
          <p:nvPr/>
        </p:nvSpPr>
        <p:spPr>
          <a:xfrm>
            <a:off x="1640850" y="4344400"/>
            <a:ext cx="1099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index</a:t>
            </a:r>
            <a:endParaRPr/>
          </a:p>
        </p:txBody>
      </p:sp>
      <p:sp>
        <p:nvSpPr>
          <p:cNvPr id="588" name="Google Shape;588;p49"/>
          <p:cNvSpPr/>
          <p:nvPr/>
        </p:nvSpPr>
        <p:spPr>
          <a:xfrm flipH="1" rot="4813423">
            <a:off x="7972707" y="4125730"/>
            <a:ext cx="477027" cy="66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9"/>
          <p:cNvSpPr txBox="1"/>
          <p:nvPr/>
        </p:nvSpPr>
        <p:spPr>
          <a:xfrm>
            <a:off x="7789050" y="4344400"/>
            <a:ext cx="1099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r>
              <a:rPr lang="en"/>
              <a:t> index</a:t>
            </a:r>
            <a:endParaRPr/>
          </a:p>
        </p:txBody>
      </p:sp>
      <p:sp>
        <p:nvSpPr>
          <p:cNvPr id="590" name="Google Shape;590;p49"/>
          <p:cNvSpPr txBox="1"/>
          <p:nvPr/>
        </p:nvSpPr>
        <p:spPr>
          <a:xfrm>
            <a:off x="4209650" y="4399825"/>
            <a:ext cx="1099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length is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 and String variables</a:t>
            </a:r>
            <a:endParaRPr/>
          </a:p>
        </p:txBody>
      </p:sp>
      <p:sp>
        <p:nvSpPr>
          <p:cNvPr id="596" name="Google Shape;596;p50"/>
          <p:cNvSpPr txBox="1"/>
          <p:nvPr>
            <p:ph idx="1" type="body"/>
          </p:nvPr>
        </p:nvSpPr>
        <p:spPr>
          <a:xfrm>
            <a:off x="311700" y="1586225"/>
            <a:ext cx="83334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s = “Hello Everyone!”;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7" name="Google Shape;597;p50"/>
          <p:cNvSpPr txBox="1"/>
          <p:nvPr/>
        </p:nvSpPr>
        <p:spPr>
          <a:xfrm>
            <a:off x="311700" y="1017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String is a class type, not a primitive data type.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It is a sequence of characters</a:t>
            </a:r>
            <a:endParaRPr sz="1600">
              <a:solidFill>
                <a:schemeClr val="accent5"/>
              </a:solidFill>
            </a:endParaRPr>
          </a:p>
        </p:txBody>
      </p:sp>
      <p:graphicFrame>
        <p:nvGraphicFramePr>
          <p:cNvPr id="598" name="Google Shape;598;p50"/>
          <p:cNvGraphicFramePr/>
          <p:nvPr/>
        </p:nvGraphicFramePr>
        <p:xfrm>
          <a:off x="1447975" y="3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617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  <a:gridCol w="419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50"/>
          <p:cNvSpPr/>
          <p:nvPr/>
        </p:nvSpPr>
        <p:spPr>
          <a:xfrm>
            <a:off x="312725" y="2268675"/>
            <a:ext cx="1057500" cy="761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0" name="Google Shape;600;p50"/>
          <p:cNvSpPr/>
          <p:nvPr/>
        </p:nvSpPr>
        <p:spPr>
          <a:xfrm>
            <a:off x="357806" y="2696997"/>
            <a:ext cx="705300" cy="12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601" name="Google Shape;601;p50"/>
          <p:cNvSpPr txBox="1"/>
          <p:nvPr/>
        </p:nvSpPr>
        <p:spPr>
          <a:xfrm>
            <a:off x="357800" y="2502425"/>
            <a:ext cx="7764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02" name="Google Shape;602;p50"/>
          <p:cNvSpPr txBox="1"/>
          <p:nvPr/>
        </p:nvSpPr>
        <p:spPr>
          <a:xfrm>
            <a:off x="529636" y="2838178"/>
            <a:ext cx="353400" cy="1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3" name="Google Shape;603;p50"/>
          <p:cNvSpPr/>
          <p:nvPr/>
        </p:nvSpPr>
        <p:spPr>
          <a:xfrm rot="1825623">
            <a:off x="665611" y="3085881"/>
            <a:ext cx="746978" cy="874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0"/>
          <p:cNvSpPr/>
          <p:nvPr/>
        </p:nvSpPr>
        <p:spPr>
          <a:xfrm rot="-5404324">
            <a:off x="986260" y="4125784"/>
            <a:ext cx="477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0"/>
          <p:cNvSpPr txBox="1"/>
          <p:nvPr/>
        </p:nvSpPr>
        <p:spPr>
          <a:xfrm>
            <a:off x="650250" y="4396350"/>
            <a:ext cx="1399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</a:t>
            </a:r>
            <a:r>
              <a:rPr lang="en"/>
              <a:t> 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 or less</a:t>
            </a:r>
            <a:endParaRPr/>
          </a:p>
        </p:txBody>
      </p:sp>
      <p:sp>
        <p:nvSpPr>
          <p:cNvPr id="606" name="Google Shape;606;p50"/>
          <p:cNvSpPr/>
          <p:nvPr/>
        </p:nvSpPr>
        <p:spPr>
          <a:xfrm flipH="1" rot="5404324">
            <a:off x="8386606" y="4125784"/>
            <a:ext cx="477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0"/>
          <p:cNvSpPr txBox="1"/>
          <p:nvPr/>
        </p:nvSpPr>
        <p:spPr>
          <a:xfrm>
            <a:off x="4209650" y="4399825"/>
            <a:ext cx="1099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length is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7671175" y="4396350"/>
            <a:ext cx="13992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index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or greater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 and String methods</a:t>
            </a:r>
            <a:endParaRPr/>
          </a:p>
        </p:txBody>
      </p:sp>
      <p:sp>
        <p:nvSpPr>
          <p:cNvPr id="614" name="Google Shape;614;p51"/>
          <p:cNvSpPr txBox="1"/>
          <p:nvPr>
            <p:ph idx="1" type="body"/>
          </p:nvPr>
        </p:nvSpPr>
        <p:spPr>
          <a:xfrm>
            <a:off x="311700" y="1205225"/>
            <a:ext cx="83334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Syntax Examples:</a:t>
            </a:r>
            <a:r>
              <a:rPr lang="en" sz="1600"/>
              <a:t>  String s = “Hello Everyone!”;</a:t>
            </a:r>
            <a:endParaRPr sz="1600"/>
          </a:p>
        </p:txBody>
      </p:sp>
      <p:sp>
        <p:nvSpPr>
          <p:cNvPr id="615" name="Google Shape;615;p51"/>
          <p:cNvSpPr txBox="1"/>
          <p:nvPr/>
        </p:nvSpPr>
        <p:spPr>
          <a:xfrm>
            <a:off x="311700" y="636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String class, which is part of Java’s standard language package has methods that allow us to work with String objects and their characters.</a:t>
            </a:r>
            <a:endParaRPr sz="1800">
              <a:solidFill>
                <a:schemeClr val="accent5"/>
              </a:solidFill>
            </a:endParaRPr>
          </a:p>
        </p:txBody>
      </p:sp>
      <p:graphicFrame>
        <p:nvGraphicFramePr>
          <p:cNvPr id="616" name="Google Shape;616;p51"/>
          <p:cNvGraphicFramePr/>
          <p:nvPr/>
        </p:nvGraphicFramePr>
        <p:xfrm>
          <a:off x="207238" y="16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{DB8014BF-C281-4230-B1AD-03FA94F1D6EB}</a:tableStyleId>
              </a:tblPr>
              <a:tblGrid>
                <a:gridCol w="1325400"/>
                <a:gridCol w="3886450"/>
                <a:gridCol w="3536425"/>
              </a:tblGrid>
              <a:tr h="36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Method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Behavior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charAt(0)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char at index 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s.charAt(0) returns ‘H’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toUpperCase()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the String as all uppercase characters</a:t>
                      </a:r>
                      <a:endParaRPr baseline="300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s.toUpperCase()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“HELLO EVERYONE!”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indexOf(‘e’)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the index location of the first match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s.indexOf(“e”) returns the value 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replace(‘e’,’a’);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a String with all ‘e’ occurrences replaced with ‘a’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s.replace(‘e’,’a’); returns “Hallo Evaryona!”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Remember ‘E’ is not the same as ‘e’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length()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the number of characters in the String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s.length() returns 15 for this example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concat(“ YAY”)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a new String containing the original, plus the argument appended to the end of it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s.concat(“ YAY”)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returns “Hello Everyone! YAY”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4920375" y="15851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10000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named item used to store a value of a specified type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4644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5473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price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 flipH="1" rot="10800000">
            <a:off x="4743339" y="18580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1668224">
            <a:off x="4170081" y="2285317"/>
            <a:ext cx="974393" cy="572882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4670925" y="20557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4550500" y="22537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832975" y="3123600"/>
            <a:ext cx="72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1850" y="1881525"/>
            <a:ext cx="32112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price = 9.63;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914050" y="39941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9.63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 using the + symbol</a:t>
            </a:r>
            <a:endParaRPr/>
          </a:p>
        </p:txBody>
      </p:sp>
      <p:sp>
        <p:nvSpPr>
          <p:cNvPr id="622" name="Google Shape;622;p52"/>
          <p:cNvSpPr txBox="1"/>
          <p:nvPr>
            <p:ph idx="1" type="body"/>
          </p:nvPr>
        </p:nvSpPr>
        <p:spPr>
          <a:xfrm>
            <a:off x="311700" y="844200"/>
            <a:ext cx="83334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s = “Hello Everyone!”;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s1 = “This is fun.”;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greet = s + “ “ + s1;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System.out.println( greet + “ We have only just begun!” 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3" name="Google Shape;623;p52"/>
          <p:cNvSpPr txBox="1"/>
          <p:nvPr/>
        </p:nvSpPr>
        <p:spPr>
          <a:xfrm>
            <a:off x="311700" y="486700"/>
            <a:ext cx="8520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Connects an existing string with another string or value to form a new larger string</a:t>
            </a:r>
            <a:endParaRPr sz="1600">
              <a:solidFill>
                <a:schemeClr val="accent5"/>
              </a:solidFill>
            </a:endParaRPr>
          </a:p>
        </p:txBody>
      </p:sp>
      <p:graphicFrame>
        <p:nvGraphicFramePr>
          <p:cNvPr id="624" name="Google Shape;624;p52"/>
          <p:cNvGraphicFramePr/>
          <p:nvPr/>
        </p:nvGraphicFramePr>
        <p:xfrm>
          <a:off x="2512129" y="2305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647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!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5" name="Google Shape;625;p52"/>
          <p:cNvSpPr/>
          <p:nvPr/>
        </p:nvSpPr>
        <p:spPr>
          <a:xfrm>
            <a:off x="1608125" y="2344875"/>
            <a:ext cx="821400" cy="658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6" name="Google Shape;626;p52"/>
          <p:cNvSpPr/>
          <p:nvPr/>
        </p:nvSpPr>
        <p:spPr>
          <a:xfrm>
            <a:off x="1643140" y="2714922"/>
            <a:ext cx="547800" cy="1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627" name="Google Shape;627;p52"/>
          <p:cNvSpPr txBox="1"/>
          <p:nvPr/>
        </p:nvSpPr>
        <p:spPr>
          <a:xfrm>
            <a:off x="1643135" y="2546823"/>
            <a:ext cx="6030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28" name="Google Shape;628;p52"/>
          <p:cNvSpPr txBox="1"/>
          <p:nvPr/>
        </p:nvSpPr>
        <p:spPr>
          <a:xfrm>
            <a:off x="1776602" y="2836895"/>
            <a:ext cx="274500" cy="1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9" name="Google Shape;629;p52"/>
          <p:cNvSpPr/>
          <p:nvPr/>
        </p:nvSpPr>
        <p:spPr>
          <a:xfrm rot="-907891">
            <a:off x="1949707" y="2758983"/>
            <a:ext cx="597620" cy="735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0" name="Google Shape;630;p52"/>
          <p:cNvGraphicFramePr/>
          <p:nvPr/>
        </p:nvGraphicFramePr>
        <p:xfrm>
          <a:off x="2512129" y="314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647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1" name="Google Shape;631;p52"/>
          <p:cNvSpPr/>
          <p:nvPr/>
        </p:nvSpPr>
        <p:spPr>
          <a:xfrm>
            <a:off x="1608125" y="3183075"/>
            <a:ext cx="821400" cy="658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2" name="Google Shape;632;p52"/>
          <p:cNvSpPr/>
          <p:nvPr/>
        </p:nvSpPr>
        <p:spPr>
          <a:xfrm>
            <a:off x="1643140" y="3553122"/>
            <a:ext cx="547800" cy="1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s1</a:t>
            </a:r>
            <a:endParaRPr sz="1200"/>
          </a:p>
        </p:txBody>
      </p:sp>
      <p:sp>
        <p:nvSpPr>
          <p:cNvPr id="633" name="Google Shape;633;p52"/>
          <p:cNvSpPr txBox="1"/>
          <p:nvPr/>
        </p:nvSpPr>
        <p:spPr>
          <a:xfrm>
            <a:off x="1643135" y="3385023"/>
            <a:ext cx="6030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34" name="Google Shape;634;p52"/>
          <p:cNvSpPr txBox="1"/>
          <p:nvPr/>
        </p:nvSpPr>
        <p:spPr>
          <a:xfrm>
            <a:off x="1776602" y="3675095"/>
            <a:ext cx="274500" cy="1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5" name="Google Shape;635;p52"/>
          <p:cNvSpPr/>
          <p:nvPr/>
        </p:nvSpPr>
        <p:spPr>
          <a:xfrm rot="-1088087">
            <a:off x="1949710" y="3597141"/>
            <a:ext cx="597584" cy="735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>
            <a:off x="84125" y="3564075"/>
            <a:ext cx="821400" cy="658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7" name="Google Shape;637;p52"/>
          <p:cNvSpPr/>
          <p:nvPr/>
        </p:nvSpPr>
        <p:spPr>
          <a:xfrm>
            <a:off x="119140" y="3934122"/>
            <a:ext cx="547800" cy="1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greet</a:t>
            </a:r>
            <a:endParaRPr sz="1200"/>
          </a:p>
        </p:txBody>
      </p:sp>
      <p:sp>
        <p:nvSpPr>
          <p:cNvPr id="638" name="Google Shape;638;p52"/>
          <p:cNvSpPr txBox="1"/>
          <p:nvPr/>
        </p:nvSpPr>
        <p:spPr>
          <a:xfrm>
            <a:off x="119135" y="3766023"/>
            <a:ext cx="6030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39" name="Google Shape;639;p52"/>
          <p:cNvSpPr txBox="1"/>
          <p:nvPr/>
        </p:nvSpPr>
        <p:spPr>
          <a:xfrm>
            <a:off x="252602" y="4056095"/>
            <a:ext cx="274500" cy="1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0" name="Google Shape;640;p52"/>
          <p:cNvSpPr/>
          <p:nvPr/>
        </p:nvSpPr>
        <p:spPr>
          <a:xfrm rot="940596">
            <a:off x="297450" y="4209676"/>
            <a:ext cx="597319" cy="732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2"/>
          <p:cNvSpPr/>
          <p:nvPr/>
        </p:nvSpPr>
        <p:spPr>
          <a:xfrm>
            <a:off x="100200" y="4788650"/>
            <a:ext cx="8035800" cy="24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Printed Output:	</a:t>
            </a:r>
            <a:r>
              <a:rPr lang="en"/>
              <a:t>Hello Everyone! This is fun. We have only just begun!</a:t>
            </a:r>
            <a:endParaRPr/>
          </a:p>
        </p:txBody>
      </p:sp>
      <p:graphicFrame>
        <p:nvGraphicFramePr>
          <p:cNvPr id="642" name="Google Shape;642;p52"/>
          <p:cNvGraphicFramePr/>
          <p:nvPr/>
        </p:nvGraphicFramePr>
        <p:xfrm>
          <a:off x="831904" y="3981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434250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338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!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index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 with non-string values</a:t>
            </a:r>
            <a:endParaRPr/>
          </a:p>
        </p:txBody>
      </p:sp>
      <p:sp>
        <p:nvSpPr>
          <p:cNvPr id="648" name="Google Shape;648;p53"/>
          <p:cNvSpPr txBox="1"/>
          <p:nvPr>
            <p:ph idx="1" type="body"/>
          </p:nvPr>
        </p:nvSpPr>
        <p:spPr>
          <a:xfrm>
            <a:off x="311700" y="927749"/>
            <a:ext cx="83334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</a:t>
            </a:r>
            <a:r>
              <a:rPr lang="en" sz="1600"/>
              <a:t> x = 8; int y = 2;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s = “Hello Everyone!”;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clue = “</a:t>
            </a:r>
            <a:r>
              <a:rPr lang="en" sz="1600"/>
              <a:t>I have “ + x + “ legs.”;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System.out.println( “\n” + s + “ “ + clue + “ I have “ + y + ” eyes.\nWhat am I?”);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49" name="Google Shape;649;p53"/>
          <p:cNvSpPr txBox="1"/>
          <p:nvPr/>
        </p:nvSpPr>
        <p:spPr>
          <a:xfrm>
            <a:off x="311700" y="562900"/>
            <a:ext cx="8520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Connects an existing string with another string or value to form a new larger string</a:t>
            </a:r>
            <a:endParaRPr sz="1600">
              <a:solidFill>
                <a:schemeClr val="accent5"/>
              </a:solidFill>
            </a:endParaRPr>
          </a:p>
        </p:txBody>
      </p:sp>
      <p:graphicFrame>
        <p:nvGraphicFramePr>
          <p:cNvPr id="650" name="Google Shape;650;p53"/>
          <p:cNvGraphicFramePr/>
          <p:nvPr/>
        </p:nvGraphicFramePr>
        <p:xfrm>
          <a:off x="2512129" y="2533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647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!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1" name="Google Shape;651;p53"/>
          <p:cNvSpPr/>
          <p:nvPr/>
        </p:nvSpPr>
        <p:spPr>
          <a:xfrm>
            <a:off x="1608125" y="2497275"/>
            <a:ext cx="821400" cy="658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2" name="Google Shape;652;p53"/>
          <p:cNvSpPr/>
          <p:nvPr/>
        </p:nvSpPr>
        <p:spPr>
          <a:xfrm>
            <a:off x="1643140" y="2867322"/>
            <a:ext cx="547800" cy="1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653" name="Google Shape;653;p53"/>
          <p:cNvSpPr txBox="1"/>
          <p:nvPr/>
        </p:nvSpPr>
        <p:spPr>
          <a:xfrm>
            <a:off x="1643135" y="2699223"/>
            <a:ext cx="6030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54" name="Google Shape;654;p53"/>
          <p:cNvSpPr txBox="1"/>
          <p:nvPr/>
        </p:nvSpPr>
        <p:spPr>
          <a:xfrm>
            <a:off x="1776602" y="2989295"/>
            <a:ext cx="274500" cy="1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5" name="Google Shape;655;p53"/>
          <p:cNvSpPr/>
          <p:nvPr/>
        </p:nvSpPr>
        <p:spPr>
          <a:xfrm rot="-795716">
            <a:off x="1949782" y="2987502"/>
            <a:ext cx="597638" cy="737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6" name="Google Shape;656;p53"/>
          <p:cNvGraphicFramePr/>
          <p:nvPr/>
        </p:nvGraphicFramePr>
        <p:xfrm>
          <a:off x="2512129" y="3372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{CFEDCAB2-0A04-43B1-8979-B6F2321207FB}</a:tableStyleId>
              </a:tblPr>
              <a:tblGrid>
                <a:gridCol w="565275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  <a:gridCol w="334050"/>
              </a:tblGrid>
              <a:tr h="2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index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p53"/>
          <p:cNvSpPr/>
          <p:nvPr/>
        </p:nvSpPr>
        <p:spPr>
          <a:xfrm>
            <a:off x="1608125" y="3335475"/>
            <a:ext cx="821400" cy="6582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8" name="Google Shape;658;p53"/>
          <p:cNvSpPr/>
          <p:nvPr/>
        </p:nvSpPr>
        <p:spPr>
          <a:xfrm>
            <a:off x="1643151" y="3705525"/>
            <a:ext cx="603000" cy="10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clue</a:t>
            </a:r>
            <a:endParaRPr sz="1200"/>
          </a:p>
        </p:txBody>
      </p:sp>
      <p:sp>
        <p:nvSpPr>
          <p:cNvPr id="659" name="Google Shape;659;p53"/>
          <p:cNvSpPr txBox="1"/>
          <p:nvPr/>
        </p:nvSpPr>
        <p:spPr>
          <a:xfrm>
            <a:off x="1643135" y="3537423"/>
            <a:ext cx="6030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</a:t>
            </a:r>
            <a:endParaRPr sz="1200"/>
          </a:p>
        </p:txBody>
      </p:sp>
      <p:sp>
        <p:nvSpPr>
          <p:cNvPr id="660" name="Google Shape;660;p53"/>
          <p:cNvSpPr txBox="1"/>
          <p:nvPr/>
        </p:nvSpPr>
        <p:spPr>
          <a:xfrm>
            <a:off x="1776602" y="3827495"/>
            <a:ext cx="274500" cy="1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1" name="Google Shape;661;p53"/>
          <p:cNvSpPr/>
          <p:nvPr/>
        </p:nvSpPr>
        <p:spPr>
          <a:xfrm rot="-1214173">
            <a:off x="1949702" y="3749638"/>
            <a:ext cx="597586" cy="734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100200" y="4286650"/>
            <a:ext cx="8035800" cy="72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Printed Output:	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Everyone! I have 8 legs. I have 2 eyes.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 class and some of its methods</a:t>
            </a:r>
            <a:endParaRPr/>
          </a:p>
        </p:txBody>
      </p:sp>
      <p:graphicFrame>
        <p:nvGraphicFramePr>
          <p:cNvPr id="668" name="Google Shape;668;p54"/>
          <p:cNvGraphicFramePr/>
          <p:nvPr/>
        </p:nvGraphicFramePr>
        <p:xfrm>
          <a:off x="823463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{DB8014BF-C281-4230-B1AD-03FA94F1D6EB}</a:tableStyleId>
              </a:tblPr>
              <a:tblGrid>
                <a:gridCol w="1186800"/>
                <a:gridCol w="2214400"/>
                <a:gridCol w="4095875"/>
              </a:tblGrid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Method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Behavior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sqrt(x)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Square root of x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Math.sqrt(9.0) returns the value 3.0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pow(x, y)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Power: x</a:t>
                      </a:r>
                      <a:r>
                        <a:rPr baseline="30000" lang="en" sz="1600">
                          <a:solidFill>
                            <a:schemeClr val="dk2"/>
                          </a:solidFill>
                        </a:rPr>
                        <a:t>y</a:t>
                      </a:r>
                      <a:endParaRPr baseline="30000"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Math.pow(6.0, 2.0)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returns the value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36.0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abs(x)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Absolute value of x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Math.abs(-99.5)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returns the value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99.5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9" name="Google Shape;669;p54"/>
          <p:cNvSpPr txBox="1"/>
          <p:nvPr/>
        </p:nvSpPr>
        <p:spPr>
          <a:xfrm>
            <a:off x="311700" y="1017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Math class, which comes as part of Java’s standard language package, can be used to perform more common math operations by passing in arguments and retrieving the result.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Random class and generating random numbers</a:t>
            </a:r>
            <a:endParaRPr/>
          </a:p>
        </p:txBody>
      </p:sp>
      <p:sp>
        <p:nvSpPr>
          <p:cNvPr id="675" name="Google Shape;675;p55"/>
          <p:cNvSpPr txBox="1"/>
          <p:nvPr>
            <p:ph idx="1" type="body"/>
          </p:nvPr>
        </p:nvSpPr>
        <p:spPr>
          <a:xfrm>
            <a:off x="311700" y="1662425"/>
            <a:ext cx="37707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Syntax </a:t>
            </a:r>
            <a:r>
              <a:rPr b="1" lang="en" sz="1600"/>
              <a:t>Examples: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 randomGen = new Random();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randomGen.nextInt();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randomGen.nextInt(10);</a:t>
            </a:r>
            <a:endParaRPr sz="1600"/>
          </a:p>
        </p:txBody>
      </p:sp>
      <p:sp>
        <p:nvSpPr>
          <p:cNvPr id="676" name="Google Shape;676;p55"/>
          <p:cNvSpPr txBox="1"/>
          <p:nvPr/>
        </p:nvSpPr>
        <p:spPr>
          <a:xfrm>
            <a:off x="311700" y="1017725"/>
            <a:ext cx="852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The Random class, which is part of Java’s util package, can be used to generate random numbers with or without a seed.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Number System Conversion</a:t>
            </a:r>
            <a:endParaRPr/>
          </a:p>
        </p:txBody>
      </p:sp>
      <p:sp>
        <p:nvSpPr>
          <p:cNvPr id="682" name="Google Shape;682;p56"/>
          <p:cNvSpPr txBox="1"/>
          <p:nvPr>
            <p:ph idx="1" type="body"/>
          </p:nvPr>
        </p:nvSpPr>
        <p:spPr>
          <a:xfrm>
            <a:off x="311700" y="1326600"/>
            <a:ext cx="852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Your current 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Your favorite number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he current year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Zero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Two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Three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Four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Seven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Eight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3" name="Google Shape;683;p56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notebook convert the following from base ten to base two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7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Integer Overflow</a:t>
            </a:r>
            <a:endParaRPr/>
          </a:p>
        </p:txBody>
      </p:sp>
      <p:sp>
        <p:nvSpPr>
          <p:cNvPr id="689" name="Google Shape;689;p57"/>
          <p:cNvSpPr txBox="1"/>
          <p:nvPr>
            <p:ph idx="1" type="body"/>
          </p:nvPr>
        </p:nvSpPr>
        <p:spPr>
          <a:xfrm>
            <a:off x="311700" y="1403625"/>
            <a:ext cx="85206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 = 9999999;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"a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); </a:t>
            </a:r>
            <a:r>
              <a:rPr lang="en" sz="1600">
                <a:solidFill>
                  <a:srgbClr val="4E9072"/>
                </a:solidFill>
              </a:rPr>
              <a:t>//correct value displayed since it is within range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 = 2147483647;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"b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);    </a:t>
            </a:r>
            <a:r>
              <a:rPr lang="en" sz="1600">
                <a:solidFill>
                  <a:srgbClr val="4E9072"/>
                </a:solidFill>
              </a:rPr>
              <a:t>//correct value displayed since it is within range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int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 = b + 1;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"c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c</a:t>
            </a:r>
            <a:r>
              <a:rPr lang="en" sz="1600">
                <a:solidFill>
                  <a:schemeClr val="dk1"/>
                </a:solidFill>
              </a:rPr>
              <a:t>);    </a:t>
            </a:r>
            <a:r>
              <a:rPr lang="en" sz="1600">
                <a:solidFill>
                  <a:srgbClr val="4E9072"/>
                </a:solidFill>
              </a:rPr>
              <a:t>//incorrect value displayed since it is NOT within range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0" name="Google Shape;690;p57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your IDE create and run the application to demonstrate integer overflow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8"/>
          <p:cNvSpPr txBox="1"/>
          <p:nvPr>
            <p:ph type="title"/>
          </p:nvPr>
        </p:nvSpPr>
        <p:spPr>
          <a:xfrm>
            <a:off x="311700" y="4356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Cast from 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to </a:t>
            </a:r>
            <a:r>
              <a:rPr lang="en">
                <a:solidFill>
                  <a:srgbClr val="931A68"/>
                </a:solidFill>
              </a:rPr>
              <a:t>long</a:t>
            </a:r>
            <a:r>
              <a:rPr lang="en"/>
              <a:t> to prevent overflow</a:t>
            </a:r>
            <a:endParaRPr/>
          </a:p>
        </p:txBody>
      </p:sp>
      <p:sp>
        <p:nvSpPr>
          <p:cNvPr id="696" name="Google Shape;696;p58"/>
          <p:cNvSpPr txBox="1"/>
          <p:nvPr>
            <p:ph idx="1" type="body"/>
          </p:nvPr>
        </p:nvSpPr>
        <p:spPr>
          <a:xfrm>
            <a:off x="311700" y="1326600"/>
            <a:ext cx="852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1.</a:t>
            </a:r>
            <a:r>
              <a:rPr lang="en" sz="1600">
                <a:solidFill>
                  <a:schemeClr val="dk1"/>
                </a:solidFill>
              </a:rPr>
              <a:t> Cast the entire sum to type long as shown before assigning to 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. Print 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 to see the result.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long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 = (</a:t>
            </a:r>
            <a:r>
              <a:rPr lang="en" sz="1600">
                <a:solidFill>
                  <a:srgbClr val="931A68"/>
                </a:solidFill>
              </a:rPr>
              <a:t>long</a:t>
            </a:r>
            <a:r>
              <a:rPr lang="en" sz="1600">
                <a:solidFill>
                  <a:schemeClr val="dk1"/>
                </a:solidFill>
              </a:rPr>
              <a:t>) (b + 1);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"d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);    </a:t>
            </a:r>
            <a:r>
              <a:rPr lang="en" sz="1600">
                <a:solidFill>
                  <a:srgbClr val="4E9072"/>
                </a:solidFill>
              </a:rPr>
              <a:t>//incorrect sum is displayed</a:t>
            </a:r>
            <a:endParaRPr sz="160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 Cast the literal 1 to type long before assigning the sum to </a:t>
            </a:r>
            <a:r>
              <a:rPr lang="en" sz="1600">
                <a:solidFill>
                  <a:srgbClr val="7E504F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. Print </a:t>
            </a:r>
            <a:r>
              <a:rPr lang="en" sz="1600">
                <a:solidFill>
                  <a:srgbClr val="7E504F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 to see the result.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long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 = _________________ 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"e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);    </a:t>
            </a:r>
            <a:r>
              <a:rPr lang="en" sz="1600">
                <a:solidFill>
                  <a:srgbClr val="4E9072"/>
                </a:solidFill>
              </a:rPr>
              <a:t>//correct sum is displayed</a:t>
            </a:r>
            <a:endParaRPr sz="160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3.  Cast b to type long before adding 1 and assigning the sum to </a:t>
            </a:r>
            <a:r>
              <a:rPr lang="en" sz="1600">
                <a:solidFill>
                  <a:srgbClr val="7E504F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. Print </a:t>
            </a:r>
            <a:r>
              <a:rPr lang="en" sz="1600">
                <a:solidFill>
                  <a:srgbClr val="7E504F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 to the result.</a:t>
            </a:r>
            <a:endParaRPr sz="1600">
              <a:solidFill>
                <a:srgbClr val="931A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1A68"/>
                </a:solidFill>
              </a:rPr>
              <a:t>long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7E504F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 = _________________ 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System.</a:t>
            </a:r>
            <a:r>
              <a:rPr lang="en" sz="1600">
                <a:solidFill>
                  <a:srgbClr val="0326CC"/>
                </a:solidFill>
              </a:rPr>
              <a:t>out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3933FF"/>
                </a:solidFill>
              </a:rPr>
              <a:t>"f is "</a:t>
            </a:r>
            <a:r>
              <a:rPr lang="en" sz="1600">
                <a:solidFill>
                  <a:schemeClr val="dk1"/>
                </a:solidFill>
              </a:rPr>
              <a:t>+</a:t>
            </a:r>
            <a:r>
              <a:rPr lang="en" sz="1600">
                <a:solidFill>
                  <a:srgbClr val="7E504F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);    </a:t>
            </a:r>
            <a:r>
              <a:rPr lang="en" sz="1600">
                <a:solidFill>
                  <a:srgbClr val="4E9072"/>
                </a:solidFill>
              </a:rPr>
              <a:t>//correct sum is displayed</a:t>
            </a:r>
            <a:endParaRPr sz="16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Correct result when cast is applied to the variable b only, or 1 only and not the entire sum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7" name="Google Shape;697;p58"/>
          <p:cNvSpPr txBox="1"/>
          <p:nvPr>
            <p:ph idx="1" type="body"/>
          </p:nvPr>
        </p:nvSpPr>
        <p:spPr>
          <a:xfrm>
            <a:off x="311700" y="981234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upon the previous exercise to correct the int overflow problem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/>
          <p:nvPr>
            <p:ph type="title"/>
          </p:nvPr>
        </p:nvSpPr>
        <p:spPr>
          <a:xfrm>
            <a:off x="311700" y="11576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 Integer Division and Modulo</a:t>
            </a:r>
            <a:endParaRPr/>
          </a:p>
        </p:txBody>
      </p:sp>
      <p:sp>
        <p:nvSpPr>
          <p:cNvPr id="703" name="Google Shape;703;p59"/>
          <p:cNvSpPr txBox="1"/>
          <p:nvPr>
            <p:ph idx="1" type="body"/>
          </p:nvPr>
        </p:nvSpPr>
        <p:spPr>
          <a:xfrm>
            <a:off x="311700" y="930549"/>
            <a:ext cx="8697000" cy="4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CENTS_IN_DOLLAR</a:t>
            </a:r>
            <a:r>
              <a:rPr lang="en" sz="1300">
                <a:solidFill>
                  <a:schemeClr val="dk1"/>
                </a:solidFill>
              </a:rPr>
              <a:t> = 100;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CENTS_IN_QUARTER</a:t>
            </a:r>
            <a:r>
              <a:rPr lang="en" sz="1300">
                <a:solidFill>
                  <a:schemeClr val="dk1"/>
                </a:solidFill>
              </a:rPr>
              <a:t> = 25;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CENTS_IN_DIME</a:t>
            </a:r>
            <a:r>
              <a:rPr lang="en" sz="1300">
                <a:solidFill>
                  <a:schemeClr val="dk1"/>
                </a:solidFill>
              </a:rPr>
              <a:t> = 10;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CENTS_IN_NICKEL</a:t>
            </a:r>
            <a:r>
              <a:rPr lang="en" sz="1300">
                <a:solidFill>
                  <a:schemeClr val="dk1"/>
                </a:solidFill>
              </a:rPr>
              <a:t> = 5;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CENTS_IN_PENNY</a:t>
            </a:r>
            <a:r>
              <a:rPr lang="en" sz="1300">
                <a:solidFill>
                  <a:schemeClr val="dk1"/>
                </a:solidFill>
              </a:rPr>
              <a:t> = 1;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Scanner </a:t>
            </a:r>
            <a:r>
              <a:rPr lang="en" sz="1300">
                <a:solidFill>
                  <a:srgbClr val="7E504F"/>
                </a:solidFill>
              </a:rPr>
              <a:t>kb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931A68"/>
                </a:solidFill>
              </a:rPr>
              <a:t>new</a:t>
            </a:r>
            <a:r>
              <a:rPr lang="en" sz="1300">
                <a:solidFill>
                  <a:schemeClr val="dk1"/>
                </a:solidFill>
              </a:rPr>
              <a:t> Scanner(System.</a:t>
            </a:r>
            <a:r>
              <a:rPr lang="en" sz="1300">
                <a:solidFill>
                  <a:srgbClr val="0326CC"/>
                </a:solidFill>
              </a:rPr>
              <a:t>in</a:t>
            </a:r>
            <a:r>
              <a:rPr lang="en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System.</a:t>
            </a:r>
            <a:r>
              <a:rPr lang="en" sz="1300">
                <a:solidFill>
                  <a:srgbClr val="0326CC"/>
                </a:solidFill>
              </a:rPr>
              <a:t>out</a:t>
            </a:r>
            <a:r>
              <a:rPr lang="en" sz="1300">
                <a:solidFill>
                  <a:schemeClr val="dk1"/>
                </a:solidFill>
              </a:rPr>
              <a:t>.println(</a:t>
            </a:r>
            <a:r>
              <a:rPr lang="en" sz="1300">
                <a:solidFill>
                  <a:srgbClr val="3933FF"/>
                </a:solidFill>
              </a:rPr>
              <a:t>"Enter the initial amount in cents"</a:t>
            </a:r>
            <a:r>
              <a:rPr lang="en" sz="1300">
                <a:solidFill>
                  <a:schemeClr val="dk1"/>
                </a:solidFill>
              </a:rPr>
              <a:t>);</a:t>
            </a:r>
            <a:r>
              <a:rPr lang="en" sz="1300">
                <a:solidFill>
                  <a:srgbClr val="4E9072"/>
                </a:solidFill>
              </a:rPr>
              <a:t>// prompt user for amount in cents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INITAL_AMOUNT_IN_CENTS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7E504F"/>
                </a:solidFill>
              </a:rPr>
              <a:t>kb</a:t>
            </a:r>
            <a:r>
              <a:rPr lang="en" sz="1300">
                <a:solidFill>
                  <a:schemeClr val="dk1"/>
                </a:solidFill>
              </a:rPr>
              <a:t>.nextInt();</a:t>
            </a:r>
            <a:r>
              <a:rPr lang="en" sz="1300">
                <a:solidFill>
                  <a:srgbClr val="4E9072"/>
                </a:solidFill>
              </a:rPr>
              <a:t>//use different values 254, 367, 524, 718, 641, 1371, 92, 99 </a:t>
            </a:r>
            <a:endParaRPr sz="13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cents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7E504F"/>
                </a:solidFill>
              </a:rPr>
              <a:t>INITAL_AMOUNT_IN_CENTS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numDollars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7E504F"/>
                </a:solidFill>
              </a:rPr>
              <a:t>cents</a:t>
            </a:r>
            <a:r>
              <a:rPr lang="en" sz="1300">
                <a:solidFill>
                  <a:schemeClr val="dk1"/>
                </a:solidFill>
              </a:rPr>
              <a:t> / </a:t>
            </a:r>
            <a:r>
              <a:rPr lang="en" sz="1300">
                <a:solidFill>
                  <a:srgbClr val="7E504F"/>
                </a:solidFill>
              </a:rPr>
              <a:t>CENTS_IN_DOLLAR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E504F"/>
                </a:solidFill>
              </a:rPr>
              <a:t>cents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7E504F"/>
                </a:solidFill>
              </a:rPr>
              <a:t>cents</a:t>
            </a:r>
            <a:r>
              <a:rPr lang="en" sz="1300">
                <a:solidFill>
                  <a:schemeClr val="dk1"/>
                </a:solidFill>
              </a:rPr>
              <a:t> % </a:t>
            </a:r>
            <a:r>
              <a:rPr lang="en" sz="1300">
                <a:solidFill>
                  <a:srgbClr val="7E504F"/>
                </a:solidFill>
              </a:rPr>
              <a:t>CENTS_IN_DOLLAR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1A68"/>
                </a:solidFill>
              </a:rPr>
              <a:t>int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7E504F"/>
                </a:solidFill>
              </a:rPr>
              <a:t>numQuarters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7E504F"/>
                </a:solidFill>
              </a:rPr>
              <a:t>cents</a:t>
            </a:r>
            <a:r>
              <a:rPr lang="en" sz="1300">
                <a:solidFill>
                  <a:schemeClr val="dk1"/>
                </a:solidFill>
              </a:rPr>
              <a:t> / </a:t>
            </a:r>
            <a:r>
              <a:rPr lang="en" sz="1300">
                <a:solidFill>
                  <a:srgbClr val="7E504F"/>
                </a:solidFill>
              </a:rPr>
              <a:t>CENTS_IN_QUARTER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E9072"/>
                </a:solidFill>
              </a:rPr>
              <a:t>//FILL IN CODE HERE FOR THE REMAINING COINS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System.</a:t>
            </a:r>
            <a:r>
              <a:rPr lang="en" sz="1300">
                <a:solidFill>
                  <a:srgbClr val="0326CC"/>
                </a:solidFill>
              </a:rPr>
              <a:t>out</a:t>
            </a:r>
            <a:r>
              <a:rPr lang="en" sz="1300">
                <a:solidFill>
                  <a:schemeClr val="dk1"/>
                </a:solidFill>
              </a:rPr>
              <a:t>.printf(</a:t>
            </a:r>
            <a:r>
              <a:rPr lang="en" sz="1300">
                <a:solidFill>
                  <a:srgbClr val="3933FF"/>
                </a:solidFill>
              </a:rPr>
              <a:t>"%2d cents can be broken down as:\n%2d dollars\n%2d quarters\n%2d dimes\n%2d nickels\n%2d pennies "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rgbClr val="7E504F"/>
                </a:solidFill>
              </a:rPr>
              <a:t>INITAL_AMOUNT_IN_CENTS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7E504F"/>
                </a:solidFill>
              </a:rPr>
              <a:t>numDollars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7E504F"/>
                </a:solidFill>
              </a:rPr>
              <a:t>numQuarters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rgbClr val="7E504F"/>
                </a:solidFill>
              </a:rPr>
              <a:t>numDimes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rgbClr val="7E504F"/>
                </a:solidFill>
              </a:rPr>
              <a:t>numNickels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7E504F"/>
                </a:solidFill>
              </a:rPr>
              <a:t>numPennies</a:t>
            </a:r>
            <a:r>
              <a:rPr lang="en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04" name="Google Shape;704;p59"/>
          <p:cNvSpPr txBox="1"/>
          <p:nvPr>
            <p:ph idx="1" type="body"/>
          </p:nvPr>
        </p:nvSpPr>
        <p:spPr>
          <a:xfrm>
            <a:off x="311700" y="570146"/>
            <a:ext cx="86970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omplete the code to print the dollar and coin details for the initial cent amounts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type="title"/>
          </p:nvPr>
        </p:nvSpPr>
        <p:spPr>
          <a:xfrm>
            <a:off x="311700" y="2070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 Cast from </a:t>
            </a:r>
            <a:r>
              <a:rPr lang="en">
                <a:solidFill>
                  <a:srgbClr val="931A68"/>
                </a:solidFill>
              </a:rPr>
              <a:t>int</a:t>
            </a:r>
            <a:r>
              <a:rPr lang="en"/>
              <a:t> to </a:t>
            </a:r>
            <a:r>
              <a:rPr lang="en">
                <a:solidFill>
                  <a:srgbClr val="931A68"/>
                </a:solidFill>
              </a:rPr>
              <a:t>double</a:t>
            </a:r>
            <a:r>
              <a:rPr lang="en"/>
              <a:t> </a:t>
            </a:r>
            <a:r>
              <a:rPr lang="en" sz="2400"/>
              <a:t>(Explicit &amp; Implicit)</a:t>
            </a:r>
            <a:endParaRPr sz="2400"/>
          </a:p>
        </p:txBody>
      </p:sp>
      <p:sp>
        <p:nvSpPr>
          <p:cNvPr id="710" name="Google Shape;710;p60"/>
          <p:cNvSpPr txBox="1"/>
          <p:nvPr>
            <p:ph idx="1" type="body"/>
          </p:nvPr>
        </p:nvSpPr>
        <p:spPr>
          <a:xfrm>
            <a:off x="311700" y="2164300"/>
            <a:ext cx="85206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Scanner </a:t>
            </a:r>
            <a:r>
              <a:rPr lang="en" sz="1400">
                <a:solidFill>
                  <a:srgbClr val="7E504F"/>
                </a:solidFill>
              </a:rPr>
              <a:t>kb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Scanner(System.</a:t>
            </a:r>
            <a:r>
              <a:rPr lang="en" sz="1400">
                <a:solidFill>
                  <a:srgbClr val="0326CC"/>
                </a:solidFill>
              </a:rPr>
              <a:t>in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"Enter the amount in cents."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31A68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7E504F"/>
                </a:solidFill>
              </a:rPr>
              <a:t>NUM_OF_PENNIES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7E504F"/>
                </a:solidFill>
              </a:rPr>
              <a:t>kb</a:t>
            </a:r>
            <a:r>
              <a:rPr lang="en" sz="1400">
                <a:solidFill>
                  <a:schemeClr val="dk1"/>
                </a:solidFill>
              </a:rPr>
              <a:t>.nextInt();</a:t>
            </a:r>
            <a:r>
              <a:rPr lang="en" sz="1400">
                <a:solidFill>
                  <a:srgbClr val="4E9072"/>
                </a:solidFill>
              </a:rPr>
              <a:t>//run with different amounts 5, 327, 499, 1328, 94, 192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1A68"/>
                </a:solidFill>
              </a:rPr>
              <a:t>final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31A68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7E504F"/>
                </a:solidFill>
              </a:rPr>
              <a:t>PENNIES_IN_A_DOLLAR</a:t>
            </a:r>
            <a:r>
              <a:rPr lang="en" sz="1400">
                <a:solidFill>
                  <a:schemeClr val="dk1"/>
                </a:solidFill>
              </a:rPr>
              <a:t> = 100;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NUM_OF_PENNIES/PENNIES_IN_A_DOLLAR; //no cast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(double)(NUM_OF_PENNIES/PENNIES_IN_A_DOLLAR); 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(double)NUM_OF_PENNIES/PENNIES_IN_A_DOLLAR;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NUM_OF_PENNIES/(double)PENNIES_IN_A_DOLLAR;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(double)NUM_OF_PENNIES/(double)PENNIES_IN_A_DOLLAR;</a:t>
            </a:r>
            <a:endParaRPr sz="135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		double dollarsAndCents = NUM_OF_PENNIES/100.0; 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.printf(</a:t>
            </a:r>
            <a:r>
              <a:rPr lang="en" sz="1400">
                <a:solidFill>
                  <a:srgbClr val="3933FF"/>
                </a:solidFill>
              </a:rPr>
              <a:t>"$%2.2f"</a:t>
            </a:r>
            <a:r>
              <a:rPr lang="en" sz="1400">
                <a:solidFill>
                  <a:schemeClr val="dk1"/>
                </a:solidFill>
              </a:rPr>
              <a:t>,</a:t>
            </a:r>
            <a:r>
              <a:rPr lang="en" sz="1400" u="sng">
                <a:solidFill>
                  <a:schemeClr val="dk1"/>
                </a:solidFill>
              </a:rPr>
              <a:t>dollarsAndCents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11" name="Google Shape;711;p60"/>
          <p:cNvSpPr txBox="1"/>
          <p:nvPr>
            <p:ph idx="1" type="body"/>
          </p:nvPr>
        </p:nvSpPr>
        <p:spPr>
          <a:xfrm>
            <a:off x="311700" y="752598"/>
            <a:ext cx="85206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and Run an application using the starter code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Uncomment 1 of the 6 commented lines to see the result of casting the numerator or denominator Comment out the line again before running the application with a different line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Be sure to run the application with each 1 of the 6 lines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 different values when running the application with 1 of the lines uncommented to compare the results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1"/>
          <p:cNvSpPr txBox="1"/>
          <p:nvPr>
            <p:ph type="title"/>
          </p:nvPr>
        </p:nvSpPr>
        <p:spPr>
          <a:xfrm>
            <a:off x="311700" y="207000"/>
            <a:ext cx="8520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 Strings</a:t>
            </a:r>
            <a:endParaRPr/>
          </a:p>
        </p:txBody>
      </p:sp>
      <p:sp>
        <p:nvSpPr>
          <p:cNvPr id="717" name="Google Shape;717;p61"/>
          <p:cNvSpPr txBox="1"/>
          <p:nvPr>
            <p:ph idx="1" type="body"/>
          </p:nvPr>
        </p:nvSpPr>
        <p:spPr>
          <a:xfrm>
            <a:off x="311700" y="1658100"/>
            <a:ext cx="85206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"Hello Everyone!"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final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931A68"/>
                </a:solidFill>
              </a:rPr>
              <a:t>char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SPACE_CHARACTER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3933FF"/>
                </a:solidFill>
              </a:rPr>
              <a:t>' '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locationOf_e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.indexOf(</a:t>
            </a:r>
            <a:r>
              <a:rPr lang="en" sz="1350">
                <a:solidFill>
                  <a:srgbClr val="3933FF"/>
                </a:solidFill>
              </a:rPr>
              <a:t>'e'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rgbClr val="7E504F"/>
                </a:solidFill>
              </a:rPr>
              <a:t>locationOfSpace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.indexOf(</a:t>
            </a:r>
            <a:r>
              <a:rPr lang="en" sz="1350">
                <a:solidFill>
                  <a:srgbClr val="7E504F"/>
                </a:solidFill>
              </a:rPr>
              <a:t>SPACE_CHARACTER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31A68"/>
                </a:solidFill>
              </a:rPr>
              <a:t>int</a:t>
            </a:r>
            <a:r>
              <a:rPr lang="en" sz="1350">
                <a:solidFill>
                  <a:schemeClr val="dk1"/>
                </a:solidFill>
              </a:rPr>
              <a:t> numCharsInGreeting = greeting.length();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greetingAsUpper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.toUpperCase();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"Index of 'e'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locationOf_e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"Index of the space character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locationOfSpace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"Let's yell the greeting: "</a:t>
            </a:r>
            <a:r>
              <a:rPr lang="en" sz="1350">
                <a:solidFill>
                  <a:schemeClr val="dk1"/>
                </a:solidFill>
              </a:rPr>
              <a:t> + </a:t>
            </a:r>
            <a:r>
              <a:rPr lang="en" sz="1350">
                <a:solidFill>
                  <a:srgbClr val="7E504F"/>
                </a:solidFill>
              </a:rPr>
              <a:t>greetingAsUpper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.replace(</a:t>
            </a:r>
            <a:r>
              <a:rPr lang="en" sz="1350">
                <a:solidFill>
                  <a:srgbClr val="3933FF"/>
                </a:solidFill>
              </a:rPr>
              <a:t>'e'</a:t>
            </a:r>
            <a:r>
              <a:rPr lang="en" sz="1350">
                <a:solidFill>
                  <a:schemeClr val="dk1"/>
                </a:solidFill>
              </a:rPr>
              <a:t>, </a:t>
            </a:r>
            <a:r>
              <a:rPr lang="en" sz="1350">
                <a:solidFill>
                  <a:srgbClr val="3933FF"/>
                </a:solidFill>
              </a:rPr>
              <a:t>'a'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7E504F"/>
                </a:solidFill>
              </a:rPr>
              <a:t>greeting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"The greeting is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numCharsInGreeting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 characters long"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8" name="Google Shape;718;p61"/>
          <p:cNvSpPr txBox="1"/>
          <p:nvPr>
            <p:ph idx="1" type="body"/>
          </p:nvPr>
        </p:nvSpPr>
        <p:spPr>
          <a:xfrm>
            <a:off x="311700" y="710224"/>
            <a:ext cx="85206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and Run an application using the starter code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Ask the user t</a:t>
            </a:r>
            <a:r>
              <a:rPr lang="en" sz="1400">
                <a:solidFill>
                  <a:schemeClr val="dk1"/>
                </a:solidFill>
              </a:rPr>
              <a:t> “Hello Everyone!” to something else and see what happens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Explore the methods of the String class and performing concatenation to see what you can accomplish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4920375" y="1585150"/>
            <a:ext cx="14805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11700" y="10000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named item used to store a value of a specified type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464476" y="2552852"/>
            <a:ext cx="1944600" cy="1860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547384" y="3598643"/>
            <a:ext cx="1296600" cy="29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isSunny</a:t>
            </a:r>
            <a:endParaRPr sz="1200"/>
          </a:p>
        </p:txBody>
      </p:sp>
      <p:sp>
        <p:nvSpPr>
          <p:cNvPr id="113" name="Google Shape;113;p17"/>
          <p:cNvSpPr/>
          <p:nvPr/>
        </p:nvSpPr>
        <p:spPr>
          <a:xfrm flipH="1" rot="10800000">
            <a:off x="4743339" y="1858052"/>
            <a:ext cx="1665900" cy="6948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668224">
            <a:off x="4170081" y="2285317"/>
            <a:ext cx="974393" cy="572882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rgbClr val="0097A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flipH="1" rot="10800000">
            <a:off x="4670925" y="2055750"/>
            <a:ext cx="1738500" cy="497100"/>
          </a:xfrm>
          <a:prstGeom prst="parallelogram">
            <a:avLst>
              <a:gd fmla="val 484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10800000">
            <a:off x="4550500" y="2253725"/>
            <a:ext cx="1858800" cy="296700"/>
          </a:xfrm>
          <a:prstGeom prst="parallelogram">
            <a:avLst>
              <a:gd fmla="val 12466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769731" y="3123600"/>
            <a:ext cx="886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11850" y="1881525"/>
            <a:ext cx="30516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isSunny = true;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4914050" y="3994125"/>
            <a:ext cx="570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2"/>
          <p:cNvSpPr txBox="1"/>
          <p:nvPr>
            <p:ph type="title"/>
          </p:nvPr>
        </p:nvSpPr>
        <p:spPr>
          <a:xfrm>
            <a:off x="311700" y="130800"/>
            <a:ext cx="8520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7 Strings</a:t>
            </a:r>
            <a:endParaRPr/>
          </a:p>
        </p:txBody>
      </p:sp>
      <p:sp>
        <p:nvSpPr>
          <p:cNvPr id="724" name="Google Shape;724;p62"/>
          <p:cNvSpPr txBox="1"/>
          <p:nvPr>
            <p:ph idx="1" type="body"/>
          </p:nvPr>
        </p:nvSpPr>
        <p:spPr>
          <a:xfrm>
            <a:off x="311700" y="3205175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Scanner(System.</a:t>
            </a:r>
            <a:r>
              <a:rPr lang="en" sz="1350">
                <a:solidFill>
                  <a:srgbClr val="0326CC"/>
                </a:solidFill>
              </a:rPr>
              <a:t>in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"In 1 sentence, tell me what is on your mind."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String </a:t>
            </a:r>
            <a:r>
              <a:rPr lang="en" sz="1350">
                <a:solidFill>
                  <a:srgbClr val="7E504F"/>
                </a:solidFill>
              </a:rPr>
              <a:t>sentence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.nextLine();</a:t>
            </a:r>
            <a:r>
              <a:rPr lang="en" sz="1350">
                <a:solidFill>
                  <a:srgbClr val="4E9072"/>
                </a:solidFill>
              </a:rPr>
              <a:t>//</a:t>
            </a:r>
            <a:r>
              <a:rPr lang="en" sz="1350">
                <a:solidFill>
                  <a:srgbClr val="4E9072"/>
                </a:solidFill>
              </a:rPr>
              <a:t>retrieve input from the user’s keyboard entry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"You said: "</a:t>
            </a:r>
            <a:r>
              <a:rPr lang="en" sz="1350">
                <a:solidFill>
                  <a:schemeClr val="dk1"/>
                </a:solidFill>
              </a:rPr>
              <a:t> + </a:t>
            </a:r>
            <a:r>
              <a:rPr lang="en" sz="1350">
                <a:solidFill>
                  <a:srgbClr val="7E504F"/>
                </a:solidFill>
              </a:rPr>
              <a:t>sentence</a:t>
            </a:r>
            <a:r>
              <a:rPr lang="en" sz="1350">
                <a:solidFill>
                  <a:schemeClr val="dk1"/>
                </a:solidFill>
              </a:rPr>
              <a:t>);</a:t>
            </a:r>
            <a:r>
              <a:rPr lang="en" sz="1350">
                <a:solidFill>
                  <a:srgbClr val="4E9072"/>
                </a:solidFill>
              </a:rPr>
              <a:t>//print their sentence back to them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E9072"/>
                </a:solidFill>
              </a:rPr>
              <a:t>//your code goes here to work with the String and print more output to the user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"Bye for now"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7E504F"/>
                </a:solidFill>
              </a:rPr>
              <a:t>kb</a:t>
            </a:r>
            <a:r>
              <a:rPr lang="en" sz="1350">
                <a:solidFill>
                  <a:schemeClr val="dk1"/>
                </a:solidFill>
              </a:rPr>
              <a:t>.close();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725" name="Google Shape;725;p62"/>
          <p:cNvSpPr txBox="1"/>
          <p:nvPr>
            <p:ph idx="1" type="body"/>
          </p:nvPr>
        </p:nvSpPr>
        <p:spPr>
          <a:xfrm>
            <a:off x="311700" y="634025"/>
            <a:ext cx="86532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and Run an application using the starter code below and the instructions.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 the methods from the String class to do the following: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Tell the user what the first character of their sentence was.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Tell the user what the last character of their sentence was. </a:t>
            </a:r>
            <a:r>
              <a:rPr lang="en" sz="1400"/>
              <a:t>Hint: use length() -1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Convert the sentence to all lowercase and display it to the user.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Check if the sentence contains the char ‘a’ and print the result to the user.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Check if the sentence contains the char ‘b’ and print the result to the user.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Check if the sentence contains the char ‘z’ and print the result to the user.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Replace all ‘a’ with ‘e’ and display the resulting sentence to the user.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3"/>
          <p:cNvSpPr txBox="1"/>
          <p:nvPr>
            <p:ph type="title"/>
          </p:nvPr>
        </p:nvSpPr>
        <p:spPr>
          <a:xfrm>
            <a:off x="311700" y="130800"/>
            <a:ext cx="85206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8 methods from Math and Random</a:t>
            </a:r>
            <a:endParaRPr/>
          </a:p>
        </p:txBody>
      </p:sp>
      <p:sp>
        <p:nvSpPr>
          <p:cNvPr id="731" name="Google Shape;731;p63"/>
          <p:cNvSpPr txBox="1"/>
          <p:nvPr>
            <p:ph idx="1" type="body"/>
          </p:nvPr>
        </p:nvSpPr>
        <p:spPr>
          <a:xfrm>
            <a:off x="311700" y="634025"/>
            <a:ext cx="86532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Run an application using the instructions below.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 the methods from the Math class and the Random class to do the following: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Use the Random class to generate a random int from 1 to 500 inclusive.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Tell the user what the randomly generated int is.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and display the result of ( 2 * randomNum)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and display the result of squaring the randomNum. </a:t>
            </a:r>
            <a:r>
              <a:rPr lang="en" sz="1400"/>
              <a:t>Hint use Math class method.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Calculate and display the result of the square root of the randomNum. </a:t>
            </a:r>
            <a:r>
              <a:rPr lang="en" sz="1400"/>
              <a:t>Hint use Math class method.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Explore the methods in Math and Random.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Specify the datatype and give the variable a name.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850" y="1881525"/>
            <a:ext cx="85206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 favoriteNumber;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char firstLetter;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double price;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boolean isSunny;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Initialization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a variable is declared, it can be assigned a value.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11850" y="1881525"/>
            <a:ext cx="85206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favoriteNumber = 17;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</a:t>
            </a:r>
            <a:r>
              <a:rPr lang="en" sz="1600"/>
              <a:t>irstLetter = ‘A’;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price = 9.63;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isSunny = true;</a:t>
            </a:r>
            <a:endParaRPr sz="16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429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Notice the datatype is not specified when assigning a value to the variable, but the value’s type must match the type that was specified when the variable was declared.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 and Initialization in 2 statements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24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</a:t>
            </a:r>
            <a:r>
              <a:rPr lang="en"/>
              <a:t>Specify the datatype and give the variable a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2 - Refer to the variable by name and assign it the initial value.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1850" y="1881525"/>
            <a:ext cx="85206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favoriteNumber;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favoriteNumber = 17;</a:t>
            </a: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firstLetter;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firstLetter = ‘A’;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price;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= 9.63;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isSunny;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isSunny = true;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 and Initialization in 1 statement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Specify the datatype, give the variable a name, and assign the initial value to it.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11850" y="1881525"/>
            <a:ext cx="85206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</a:rPr>
              <a:t>Syntax</a:t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favoriteNumber = 17;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firstLetter = ‘A’;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price = 9.63;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isSunny = true;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