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1C5999-317E-4ED5-B5FB-3720CCA9894D}">
  <a:tblStyle styleId="{5E1C5999-317E-4ED5-B5FB-3720CCA989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e144a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e144a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b9b51c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4b9b51c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b9b51c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b9b51c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e144a24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e144a24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an application using the starter code below.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Scanner(System.</a:t>
            </a:r>
            <a:r>
              <a:rPr lang="en" sz="1350">
                <a:solidFill>
                  <a:srgbClr val="0326CC"/>
                </a:solidFill>
              </a:rPr>
              <a:t>in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hour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7E504F"/>
                </a:solidFill>
              </a:rPr>
              <a:t>minute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the hour of the day? (8am is 8, 2pm is 14)"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hour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the minute of the hour? 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minute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.printf(</a:t>
            </a:r>
            <a:r>
              <a:rPr lang="en" sz="1350">
                <a:solidFill>
                  <a:srgbClr val="3933FF"/>
                </a:solidFill>
              </a:rPr>
              <a:t>"The current time is %02d:%02d"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rgbClr val="7E504F"/>
                </a:solidFill>
              </a:rPr>
              <a:t>hour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rgbClr val="7E504F"/>
                </a:solidFill>
              </a:rPr>
              <a:t>minute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2"/>
                </a:solidFill>
              </a:rPr>
              <a:t>After running the application, build on it to do the following: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Retrieve the seconds from the user and update the print to display those in the 24 hour clock time output as well.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Calculate and display the number of seconds since midnight.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Calculate and display the number of seconds remaining in the day.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Calculate and display the percentage of the day that has passed. 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You might run into problems when computing percentages with integers, so consider using floating-point.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4b9b51c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4b9b51c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b9b51c1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4b9b51c1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52dc3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52dc3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e144a24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e144a24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 or Application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I.P.O</a:t>
            </a:r>
            <a:r>
              <a:rPr lang="en" sz="1400"/>
              <a:t> = Input, Process, Output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</a:t>
            </a:r>
            <a:r>
              <a:rPr lang="en" sz="1400"/>
              <a:t> - data passed into the program from a file, keyboard, touchscreen, etc.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Process</a:t>
            </a:r>
            <a:r>
              <a:rPr lang="en" sz="1400"/>
              <a:t> - operations performed on the data, such as calculations, decisions, repetitions…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Output</a:t>
            </a:r>
            <a:r>
              <a:rPr lang="en" sz="1400"/>
              <a:t> - result produced by the processing of data is then stored or displayed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e144a2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e144a2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2e144a24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2e144a24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e144a24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e144a24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e144a24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2e144a24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18fd57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18fd57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18fd5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18fd5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Use place holders to format like this: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num1= 005 num2=100 num3=22.50 num4=3.14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2e144a24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2e144a24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 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interaction with the user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017725"/>
            <a:ext cx="85206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Syntax Example: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Scanner(System.</a:t>
            </a:r>
            <a:r>
              <a:rPr lang="en" sz="1350">
                <a:solidFill>
                  <a:srgbClr val="0326CC"/>
                </a:solidFill>
              </a:rPr>
              <a:t>in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your full name?"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.nextLine();	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"Nice to meet you,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". Can you guess the number I’m thinking of?"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.printf(</a:t>
            </a:r>
            <a:r>
              <a:rPr lang="en" sz="1350">
                <a:solidFill>
                  <a:srgbClr val="3933FF"/>
                </a:solidFill>
              </a:rPr>
              <a:t>"You guessed %5d I was thinking of 67.\n"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"Guess what color I’m thinking of."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color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"You guessed "</a:t>
            </a:r>
            <a:r>
              <a:rPr lang="en" sz="1350">
                <a:solidFill>
                  <a:schemeClr val="dk1"/>
                </a:solidFill>
              </a:rPr>
              <a:t> + </a:t>
            </a:r>
            <a:r>
              <a:rPr lang="en" sz="1350">
                <a:solidFill>
                  <a:srgbClr val="7E504F"/>
                </a:solidFill>
              </a:rPr>
              <a:t>color</a:t>
            </a:r>
            <a:r>
              <a:rPr lang="en" sz="1350">
                <a:solidFill>
                  <a:schemeClr val="dk1"/>
                </a:solidFill>
              </a:rPr>
              <a:t> + </a:t>
            </a:r>
            <a:r>
              <a:rPr lang="en" sz="1350">
                <a:solidFill>
                  <a:srgbClr val="3933FF"/>
                </a:solidFill>
              </a:rPr>
              <a:t>", I was thinking of blue."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.printf(</a:t>
            </a:r>
            <a:r>
              <a:rPr lang="en" sz="1350">
                <a:solidFill>
                  <a:srgbClr val="3933FF"/>
                </a:solidFill>
              </a:rPr>
              <a:t>"Bye for now %20s See you next time!"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.close();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21657" y="703870"/>
            <a:ext cx="8599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Run and Debug the following</a:t>
            </a:r>
            <a:r>
              <a:rPr b="1" lang="en" sz="1600"/>
              <a:t>: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Scanner(System.</a:t>
            </a:r>
            <a:r>
              <a:rPr lang="en" sz="1350">
                <a:solidFill>
                  <a:srgbClr val="0326CC"/>
                </a:solidFill>
              </a:rPr>
              <a:t>in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"Hello. Can you guess the number I’m thinking of?"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.printf(</a:t>
            </a:r>
            <a:r>
              <a:rPr lang="en" sz="1350">
                <a:solidFill>
                  <a:srgbClr val="3933FF"/>
                </a:solidFill>
              </a:rPr>
              <a:t>"You guessed %5d I was thinking of 67.\n"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.nextLine(); </a:t>
            </a:r>
            <a:r>
              <a:rPr lang="en" sz="1350">
                <a:solidFill>
                  <a:srgbClr val="4E9072"/>
                </a:solidFill>
              </a:rPr>
              <a:t>//user’s input can be read in instead of skipped over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your full name?"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.nextLine();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"Nice to meet you,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", see you next time!"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.close();</a:t>
            </a:r>
            <a:endParaRPr b="1" sz="1600"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</a:t>
            </a:r>
            <a:r>
              <a:rPr lang="en"/>
              <a:t>Scanner Bug 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11700" y="3826790"/>
            <a:ext cx="8520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BUG Explanation:</a:t>
            </a:r>
            <a:r>
              <a:rPr lang="en" sz="1600">
                <a:solidFill>
                  <a:srgbClr val="0097A7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Attempting to retrieve a line after a token, causes confusing behavior because the Scanner reads in a stream of characters, and when the “enter” key is hit by the user entering their number, it becomes part of the stream.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21650" y="767857"/>
            <a:ext cx="7753500" cy="305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Run and Debug the following: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Scanner(System.</a:t>
            </a:r>
            <a:r>
              <a:rPr lang="en" sz="1350">
                <a:solidFill>
                  <a:srgbClr val="0326CC"/>
                </a:solidFill>
              </a:rPr>
              <a:t>in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"Hello. Can you guess the number I’m thinking of?"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.printf(</a:t>
            </a:r>
            <a:r>
              <a:rPr lang="en" sz="1350">
                <a:solidFill>
                  <a:srgbClr val="3933FF"/>
                </a:solidFill>
              </a:rPr>
              <a:t>"You guessed %5d I was thinking of 67.\n"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7E504F"/>
                </a:solidFill>
              </a:rPr>
              <a:t>a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// scanner.nextLine(); //uncomment so the user’s input can be read in instead of skipped over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your full name?"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.nextLine();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"Nice to meet you,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fullName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", see you next time!"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E504F"/>
                </a:solidFill>
              </a:rPr>
              <a:t>scanner</a:t>
            </a:r>
            <a:r>
              <a:rPr lang="en" sz="1350">
                <a:solidFill>
                  <a:schemeClr val="dk1"/>
                </a:solidFill>
              </a:rPr>
              <a:t>.close();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21650" y="4635066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FIX:</a:t>
            </a:r>
            <a:r>
              <a:rPr lang="en" sz="1600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call scanner.nextLine() after the token retrieval so the actual next line of input is retrieved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39624" l="0" r="80330" t="0"/>
          <a:stretch/>
        </p:blipFill>
        <p:spPr>
          <a:xfrm>
            <a:off x="4227800" y="451550"/>
            <a:ext cx="946150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39624" l="19126" r="0" t="0"/>
          <a:stretch/>
        </p:blipFill>
        <p:spPr>
          <a:xfrm>
            <a:off x="5147225" y="451550"/>
            <a:ext cx="3890025" cy="3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4919675" y="767850"/>
            <a:ext cx="195300" cy="356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5224475" y="767850"/>
            <a:ext cx="195300" cy="356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995100"/>
            <a:ext cx="85206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Scanner(System.</a:t>
            </a:r>
            <a:r>
              <a:rPr lang="en" sz="1350">
                <a:solidFill>
                  <a:srgbClr val="0326CC"/>
                </a:solidFill>
              </a:rPr>
              <a:t>in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hour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7E504F"/>
                </a:solidFill>
              </a:rPr>
              <a:t>minute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the hour of the day? [Use a 24 hour clock (8am is 8, 2pm is 14)]"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E504F"/>
                </a:solidFill>
              </a:rPr>
              <a:t>hour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"What is the minute of the hour? 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minute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.nextInt();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.printf(</a:t>
            </a:r>
            <a:r>
              <a:rPr lang="en" sz="1350">
                <a:solidFill>
                  <a:srgbClr val="3933FF"/>
                </a:solidFill>
              </a:rPr>
              <a:t>"The current time is %02d:%02d"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rgbClr val="7E504F"/>
                </a:solidFill>
              </a:rPr>
              <a:t>hour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rgbClr val="7E504F"/>
                </a:solidFill>
              </a:rPr>
              <a:t>minute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557825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application using the starter code below.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11775" y="2805875"/>
            <a:ext cx="85206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After running the application, build on it to do the following: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Retrieve the seconds from the user and update the print to display those in the 24 hour clock time output as well.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Calculate and display the number of seconds since midnight.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Calculate and display the number of seconds remaining in the day.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Calculate and display the percentage of the day that has passed.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might run into problems when computing percentages with integers, so consider using floating-point.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557825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on the </a:t>
            </a:r>
            <a:r>
              <a:rPr lang="en"/>
              <a:t>application you debugged in Exercise 1 to create a guessing game.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311775" y="1068225"/>
            <a:ext cx="85206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application should do the following each time it is run: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Ask the user their full name.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Greet the user with their full name.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Ask the user to guess the number you are thinking of (between 1 and 100 inclusive).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Use the Scanner class to retrieve the user’s guess as an int.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Use the Random class from chapter 2 to generate a random int in the 1 to 100 inclusive range.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Use the Math class from chapter 2 to find the positive difference between their guess and the random int.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Ask the user for their nickname.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Print the user’s guess, the random generated int, and the difference so the user can see how close they were.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Print goodbye to the user, including their full name, and nickname.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System.out.println(“Bye “ + fullName + ”, also known as “ + nickName + “, see you next time!”);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Remember to close the Scanner input stream before the application exits.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557825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an application to request cm from the user and convert to feet and inches.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311775" y="1068225"/>
            <a:ext cx="85206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The application should do the following each time it is run: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Ask the user for the centimeters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Convert the centimeters to feet and inches (Note: 1 inch = 2.54 cm , there are 12 inches in a foot)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Print the number of feet and inches.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Remember to close the Scanner input stream before the application exits.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557825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printf in your applications from Exercises 1,2,3,4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11775" y="1068225"/>
            <a:ext cx="85206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Explore by doing the following. (Remember to save a backup first)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What happens if you try to display a value with type </a:t>
            </a:r>
            <a:r>
              <a:rPr lang="en" sz="1200">
                <a:solidFill>
                  <a:srgbClr val="333333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using </a:t>
            </a:r>
            <a:r>
              <a:rPr lang="en" sz="1200">
                <a:solidFill>
                  <a:srgbClr val="333333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\%f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What happens if you display a </a:t>
            </a:r>
            <a:r>
              <a:rPr lang="en" sz="1200">
                <a:solidFill>
                  <a:srgbClr val="333333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using </a:t>
            </a:r>
            <a:r>
              <a:rPr lang="en" sz="1200">
                <a:solidFill>
                  <a:srgbClr val="333333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\%d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?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What happens if you use two format specifiers, but then only provide one value?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erriweather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What happens if you use less format specifiers than values provided?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066550" y="3601050"/>
            <a:ext cx="1765750" cy="1227400"/>
          </a:xfrm>
          <a:prstGeom prst="flowChartDisp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87855" y="1840805"/>
            <a:ext cx="2626600" cy="164467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Process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-2195021">
            <a:off x="25941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 rot="2547338">
            <a:off x="2314339" y="946680"/>
            <a:ext cx="616427" cy="28220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90430" y="912580"/>
            <a:ext cx="2097800" cy="1184550"/>
          </a:xfrm>
          <a:prstGeom prst="flowChartInputOutpu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2547338">
            <a:off x="5514739" y="3232680"/>
            <a:ext cx="616427" cy="28220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44">
            <a:off x="27465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 rot="3196561">
            <a:off x="28989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 rot="5266997">
            <a:off x="3030815" y="12781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 rot="6845216">
            <a:off x="3030815" y="12781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 rot="-2195021">
            <a:off x="57945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 rot="44">
            <a:off x="59469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 rot="3196561">
            <a:off x="60993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 rot="5266997">
            <a:off x="6231215" y="36403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 rot="6845216">
            <a:off x="6231215" y="36403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3726100" y="2217500"/>
            <a:ext cx="1608000" cy="858900"/>
            <a:chOff x="4335700" y="845900"/>
            <a:chExt cx="1608000" cy="858900"/>
          </a:xfrm>
        </p:grpSpPr>
        <p:sp>
          <p:nvSpPr>
            <p:cNvPr id="77" name="Google Shape;77;p14"/>
            <p:cNvSpPr/>
            <p:nvPr/>
          </p:nvSpPr>
          <p:spPr>
            <a:xfrm>
              <a:off x="43357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640500" y="9221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6405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7929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9453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2501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21500" y="8459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2501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554900" y="13793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478700" y="8459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707300" y="1074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705850" y="931950"/>
            <a:ext cx="643800" cy="522025"/>
            <a:chOff x="1705850" y="931950"/>
            <a:chExt cx="643800" cy="522025"/>
          </a:xfrm>
        </p:grpSpPr>
        <p:sp>
          <p:nvSpPr>
            <p:cNvPr id="89" name="Google Shape;89;p14"/>
            <p:cNvSpPr/>
            <p:nvPr/>
          </p:nvSpPr>
          <p:spPr>
            <a:xfrm>
              <a:off x="1705850" y="996475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858250" y="1148875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027750" y="931950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251875" y="4196375"/>
            <a:ext cx="564021" cy="605825"/>
            <a:chOff x="6870875" y="1529375"/>
            <a:chExt cx="564021" cy="605825"/>
          </a:xfrm>
        </p:grpSpPr>
        <p:sp>
          <p:nvSpPr>
            <p:cNvPr id="93" name="Google Shape;93;p14"/>
            <p:cNvSpPr/>
            <p:nvPr/>
          </p:nvSpPr>
          <p:spPr>
            <a:xfrm>
              <a:off x="7069424" y="1529375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277096" y="1628481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870875" y="1727588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078547" y="1826694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7974" y="1925800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InputStream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35500" y="997125"/>
            <a:ext cx="883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Input</a:t>
            </a:r>
            <a:r>
              <a:rPr b="1" lang="en" sz="1800">
                <a:solidFill>
                  <a:srgbClr val="595959"/>
                </a:solidFill>
              </a:rPr>
              <a:t> 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Data the program receives from a keyboard, file, microphone, camera, other source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35500" y="1846825"/>
            <a:ext cx="746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InputStream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class for acquiring input from the source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35500" y="2696525"/>
            <a:ext cx="85968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System.in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</a:t>
            </a:r>
            <a:r>
              <a:rPr lang="en" sz="1800">
                <a:solidFill>
                  <a:srgbClr val="595959"/>
                </a:solidFill>
              </a:rPr>
              <a:t>predefined</a:t>
            </a:r>
            <a:r>
              <a:rPr lang="en" sz="1800">
                <a:solidFill>
                  <a:srgbClr val="595959"/>
                </a:solidFill>
              </a:rPr>
              <a:t> input stream object reference associated with the system’s standard input (the keyboard) that reads data one byte at a time from the system’s buffer and returns an int to the program. When there is no more data -1 is returned.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35500" y="4197525"/>
            <a:ext cx="869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Buffer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block of memory, or bucket that fills with data and passes it to the program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the Scanner class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11700" y="10177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97A7"/>
                </a:solidFill>
              </a:rPr>
              <a:t>The Scanner class, which is part of Java’s util package, can be used to read input from the keyboard by wrapping the System.in object, then use the Scanner methods available.</a:t>
            </a:r>
            <a:endParaRPr sz="1800">
              <a:solidFill>
                <a:srgbClr val="0097A7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11700" y="1662425"/>
            <a:ext cx="85206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Syntax Examples: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Scanner </a:t>
            </a:r>
            <a:r>
              <a:rPr lang="en" sz="1600">
                <a:solidFill>
                  <a:srgbClr val="7E504F"/>
                </a:solidFill>
              </a:rPr>
              <a:t>scanner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Scanner(System.</a:t>
            </a:r>
            <a:r>
              <a:rPr lang="en" sz="1600">
                <a:solidFill>
                  <a:srgbClr val="0326CC"/>
                </a:solidFill>
              </a:rPr>
              <a:t>in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7E504F"/>
                </a:solidFill>
              </a:rPr>
              <a:t>scanner</a:t>
            </a:r>
            <a:r>
              <a:rPr lang="en" sz="1600">
                <a:solidFill>
                  <a:schemeClr val="dk1"/>
                </a:solidFill>
              </a:rPr>
              <a:t>.nextInt();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String </a:t>
            </a:r>
            <a:r>
              <a:rPr lang="en" sz="1600">
                <a:solidFill>
                  <a:srgbClr val="7E504F"/>
                </a:solidFill>
              </a:rPr>
              <a:t>word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7E504F"/>
                </a:solidFill>
              </a:rPr>
              <a:t>scanner</a:t>
            </a:r>
            <a:r>
              <a:rPr lang="en" sz="1600">
                <a:solidFill>
                  <a:schemeClr val="dk1"/>
                </a:solidFill>
              </a:rPr>
              <a:t>.next();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String </a:t>
            </a:r>
            <a:r>
              <a:rPr lang="en" sz="1600">
                <a:solidFill>
                  <a:srgbClr val="7E504F"/>
                </a:solidFill>
              </a:rPr>
              <a:t>sentence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7E504F"/>
                </a:solidFill>
              </a:rPr>
              <a:t>scanner</a:t>
            </a:r>
            <a:r>
              <a:rPr lang="en" sz="1600">
                <a:solidFill>
                  <a:schemeClr val="dk1"/>
                </a:solidFill>
              </a:rPr>
              <a:t>.nextLine();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and OutputStream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35500" y="997125"/>
            <a:ext cx="883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Out</a:t>
            </a:r>
            <a:r>
              <a:rPr b="1" lang="en" sz="1800">
                <a:solidFill>
                  <a:srgbClr val="0097A7"/>
                </a:solidFill>
              </a:rPr>
              <a:t>put</a:t>
            </a:r>
            <a:r>
              <a:rPr b="1" lang="en" sz="1800">
                <a:solidFill>
                  <a:srgbClr val="595959"/>
                </a:solidFill>
              </a:rPr>
              <a:t> 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Data the program sends out to a screen, file or printer, speaker, or other device.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35500" y="1757225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Output</a:t>
            </a:r>
            <a:r>
              <a:rPr b="1" lang="en" sz="1800">
                <a:solidFill>
                  <a:srgbClr val="0097A7"/>
                </a:solidFill>
              </a:rPr>
              <a:t>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class that supports output by placing bytes of data into a buffer for the system to output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35500" y="2766325"/>
            <a:ext cx="85968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System.out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predefined OutputStream object reference associated with the system’s standard output (computer screen)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35500" y="3892725"/>
            <a:ext cx="86967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PrintStream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class that extends the OutputStream’s functionality, providing us with the print and println methods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and the System.out methods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35500" y="997125"/>
            <a:ext cx="883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print</a:t>
            </a:r>
            <a:r>
              <a:rPr b="1" lang="en" sz="1800">
                <a:solidFill>
                  <a:srgbClr val="595959"/>
                </a:solidFill>
              </a:rPr>
              <a:t> 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Prints the data with no new line character appended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35500" y="1757225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println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Prints the data with a new line character appended at the end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97A7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35500" y="2766325"/>
            <a:ext cx="85968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printf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Prints formatted data with no new line character appended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rgbClr val="595959"/>
                </a:solidFill>
              </a:rPr>
              <a:t>Uses a placeholder comprised of the % symbol and a character as the format specifier for each value that will be included in the printed String output</a:t>
            </a:r>
            <a:endParaRPr sz="1500"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>
                <a:solidFill>
                  <a:srgbClr val="595959"/>
                </a:solidFill>
              </a:rPr>
              <a:t>The variables containing the values associated with the placeholders are listed following the String containing the placeholders. The list of variables is separated by commas.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using System.out methods print, println, printf 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11700" y="1079050"/>
            <a:ext cx="85206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Syntax Examples: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System.out.</a:t>
            </a:r>
            <a:r>
              <a:rPr b="1" lang="en" sz="1600"/>
              <a:t>print</a:t>
            </a:r>
            <a:r>
              <a:rPr lang="en" sz="1600">
                <a:solidFill>
                  <a:schemeClr val="dk2"/>
                </a:solidFill>
              </a:rPr>
              <a:t>(“This will print a line with </a:t>
            </a:r>
            <a:r>
              <a:rPr b="1" lang="en" sz="1600">
                <a:solidFill>
                  <a:schemeClr val="dk2"/>
                </a:solidFill>
              </a:rPr>
              <a:t>no</a:t>
            </a:r>
            <a:r>
              <a:rPr lang="en" sz="1600">
                <a:solidFill>
                  <a:schemeClr val="dk2"/>
                </a:solidFill>
              </a:rPr>
              <a:t> new line character appended to the end”);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System.out.</a:t>
            </a:r>
            <a:r>
              <a:rPr b="1" lang="en" sz="1600"/>
              <a:t>println</a:t>
            </a:r>
            <a:r>
              <a:rPr lang="en" sz="1600">
                <a:solidFill>
                  <a:schemeClr val="dk2"/>
                </a:solidFill>
              </a:rPr>
              <a:t>(“This will print a line with a new line character appended to the end”);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System.out.</a:t>
            </a:r>
            <a:r>
              <a:rPr b="1" lang="en" sz="1600">
                <a:solidFill>
                  <a:schemeClr val="dk1"/>
                </a:solidFill>
              </a:rPr>
              <a:t>printf</a:t>
            </a:r>
            <a:r>
              <a:rPr lang="en" sz="1600">
                <a:solidFill>
                  <a:schemeClr val="dk2"/>
                </a:solidFill>
              </a:rPr>
              <a:t>(“Use place holders to format like this:\nnum1= %03d num2=%03d num3=%02.2f num4=%02.2f”, a, b, c, d);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using System.out methods print, println, printf 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1079050"/>
            <a:ext cx="85206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Syntax Examples: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int a = 5;     int b = 100;      double c = 22.5;      double d = 3.14159;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System.out.</a:t>
            </a:r>
            <a:r>
              <a:rPr b="1" lang="en" sz="1600"/>
              <a:t>printf</a:t>
            </a:r>
            <a:r>
              <a:rPr lang="en" sz="1600">
                <a:solidFill>
                  <a:srgbClr val="595959"/>
                </a:solidFill>
              </a:rPr>
              <a:t>(“Use place holders to format like this:\nnum1= %03d num2=%03d num3=%02.2f num4=%02.2f”, a, b, c, d);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printf</a:t>
            </a:r>
            <a:r>
              <a:rPr lang="en" sz="1600"/>
              <a:t> uses placeholders comprised of the % symbol and a character as the format specifier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variable</a:t>
            </a:r>
            <a:r>
              <a:rPr lang="en" sz="1600"/>
              <a:t>s</a:t>
            </a:r>
            <a:r>
              <a:rPr lang="en" sz="1600"/>
              <a:t> associated with </a:t>
            </a:r>
            <a:r>
              <a:rPr lang="en" sz="1600"/>
              <a:t>the</a:t>
            </a:r>
            <a:r>
              <a:rPr lang="en" sz="1600"/>
              <a:t> placeholders are listed at the end separated by commas.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Similar in concept to the print method, no new line character is appended unless “\n” is used</a:t>
            </a:r>
            <a:endParaRPr sz="1600"/>
          </a:p>
        </p:txBody>
      </p:sp>
      <p:sp>
        <p:nvSpPr>
          <p:cNvPr id="143" name="Google Shape;143;p20"/>
          <p:cNvSpPr txBox="1"/>
          <p:nvPr/>
        </p:nvSpPr>
        <p:spPr>
          <a:xfrm>
            <a:off x="311700" y="3870990"/>
            <a:ext cx="8520600" cy="103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Formatted Output: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place holders to format like this: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num1= 005 num2=100 num3=22.50 num4=3.14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System.out.printf</a:t>
            </a:r>
            <a:endParaRPr/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1466850" y="13753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5F5F5"/>
                </a:solidFill>
                <a:tableStyleId>{5E1C5999-317E-4ED5-B5FB-3720CCA9894D}</a:tableStyleId>
              </a:tblPr>
              <a:tblGrid>
                <a:gridCol w="1209675"/>
                <a:gridCol w="1495425"/>
                <a:gridCol w="3505200"/>
              </a:tblGrid>
              <a:tr h="27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 specifier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type(s)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%c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a single Unicode character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%d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int, long, short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a decimal integer value.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%o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int, long, short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an octal integer value.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%h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int, char, long, short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a hexadecimal integer value.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%f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float, double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a floating-point value.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%e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float, double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a floating-point value in scientific notation.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the characters in a String variable or literal.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%%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the "%" character.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%n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Prints the platform-specific new-line character.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21"/>
          <p:cNvSpPr txBox="1"/>
          <p:nvPr/>
        </p:nvSpPr>
        <p:spPr>
          <a:xfrm>
            <a:off x="311700" y="1017725"/>
            <a:ext cx="8520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97A7"/>
                </a:solidFill>
              </a:rPr>
              <a:t>Format Specifiers</a:t>
            </a:r>
            <a:endParaRPr sz="1800">
              <a:solidFill>
                <a:srgbClr val="0097A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