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9C3AF2-A7C4-4434-B537-30722E3E41C2}">
  <a:tblStyle styleId="{4A9C3AF2-A7C4-4434-B537-30722E3E41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4d6d2bda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4d6d2bda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318c7bcc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318c7bcc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33ee7dd2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33ee7dd2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33ee7dd2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33ee7dd2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4d6d2bda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4d6d2bda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our primitive data types: int, long, short, byte, char, float, double, boolean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33ee7dd2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33ee7dd2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33ee7dd2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933ee7dd2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33ee7dd2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33ee7dd2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33ee7dd2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933ee7dd2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933ee7dd2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933ee7dd2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4d6d2bda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4d6d2bda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33ee7dd2b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33ee7dd2b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33ee7dd2b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933ee7dd2b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33ee7dd2b_1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33ee7dd2b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933ee7dd2b_1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933ee7dd2b_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33ee7dd2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33ee7dd2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933ee7dd2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933ee7dd2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These are dependent branches also known as chaining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933ee7dd2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933ee7dd2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</a:t>
            </a:r>
            <a:r>
              <a:rPr lang="en">
                <a:solidFill>
                  <a:schemeClr val="dk1"/>
                </a:solidFill>
              </a:rPr>
              <a:t>dependent branches also known as chaining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933ee7dd2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933ee7dd2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933ee7dd2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933ee7dd2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933ee7dd2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933ee7dd2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4d6d2bda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4d6d2bda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933e6244e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933e6244e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933e6244e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933e6244e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933ee7dd2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933ee7dd2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these are independent if statements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933ee7dd2b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933ee7dd2b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these are independent if statements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933ee7dd2b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933ee7dd2b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33ee7dd2b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33ee7dd2b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</a:t>
            </a:r>
            <a:r>
              <a:rPr lang="en">
                <a:solidFill>
                  <a:schemeClr val="dk1"/>
                </a:solidFill>
              </a:rPr>
              <a:t>dependent branches also known as chaining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933ee7dd2b_1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933ee7dd2b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</a:t>
            </a:r>
            <a:r>
              <a:rPr lang="en">
                <a:solidFill>
                  <a:schemeClr val="dk1"/>
                </a:solidFill>
              </a:rPr>
              <a:t>dependent branches also known as chaining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933ee7dd2b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933ee7dd2b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</a:t>
            </a:r>
            <a:r>
              <a:rPr lang="en">
                <a:solidFill>
                  <a:schemeClr val="dk1"/>
                </a:solidFill>
              </a:rPr>
              <a:t>dependent branches also known as chaining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33ee7dd2b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33ee7dd2b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</a:t>
            </a:r>
            <a:r>
              <a:rPr lang="en">
                <a:solidFill>
                  <a:schemeClr val="dk1"/>
                </a:solidFill>
              </a:rPr>
              <a:t>dependent branches also known as chaining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933ee7dd2b_1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933ee7dd2b_1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4d6d2bda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4d6d2bda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933ee7dd2b_1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933ee7dd2b_1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933ee7dd2b_1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933ee7dd2b_1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933ee7dd2b_1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933ee7dd2b_1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933ee7dd2b_1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933ee7dd2b_1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933ee7dd2b_1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933ee7dd2b_1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933ee7dd2b_1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933ee7dd2b_1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933ee7dd2b_1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933ee7dd2b_1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933ee7dd2b_1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933ee7dd2b_1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933ee7dd2b_1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933ee7dd2b_1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933ee7dd2b_1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933ee7dd2b_1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4d6d2bda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4d6d2bda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933ee7dd2b_1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933ee7dd2b_1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933ee7dd2b_1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933ee7dd2b_1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933ee7dd2b_1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933ee7dd2b_1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933ee7dd2b_1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933ee7dd2b_1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933ee7dd2b_1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933ee7dd2b_1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933ee7dd2b_1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933ee7dd2b_1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33ee7dd2b_1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33ee7dd2b_1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933ee7dd2b_1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933ee7dd2b_1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933ee7dd2b_1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933ee7dd2b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933ee7dd2b_1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933ee7dd2b_1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33ee7dd2b_1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33ee7dd2b_1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933ee7dd2b_1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933ee7dd2b_1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933ee7dd2b_1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933ee7dd2b_1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933ee7dd2b_1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933ee7dd2b_1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933ee7dd2b_1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933ee7dd2b_1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933ee7dd2b_1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933ee7dd2b_1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933ee7dd2b_1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933ee7dd2b_1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933ee7dd2b_1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933ee7dd2b_1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933ee7dd2b_1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933ee7dd2b_1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933ee7dd2b_1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933ee7dd2b_1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933ee7dd2b_1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933ee7dd2b_1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4d6d2bda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4d6d2bda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933ee7dd2b_1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933ee7dd2b_1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933ee7dd2b_1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933ee7dd2b_1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933ee7dd2b_1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933ee7dd2b_1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933ee7dd2b_1_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933ee7dd2b_1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933ee7dd2b_1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933ee7dd2b_1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933ee7dd2b_1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933ee7dd2b_1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94d6d2bda0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94d6d2bda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933ee7dd2b_1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933ee7dd2b_1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933ee7dd2b_1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933ee7dd2b_1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933ee7dd2b_1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933ee7dd2b_1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4d6d2bda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4d6d2bda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933ee7dd2b_1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933ee7dd2b_1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933ee7dd2b_1_1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933ee7dd2b_1_1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933ee7dd2b_1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933ee7dd2b_1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933ee7dd2b_1_1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933ee7dd2b_1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933ee7dd2b_1_1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933ee7dd2b_1_1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933ee7dd2b_1_1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933ee7dd2b_1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933ee7dd2b_1_1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933ee7dd2b_1_1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933ee7dd2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933ee7dd2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31A68"/>
              </a:solidFill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933ee7dd2b_1_1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933ee7dd2b_1_1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31A68"/>
              </a:solidFill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933ee7dd2b_1_1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933ee7dd2b_1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31A68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4d6d2bda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4d6d2bda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933ee7dd2b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933ee7dd2b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31A68"/>
              </a:solidFill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933ee7dd2b_1_1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933ee7dd2b_1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31A68"/>
              </a:solidFill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951c77b7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951c77b7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31A68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1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1.jpg"/><Relationship Id="rId5" Type="http://schemas.openxmlformats.org/officeDocument/2006/relationships/image" Target="../media/image3.png"/><Relationship Id="rId6" Type="http://schemas.openxmlformats.org/officeDocument/2006/relationships/image" Target="../media/image1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15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9.jpg"/><Relationship Id="rId4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6.png"/><Relationship Id="rId4" Type="http://schemas.openxmlformats.org/officeDocument/2006/relationships/image" Target="../media/image1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3.jpg"/><Relationship Id="rId4" Type="http://schemas.openxmlformats.org/officeDocument/2006/relationships/image" Target="../media/image8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2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0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1 Chapter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if - else</a:t>
            </a:r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387900" y="1000075"/>
            <a:ext cx="530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How do we use an if-else statement in Java?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311850" y="1729125"/>
            <a:ext cx="30528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97A7"/>
                </a:solidFill>
              </a:rPr>
              <a:t>Syntax</a:t>
            </a:r>
            <a:endParaRPr b="1" sz="1600">
              <a:solidFill>
                <a:srgbClr val="0097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97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boolean isSunny = </a:t>
            </a:r>
            <a:r>
              <a:rPr lang="en" sz="1600">
                <a:solidFill>
                  <a:srgbClr val="FF0000"/>
                </a:solidFill>
              </a:rPr>
              <a:t>false</a:t>
            </a:r>
            <a:r>
              <a:rPr lang="en" sz="1600"/>
              <a:t>;</a:t>
            </a:r>
            <a:endParaRPr sz="1600"/>
          </a:p>
        </p:txBody>
      </p:sp>
      <p:sp>
        <p:nvSpPr>
          <p:cNvPr id="157" name="Google Shape;157;p22"/>
          <p:cNvSpPr txBox="1"/>
          <p:nvPr/>
        </p:nvSpPr>
        <p:spPr>
          <a:xfrm>
            <a:off x="307625" y="2698725"/>
            <a:ext cx="53076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if( isSunny ){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System.out.println(“Go to the beach!”);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}</a:t>
            </a:r>
            <a:endParaRPr b="1"/>
          </a:p>
        </p:txBody>
      </p:sp>
      <p:sp>
        <p:nvSpPr>
          <p:cNvPr id="158" name="Google Shape;158;p22"/>
          <p:cNvSpPr/>
          <p:nvPr/>
        </p:nvSpPr>
        <p:spPr>
          <a:xfrm>
            <a:off x="3468850" y="1729125"/>
            <a:ext cx="1384500" cy="1353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3492298" y="2455650"/>
            <a:ext cx="985800" cy="29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isSunny</a:t>
            </a:r>
            <a:endParaRPr sz="1200"/>
          </a:p>
        </p:txBody>
      </p:sp>
      <p:sp>
        <p:nvSpPr>
          <p:cNvPr id="160" name="Google Shape;160;p22"/>
          <p:cNvSpPr txBox="1"/>
          <p:nvPr/>
        </p:nvSpPr>
        <p:spPr>
          <a:xfrm>
            <a:off x="3550531" y="1980600"/>
            <a:ext cx="8868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</a:t>
            </a:r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3694850" y="2698725"/>
            <a:ext cx="5700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false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 rotWithShape="1">
          <a:blip r:embed="rId3">
            <a:alphaModFix/>
          </a:blip>
          <a:srcRect b="0" l="8688" r="23853" t="0"/>
          <a:stretch/>
        </p:blipFill>
        <p:spPr>
          <a:xfrm>
            <a:off x="5464525" y="2"/>
            <a:ext cx="3679474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/>
        </p:nvSpPr>
        <p:spPr>
          <a:xfrm>
            <a:off x="307625" y="3707175"/>
            <a:ext cx="53076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else{</a:t>
            </a:r>
            <a:endParaRPr b="1" sz="16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System.out.println(“Go to the movies.”);</a:t>
            </a:r>
            <a:endParaRPr b="1" sz="1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}</a:t>
            </a:r>
            <a:endParaRPr b="1"/>
          </a:p>
        </p:txBody>
      </p:sp>
      <p:sp>
        <p:nvSpPr>
          <p:cNvPr id="164" name="Google Shape;164;p22"/>
          <p:cNvSpPr txBox="1"/>
          <p:nvPr/>
        </p:nvSpPr>
        <p:spPr>
          <a:xfrm>
            <a:off x="410950" y="1333275"/>
            <a:ext cx="29160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FALSE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</a:t>
            </a:r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311700" y="1017725"/>
            <a:ext cx="8198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Can we </a:t>
            </a:r>
            <a:r>
              <a:rPr b="1" lang="en" sz="1800">
                <a:solidFill>
                  <a:schemeClr val="accent5"/>
                </a:solidFill>
              </a:rPr>
              <a:t>use decision branches with </a:t>
            </a:r>
            <a:r>
              <a:rPr b="1" lang="en" sz="1800">
                <a:solidFill>
                  <a:schemeClr val="dk2"/>
                </a:solidFill>
              </a:rPr>
              <a:t>other</a:t>
            </a:r>
            <a:r>
              <a:rPr b="1" lang="en" sz="1800">
                <a:solidFill>
                  <a:schemeClr val="accent5"/>
                </a:solidFill>
              </a:rPr>
              <a:t> primitive </a:t>
            </a:r>
            <a:r>
              <a:rPr b="1" lang="en" sz="1800">
                <a:solidFill>
                  <a:schemeClr val="accent5"/>
                </a:solidFill>
              </a:rPr>
              <a:t>data types</a:t>
            </a:r>
            <a:r>
              <a:rPr b="1" lang="en" sz="1800">
                <a:solidFill>
                  <a:schemeClr val="accent5"/>
                </a:solidFill>
              </a:rPr>
              <a:t>?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2142000" y="1800000"/>
            <a:ext cx="4860000" cy="17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dk1"/>
                </a:solidFill>
              </a:rPr>
              <a:t>YES</a:t>
            </a:r>
            <a:endParaRPr sz="9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</a:t>
            </a:r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311700" y="1017725"/>
            <a:ext cx="8198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Will it work the same</a:t>
            </a:r>
            <a:r>
              <a:rPr b="1" lang="en" sz="1800">
                <a:solidFill>
                  <a:schemeClr val="accent5"/>
                </a:solidFill>
              </a:rPr>
              <a:t>?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2142000" y="1800000"/>
            <a:ext cx="4860000" cy="17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dk1"/>
                </a:solidFill>
              </a:rPr>
              <a:t>YES</a:t>
            </a:r>
            <a:endParaRPr sz="9600">
              <a:solidFill>
                <a:schemeClr val="dk1"/>
              </a:solidFill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349950" y="3496125"/>
            <a:ext cx="84444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The condition within the parentheses is evaluated to make a decision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TRUE</a:t>
            </a:r>
            <a:r>
              <a:rPr lang="en" sz="1600">
                <a:solidFill>
                  <a:srgbClr val="595959"/>
                </a:solidFill>
              </a:rPr>
              <a:t> </a:t>
            </a:r>
            <a:r>
              <a:rPr lang="en" sz="1600" u="sng">
                <a:solidFill>
                  <a:schemeClr val="accent5"/>
                </a:solidFill>
              </a:rPr>
              <a:t>enter if</a:t>
            </a:r>
            <a:r>
              <a:rPr lang="en" sz="1600">
                <a:solidFill>
                  <a:srgbClr val="595959"/>
                </a:solidFill>
              </a:rPr>
              <a:t> block and execute the code in it 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FALSE</a:t>
            </a:r>
            <a:r>
              <a:rPr lang="en" sz="1600">
                <a:solidFill>
                  <a:srgbClr val="595959"/>
                </a:solidFill>
              </a:rPr>
              <a:t> </a:t>
            </a:r>
            <a:r>
              <a:rPr lang="en" sz="1600" u="sng">
                <a:solidFill>
                  <a:schemeClr val="accent5"/>
                </a:solidFill>
              </a:rPr>
              <a:t>skip if</a:t>
            </a:r>
            <a:r>
              <a:rPr lang="en" sz="1600">
                <a:solidFill>
                  <a:srgbClr val="595959"/>
                </a:solidFill>
              </a:rPr>
              <a:t> block</a:t>
            </a:r>
            <a:endParaRPr sz="160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</a:t>
            </a:r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311700" y="1017725"/>
            <a:ext cx="8198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Is there anything different when using</a:t>
            </a:r>
            <a:r>
              <a:rPr b="1" lang="en" sz="1800">
                <a:solidFill>
                  <a:schemeClr val="accent5"/>
                </a:solidFill>
              </a:rPr>
              <a:t> </a:t>
            </a:r>
            <a:r>
              <a:rPr b="1" lang="en" sz="1800">
                <a:solidFill>
                  <a:schemeClr val="dk2"/>
                </a:solidFill>
              </a:rPr>
              <a:t>non-boolean</a:t>
            </a:r>
            <a:r>
              <a:rPr b="1" lang="en" sz="1800">
                <a:solidFill>
                  <a:schemeClr val="accent5"/>
                </a:solidFill>
              </a:rPr>
              <a:t> data types</a:t>
            </a:r>
            <a:r>
              <a:rPr b="1" lang="en" sz="1800">
                <a:solidFill>
                  <a:schemeClr val="accent5"/>
                </a:solidFill>
              </a:rPr>
              <a:t>?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2142000" y="1800000"/>
            <a:ext cx="4860000" cy="17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dk1"/>
                </a:solidFill>
              </a:rPr>
              <a:t>YES</a:t>
            </a:r>
            <a:endParaRPr sz="9600">
              <a:solidFill>
                <a:schemeClr val="dk1"/>
              </a:solidFill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349950" y="3877125"/>
            <a:ext cx="84444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The </a:t>
            </a:r>
            <a:r>
              <a:rPr lang="en" sz="1600">
                <a:solidFill>
                  <a:schemeClr val="accent5"/>
                </a:solidFill>
              </a:rPr>
              <a:t>condition</a:t>
            </a:r>
            <a:r>
              <a:rPr lang="en" sz="1600">
                <a:solidFill>
                  <a:schemeClr val="dk2"/>
                </a:solidFill>
              </a:rPr>
              <a:t> within the if statement will be an </a:t>
            </a:r>
            <a:r>
              <a:rPr lang="en" sz="1600">
                <a:solidFill>
                  <a:schemeClr val="accent5"/>
                </a:solidFill>
              </a:rPr>
              <a:t>expression</a:t>
            </a:r>
            <a:r>
              <a:rPr lang="en" sz="1600">
                <a:solidFill>
                  <a:schemeClr val="dk2"/>
                </a:solidFill>
              </a:rPr>
              <a:t> that gets evaluated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as true or false to decide whether to enter the block or not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Operators for All Primitive Data Types</a:t>
            </a:r>
            <a:endParaRPr/>
          </a:p>
        </p:txBody>
      </p:sp>
      <p:sp>
        <p:nvSpPr>
          <p:cNvPr id="193" name="Google Shape;193;p26"/>
          <p:cNvSpPr txBox="1"/>
          <p:nvPr/>
        </p:nvSpPr>
        <p:spPr>
          <a:xfrm>
            <a:off x="1280538" y="1762575"/>
            <a:ext cx="714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!</a:t>
            </a:r>
            <a:r>
              <a:rPr lang="en" sz="2400">
                <a:solidFill>
                  <a:schemeClr val="accent5"/>
                </a:solidFill>
              </a:rPr>
              <a:t>=</a:t>
            </a:r>
            <a:endParaRPr b="1" sz="2400">
              <a:solidFill>
                <a:schemeClr val="accent5"/>
              </a:solidFill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1280538" y="2374150"/>
            <a:ext cx="714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&gt;</a:t>
            </a:r>
            <a:endParaRPr b="1" sz="2400">
              <a:solidFill>
                <a:schemeClr val="accent5"/>
              </a:solidFill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1280538" y="3597300"/>
            <a:ext cx="714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&lt;</a:t>
            </a:r>
            <a:endParaRPr b="1" sz="2400">
              <a:solidFill>
                <a:schemeClr val="accent5"/>
              </a:solidFill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1280538" y="4208875"/>
            <a:ext cx="714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&lt;=</a:t>
            </a:r>
            <a:endParaRPr b="1" sz="2400">
              <a:solidFill>
                <a:schemeClr val="accent5"/>
              </a:solidFill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1280538" y="2985725"/>
            <a:ext cx="714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&gt;=</a:t>
            </a:r>
            <a:endParaRPr b="1" sz="2400">
              <a:solidFill>
                <a:schemeClr val="accent5"/>
              </a:solidFill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1280538" y="1151000"/>
            <a:ext cx="714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=</a:t>
            </a:r>
            <a:r>
              <a:rPr lang="en" sz="2400">
                <a:solidFill>
                  <a:schemeClr val="accent5"/>
                </a:solidFill>
              </a:rPr>
              <a:t>=</a:t>
            </a:r>
            <a:endParaRPr b="1" sz="2400">
              <a:solidFill>
                <a:schemeClr val="accent5"/>
              </a:solidFill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2756850" y="1212050"/>
            <a:ext cx="27225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</a:t>
            </a:r>
            <a:endParaRPr/>
          </a:p>
        </p:txBody>
      </p:sp>
      <p:sp>
        <p:nvSpPr>
          <p:cNvPr id="200" name="Google Shape;200;p26"/>
          <p:cNvSpPr txBox="1"/>
          <p:nvPr/>
        </p:nvSpPr>
        <p:spPr>
          <a:xfrm>
            <a:off x="2756850" y="1823625"/>
            <a:ext cx="27225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EQUAL</a:t>
            </a:r>
            <a:endParaRPr/>
          </a:p>
        </p:txBody>
      </p:sp>
      <p:sp>
        <p:nvSpPr>
          <p:cNvPr id="201" name="Google Shape;201;p26"/>
          <p:cNvSpPr txBox="1"/>
          <p:nvPr/>
        </p:nvSpPr>
        <p:spPr>
          <a:xfrm>
            <a:off x="2756850" y="4269925"/>
            <a:ext cx="27225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THAN OR EQUAL</a:t>
            </a:r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2756850" y="3046775"/>
            <a:ext cx="27225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GREATER THAN OR EQUAL</a:t>
            </a:r>
            <a:endParaRPr/>
          </a:p>
        </p:txBody>
      </p:sp>
      <p:sp>
        <p:nvSpPr>
          <p:cNvPr id="203" name="Google Shape;203;p26"/>
          <p:cNvSpPr txBox="1"/>
          <p:nvPr/>
        </p:nvSpPr>
        <p:spPr>
          <a:xfrm>
            <a:off x="2756850" y="2435200"/>
            <a:ext cx="27225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GREATER THAN</a:t>
            </a:r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2756850" y="3658350"/>
            <a:ext cx="27225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THAN</a:t>
            </a:r>
            <a:endParaRPr/>
          </a:p>
        </p:txBody>
      </p:sp>
      <p:sp>
        <p:nvSpPr>
          <p:cNvPr id="205" name="Google Shape;205;p26"/>
          <p:cNvSpPr txBox="1"/>
          <p:nvPr/>
        </p:nvSpPr>
        <p:spPr>
          <a:xfrm>
            <a:off x="5852575" y="1762575"/>
            <a:ext cx="12987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x </a:t>
            </a:r>
            <a:r>
              <a:rPr lang="en" sz="2400">
                <a:solidFill>
                  <a:schemeClr val="accent5"/>
                </a:solidFill>
              </a:rPr>
              <a:t>!=</a:t>
            </a:r>
            <a:r>
              <a:rPr lang="en" sz="2400">
                <a:solidFill>
                  <a:schemeClr val="dk1"/>
                </a:solidFill>
              </a:rPr>
              <a:t> y</a:t>
            </a:r>
            <a:endParaRPr b="1" sz="2400">
              <a:solidFill>
                <a:schemeClr val="accent5"/>
              </a:solidFill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5852575" y="2374150"/>
            <a:ext cx="12987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x </a:t>
            </a:r>
            <a:r>
              <a:rPr lang="en" sz="2400">
                <a:solidFill>
                  <a:schemeClr val="accent5"/>
                </a:solidFill>
              </a:rPr>
              <a:t>&gt;</a:t>
            </a:r>
            <a:r>
              <a:rPr lang="en" sz="2400">
                <a:solidFill>
                  <a:schemeClr val="dk1"/>
                </a:solidFill>
              </a:rPr>
              <a:t> y</a:t>
            </a:r>
            <a:endParaRPr b="1" sz="2400">
              <a:solidFill>
                <a:schemeClr val="accent5"/>
              </a:solidFill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5852575" y="3597300"/>
            <a:ext cx="12987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x </a:t>
            </a:r>
            <a:r>
              <a:rPr lang="en" sz="2400">
                <a:solidFill>
                  <a:schemeClr val="accent5"/>
                </a:solidFill>
              </a:rPr>
              <a:t>&lt;</a:t>
            </a:r>
            <a:r>
              <a:rPr lang="en" sz="2400">
                <a:solidFill>
                  <a:schemeClr val="dk1"/>
                </a:solidFill>
              </a:rPr>
              <a:t> y</a:t>
            </a:r>
            <a:endParaRPr b="1" sz="2400">
              <a:solidFill>
                <a:schemeClr val="accent5"/>
              </a:solidFill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5852575" y="4208875"/>
            <a:ext cx="12987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x </a:t>
            </a:r>
            <a:r>
              <a:rPr lang="en" sz="2400">
                <a:solidFill>
                  <a:schemeClr val="accent5"/>
                </a:solidFill>
              </a:rPr>
              <a:t>&lt;=</a:t>
            </a:r>
            <a:r>
              <a:rPr lang="en" sz="2400">
                <a:solidFill>
                  <a:schemeClr val="dk1"/>
                </a:solidFill>
              </a:rPr>
              <a:t> y</a:t>
            </a:r>
            <a:endParaRPr b="1" sz="2400">
              <a:solidFill>
                <a:schemeClr val="accent5"/>
              </a:solidFill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5852575" y="2985725"/>
            <a:ext cx="12987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x </a:t>
            </a:r>
            <a:r>
              <a:rPr lang="en" sz="2400">
                <a:solidFill>
                  <a:schemeClr val="accent5"/>
                </a:solidFill>
              </a:rPr>
              <a:t>&gt;=</a:t>
            </a:r>
            <a:r>
              <a:rPr lang="en" sz="2400">
                <a:solidFill>
                  <a:schemeClr val="dk1"/>
                </a:solidFill>
              </a:rPr>
              <a:t> y</a:t>
            </a:r>
            <a:endParaRPr b="1" sz="2400">
              <a:solidFill>
                <a:schemeClr val="accent5"/>
              </a:solidFill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5852575" y="1151000"/>
            <a:ext cx="12987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x </a:t>
            </a:r>
            <a:r>
              <a:rPr lang="en" sz="2400">
                <a:solidFill>
                  <a:schemeClr val="accent5"/>
                </a:solidFill>
              </a:rPr>
              <a:t>==</a:t>
            </a:r>
            <a:r>
              <a:rPr lang="en" sz="2400">
                <a:solidFill>
                  <a:schemeClr val="dk1"/>
                </a:solidFill>
              </a:rPr>
              <a:t> y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endParaRPr/>
          </a:p>
        </p:txBody>
      </p:sp>
      <p:sp>
        <p:nvSpPr>
          <p:cNvPr id="216" name="Google Shape;216;p27"/>
          <p:cNvSpPr txBox="1"/>
          <p:nvPr/>
        </p:nvSpPr>
        <p:spPr>
          <a:xfrm>
            <a:off x="387900" y="1000075"/>
            <a:ext cx="695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How does an if statement with a conditional expression work?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17" name="Google Shape;217;p27"/>
          <p:cNvPicPr preferRelativeResize="0"/>
          <p:nvPr/>
        </p:nvPicPr>
        <p:blipFill rotWithShape="1">
          <a:blip r:embed="rId3">
            <a:alphaModFix/>
          </a:blip>
          <a:srcRect b="26984" l="30723" r="28792" t="25550"/>
          <a:stretch/>
        </p:blipFill>
        <p:spPr>
          <a:xfrm>
            <a:off x="7422924" y="603732"/>
            <a:ext cx="1539626" cy="1805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0125" y="2508094"/>
            <a:ext cx="3513874" cy="263540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7"/>
          <p:cNvSpPr/>
          <p:nvPr/>
        </p:nvSpPr>
        <p:spPr>
          <a:xfrm>
            <a:off x="1651200" y="1572775"/>
            <a:ext cx="2475000" cy="1257025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degrees &gt; 80</a:t>
            </a:r>
            <a:endParaRPr/>
          </a:p>
        </p:txBody>
      </p:sp>
      <p:sp>
        <p:nvSpPr>
          <p:cNvPr id="220" name="Google Shape;220;p27"/>
          <p:cNvSpPr/>
          <p:nvPr/>
        </p:nvSpPr>
        <p:spPr>
          <a:xfrm flipH="1" rot="-2544488">
            <a:off x="1928225" y="2808778"/>
            <a:ext cx="670811" cy="13143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7"/>
          <p:cNvSpPr/>
          <p:nvPr/>
        </p:nvSpPr>
        <p:spPr>
          <a:xfrm>
            <a:off x="918850" y="3177150"/>
            <a:ext cx="1539625" cy="57270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the beach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if</a:t>
            </a:r>
            <a:endParaRPr/>
          </a:p>
        </p:txBody>
      </p:sp>
      <p:sp>
        <p:nvSpPr>
          <p:cNvPr id="227" name="Google Shape;227;p28"/>
          <p:cNvSpPr txBox="1"/>
          <p:nvPr/>
        </p:nvSpPr>
        <p:spPr>
          <a:xfrm>
            <a:off x="311700" y="847675"/>
            <a:ext cx="704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How does an if statement with a conditional expression work?</a:t>
            </a:r>
            <a:endParaRPr b="1" sz="1800">
              <a:solidFill>
                <a:schemeClr val="accent5"/>
              </a:solidFill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311850" y="1729125"/>
            <a:ext cx="30528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97A7"/>
                </a:solidFill>
              </a:rPr>
              <a:t>Syntax</a:t>
            </a:r>
            <a:endParaRPr b="1" sz="1600">
              <a:solidFill>
                <a:srgbClr val="0097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97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int degrees = 85;</a:t>
            </a:r>
            <a:endParaRPr sz="1600"/>
          </a:p>
        </p:txBody>
      </p:sp>
      <p:pic>
        <p:nvPicPr>
          <p:cNvPr id="229" name="Google Shape;2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125" y="2508094"/>
            <a:ext cx="3513874" cy="263540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8"/>
          <p:cNvSpPr txBox="1"/>
          <p:nvPr/>
        </p:nvSpPr>
        <p:spPr>
          <a:xfrm>
            <a:off x="307625" y="2811100"/>
            <a:ext cx="5307600" cy="22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if( </a:t>
            </a:r>
            <a:r>
              <a:rPr b="1" lang="en" sz="1600">
                <a:solidFill>
                  <a:schemeClr val="dk1"/>
                </a:solidFill>
              </a:rPr>
              <a:t>degrees &gt; 80</a:t>
            </a:r>
            <a:r>
              <a:rPr lang="en" sz="1600">
                <a:solidFill>
                  <a:schemeClr val="dk1"/>
                </a:solidFill>
              </a:rPr>
              <a:t> ){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System.out.println(“Go to the beach!”);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}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8"/>
          <p:cNvSpPr/>
          <p:nvPr/>
        </p:nvSpPr>
        <p:spPr>
          <a:xfrm>
            <a:off x="3468850" y="1729125"/>
            <a:ext cx="1384500" cy="1353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8"/>
          <p:cNvSpPr/>
          <p:nvPr/>
        </p:nvSpPr>
        <p:spPr>
          <a:xfrm>
            <a:off x="3492298" y="2455650"/>
            <a:ext cx="985800" cy="29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degrees</a:t>
            </a:r>
            <a:endParaRPr sz="1200"/>
          </a:p>
        </p:txBody>
      </p:sp>
      <p:sp>
        <p:nvSpPr>
          <p:cNvPr id="233" name="Google Shape;233;p28"/>
          <p:cNvSpPr txBox="1"/>
          <p:nvPr/>
        </p:nvSpPr>
        <p:spPr>
          <a:xfrm>
            <a:off x="3550531" y="1980600"/>
            <a:ext cx="8868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234" name="Google Shape;234;p28"/>
          <p:cNvSpPr txBox="1"/>
          <p:nvPr/>
        </p:nvSpPr>
        <p:spPr>
          <a:xfrm>
            <a:off x="3694850" y="2698725"/>
            <a:ext cx="5700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85</a:t>
            </a:r>
            <a:endParaRPr/>
          </a:p>
        </p:txBody>
      </p:sp>
      <p:pic>
        <p:nvPicPr>
          <p:cNvPr id="235" name="Google Shape;235;p28"/>
          <p:cNvPicPr preferRelativeResize="0"/>
          <p:nvPr/>
        </p:nvPicPr>
        <p:blipFill rotWithShape="1">
          <a:blip r:embed="rId4">
            <a:alphaModFix/>
          </a:blip>
          <a:srcRect b="26984" l="30723" r="28792" t="25550"/>
          <a:stretch/>
        </p:blipFill>
        <p:spPr>
          <a:xfrm>
            <a:off x="7422924" y="603732"/>
            <a:ext cx="1539626" cy="180506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8"/>
          <p:cNvSpPr txBox="1"/>
          <p:nvPr/>
        </p:nvSpPr>
        <p:spPr>
          <a:xfrm>
            <a:off x="410950" y="1257075"/>
            <a:ext cx="29160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TRUE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6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if</a:t>
            </a:r>
            <a:endParaRPr/>
          </a:p>
        </p:txBody>
      </p:sp>
      <p:sp>
        <p:nvSpPr>
          <p:cNvPr id="242" name="Google Shape;242;p29"/>
          <p:cNvSpPr txBox="1"/>
          <p:nvPr/>
        </p:nvSpPr>
        <p:spPr>
          <a:xfrm>
            <a:off x="311700" y="847675"/>
            <a:ext cx="844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How does an if statement with a conditional expression work?</a:t>
            </a:r>
            <a:endParaRPr b="1" sz="1800">
              <a:solidFill>
                <a:schemeClr val="accent5"/>
              </a:solidFill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311850" y="1729125"/>
            <a:ext cx="30528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97A7"/>
                </a:solidFill>
              </a:rPr>
              <a:t>Syntax</a:t>
            </a:r>
            <a:endParaRPr b="1" sz="1600">
              <a:solidFill>
                <a:srgbClr val="0097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97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int degrees = </a:t>
            </a:r>
            <a:r>
              <a:rPr lang="en" sz="1600">
                <a:solidFill>
                  <a:srgbClr val="FF0000"/>
                </a:solidFill>
              </a:rPr>
              <a:t>54</a:t>
            </a:r>
            <a:r>
              <a:rPr lang="en" sz="1600"/>
              <a:t>;</a:t>
            </a:r>
            <a:endParaRPr sz="1600"/>
          </a:p>
        </p:txBody>
      </p:sp>
      <p:sp>
        <p:nvSpPr>
          <p:cNvPr id="244" name="Google Shape;244;p29"/>
          <p:cNvSpPr txBox="1"/>
          <p:nvPr/>
        </p:nvSpPr>
        <p:spPr>
          <a:xfrm>
            <a:off x="307625" y="2811100"/>
            <a:ext cx="5307600" cy="22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if( </a:t>
            </a:r>
            <a:r>
              <a:rPr b="1" lang="en" sz="1600">
                <a:solidFill>
                  <a:schemeClr val="dk1"/>
                </a:solidFill>
              </a:rPr>
              <a:t>degrees &gt; 80</a:t>
            </a:r>
            <a:r>
              <a:rPr lang="en" sz="1600">
                <a:solidFill>
                  <a:schemeClr val="dk1"/>
                </a:solidFill>
              </a:rPr>
              <a:t> ){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System.out.println(“Go to the beach!”);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}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/>
          <p:nvPr/>
        </p:nvSpPr>
        <p:spPr>
          <a:xfrm>
            <a:off x="3468850" y="1729125"/>
            <a:ext cx="1384500" cy="1353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9"/>
          <p:cNvSpPr/>
          <p:nvPr/>
        </p:nvSpPr>
        <p:spPr>
          <a:xfrm>
            <a:off x="3492298" y="2455650"/>
            <a:ext cx="985800" cy="29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degrees</a:t>
            </a:r>
            <a:endParaRPr sz="1200"/>
          </a:p>
        </p:txBody>
      </p:sp>
      <p:sp>
        <p:nvSpPr>
          <p:cNvPr id="247" name="Google Shape;247;p29"/>
          <p:cNvSpPr txBox="1"/>
          <p:nvPr/>
        </p:nvSpPr>
        <p:spPr>
          <a:xfrm>
            <a:off x="3550531" y="1980600"/>
            <a:ext cx="8868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248" name="Google Shape;248;p29"/>
          <p:cNvSpPr txBox="1"/>
          <p:nvPr/>
        </p:nvSpPr>
        <p:spPr>
          <a:xfrm>
            <a:off x="3694850" y="2698725"/>
            <a:ext cx="5700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54</a:t>
            </a:r>
            <a:endParaRPr/>
          </a:p>
        </p:txBody>
      </p:sp>
      <p:sp>
        <p:nvSpPr>
          <p:cNvPr id="249" name="Google Shape;249;p29"/>
          <p:cNvSpPr txBox="1"/>
          <p:nvPr/>
        </p:nvSpPr>
        <p:spPr>
          <a:xfrm>
            <a:off x="5369175" y="2049100"/>
            <a:ext cx="3634200" cy="19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DO NOT print “Go to the beach!”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</a:t>
            </a:r>
            <a:r>
              <a:rPr b="1" lang="en"/>
              <a:t>skip</a:t>
            </a:r>
            <a:r>
              <a:rPr lang="en"/>
              <a:t> the block of code associated with the if 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9"/>
          <p:cNvSpPr txBox="1"/>
          <p:nvPr/>
        </p:nvSpPr>
        <p:spPr>
          <a:xfrm>
            <a:off x="410950" y="1257075"/>
            <a:ext cx="29160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FALSE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if - else</a:t>
            </a:r>
            <a:r>
              <a:rPr lang="en"/>
              <a:t> </a:t>
            </a:r>
            <a:endParaRPr/>
          </a:p>
        </p:txBody>
      </p:sp>
      <p:sp>
        <p:nvSpPr>
          <p:cNvPr id="256" name="Google Shape;256;p30"/>
          <p:cNvSpPr txBox="1"/>
          <p:nvPr/>
        </p:nvSpPr>
        <p:spPr>
          <a:xfrm>
            <a:off x="369000" y="847675"/>
            <a:ext cx="5326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A </a:t>
            </a:r>
            <a:r>
              <a:rPr b="1" lang="en" sz="1800">
                <a:solidFill>
                  <a:srgbClr val="595959"/>
                </a:solidFill>
              </a:rPr>
              <a:t>path</a:t>
            </a:r>
            <a:r>
              <a:rPr lang="en" sz="1800">
                <a:solidFill>
                  <a:srgbClr val="595959"/>
                </a:solidFill>
              </a:rPr>
              <a:t> taken in the program if expression is </a:t>
            </a:r>
            <a:r>
              <a:rPr b="1" lang="en" sz="1800">
                <a:solidFill>
                  <a:srgbClr val="595959"/>
                </a:solidFill>
              </a:rPr>
              <a:t>true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An </a:t>
            </a:r>
            <a:r>
              <a:rPr b="1" lang="en" sz="1800">
                <a:solidFill>
                  <a:srgbClr val="595959"/>
                </a:solidFill>
              </a:rPr>
              <a:t>alternate path</a:t>
            </a:r>
            <a:r>
              <a:rPr lang="en" sz="1800">
                <a:solidFill>
                  <a:srgbClr val="595959"/>
                </a:solidFill>
              </a:rPr>
              <a:t> if </a:t>
            </a:r>
            <a:r>
              <a:rPr lang="en" sz="1800">
                <a:solidFill>
                  <a:schemeClr val="dk2"/>
                </a:solidFill>
              </a:rPr>
              <a:t>expression</a:t>
            </a:r>
            <a:r>
              <a:rPr lang="en" sz="1800">
                <a:solidFill>
                  <a:srgbClr val="595959"/>
                </a:solidFill>
              </a:rPr>
              <a:t> is </a:t>
            </a:r>
            <a:r>
              <a:rPr b="1" lang="en" sz="1800">
                <a:solidFill>
                  <a:srgbClr val="595959"/>
                </a:solidFill>
              </a:rPr>
              <a:t>false</a:t>
            </a:r>
            <a:endParaRPr b="1" sz="1800">
              <a:solidFill>
                <a:srgbClr val="595959"/>
              </a:solidFill>
            </a:endParaRPr>
          </a:p>
        </p:txBody>
      </p:sp>
      <p:pic>
        <p:nvPicPr>
          <p:cNvPr id="257" name="Google Shape;2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8900" y="516275"/>
            <a:ext cx="2069477" cy="2055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0125" y="2508094"/>
            <a:ext cx="3513874" cy="263540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0"/>
          <p:cNvSpPr/>
          <p:nvPr/>
        </p:nvSpPr>
        <p:spPr>
          <a:xfrm flipH="1" rot="-2544488">
            <a:off x="1166225" y="2808778"/>
            <a:ext cx="670811" cy="13143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0"/>
          <p:cNvSpPr/>
          <p:nvPr/>
        </p:nvSpPr>
        <p:spPr>
          <a:xfrm>
            <a:off x="156850" y="3177150"/>
            <a:ext cx="1539625" cy="57270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the beach</a:t>
            </a:r>
            <a:endParaRPr/>
          </a:p>
        </p:txBody>
      </p:sp>
      <p:sp>
        <p:nvSpPr>
          <p:cNvPr id="261" name="Google Shape;261;p30"/>
          <p:cNvSpPr/>
          <p:nvPr/>
        </p:nvSpPr>
        <p:spPr>
          <a:xfrm rot="2544488">
            <a:off x="2309225" y="2808778"/>
            <a:ext cx="670811" cy="13143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0"/>
          <p:cNvSpPr/>
          <p:nvPr/>
        </p:nvSpPr>
        <p:spPr>
          <a:xfrm>
            <a:off x="2595250" y="3177150"/>
            <a:ext cx="1539625" cy="57270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the movies</a:t>
            </a:r>
            <a:endParaRPr/>
          </a:p>
        </p:txBody>
      </p:sp>
      <p:pic>
        <p:nvPicPr>
          <p:cNvPr id="263" name="Google Shape;263;p30"/>
          <p:cNvPicPr preferRelativeResize="0"/>
          <p:nvPr/>
        </p:nvPicPr>
        <p:blipFill rotWithShape="1">
          <a:blip r:embed="rId5">
            <a:alphaModFix/>
          </a:blip>
          <a:srcRect b="0" l="8688" r="23853" t="0"/>
          <a:stretch/>
        </p:blipFill>
        <p:spPr>
          <a:xfrm>
            <a:off x="5442206" y="0"/>
            <a:ext cx="3701794" cy="5174698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0"/>
          <p:cNvSpPr/>
          <p:nvPr/>
        </p:nvSpPr>
        <p:spPr>
          <a:xfrm>
            <a:off x="813000" y="1572775"/>
            <a:ext cx="2475000" cy="1257025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degrees &gt; 80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if - else</a:t>
            </a:r>
            <a:endParaRPr/>
          </a:p>
        </p:txBody>
      </p:sp>
      <p:sp>
        <p:nvSpPr>
          <p:cNvPr id="270" name="Google Shape;270;p31"/>
          <p:cNvSpPr txBox="1"/>
          <p:nvPr/>
        </p:nvSpPr>
        <p:spPr>
          <a:xfrm>
            <a:off x="387900" y="1000075"/>
            <a:ext cx="494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Syntax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271" name="Google Shape;271;p31"/>
          <p:cNvSpPr txBox="1"/>
          <p:nvPr/>
        </p:nvSpPr>
        <p:spPr>
          <a:xfrm>
            <a:off x="311850" y="1652925"/>
            <a:ext cx="30528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int degrees = </a:t>
            </a:r>
            <a:r>
              <a:rPr lang="en" sz="1600">
                <a:solidFill>
                  <a:srgbClr val="FF0000"/>
                </a:solidFill>
              </a:rPr>
              <a:t>54</a:t>
            </a:r>
            <a:r>
              <a:rPr lang="en" sz="1600">
                <a:solidFill>
                  <a:schemeClr val="dk1"/>
                </a:solidFill>
              </a:rPr>
              <a:t>;</a:t>
            </a:r>
            <a:endParaRPr b="1" sz="1600">
              <a:solidFill>
                <a:srgbClr val="0097A7"/>
              </a:solidFill>
            </a:endParaRPr>
          </a:p>
        </p:txBody>
      </p:sp>
      <p:sp>
        <p:nvSpPr>
          <p:cNvPr id="272" name="Google Shape;272;p31"/>
          <p:cNvSpPr txBox="1"/>
          <p:nvPr/>
        </p:nvSpPr>
        <p:spPr>
          <a:xfrm>
            <a:off x="307625" y="2165325"/>
            <a:ext cx="53076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if( degrees &gt; 80 ){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System.out.println(“Go to the beach!”);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}</a:t>
            </a:r>
            <a:endParaRPr b="1"/>
          </a:p>
        </p:txBody>
      </p:sp>
      <p:sp>
        <p:nvSpPr>
          <p:cNvPr id="273" name="Google Shape;273;p31"/>
          <p:cNvSpPr/>
          <p:nvPr/>
        </p:nvSpPr>
        <p:spPr>
          <a:xfrm>
            <a:off x="3468850" y="1043325"/>
            <a:ext cx="1384500" cy="1353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1"/>
          <p:cNvSpPr/>
          <p:nvPr/>
        </p:nvSpPr>
        <p:spPr>
          <a:xfrm>
            <a:off x="3492298" y="1769850"/>
            <a:ext cx="985800" cy="29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degrees</a:t>
            </a:r>
            <a:endParaRPr sz="1200"/>
          </a:p>
        </p:txBody>
      </p:sp>
      <p:sp>
        <p:nvSpPr>
          <p:cNvPr id="275" name="Google Shape;275;p31"/>
          <p:cNvSpPr txBox="1"/>
          <p:nvPr/>
        </p:nvSpPr>
        <p:spPr>
          <a:xfrm>
            <a:off x="3550531" y="1294800"/>
            <a:ext cx="8868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276" name="Google Shape;276;p31"/>
          <p:cNvSpPr txBox="1"/>
          <p:nvPr/>
        </p:nvSpPr>
        <p:spPr>
          <a:xfrm>
            <a:off x="3694850" y="2012925"/>
            <a:ext cx="5700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54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77" name="Google Shape;277;p31"/>
          <p:cNvPicPr preferRelativeResize="0"/>
          <p:nvPr/>
        </p:nvPicPr>
        <p:blipFill rotWithShape="1">
          <a:blip r:embed="rId3">
            <a:alphaModFix/>
          </a:blip>
          <a:srcRect b="0" l="8688" r="23853" t="0"/>
          <a:stretch/>
        </p:blipFill>
        <p:spPr>
          <a:xfrm>
            <a:off x="5464525" y="2"/>
            <a:ext cx="3679474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1"/>
          <p:cNvSpPr txBox="1"/>
          <p:nvPr/>
        </p:nvSpPr>
        <p:spPr>
          <a:xfrm>
            <a:off x="307625" y="3173775"/>
            <a:ext cx="53076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else{</a:t>
            </a:r>
            <a:endParaRPr b="1" sz="1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System.out.println(“Go to the movies.”);</a:t>
            </a:r>
            <a:endParaRPr b="1" sz="1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}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87900" y="1000075"/>
            <a:ext cx="530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A path taken in the program if a condition is true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8900" y="516275"/>
            <a:ext cx="2069477" cy="2055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0125" y="2508094"/>
            <a:ext cx="3513874" cy="263540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2993225" y="1685825"/>
            <a:ext cx="1711625" cy="1143975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isSunny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 flipH="1" rot="-2544488">
            <a:off x="2918825" y="2808778"/>
            <a:ext cx="670811" cy="13143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1909450" y="3177150"/>
            <a:ext cx="1539625" cy="57270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the beach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</a:t>
            </a:r>
            <a:endParaRPr/>
          </a:p>
        </p:txBody>
      </p:sp>
      <p:sp>
        <p:nvSpPr>
          <p:cNvPr id="284" name="Google Shape;284;p32"/>
          <p:cNvSpPr txBox="1"/>
          <p:nvPr>
            <p:ph idx="4294967295" type="subTitle"/>
          </p:nvPr>
        </p:nvSpPr>
        <p:spPr>
          <a:xfrm>
            <a:off x="5302200" y="1656150"/>
            <a:ext cx="3454200" cy="19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if - else if - else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if - else if - else if - else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4906350" y="784000"/>
            <a:ext cx="42459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multiple branches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/>
          <p:nvPr/>
        </p:nvSpPr>
        <p:spPr>
          <a:xfrm>
            <a:off x="311700" y="103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Use when decisions will be made based on: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311700" y="2989625"/>
            <a:ext cx="8520600" cy="18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</a:rPr>
              <a:t>3 or more </a:t>
            </a:r>
            <a:r>
              <a:rPr lang="en" sz="1800" u="sng">
                <a:solidFill>
                  <a:schemeClr val="accent5"/>
                </a:solidFill>
              </a:rPr>
              <a:t>dependent</a:t>
            </a:r>
            <a:r>
              <a:rPr lang="en" sz="1800">
                <a:solidFill>
                  <a:schemeClr val="accent5"/>
                </a:solidFill>
              </a:rPr>
              <a:t> decision branches with </a:t>
            </a:r>
            <a:r>
              <a:rPr lang="en" sz="1800" u="sng">
                <a:solidFill>
                  <a:schemeClr val="accent5"/>
                </a:solidFill>
              </a:rPr>
              <a:t>ranges</a:t>
            </a:r>
            <a:r>
              <a:rPr lang="en" sz="1800">
                <a:solidFill>
                  <a:schemeClr val="accent5"/>
                </a:solidFill>
              </a:rPr>
              <a:t>, or </a:t>
            </a:r>
            <a:r>
              <a:rPr lang="en" sz="1800" u="sng">
                <a:solidFill>
                  <a:schemeClr val="accent5"/>
                </a:solidFill>
              </a:rPr>
              <a:t>fixed sets</a:t>
            </a:r>
            <a:endParaRPr sz="1800" u="sng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Ranges of values: </a:t>
            </a:r>
            <a:endParaRPr>
              <a:solidFill>
                <a:schemeClr val="dk2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temperature ranges, grade ranges, height ranges, weight ranges, etc.</a:t>
            </a:r>
            <a:endParaRPr>
              <a:solidFill>
                <a:schemeClr val="dk2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Fixed limit of choices: </a:t>
            </a:r>
            <a:endParaRPr>
              <a:solidFill>
                <a:schemeClr val="dk2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number choices, letter choices, color choices, size choices, name choices, etc.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2" name="Google Shape;292;p33"/>
          <p:cNvSpPr txBox="1"/>
          <p:nvPr/>
        </p:nvSpPr>
        <p:spPr>
          <a:xfrm>
            <a:off x="311700" y="1897700"/>
            <a:ext cx="85041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</a:rPr>
              <a:t>Ranges</a:t>
            </a:r>
            <a:r>
              <a:rPr lang="en" sz="1800">
                <a:solidFill>
                  <a:schemeClr val="accent5"/>
                </a:solidFill>
              </a:rPr>
              <a:t> of values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	</a:t>
            </a:r>
            <a:r>
              <a:rPr lang="en">
                <a:solidFill>
                  <a:schemeClr val="dk2"/>
                </a:solidFill>
              </a:rPr>
              <a:t>Examples: temperature ranges, grade ranges, height ranges, weight ranges, etc.</a:t>
            </a:r>
            <a:endParaRPr/>
          </a:p>
        </p:txBody>
      </p:sp>
      <p:sp>
        <p:nvSpPr>
          <p:cNvPr id="293" name="Google Shape;293;p3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if - else if - else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if - else if - else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99" name="Google Shape;299;p34"/>
          <p:cNvSpPr txBox="1"/>
          <p:nvPr/>
        </p:nvSpPr>
        <p:spPr>
          <a:xfrm>
            <a:off x="431450" y="1210125"/>
            <a:ext cx="84444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Each condition is evaluated in order</a:t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300" name="Google Shape;300;p34"/>
          <p:cNvSpPr txBox="1"/>
          <p:nvPr/>
        </p:nvSpPr>
        <p:spPr>
          <a:xfrm>
            <a:off x="311850" y="662325"/>
            <a:ext cx="42603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97A7"/>
                </a:solidFill>
              </a:rPr>
              <a:t>How does it work?</a:t>
            </a:r>
            <a:endParaRPr sz="1800"/>
          </a:p>
        </p:txBody>
      </p:sp>
      <p:sp>
        <p:nvSpPr>
          <p:cNvPr id="301" name="Google Shape;301;p34"/>
          <p:cNvSpPr txBox="1"/>
          <p:nvPr/>
        </p:nvSpPr>
        <p:spPr>
          <a:xfrm>
            <a:off x="431450" y="1707563"/>
            <a:ext cx="84444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Only 1 block of code will be executed</a:t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302" name="Google Shape;302;p34"/>
          <p:cNvSpPr txBox="1"/>
          <p:nvPr/>
        </p:nvSpPr>
        <p:spPr>
          <a:xfrm>
            <a:off x="431450" y="2205000"/>
            <a:ext cx="84444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When NO condition evaluates to true, the block of code within the else is executed</a:t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431450" y="3199875"/>
            <a:ext cx="84444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TRUE</a:t>
            </a:r>
            <a:r>
              <a:rPr lang="en" sz="1600">
                <a:solidFill>
                  <a:srgbClr val="595959"/>
                </a:solidFill>
              </a:rPr>
              <a:t> </a:t>
            </a:r>
            <a:r>
              <a:rPr lang="en" sz="1600" u="sng">
                <a:solidFill>
                  <a:schemeClr val="accent5"/>
                </a:solidFill>
              </a:rPr>
              <a:t>enter block</a:t>
            </a:r>
            <a:r>
              <a:rPr lang="en" sz="1600">
                <a:solidFill>
                  <a:srgbClr val="595959"/>
                </a:solidFill>
              </a:rPr>
              <a:t> and execute the code in it, then jump past all other branches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FALSE</a:t>
            </a:r>
            <a:r>
              <a:rPr lang="en" sz="1600">
                <a:solidFill>
                  <a:srgbClr val="595959"/>
                </a:solidFill>
              </a:rPr>
              <a:t> </a:t>
            </a:r>
            <a:r>
              <a:rPr lang="en" sz="1600" u="sng">
                <a:solidFill>
                  <a:schemeClr val="accent5"/>
                </a:solidFill>
              </a:rPr>
              <a:t>skip block</a:t>
            </a:r>
            <a:r>
              <a:rPr lang="en" sz="1600">
                <a:solidFill>
                  <a:srgbClr val="595959"/>
                </a:solidFill>
              </a:rPr>
              <a:t>, and evaluate next condition in the chain</a:t>
            </a:r>
            <a:endParaRPr sz="160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if - else if - else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09" name="Google Shape;309;p35"/>
          <p:cNvSpPr txBox="1"/>
          <p:nvPr/>
        </p:nvSpPr>
        <p:spPr>
          <a:xfrm>
            <a:off x="311850" y="846300"/>
            <a:ext cx="37227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if ( CONDITION 1 ) {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}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else if( </a:t>
            </a:r>
            <a:r>
              <a:rPr lang="en" sz="1600">
                <a:solidFill>
                  <a:schemeClr val="accent5"/>
                </a:solidFill>
              </a:rPr>
              <a:t>DEPENDENT </a:t>
            </a:r>
            <a:r>
              <a:rPr lang="en" sz="1600">
                <a:solidFill>
                  <a:schemeClr val="accent5"/>
                </a:solidFill>
              </a:rPr>
              <a:t>CONDITION 2 ){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chemeClr val="accent5"/>
                </a:solidFill>
              </a:rPr>
            </a:br>
            <a:r>
              <a:rPr lang="en" sz="1600">
                <a:solidFill>
                  <a:schemeClr val="accent5"/>
                </a:solidFill>
              </a:rPr>
              <a:t>}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else if( DEPENDENT CONDITION 3 ){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chemeClr val="accent5"/>
                </a:solidFill>
              </a:rPr>
            </a:br>
            <a:r>
              <a:rPr lang="en" sz="1600">
                <a:solidFill>
                  <a:schemeClr val="accent5"/>
                </a:solidFill>
              </a:rPr>
              <a:t>}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else if( DEPENDENT CONDITION N ){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chemeClr val="accent5"/>
                </a:solidFill>
              </a:rPr>
            </a:br>
            <a:r>
              <a:rPr lang="en" sz="1600">
                <a:solidFill>
                  <a:schemeClr val="accent5"/>
                </a:solidFill>
              </a:rPr>
              <a:t>}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else{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}</a:t>
            </a:r>
            <a:endParaRPr sz="1600">
              <a:solidFill>
                <a:schemeClr val="accent5"/>
              </a:solidFill>
            </a:endParaRPr>
          </a:p>
        </p:txBody>
      </p:sp>
      <p:sp>
        <p:nvSpPr>
          <p:cNvPr id="310" name="Google Shape;310;p35"/>
          <p:cNvSpPr txBox="1"/>
          <p:nvPr/>
        </p:nvSpPr>
        <p:spPr>
          <a:xfrm>
            <a:off x="509275" y="1109950"/>
            <a:ext cx="50475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Block of code to execute if the condition is TRUE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311" name="Google Shape;311;p35"/>
          <p:cNvSpPr txBox="1"/>
          <p:nvPr/>
        </p:nvSpPr>
        <p:spPr>
          <a:xfrm>
            <a:off x="509275" y="1795750"/>
            <a:ext cx="8484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Block of code to execute if the condition is TRUE, and all previous conditions were FALSE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312" name="Google Shape;312;p35"/>
          <p:cNvSpPr txBox="1"/>
          <p:nvPr/>
        </p:nvSpPr>
        <p:spPr>
          <a:xfrm>
            <a:off x="509275" y="2557750"/>
            <a:ext cx="8322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Block of code to execute if the condition is TRUE, and all previous conditions were FALSE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13" name="Google Shape;313;p35"/>
          <p:cNvSpPr txBox="1"/>
          <p:nvPr/>
        </p:nvSpPr>
        <p:spPr>
          <a:xfrm>
            <a:off x="509275" y="3319750"/>
            <a:ext cx="8322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Block of code to execute if the condition is TRUE, and all previous conditions were FALSE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14" name="Google Shape;314;p35"/>
          <p:cNvSpPr txBox="1"/>
          <p:nvPr/>
        </p:nvSpPr>
        <p:spPr>
          <a:xfrm>
            <a:off x="509275" y="4105095"/>
            <a:ext cx="8322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Block of code to execute if NO condition was TRUE</a:t>
            </a:r>
            <a:endParaRPr sz="24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36"/>
          <p:cNvPicPr preferRelativeResize="0"/>
          <p:nvPr/>
        </p:nvPicPr>
        <p:blipFill rotWithShape="1">
          <a:blip r:embed="rId3">
            <a:alphaModFix/>
          </a:blip>
          <a:srcRect b="26984" l="30723" r="28792" t="25550"/>
          <a:stretch/>
        </p:blipFill>
        <p:spPr>
          <a:xfrm>
            <a:off x="7346724" y="603732"/>
            <a:ext cx="1539626" cy="1805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0125" y="2508094"/>
            <a:ext cx="3513874" cy="263540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6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if - else if - else</a:t>
            </a:r>
            <a:endParaRPr/>
          </a:p>
        </p:txBody>
      </p:sp>
      <p:pic>
        <p:nvPicPr>
          <p:cNvPr id="322" name="Google Shape;32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4475" y="0"/>
            <a:ext cx="3679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6"/>
          <p:cNvPicPr preferRelativeResize="0"/>
          <p:nvPr/>
        </p:nvPicPr>
        <p:blipFill rotWithShape="1">
          <a:blip r:embed="rId6">
            <a:alphaModFix/>
          </a:blip>
          <a:srcRect b="0" l="8688" r="23853" t="0"/>
          <a:stretch/>
        </p:blipFill>
        <p:spPr>
          <a:xfrm>
            <a:off x="5464525" y="2"/>
            <a:ext cx="3679474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6"/>
          <p:cNvSpPr/>
          <p:nvPr/>
        </p:nvSpPr>
        <p:spPr>
          <a:xfrm flipH="1" rot="-2579384">
            <a:off x="1179388" y="2057015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5" name="Google Shape;325;p36"/>
          <p:cNvSpPr/>
          <p:nvPr/>
        </p:nvSpPr>
        <p:spPr>
          <a:xfrm>
            <a:off x="298800" y="2309414"/>
            <a:ext cx="1347450" cy="511673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 to the beach</a:t>
            </a:r>
            <a:endParaRPr sz="1200"/>
          </a:p>
        </p:txBody>
      </p:sp>
      <p:sp>
        <p:nvSpPr>
          <p:cNvPr id="326" name="Google Shape;326;p36"/>
          <p:cNvSpPr/>
          <p:nvPr/>
        </p:nvSpPr>
        <p:spPr>
          <a:xfrm rot="2579384">
            <a:off x="2179758" y="2057015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7" name="Google Shape;327;p36"/>
          <p:cNvSpPr/>
          <p:nvPr/>
        </p:nvSpPr>
        <p:spPr>
          <a:xfrm>
            <a:off x="873050" y="952200"/>
            <a:ext cx="2166072" cy="1123077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degrees &gt; 80</a:t>
            </a:r>
            <a:endParaRPr sz="1200"/>
          </a:p>
        </p:txBody>
      </p:sp>
      <p:sp>
        <p:nvSpPr>
          <p:cNvPr id="328" name="Google Shape;328;p36"/>
          <p:cNvSpPr/>
          <p:nvPr/>
        </p:nvSpPr>
        <p:spPr>
          <a:xfrm flipH="1" rot="-2579384">
            <a:off x="2313097" y="3214378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9" name="Google Shape;329;p36"/>
          <p:cNvSpPr/>
          <p:nvPr/>
        </p:nvSpPr>
        <p:spPr>
          <a:xfrm>
            <a:off x="1432509" y="3466777"/>
            <a:ext cx="1347450" cy="511673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 to the park</a:t>
            </a:r>
            <a:endParaRPr sz="1200"/>
          </a:p>
        </p:txBody>
      </p:sp>
      <p:sp>
        <p:nvSpPr>
          <p:cNvPr id="330" name="Google Shape;330;p36"/>
          <p:cNvSpPr/>
          <p:nvPr/>
        </p:nvSpPr>
        <p:spPr>
          <a:xfrm rot="2579384">
            <a:off x="3313467" y="3214378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1" name="Google Shape;331;p36"/>
          <p:cNvSpPr/>
          <p:nvPr/>
        </p:nvSpPr>
        <p:spPr>
          <a:xfrm>
            <a:off x="3566550" y="3466777"/>
            <a:ext cx="1347450" cy="511673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 to the movies</a:t>
            </a:r>
            <a:endParaRPr sz="1200"/>
          </a:p>
        </p:txBody>
      </p:sp>
      <p:sp>
        <p:nvSpPr>
          <p:cNvPr id="332" name="Google Shape;332;p36"/>
          <p:cNvSpPr/>
          <p:nvPr/>
        </p:nvSpPr>
        <p:spPr>
          <a:xfrm>
            <a:off x="2006759" y="2109563"/>
            <a:ext cx="2166072" cy="1123077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degrees &gt; 70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if - else if - else</a:t>
            </a:r>
            <a:endParaRPr/>
          </a:p>
        </p:txBody>
      </p:sp>
      <p:sp>
        <p:nvSpPr>
          <p:cNvPr id="338" name="Google Shape;338;p37"/>
          <p:cNvSpPr txBox="1"/>
          <p:nvPr/>
        </p:nvSpPr>
        <p:spPr>
          <a:xfrm>
            <a:off x="387900" y="1000075"/>
            <a:ext cx="494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Syntax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339" name="Google Shape;339;p37"/>
          <p:cNvSpPr txBox="1"/>
          <p:nvPr/>
        </p:nvSpPr>
        <p:spPr>
          <a:xfrm>
            <a:off x="311850" y="1729125"/>
            <a:ext cx="30528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int degrees = </a:t>
            </a:r>
            <a:r>
              <a:rPr lang="en" sz="1600">
                <a:solidFill>
                  <a:srgbClr val="FF0000"/>
                </a:solidFill>
              </a:rPr>
              <a:t>72</a:t>
            </a:r>
            <a:r>
              <a:rPr lang="en" sz="1600">
                <a:solidFill>
                  <a:schemeClr val="dk1"/>
                </a:solidFill>
              </a:rPr>
              <a:t>;</a:t>
            </a:r>
            <a:endParaRPr b="1" sz="1600">
              <a:solidFill>
                <a:srgbClr val="0097A7"/>
              </a:solidFill>
            </a:endParaRPr>
          </a:p>
        </p:txBody>
      </p:sp>
      <p:sp>
        <p:nvSpPr>
          <p:cNvPr id="340" name="Google Shape;340;p37"/>
          <p:cNvSpPr txBox="1"/>
          <p:nvPr/>
        </p:nvSpPr>
        <p:spPr>
          <a:xfrm>
            <a:off x="307625" y="2167925"/>
            <a:ext cx="53076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if( degrees &gt; 80 ){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System.out.println(“Go to the beach!”);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}</a:t>
            </a:r>
            <a:endParaRPr b="1"/>
          </a:p>
        </p:txBody>
      </p:sp>
      <p:sp>
        <p:nvSpPr>
          <p:cNvPr id="341" name="Google Shape;341;p37"/>
          <p:cNvSpPr/>
          <p:nvPr/>
        </p:nvSpPr>
        <p:spPr>
          <a:xfrm>
            <a:off x="3468850" y="967125"/>
            <a:ext cx="1384500" cy="1353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7"/>
          <p:cNvSpPr/>
          <p:nvPr/>
        </p:nvSpPr>
        <p:spPr>
          <a:xfrm>
            <a:off x="3492298" y="1693650"/>
            <a:ext cx="985800" cy="29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degrees</a:t>
            </a:r>
            <a:endParaRPr sz="1200"/>
          </a:p>
        </p:txBody>
      </p:sp>
      <p:sp>
        <p:nvSpPr>
          <p:cNvPr id="343" name="Google Shape;343;p37"/>
          <p:cNvSpPr txBox="1"/>
          <p:nvPr/>
        </p:nvSpPr>
        <p:spPr>
          <a:xfrm>
            <a:off x="3550531" y="1218600"/>
            <a:ext cx="8868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344" name="Google Shape;344;p37"/>
          <p:cNvSpPr txBox="1"/>
          <p:nvPr/>
        </p:nvSpPr>
        <p:spPr>
          <a:xfrm>
            <a:off x="3694850" y="1936725"/>
            <a:ext cx="5700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72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45" name="Google Shape;345;p37"/>
          <p:cNvSpPr txBox="1"/>
          <p:nvPr/>
        </p:nvSpPr>
        <p:spPr>
          <a:xfrm>
            <a:off x="307625" y="3097575"/>
            <a:ext cx="51570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else if( degrees &gt; 70 ){</a:t>
            </a:r>
            <a:endParaRPr b="1" sz="1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System.out.println(“Go to the park.”);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}</a:t>
            </a:r>
            <a:endParaRPr b="1"/>
          </a:p>
        </p:txBody>
      </p:sp>
      <p:sp>
        <p:nvSpPr>
          <p:cNvPr id="346" name="Google Shape;346;p37"/>
          <p:cNvSpPr txBox="1"/>
          <p:nvPr/>
        </p:nvSpPr>
        <p:spPr>
          <a:xfrm>
            <a:off x="307625" y="3995425"/>
            <a:ext cx="53076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else{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System.out.println(“Go to the movies.”);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pic>
        <p:nvPicPr>
          <p:cNvPr id="347" name="Google Shape;3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475" y="0"/>
            <a:ext cx="36794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if - else if - else</a:t>
            </a:r>
            <a:endParaRPr/>
          </a:p>
        </p:txBody>
      </p:sp>
      <p:sp>
        <p:nvSpPr>
          <p:cNvPr id="353" name="Google Shape;353;p38"/>
          <p:cNvSpPr txBox="1"/>
          <p:nvPr/>
        </p:nvSpPr>
        <p:spPr>
          <a:xfrm>
            <a:off x="387900" y="1000075"/>
            <a:ext cx="494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Syntax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354" name="Google Shape;354;p38"/>
          <p:cNvSpPr txBox="1"/>
          <p:nvPr/>
        </p:nvSpPr>
        <p:spPr>
          <a:xfrm>
            <a:off x="311850" y="1729125"/>
            <a:ext cx="30528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int degrees = </a:t>
            </a:r>
            <a:r>
              <a:rPr lang="en" sz="1600">
                <a:solidFill>
                  <a:srgbClr val="FF0000"/>
                </a:solidFill>
              </a:rPr>
              <a:t>54</a:t>
            </a:r>
            <a:r>
              <a:rPr lang="en" sz="1600">
                <a:solidFill>
                  <a:schemeClr val="dk1"/>
                </a:solidFill>
              </a:rPr>
              <a:t>;</a:t>
            </a:r>
            <a:endParaRPr b="1" sz="1600">
              <a:solidFill>
                <a:srgbClr val="0097A7"/>
              </a:solidFill>
            </a:endParaRPr>
          </a:p>
        </p:txBody>
      </p:sp>
      <p:sp>
        <p:nvSpPr>
          <p:cNvPr id="355" name="Google Shape;355;p38"/>
          <p:cNvSpPr txBox="1"/>
          <p:nvPr/>
        </p:nvSpPr>
        <p:spPr>
          <a:xfrm>
            <a:off x="307625" y="2012925"/>
            <a:ext cx="53076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if( degrees &gt; 80 ){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System.out.println(“Go to the beach!”);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}</a:t>
            </a:r>
            <a:endParaRPr b="1"/>
          </a:p>
        </p:txBody>
      </p:sp>
      <p:sp>
        <p:nvSpPr>
          <p:cNvPr id="356" name="Google Shape;356;p38"/>
          <p:cNvSpPr/>
          <p:nvPr/>
        </p:nvSpPr>
        <p:spPr>
          <a:xfrm>
            <a:off x="3468850" y="967125"/>
            <a:ext cx="1384500" cy="1353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3492298" y="1693650"/>
            <a:ext cx="985800" cy="29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degrees</a:t>
            </a:r>
            <a:endParaRPr sz="1200"/>
          </a:p>
        </p:txBody>
      </p:sp>
      <p:sp>
        <p:nvSpPr>
          <p:cNvPr id="358" name="Google Shape;358;p38"/>
          <p:cNvSpPr txBox="1"/>
          <p:nvPr/>
        </p:nvSpPr>
        <p:spPr>
          <a:xfrm>
            <a:off x="3550531" y="1218600"/>
            <a:ext cx="8868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359" name="Google Shape;359;p38"/>
          <p:cNvSpPr txBox="1"/>
          <p:nvPr/>
        </p:nvSpPr>
        <p:spPr>
          <a:xfrm>
            <a:off x="3694850" y="1936725"/>
            <a:ext cx="5700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54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60" name="Google Shape;360;p38"/>
          <p:cNvSpPr txBox="1"/>
          <p:nvPr/>
        </p:nvSpPr>
        <p:spPr>
          <a:xfrm>
            <a:off x="307625" y="3097575"/>
            <a:ext cx="51570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else if( degrees &gt; 70 ){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System.out.println(“Go to the park.”);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361" name="Google Shape;361;p38"/>
          <p:cNvSpPr txBox="1"/>
          <p:nvPr/>
        </p:nvSpPr>
        <p:spPr>
          <a:xfrm>
            <a:off x="307625" y="3995425"/>
            <a:ext cx="53076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else{</a:t>
            </a:r>
            <a:endParaRPr b="1" sz="1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System.out.println(“Go to the movies.”);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}</a:t>
            </a:r>
            <a:endParaRPr b="1"/>
          </a:p>
        </p:txBody>
      </p:sp>
      <p:pic>
        <p:nvPicPr>
          <p:cNvPr id="362" name="Google Shape;362;p38"/>
          <p:cNvPicPr preferRelativeResize="0"/>
          <p:nvPr/>
        </p:nvPicPr>
        <p:blipFill rotWithShape="1">
          <a:blip r:embed="rId3">
            <a:alphaModFix/>
          </a:blip>
          <a:srcRect b="0" l="8688" r="23853" t="0"/>
          <a:stretch/>
        </p:blipFill>
        <p:spPr>
          <a:xfrm>
            <a:off x="5464525" y="2"/>
            <a:ext cx="3679474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</a:t>
            </a:r>
            <a:endParaRPr/>
          </a:p>
        </p:txBody>
      </p:sp>
      <p:sp>
        <p:nvSpPr>
          <p:cNvPr id="368" name="Google Shape;368;p39"/>
          <p:cNvSpPr txBox="1"/>
          <p:nvPr/>
        </p:nvSpPr>
        <p:spPr>
          <a:xfrm>
            <a:off x="311700" y="1017725"/>
            <a:ext cx="838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Can we use decision branches for </a:t>
            </a:r>
            <a:r>
              <a:rPr b="1" lang="en" sz="1800">
                <a:solidFill>
                  <a:schemeClr val="dk2"/>
                </a:solidFill>
              </a:rPr>
              <a:t>non-primitive</a:t>
            </a:r>
            <a:r>
              <a:rPr b="1" lang="en" sz="1800">
                <a:solidFill>
                  <a:schemeClr val="accent5"/>
                </a:solidFill>
              </a:rPr>
              <a:t> data types </a:t>
            </a:r>
            <a:r>
              <a:rPr b="1" lang="en" sz="1800">
                <a:solidFill>
                  <a:schemeClr val="dk2"/>
                </a:solidFill>
              </a:rPr>
              <a:t>(class types)</a:t>
            </a:r>
            <a:r>
              <a:rPr b="1" lang="en" sz="1800">
                <a:solidFill>
                  <a:schemeClr val="accent5"/>
                </a:solidFill>
              </a:rPr>
              <a:t>?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369" name="Google Shape;369;p39"/>
          <p:cNvSpPr txBox="1"/>
          <p:nvPr/>
        </p:nvSpPr>
        <p:spPr>
          <a:xfrm>
            <a:off x="2142000" y="1800000"/>
            <a:ext cx="4860000" cy="17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dk1"/>
                </a:solidFill>
              </a:rPr>
              <a:t>YES</a:t>
            </a:r>
            <a:endParaRPr sz="9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</a:t>
            </a:r>
            <a:endParaRPr/>
          </a:p>
        </p:txBody>
      </p:sp>
      <p:sp>
        <p:nvSpPr>
          <p:cNvPr id="375" name="Google Shape;375;p40"/>
          <p:cNvSpPr txBox="1"/>
          <p:nvPr/>
        </p:nvSpPr>
        <p:spPr>
          <a:xfrm>
            <a:off x="311700" y="1017725"/>
            <a:ext cx="8198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Will it work the same?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376" name="Google Shape;376;p40"/>
          <p:cNvSpPr txBox="1"/>
          <p:nvPr/>
        </p:nvSpPr>
        <p:spPr>
          <a:xfrm>
            <a:off x="2142000" y="1800000"/>
            <a:ext cx="4860000" cy="17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dk1"/>
                </a:solidFill>
              </a:rPr>
              <a:t>YES</a:t>
            </a:r>
            <a:endParaRPr sz="9600">
              <a:solidFill>
                <a:schemeClr val="dk1"/>
              </a:solidFill>
            </a:endParaRPr>
          </a:p>
        </p:txBody>
      </p:sp>
      <p:sp>
        <p:nvSpPr>
          <p:cNvPr id="377" name="Google Shape;377;p40"/>
          <p:cNvSpPr txBox="1"/>
          <p:nvPr/>
        </p:nvSpPr>
        <p:spPr>
          <a:xfrm>
            <a:off x="349950" y="3496125"/>
            <a:ext cx="84444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The condition within the parentheses is evaluated to make a decision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TRUE</a:t>
            </a:r>
            <a:r>
              <a:rPr lang="en" sz="1600">
                <a:solidFill>
                  <a:srgbClr val="595959"/>
                </a:solidFill>
              </a:rPr>
              <a:t> </a:t>
            </a:r>
            <a:r>
              <a:rPr lang="en" sz="1600" u="sng">
                <a:solidFill>
                  <a:schemeClr val="accent5"/>
                </a:solidFill>
              </a:rPr>
              <a:t>enter</a:t>
            </a:r>
            <a:r>
              <a:rPr lang="en" sz="1600" u="sng">
                <a:solidFill>
                  <a:schemeClr val="accent5"/>
                </a:solidFill>
              </a:rPr>
              <a:t> if</a:t>
            </a:r>
            <a:r>
              <a:rPr lang="en" sz="1600">
                <a:solidFill>
                  <a:srgbClr val="595959"/>
                </a:solidFill>
              </a:rPr>
              <a:t> block and execute the code in it 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FALSE</a:t>
            </a:r>
            <a:r>
              <a:rPr lang="en" sz="1600">
                <a:solidFill>
                  <a:srgbClr val="595959"/>
                </a:solidFill>
              </a:rPr>
              <a:t> </a:t>
            </a:r>
            <a:r>
              <a:rPr lang="en" sz="1600" u="sng">
                <a:solidFill>
                  <a:schemeClr val="accent5"/>
                </a:solidFill>
              </a:rPr>
              <a:t>skip</a:t>
            </a:r>
            <a:r>
              <a:rPr lang="en" sz="1600" u="sng">
                <a:solidFill>
                  <a:schemeClr val="accent5"/>
                </a:solidFill>
              </a:rPr>
              <a:t> </a:t>
            </a:r>
            <a:r>
              <a:rPr lang="en" sz="1600" u="sng">
                <a:solidFill>
                  <a:schemeClr val="accent5"/>
                </a:solidFill>
              </a:rPr>
              <a:t>if</a:t>
            </a:r>
            <a:r>
              <a:rPr lang="en" sz="1600">
                <a:solidFill>
                  <a:srgbClr val="595959"/>
                </a:solidFill>
              </a:rPr>
              <a:t> block</a:t>
            </a:r>
            <a:endParaRPr sz="160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</a:t>
            </a:r>
            <a:endParaRPr/>
          </a:p>
        </p:txBody>
      </p:sp>
      <p:sp>
        <p:nvSpPr>
          <p:cNvPr id="383" name="Google Shape;383;p41"/>
          <p:cNvSpPr txBox="1"/>
          <p:nvPr/>
        </p:nvSpPr>
        <p:spPr>
          <a:xfrm>
            <a:off x="311700" y="1017725"/>
            <a:ext cx="838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Is there anything </a:t>
            </a:r>
            <a:r>
              <a:rPr b="1" lang="en" sz="1800">
                <a:solidFill>
                  <a:schemeClr val="dk2"/>
                </a:solidFill>
              </a:rPr>
              <a:t>different</a:t>
            </a:r>
            <a:r>
              <a:rPr b="1" lang="en" sz="1800">
                <a:solidFill>
                  <a:schemeClr val="accent5"/>
                </a:solidFill>
              </a:rPr>
              <a:t> with a </a:t>
            </a:r>
            <a:r>
              <a:rPr b="1" lang="en" sz="1800">
                <a:solidFill>
                  <a:schemeClr val="dk2"/>
                </a:solidFill>
              </a:rPr>
              <a:t>non-primitive</a:t>
            </a:r>
            <a:r>
              <a:rPr b="1" lang="en" sz="1800">
                <a:solidFill>
                  <a:schemeClr val="accent5"/>
                </a:solidFill>
              </a:rPr>
              <a:t> data type such as </a:t>
            </a:r>
            <a:r>
              <a:rPr b="1" lang="en" sz="1800">
                <a:solidFill>
                  <a:schemeClr val="dk2"/>
                </a:solidFill>
              </a:rPr>
              <a:t>String</a:t>
            </a:r>
            <a:r>
              <a:rPr b="1" lang="en" sz="1800">
                <a:solidFill>
                  <a:schemeClr val="accent5"/>
                </a:solidFill>
              </a:rPr>
              <a:t>?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384" name="Google Shape;384;p41"/>
          <p:cNvSpPr txBox="1"/>
          <p:nvPr/>
        </p:nvSpPr>
        <p:spPr>
          <a:xfrm>
            <a:off x="2142000" y="1800000"/>
            <a:ext cx="4860000" cy="17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dk1"/>
                </a:solidFill>
              </a:rPr>
              <a:t>YES</a:t>
            </a:r>
            <a:endParaRPr sz="9600">
              <a:solidFill>
                <a:schemeClr val="dk1"/>
              </a:solidFill>
            </a:endParaRPr>
          </a:p>
        </p:txBody>
      </p:sp>
      <p:sp>
        <p:nvSpPr>
          <p:cNvPr id="385" name="Google Shape;385;p41"/>
          <p:cNvSpPr txBox="1"/>
          <p:nvPr/>
        </p:nvSpPr>
        <p:spPr>
          <a:xfrm>
            <a:off x="349950" y="3877125"/>
            <a:ext cx="84444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The </a:t>
            </a:r>
            <a:r>
              <a:rPr lang="en" sz="1600">
                <a:solidFill>
                  <a:schemeClr val="accent5"/>
                </a:solidFill>
              </a:rPr>
              <a:t>expression</a:t>
            </a:r>
            <a:r>
              <a:rPr lang="en" sz="1600">
                <a:solidFill>
                  <a:schemeClr val="dk2"/>
                </a:solidFill>
              </a:rPr>
              <a:t> within the if statement will use </a:t>
            </a:r>
            <a:r>
              <a:rPr lang="en" sz="1600">
                <a:solidFill>
                  <a:schemeClr val="accent5"/>
                </a:solidFill>
              </a:rPr>
              <a:t>methods</a:t>
            </a:r>
            <a:r>
              <a:rPr lang="en" sz="1600">
                <a:solidFill>
                  <a:schemeClr val="dk2"/>
                </a:solidFill>
              </a:rPr>
              <a:t>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instead of the primitive </a:t>
            </a:r>
            <a:r>
              <a:rPr lang="en" sz="1600">
                <a:solidFill>
                  <a:schemeClr val="accent5"/>
                </a:solidFill>
              </a:rPr>
              <a:t>relational operators</a:t>
            </a:r>
            <a:r>
              <a:rPr lang="en" sz="1600">
                <a:solidFill>
                  <a:schemeClr val="dk2"/>
                </a:solidFill>
              </a:rPr>
              <a:t> introduced earlier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if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49950" y="1438725"/>
            <a:ext cx="84444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The condition within the parentheses is evaluated to make a decision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TRUE</a:t>
            </a:r>
            <a:r>
              <a:rPr lang="en" sz="1600">
                <a:solidFill>
                  <a:srgbClr val="595959"/>
                </a:solidFill>
              </a:rPr>
              <a:t> </a:t>
            </a:r>
            <a:r>
              <a:rPr lang="en" sz="1600" u="sng">
                <a:solidFill>
                  <a:schemeClr val="accent5"/>
                </a:solidFill>
              </a:rPr>
              <a:t>enter if</a:t>
            </a:r>
            <a:r>
              <a:rPr lang="en" sz="1600">
                <a:solidFill>
                  <a:srgbClr val="595959"/>
                </a:solidFill>
              </a:rPr>
              <a:t> block and execute the code in it 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FALSE</a:t>
            </a:r>
            <a:r>
              <a:rPr lang="en" sz="1600">
                <a:solidFill>
                  <a:srgbClr val="595959"/>
                </a:solidFill>
              </a:rPr>
              <a:t> </a:t>
            </a:r>
            <a:r>
              <a:rPr lang="en" sz="1600" u="sng">
                <a:solidFill>
                  <a:schemeClr val="accent5"/>
                </a:solidFill>
              </a:rPr>
              <a:t>skip if</a:t>
            </a:r>
            <a:r>
              <a:rPr lang="en" sz="1600">
                <a:solidFill>
                  <a:srgbClr val="595959"/>
                </a:solidFill>
              </a:rPr>
              <a:t> block</a:t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11850" y="2544725"/>
            <a:ext cx="85206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r>
              <a:rPr b="1" lang="en" sz="2400">
                <a:solidFill>
                  <a:schemeClr val="accent5"/>
                </a:solidFill>
              </a:rPr>
              <a:t>if </a:t>
            </a:r>
            <a:r>
              <a:rPr lang="en" sz="2400">
                <a:solidFill>
                  <a:schemeClr val="accent5"/>
                </a:solidFill>
              </a:rPr>
              <a:t>( CONDITION ) {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r>
              <a:rPr lang="en" sz="2400">
                <a:solidFill>
                  <a:schemeClr val="accent5"/>
                </a:solidFill>
              </a:rPr>
              <a:t>}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11850" y="890925"/>
            <a:ext cx="42603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97A7"/>
                </a:solidFill>
              </a:rPr>
              <a:t>How does it work?</a:t>
            </a:r>
            <a:endParaRPr sz="1800"/>
          </a:p>
        </p:txBody>
      </p:sp>
      <p:sp>
        <p:nvSpPr>
          <p:cNvPr id="75" name="Google Shape;75;p15"/>
          <p:cNvSpPr txBox="1"/>
          <p:nvPr/>
        </p:nvSpPr>
        <p:spPr>
          <a:xfrm>
            <a:off x="349950" y="2544725"/>
            <a:ext cx="85206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endParaRPr b="1"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		Block of code to execute if the condition is TRUE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Block of code to execute if the condition is TRUE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</a:t>
            </a:r>
            <a:r>
              <a:rPr lang="en" sz="1600">
                <a:solidFill>
                  <a:schemeClr val="dk1"/>
                </a:solidFill>
              </a:rPr>
              <a:t>Block of code to execute if the condition is TRUE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endParaRPr sz="24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using </a:t>
            </a:r>
            <a:r>
              <a:rPr lang="en"/>
              <a:t>Strings</a:t>
            </a:r>
            <a:r>
              <a:rPr lang="en"/>
              <a:t> </a:t>
            </a:r>
            <a:endParaRPr/>
          </a:p>
        </p:txBody>
      </p:sp>
      <p:sp>
        <p:nvSpPr>
          <p:cNvPr id="391" name="Google Shape;391;p42"/>
          <p:cNvSpPr txBox="1"/>
          <p:nvPr/>
        </p:nvSpPr>
        <p:spPr>
          <a:xfrm>
            <a:off x="213750" y="2145888"/>
            <a:ext cx="289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</a:t>
            </a:r>
            <a:r>
              <a:rPr lang="en" sz="2400">
                <a:solidFill>
                  <a:schemeClr val="accent5"/>
                </a:solidFill>
              </a:rPr>
              <a:t>.equals( </a:t>
            </a:r>
            <a:r>
              <a:rPr lang="en" sz="2400">
                <a:solidFill>
                  <a:schemeClr val="dk1"/>
                </a:solidFill>
              </a:rPr>
              <a:t>s1</a:t>
            </a:r>
            <a:r>
              <a:rPr lang="en" sz="2400">
                <a:solidFill>
                  <a:schemeClr val="accent5"/>
                </a:solidFill>
              </a:rPr>
              <a:t> )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392" name="Google Shape;392;p42"/>
          <p:cNvSpPr txBox="1"/>
          <p:nvPr/>
        </p:nvSpPr>
        <p:spPr>
          <a:xfrm>
            <a:off x="213750" y="2976600"/>
            <a:ext cx="31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!</a:t>
            </a:r>
            <a:r>
              <a:rPr lang="en" sz="2400">
                <a:solidFill>
                  <a:schemeClr val="accent5"/>
                </a:solidFill>
              </a:rPr>
              <a:t>( </a:t>
            </a:r>
            <a:r>
              <a:rPr lang="en" sz="2400">
                <a:solidFill>
                  <a:schemeClr val="dk1"/>
                </a:solidFill>
              </a:rPr>
              <a:t>s</a:t>
            </a:r>
            <a:r>
              <a:rPr lang="en" sz="2400">
                <a:solidFill>
                  <a:schemeClr val="accent5"/>
                </a:solidFill>
              </a:rPr>
              <a:t>.equals( </a:t>
            </a:r>
            <a:r>
              <a:rPr lang="en" sz="2400">
                <a:solidFill>
                  <a:schemeClr val="dk1"/>
                </a:solidFill>
              </a:rPr>
              <a:t>s1</a:t>
            </a:r>
            <a:r>
              <a:rPr lang="en" sz="2400">
                <a:solidFill>
                  <a:schemeClr val="accent5"/>
                </a:solidFill>
              </a:rPr>
              <a:t> ) )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393" name="Google Shape;393;p42"/>
          <p:cNvSpPr txBox="1"/>
          <p:nvPr/>
        </p:nvSpPr>
        <p:spPr>
          <a:xfrm>
            <a:off x="4764750" y="2145900"/>
            <a:ext cx="426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Strings are EQUAL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same character sequence and typecase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4" name="Google Shape;394;p42"/>
          <p:cNvSpPr txBox="1"/>
          <p:nvPr/>
        </p:nvSpPr>
        <p:spPr>
          <a:xfrm>
            <a:off x="4810200" y="3061750"/>
            <a:ext cx="402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 is </a:t>
            </a:r>
            <a:r>
              <a:rPr lang="en"/>
              <a:t>NOT EQUAL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! negates the result of the equals method</a:t>
            </a:r>
            <a:endParaRPr/>
          </a:p>
        </p:txBody>
      </p:sp>
      <p:sp>
        <p:nvSpPr>
          <p:cNvPr id="395" name="Google Shape;395;p42"/>
          <p:cNvSpPr txBox="1"/>
          <p:nvPr/>
        </p:nvSpPr>
        <p:spPr>
          <a:xfrm>
            <a:off x="477875" y="3335850"/>
            <a:ext cx="11355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false</a:t>
            </a:r>
            <a:endParaRPr sz="2400">
              <a:solidFill>
                <a:schemeClr val="dk1"/>
              </a:solidFill>
            </a:endParaRPr>
          </a:p>
        </p:txBody>
      </p:sp>
      <p:graphicFrame>
        <p:nvGraphicFramePr>
          <p:cNvPr id="396" name="Google Shape;396;p42"/>
          <p:cNvGraphicFramePr/>
          <p:nvPr/>
        </p:nvGraphicFramePr>
        <p:xfrm>
          <a:off x="1333175" y="1256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{4A9C3AF2-A7C4-4434-B537-30722E3E41C2}</a:tableStyleId>
              </a:tblPr>
              <a:tblGrid>
                <a:gridCol w="408825"/>
                <a:gridCol w="382850"/>
                <a:gridCol w="382850"/>
                <a:gridCol w="382850"/>
                <a:gridCol w="382850"/>
                <a:gridCol w="382850"/>
              </a:tblGrid>
              <a:tr h="23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char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index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7" name="Google Shape;397;p42"/>
          <p:cNvSpPr/>
          <p:nvPr/>
        </p:nvSpPr>
        <p:spPr>
          <a:xfrm>
            <a:off x="407025" y="1183425"/>
            <a:ext cx="810600" cy="6279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98" name="Google Shape;398;p42"/>
          <p:cNvSpPr/>
          <p:nvPr/>
        </p:nvSpPr>
        <p:spPr>
          <a:xfrm>
            <a:off x="441589" y="1536424"/>
            <a:ext cx="540900" cy="10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</a:t>
            </a:r>
            <a:endParaRPr sz="1200"/>
          </a:p>
        </p:txBody>
      </p:sp>
      <p:sp>
        <p:nvSpPr>
          <p:cNvPr id="399" name="Google Shape;399;p42"/>
          <p:cNvSpPr txBox="1"/>
          <p:nvPr/>
        </p:nvSpPr>
        <p:spPr>
          <a:xfrm>
            <a:off x="441584" y="1376069"/>
            <a:ext cx="595200" cy="1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String</a:t>
            </a:r>
            <a:endParaRPr sz="1200"/>
          </a:p>
        </p:txBody>
      </p:sp>
      <p:sp>
        <p:nvSpPr>
          <p:cNvPr id="400" name="Google Shape;400;p42"/>
          <p:cNvSpPr txBox="1"/>
          <p:nvPr/>
        </p:nvSpPr>
        <p:spPr>
          <a:xfrm>
            <a:off x="573333" y="1652777"/>
            <a:ext cx="270900" cy="14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1" name="Google Shape;401;p42"/>
          <p:cNvSpPr/>
          <p:nvPr/>
        </p:nvSpPr>
        <p:spPr>
          <a:xfrm rot="-9095">
            <a:off x="741731" y="1668970"/>
            <a:ext cx="567002" cy="8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02" name="Google Shape;402;p42"/>
          <p:cNvGraphicFramePr/>
          <p:nvPr/>
        </p:nvGraphicFramePr>
        <p:xfrm>
          <a:off x="4990775" y="1256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{4A9C3AF2-A7C4-4434-B537-30722E3E41C2}</a:tableStyleId>
              </a:tblPr>
              <a:tblGrid>
                <a:gridCol w="408825"/>
                <a:gridCol w="382850"/>
                <a:gridCol w="382850"/>
                <a:gridCol w="382850"/>
                <a:gridCol w="382850"/>
                <a:gridCol w="382850"/>
              </a:tblGrid>
              <a:tr h="23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char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index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3" name="Google Shape;403;p42"/>
          <p:cNvSpPr/>
          <p:nvPr/>
        </p:nvSpPr>
        <p:spPr>
          <a:xfrm>
            <a:off x="4064625" y="1183425"/>
            <a:ext cx="810600" cy="6279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4" name="Google Shape;404;p42"/>
          <p:cNvSpPr/>
          <p:nvPr/>
        </p:nvSpPr>
        <p:spPr>
          <a:xfrm>
            <a:off x="4099189" y="1536424"/>
            <a:ext cx="540900" cy="10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s1</a:t>
            </a:r>
            <a:endParaRPr sz="1200"/>
          </a:p>
        </p:txBody>
      </p:sp>
      <p:sp>
        <p:nvSpPr>
          <p:cNvPr id="405" name="Google Shape;405;p42"/>
          <p:cNvSpPr txBox="1"/>
          <p:nvPr/>
        </p:nvSpPr>
        <p:spPr>
          <a:xfrm>
            <a:off x="4099184" y="1376069"/>
            <a:ext cx="595200" cy="1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String</a:t>
            </a:r>
            <a:endParaRPr sz="1200"/>
          </a:p>
        </p:txBody>
      </p:sp>
      <p:sp>
        <p:nvSpPr>
          <p:cNvPr id="406" name="Google Shape;406;p42"/>
          <p:cNvSpPr txBox="1"/>
          <p:nvPr/>
        </p:nvSpPr>
        <p:spPr>
          <a:xfrm>
            <a:off x="4230933" y="1652777"/>
            <a:ext cx="270900" cy="14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7" name="Google Shape;407;p42"/>
          <p:cNvSpPr/>
          <p:nvPr/>
        </p:nvSpPr>
        <p:spPr>
          <a:xfrm rot="-9095">
            <a:off x="4399331" y="1668970"/>
            <a:ext cx="567002" cy="8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2"/>
          <p:cNvSpPr txBox="1"/>
          <p:nvPr/>
        </p:nvSpPr>
        <p:spPr>
          <a:xfrm>
            <a:off x="477875" y="2440275"/>
            <a:ext cx="11355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true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409" name="Google Shape;409;p42"/>
          <p:cNvSpPr txBox="1"/>
          <p:nvPr/>
        </p:nvSpPr>
        <p:spPr>
          <a:xfrm>
            <a:off x="213750" y="3841725"/>
            <a:ext cx="362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</a:t>
            </a:r>
            <a:r>
              <a:rPr lang="en" sz="2400">
                <a:solidFill>
                  <a:schemeClr val="accent5"/>
                </a:solidFill>
              </a:rPr>
              <a:t>.equalsIgnoreCase( </a:t>
            </a:r>
            <a:r>
              <a:rPr lang="en" sz="2400">
                <a:solidFill>
                  <a:schemeClr val="dk1"/>
                </a:solidFill>
              </a:rPr>
              <a:t>s1</a:t>
            </a:r>
            <a:r>
              <a:rPr lang="en" sz="2400">
                <a:solidFill>
                  <a:schemeClr val="accent5"/>
                </a:solidFill>
              </a:rPr>
              <a:t> )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410" name="Google Shape;410;p42"/>
          <p:cNvSpPr txBox="1"/>
          <p:nvPr/>
        </p:nvSpPr>
        <p:spPr>
          <a:xfrm>
            <a:off x="4875225" y="3959200"/>
            <a:ext cx="40332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are EQUAL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character sequence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ignoring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upper or lower </a:t>
            </a:r>
            <a:r>
              <a:rPr lang="en" u="sng"/>
              <a:t>typecase</a:t>
            </a:r>
            <a:endParaRPr u="sng"/>
          </a:p>
        </p:txBody>
      </p:sp>
      <p:sp>
        <p:nvSpPr>
          <p:cNvPr id="411" name="Google Shape;411;p42"/>
          <p:cNvSpPr txBox="1"/>
          <p:nvPr/>
        </p:nvSpPr>
        <p:spPr>
          <a:xfrm>
            <a:off x="477875" y="4269075"/>
            <a:ext cx="11355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true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3"/>
          <p:cNvSpPr txBox="1"/>
          <p:nvPr/>
        </p:nvSpPr>
        <p:spPr>
          <a:xfrm>
            <a:off x="213750" y="2145888"/>
            <a:ext cx="289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</a:t>
            </a:r>
            <a:r>
              <a:rPr lang="en" sz="2400">
                <a:solidFill>
                  <a:schemeClr val="accent5"/>
                </a:solidFill>
              </a:rPr>
              <a:t>.equals( </a:t>
            </a:r>
            <a:r>
              <a:rPr lang="en" sz="2400">
                <a:solidFill>
                  <a:schemeClr val="dk1"/>
                </a:solidFill>
              </a:rPr>
              <a:t>s1</a:t>
            </a:r>
            <a:r>
              <a:rPr lang="en" sz="2400">
                <a:solidFill>
                  <a:schemeClr val="accent5"/>
                </a:solidFill>
              </a:rPr>
              <a:t> )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417" name="Google Shape;417;p43"/>
          <p:cNvSpPr txBox="1"/>
          <p:nvPr/>
        </p:nvSpPr>
        <p:spPr>
          <a:xfrm>
            <a:off x="213750" y="2949600"/>
            <a:ext cx="31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</a:t>
            </a:r>
            <a:r>
              <a:rPr lang="en" sz="2400">
                <a:solidFill>
                  <a:schemeClr val="accent5"/>
                </a:solidFill>
              </a:rPr>
              <a:t>.equals( </a:t>
            </a:r>
            <a:r>
              <a:rPr lang="en" sz="2400">
                <a:solidFill>
                  <a:schemeClr val="dk1"/>
                </a:solidFill>
              </a:rPr>
              <a:t>s2</a:t>
            </a:r>
            <a:r>
              <a:rPr lang="en" sz="2400">
                <a:solidFill>
                  <a:schemeClr val="accent5"/>
                </a:solidFill>
              </a:rPr>
              <a:t> )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418" name="Google Shape;418;p43"/>
          <p:cNvSpPr txBox="1"/>
          <p:nvPr/>
        </p:nvSpPr>
        <p:spPr>
          <a:xfrm>
            <a:off x="3808650" y="2145888"/>
            <a:ext cx="521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Strings are EQUAL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same character sequence and typecase</a:t>
            </a:r>
            <a:endParaRPr/>
          </a:p>
        </p:txBody>
      </p:sp>
      <p:sp>
        <p:nvSpPr>
          <p:cNvPr id="419" name="Google Shape;419;p43"/>
          <p:cNvSpPr txBox="1"/>
          <p:nvPr/>
        </p:nvSpPr>
        <p:spPr>
          <a:xfrm>
            <a:off x="3849775" y="3042750"/>
            <a:ext cx="505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EQUAL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typecase so character sequence is not equal</a:t>
            </a:r>
            <a:endParaRPr/>
          </a:p>
        </p:txBody>
      </p:sp>
      <p:sp>
        <p:nvSpPr>
          <p:cNvPr id="420" name="Google Shape;420;p43"/>
          <p:cNvSpPr txBox="1"/>
          <p:nvPr/>
        </p:nvSpPr>
        <p:spPr>
          <a:xfrm>
            <a:off x="477875" y="3308850"/>
            <a:ext cx="11355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false</a:t>
            </a:r>
            <a:endParaRPr sz="2400">
              <a:solidFill>
                <a:schemeClr val="dk1"/>
              </a:solidFill>
            </a:endParaRPr>
          </a:p>
        </p:txBody>
      </p:sp>
      <p:graphicFrame>
        <p:nvGraphicFramePr>
          <p:cNvPr id="421" name="Google Shape;421;p43"/>
          <p:cNvGraphicFramePr/>
          <p:nvPr/>
        </p:nvGraphicFramePr>
        <p:xfrm>
          <a:off x="1333175" y="1256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{4A9C3AF2-A7C4-4434-B537-30722E3E41C2}</a:tableStyleId>
              </a:tblPr>
              <a:tblGrid>
                <a:gridCol w="408825"/>
                <a:gridCol w="382850"/>
                <a:gridCol w="382850"/>
                <a:gridCol w="382850"/>
                <a:gridCol w="382850"/>
                <a:gridCol w="382850"/>
              </a:tblGrid>
              <a:tr h="23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char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index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2" name="Google Shape;422;p43"/>
          <p:cNvSpPr/>
          <p:nvPr/>
        </p:nvSpPr>
        <p:spPr>
          <a:xfrm>
            <a:off x="407025" y="1183425"/>
            <a:ext cx="810600" cy="6279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23" name="Google Shape;423;p43"/>
          <p:cNvSpPr/>
          <p:nvPr/>
        </p:nvSpPr>
        <p:spPr>
          <a:xfrm>
            <a:off x="441589" y="1536424"/>
            <a:ext cx="540900" cy="10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</a:t>
            </a:r>
            <a:endParaRPr sz="1200"/>
          </a:p>
        </p:txBody>
      </p:sp>
      <p:sp>
        <p:nvSpPr>
          <p:cNvPr id="424" name="Google Shape;424;p43"/>
          <p:cNvSpPr txBox="1"/>
          <p:nvPr/>
        </p:nvSpPr>
        <p:spPr>
          <a:xfrm>
            <a:off x="441584" y="1376069"/>
            <a:ext cx="595200" cy="1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String</a:t>
            </a:r>
            <a:endParaRPr sz="1200"/>
          </a:p>
        </p:txBody>
      </p:sp>
      <p:sp>
        <p:nvSpPr>
          <p:cNvPr id="425" name="Google Shape;425;p43"/>
          <p:cNvSpPr txBox="1"/>
          <p:nvPr/>
        </p:nvSpPr>
        <p:spPr>
          <a:xfrm>
            <a:off x="573333" y="1652777"/>
            <a:ext cx="270900" cy="14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26" name="Google Shape;426;p43"/>
          <p:cNvSpPr/>
          <p:nvPr/>
        </p:nvSpPr>
        <p:spPr>
          <a:xfrm rot="-9095">
            <a:off x="741731" y="1668970"/>
            <a:ext cx="567002" cy="8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27" name="Google Shape;427;p43"/>
          <p:cNvGraphicFramePr/>
          <p:nvPr/>
        </p:nvGraphicFramePr>
        <p:xfrm>
          <a:off x="4990775" y="1256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{4A9C3AF2-A7C4-4434-B537-30722E3E41C2}</a:tableStyleId>
              </a:tblPr>
              <a:tblGrid>
                <a:gridCol w="408825"/>
                <a:gridCol w="382850"/>
                <a:gridCol w="382850"/>
                <a:gridCol w="382850"/>
                <a:gridCol w="382850"/>
                <a:gridCol w="382850"/>
              </a:tblGrid>
              <a:tr h="23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char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index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8" name="Google Shape;428;p43"/>
          <p:cNvSpPr/>
          <p:nvPr/>
        </p:nvSpPr>
        <p:spPr>
          <a:xfrm>
            <a:off x="4064625" y="1183425"/>
            <a:ext cx="810600" cy="6279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29" name="Google Shape;429;p43"/>
          <p:cNvSpPr/>
          <p:nvPr/>
        </p:nvSpPr>
        <p:spPr>
          <a:xfrm>
            <a:off x="4099189" y="1536424"/>
            <a:ext cx="540900" cy="10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s1</a:t>
            </a:r>
            <a:endParaRPr sz="1200"/>
          </a:p>
        </p:txBody>
      </p:sp>
      <p:sp>
        <p:nvSpPr>
          <p:cNvPr id="430" name="Google Shape;430;p43"/>
          <p:cNvSpPr txBox="1"/>
          <p:nvPr/>
        </p:nvSpPr>
        <p:spPr>
          <a:xfrm>
            <a:off x="4099184" y="1376069"/>
            <a:ext cx="595200" cy="1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String</a:t>
            </a:r>
            <a:endParaRPr sz="1200"/>
          </a:p>
        </p:txBody>
      </p:sp>
      <p:sp>
        <p:nvSpPr>
          <p:cNvPr id="431" name="Google Shape;431;p43"/>
          <p:cNvSpPr txBox="1"/>
          <p:nvPr/>
        </p:nvSpPr>
        <p:spPr>
          <a:xfrm>
            <a:off x="4230933" y="1652777"/>
            <a:ext cx="270900" cy="14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32" name="Google Shape;432;p43"/>
          <p:cNvSpPr/>
          <p:nvPr/>
        </p:nvSpPr>
        <p:spPr>
          <a:xfrm rot="-9095">
            <a:off x="4399331" y="1668970"/>
            <a:ext cx="567002" cy="8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3"/>
          <p:cNvSpPr txBox="1"/>
          <p:nvPr/>
        </p:nvSpPr>
        <p:spPr>
          <a:xfrm>
            <a:off x="477875" y="2440275"/>
            <a:ext cx="11355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true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434" name="Google Shape;434;p43"/>
          <p:cNvSpPr txBox="1"/>
          <p:nvPr/>
        </p:nvSpPr>
        <p:spPr>
          <a:xfrm>
            <a:off x="213750" y="3837000"/>
            <a:ext cx="359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</a:t>
            </a:r>
            <a:r>
              <a:rPr lang="en" sz="2400">
                <a:solidFill>
                  <a:schemeClr val="accent5"/>
                </a:solidFill>
              </a:rPr>
              <a:t>.equalsIgnoreCase( </a:t>
            </a:r>
            <a:r>
              <a:rPr lang="en" sz="2400">
                <a:solidFill>
                  <a:schemeClr val="dk1"/>
                </a:solidFill>
              </a:rPr>
              <a:t>s2</a:t>
            </a:r>
            <a:r>
              <a:rPr lang="en" sz="2400">
                <a:solidFill>
                  <a:schemeClr val="accent5"/>
                </a:solidFill>
              </a:rPr>
              <a:t> )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435" name="Google Shape;435;p43"/>
          <p:cNvSpPr txBox="1"/>
          <p:nvPr/>
        </p:nvSpPr>
        <p:spPr>
          <a:xfrm>
            <a:off x="3849775" y="3930150"/>
            <a:ext cx="5058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Strings are EQUAL </a:t>
            </a:r>
            <a:r>
              <a:rPr lang="en" u="sng">
                <a:solidFill>
                  <a:schemeClr val="dk1"/>
                </a:solidFill>
              </a:rPr>
              <a:t>ignoring typecase</a:t>
            </a:r>
            <a:r>
              <a:rPr lang="en">
                <a:solidFill>
                  <a:schemeClr val="dk1"/>
                </a:solidFill>
              </a:rPr>
              <a:t> upper/lower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6" name="Google Shape;436;p43"/>
          <p:cNvSpPr txBox="1"/>
          <p:nvPr/>
        </p:nvSpPr>
        <p:spPr>
          <a:xfrm>
            <a:off x="477875" y="4196250"/>
            <a:ext cx="11355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true</a:t>
            </a:r>
            <a:endParaRPr sz="2400">
              <a:solidFill>
                <a:schemeClr val="dk1"/>
              </a:solidFill>
            </a:endParaRPr>
          </a:p>
        </p:txBody>
      </p:sp>
      <p:graphicFrame>
        <p:nvGraphicFramePr>
          <p:cNvPr id="437" name="Google Shape;437;p43"/>
          <p:cNvGraphicFramePr/>
          <p:nvPr/>
        </p:nvGraphicFramePr>
        <p:xfrm>
          <a:off x="5143175" y="4380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{4A9C3AF2-A7C4-4434-B537-30722E3E41C2}</a:tableStyleId>
              </a:tblPr>
              <a:tblGrid>
                <a:gridCol w="408825"/>
                <a:gridCol w="382850"/>
                <a:gridCol w="382850"/>
                <a:gridCol w="382850"/>
                <a:gridCol w="382850"/>
                <a:gridCol w="382850"/>
              </a:tblGrid>
              <a:tr h="23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char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L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index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8" name="Google Shape;438;p43"/>
          <p:cNvSpPr/>
          <p:nvPr/>
        </p:nvSpPr>
        <p:spPr>
          <a:xfrm>
            <a:off x="4217025" y="4307625"/>
            <a:ext cx="810600" cy="6279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39" name="Google Shape;439;p43"/>
          <p:cNvSpPr/>
          <p:nvPr/>
        </p:nvSpPr>
        <p:spPr>
          <a:xfrm>
            <a:off x="4251589" y="4660624"/>
            <a:ext cx="540900" cy="10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s2</a:t>
            </a:r>
            <a:endParaRPr sz="1200"/>
          </a:p>
        </p:txBody>
      </p:sp>
      <p:sp>
        <p:nvSpPr>
          <p:cNvPr id="440" name="Google Shape;440;p43"/>
          <p:cNvSpPr txBox="1"/>
          <p:nvPr/>
        </p:nvSpPr>
        <p:spPr>
          <a:xfrm>
            <a:off x="4251584" y="4500269"/>
            <a:ext cx="595200" cy="1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String</a:t>
            </a:r>
            <a:endParaRPr sz="1200"/>
          </a:p>
        </p:txBody>
      </p:sp>
      <p:sp>
        <p:nvSpPr>
          <p:cNvPr id="441" name="Google Shape;441;p43"/>
          <p:cNvSpPr txBox="1"/>
          <p:nvPr/>
        </p:nvSpPr>
        <p:spPr>
          <a:xfrm>
            <a:off x="4383333" y="4776977"/>
            <a:ext cx="270900" cy="14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42" name="Google Shape;442;p43"/>
          <p:cNvSpPr/>
          <p:nvPr/>
        </p:nvSpPr>
        <p:spPr>
          <a:xfrm rot="-9095">
            <a:off x="4551731" y="4793170"/>
            <a:ext cx="567002" cy="8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43" name="Google Shape;443;p43"/>
          <p:cNvGraphicFramePr/>
          <p:nvPr/>
        </p:nvGraphicFramePr>
        <p:xfrm>
          <a:off x="5143175" y="4380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{4A9C3AF2-A7C4-4434-B537-30722E3E41C2}</a:tableStyleId>
              </a:tblPr>
              <a:tblGrid>
                <a:gridCol w="408825"/>
                <a:gridCol w="382850"/>
                <a:gridCol w="382850"/>
                <a:gridCol w="382850"/>
                <a:gridCol w="382850"/>
                <a:gridCol w="382850"/>
              </a:tblGrid>
              <a:tr h="23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char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L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index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4" name="Google Shape;444;p43"/>
          <p:cNvGraphicFramePr/>
          <p:nvPr/>
        </p:nvGraphicFramePr>
        <p:xfrm>
          <a:off x="4990775" y="1256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{4A9C3AF2-A7C4-4434-B537-30722E3E41C2}</a:tableStyleId>
              </a:tblPr>
              <a:tblGrid>
                <a:gridCol w="408825"/>
                <a:gridCol w="382850"/>
                <a:gridCol w="382850"/>
                <a:gridCol w="382850"/>
                <a:gridCol w="382850"/>
                <a:gridCol w="382850"/>
              </a:tblGrid>
              <a:tr h="23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char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index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5" name="Google Shape;445;p43"/>
          <p:cNvGraphicFramePr/>
          <p:nvPr/>
        </p:nvGraphicFramePr>
        <p:xfrm>
          <a:off x="5143175" y="4380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{4A9C3AF2-A7C4-4434-B537-30722E3E41C2}</a:tableStyleId>
              </a:tblPr>
              <a:tblGrid>
                <a:gridCol w="408825"/>
                <a:gridCol w="382850"/>
                <a:gridCol w="382850"/>
                <a:gridCol w="382850"/>
                <a:gridCol w="382850"/>
                <a:gridCol w="382850"/>
              </a:tblGrid>
              <a:tr h="23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char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L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index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6" name="Google Shape;446;p4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using Strings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if</a:t>
            </a:r>
            <a:endParaRPr/>
          </a:p>
        </p:txBody>
      </p:sp>
      <p:sp>
        <p:nvSpPr>
          <p:cNvPr id="452" name="Google Shape;452;p44"/>
          <p:cNvSpPr txBox="1"/>
          <p:nvPr/>
        </p:nvSpPr>
        <p:spPr>
          <a:xfrm>
            <a:off x="311700" y="695275"/>
            <a:ext cx="704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How do we use an if statement with a String?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5"/>
              </a:solidFill>
            </a:endParaRPr>
          </a:p>
        </p:txBody>
      </p:sp>
      <p:sp>
        <p:nvSpPr>
          <p:cNvPr id="453" name="Google Shape;453;p44"/>
          <p:cNvSpPr txBox="1"/>
          <p:nvPr/>
        </p:nvSpPr>
        <p:spPr>
          <a:xfrm>
            <a:off x="311850" y="1119525"/>
            <a:ext cx="82380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97A7"/>
                </a:solidFill>
              </a:rPr>
              <a:t>Syntax</a:t>
            </a:r>
            <a:endParaRPr b="1" sz="1600">
              <a:solidFill>
                <a:srgbClr val="0097A7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  </a:t>
            </a:r>
            <a:r>
              <a:rPr lang="en" sz="1600"/>
              <a:t>String s = “Hello”;</a:t>
            </a:r>
            <a:r>
              <a:rPr lang="en" sz="1600">
                <a:solidFill>
                  <a:schemeClr val="dk1"/>
                </a:solidFill>
              </a:rPr>
              <a:t>            String s1=”Hello”;            String s2=”Hel</a:t>
            </a:r>
            <a:r>
              <a:rPr lang="en" sz="1600">
                <a:solidFill>
                  <a:srgbClr val="FF0000"/>
                </a:solidFill>
              </a:rPr>
              <a:t>L</a:t>
            </a:r>
            <a:r>
              <a:rPr lang="en" sz="1600">
                <a:solidFill>
                  <a:schemeClr val="dk1"/>
                </a:solidFill>
              </a:rPr>
              <a:t>o”;</a:t>
            </a:r>
            <a:endParaRPr sz="1600"/>
          </a:p>
        </p:txBody>
      </p:sp>
      <p:sp>
        <p:nvSpPr>
          <p:cNvPr id="454" name="Google Shape;454;p44"/>
          <p:cNvSpPr txBox="1"/>
          <p:nvPr/>
        </p:nvSpPr>
        <p:spPr>
          <a:xfrm>
            <a:off x="419088" y="1896700"/>
            <a:ext cx="84045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if( </a:t>
            </a:r>
            <a:r>
              <a:rPr b="1" lang="en" sz="1600">
                <a:solidFill>
                  <a:schemeClr val="dk1"/>
                </a:solidFill>
              </a:rPr>
              <a:t>s.equals(s1)</a:t>
            </a:r>
            <a:r>
              <a:rPr lang="en" sz="1600">
                <a:solidFill>
                  <a:schemeClr val="dk2"/>
                </a:solidFill>
              </a:rPr>
              <a:t> ){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	System.out.println(“s and s1 are the same typecase and character sequence”);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}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55" name="Google Shape;455;p44"/>
          <p:cNvSpPr txBox="1"/>
          <p:nvPr/>
        </p:nvSpPr>
        <p:spPr>
          <a:xfrm>
            <a:off x="419088" y="2933000"/>
            <a:ext cx="84045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if( </a:t>
            </a:r>
            <a:r>
              <a:rPr b="1" lang="en" sz="1600">
                <a:solidFill>
                  <a:schemeClr val="dk1"/>
                </a:solidFill>
              </a:rPr>
              <a:t>s.equals(s2)</a:t>
            </a:r>
            <a:r>
              <a:rPr lang="en" sz="1600">
                <a:solidFill>
                  <a:schemeClr val="dk2"/>
                </a:solidFill>
              </a:rPr>
              <a:t> ){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	System.out.println(“s and s2 are NOT the same typecase and character sequence”);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}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56" name="Google Shape;456;p44"/>
          <p:cNvSpPr txBox="1"/>
          <p:nvPr/>
        </p:nvSpPr>
        <p:spPr>
          <a:xfrm>
            <a:off x="419088" y="3930300"/>
            <a:ext cx="84045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if( </a:t>
            </a:r>
            <a:r>
              <a:rPr b="1" lang="en" sz="1600">
                <a:solidFill>
                  <a:schemeClr val="dk1"/>
                </a:solidFill>
              </a:rPr>
              <a:t>s.equalsIgnoreCase(s2)</a:t>
            </a:r>
            <a:r>
              <a:rPr lang="en" sz="1600">
                <a:solidFill>
                  <a:schemeClr val="dk2"/>
                </a:solidFill>
              </a:rPr>
              <a:t> ){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	System.out.println(“s and s2 are considered equal if we ignore the typecase”);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}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if - else</a:t>
            </a:r>
            <a:endParaRPr/>
          </a:p>
        </p:txBody>
      </p:sp>
      <p:sp>
        <p:nvSpPr>
          <p:cNvPr id="462" name="Google Shape;462;p45"/>
          <p:cNvSpPr txBox="1"/>
          <p:nvPr/>
        </p:nvSpPr>
        <p:spPr>
          <a:xfrm>
            <a:off x="311700" y="695275"/>
            <a:ext cx="704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How do we use an if-else statement with a String?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5"/>
              </a:solidFill>
            </a:endParaRPr>
          </a:p>
        </p:txBody>
      </p:sp>
      <p:sp>
        <p:nvSpPr>
          <p:cNvPr id="463" name="Google Shape;463;p45"/>
          <p:cNvSpPr txBox="1"/>
          <p:nvPr/>
        </p:nvSpPr>
        <p:spPr>
          <a:xfrm>
            <a:off x="311850" y="1119525"/>
            <a:ext cx="82380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97A7"/>
                </a:solidFill>
              </a:rPr>
              <a:t>Syntax</a:t>
            </a:r>
            <a:endParaRPr b="1" sz="1600">
              <a:solidFill>
                <a:srgbClr val="0097A7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  String s = “Hello”;</a:t>
            </a:r>
            <a:r>
              <a:rPr lang="en" sz="1600">
                <a:solidFill>
                  <a:schemeClr val="dk1"/>
                </a:solidFill>
              </a:rPr>
              <a:t>            String s1=”Hello”;            String s2=”Hel</a:t>
            </a:r>
            <a:r>
              <a:rPr lang="en" sz="1600">
                <a:solidFill>
                  <a:srgbClr val="FF0000"/>
                </a:solidFill>
              </a:rPr>
              <a:t>L</a:t>
            </a:r>
            <a:r>
              <a:rPr lang="en" sz="1600">
                <a:solidFill>
                  <a:schemeClr val="dk1"/>
                </a:solidFill>
              </a:rPr>
              <a:t>o”;</a:t>
            </a:r>
            <a:endParaRPr sz="1600"/>
          </a:p>
        </p:txBody>
      </p:sp>
      <p:sp>
        <p:nvSpPr>
          <p:cNvPr id="464" name="Google Shape;464;p45"/>
          <p:cNvSpPr txBox="1"/>
          <p:nvPr/>
        </p:nvSpPr>
        <p:spPr>
          <a:xfrm>
            <a:off x="419100" y="2049100"/>
            <a:ext cx="3812400" cy="168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if( </a:t>
            </a:r>
            <a:r>
              <a:rPr b="1" lang="en">
                <a:solidFill>
                  <a:schemeClr val="dk1"/>
                </a:solidFill>
              </a:rPr>
              <a:t>s.equals(s1)</a:t>
            </a:r>
            <a:r>
              <a:rPr lang="en">
                <a:solidFill>
                  <a:schemeClr val="dk2"/>
                </a:solidFill>
              </a:rPr>
              <a:t> ){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System.out.println(“s matches s1”);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}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else{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   </a:t>
            </a:r>
            <a:r>
              <a:rPr lang="en">
                <a:solidFill>
                  <a:schemeClr val="dk2"/>
                </a:solidFill>
              </a:rPr>
              <a:t>System.out.println(“s does not match s1”);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}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65" name="Google Shape;465;p45"/>
          <p:cNvSpPr txBox="1"/>
          <p:nvPr/>
        </p:nvSpPr>
        <p:spPr>
          <a:xfrm>
            <a:off x="4935050" y="2049100"/>
            <a:ext cx="3812400" cy="168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if( </a:t>
            </a:r>
            <a:r>
              <a:rPr b="1" lang="en">
                <a:solidFill>
                  <a:schemeClr val="dk1"/>
                </a:solidFill>
              </a:rPr>
              <a:t>s.equals(s2)</a:t>
            </a:r>
            <a:r>
              <a:rPr lang="en">
                <a:solidFill>
                  <a:schemeClr val="dk2"/>
                </a:solidFill>
              </a:rPr>
              <a:t> ){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   System.out.println(“s matches s2”);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}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else{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   System.out.println(“s does not match s2”);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}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66" name="Google Shape;466;p45"/>
          <p:cNvSpPr txBox="1"/>
          <p:nvPr/>
        </p:nvSpPr>
        <p:spPr>
          <a:xfrm>
            <a:off x="419100" y="3939700"/>
            <a:ext cx="3812400" cy="109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OUTPUT: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s matches s1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67" name="Google Shape;467;p45"/>
          <p:cNvSpPr txBox="1"/>
          <p:nvPr/>
        </p:nvSpPr>
        <p:spPr>
          <a:xfrm>
            <a:off x="4914900" y="3939700"/>
            <a:ext cx="3812400" cy="109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OUTPUT: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s does not match s2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6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if - else if - else</a:t>
            </a:r>
            <a:endParaRPr/>
          </a:p>
        </p:txBody>
      </p:sp>
      <p:sp>
        <p:nvSpPr>
          <p:cNvPr id="473" name="Google Shape;473;p46"/>
          <p:cNvSpPr/>
          <p:nvPr/>
        </p:nvSpPr>
        <p:spPr>
          <a:xfrm flipH="1" rot="-2579384">
            <a:off x="1179388" y="1599815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74" name="Google Shape;474;p46"/>
          <p:cNvSpPr/>
          <p:nvPr/>
        </p:nvSpPr>
        <p:spPr>
          <a:xfrm>
            <a:off x="298800" y="1852214"/>
            <a:ext cx="1347450" cy="511673"/>
          </a:xfrm>
          <a:prstGeom prst="flowChartProcess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show yellow</a:t>
            </a:r>
            <a:endParaRPr sz="1200"/>
          </a:p>
        </p:txBody>
      </p:sp>
      <p:sp>
        <p:nvSpPr>
          <p:cNvPr id="475" name="Google Shape;475;p46"/>
          <p:cNvSpPr/>
          <p:nvPr/>
        </p:nvSpPr>
        <p:spPr>
          <a:xfrm rot="2579384">
            <a:off x="2179758" y="1599815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76" name="Google Shape;476;p46"/>
          <p:cNvSpPr/>
          <p:nvPr/>
        </p:nvSpPr>
        <p:spPr>
          <a:xfrm>
            <a:off x="537375" y="495000"/>
            <a:ext cx="2816800" cy="1123075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s.equals(“yellow”)</a:t>
            </a:r>
            <a:endParaRPr sz="1200"/>
          </a:p>
        </p:txBody>
      </p:sp>
      <p:sp>
        <p:nvSpPr>
          <p:cNvPr id="477" name="Google Shape;477;p46"/>
          <p:cNvSpPr/>
          <p:nvPr/>
        </p:nvSpPr>
        <p:spPr>
          <a:xfrm flipH="1" rot="-2579384">
            <a:off x="2313097" y="2757178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78" name="Google Shape;478;p46"/>
          <p:cNvSpPr/>
          <p:nvPr/>
        </p:nvSpPr>
        <p:spPr>
          <a:xfrm>
            <a:off x="1432509" y="3009577"/>
            <a:ext cx="1347450" cy="511673"/>
          </a:xfrm>
          <a:prstGeom prst="flowChartProcess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show red</a:t>
            </a:r>
            <a:endParaRPr sz="1200"/>
          </a:p>
        </p:txBody>
      </p:sp>
      <p:sp>
        <p:nvSpPr>
          <p:cNvPr id="479" name="Google Shape;479;p46"/>
          <p:cNvSpPr/>
          <p:nvPr/>
        </p:nvSpPr>
        <p:spPr>
          <a:xfrm rot="2579384">
            <a:off x="3313467" y="2757178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80" name="Google Shape;480;p46"/>
          <p:cNvSpPr/>
          <p:nvPr/>
        </p:nvSpPr>
        <p:spPr>
          <a:xfrm>
            <a:off x="1701959" y="1652363"/>
            <a:ext cx="2816352" cy="1123077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s.equals(“red”)</a:t>
            </a:r>
            <a:endParaRPr sz="1200"/>
          </a:p>
        </p:txBody>
      </p:sp>
      <p:sp>
        <p:nvSpPr>
          <p:cNvPr id="481" name="Google Shape;481;p46"/>
          <p:cNvSpPr/>
          <p:nvPr/>
        </p:nvSpPr>
        <p:spPr>
          <a:xfrm flipH="1" rot="-2579384">
            <a:off x="3619072" y="3892494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82" name="Google Shape;482;p46"/>
          <p:cNvSpPr/>
          <p:nvPr/>
        </p:nvSpPr>
        <p:spPr>
          <a:xfrm>
            <a:off x="2738484" y="4144893"/>
            <a:ext cx="1347450" cy="511673"/>
          </a:xfrm>
          <a:prstGeom prst="flowChartProcess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show green</a:t>
            </a:r>
            <a:endParaRPr sz="1200"/>
          </a:p>
        </p:txBody>
      </p:sp>
      <p:sp>
        <p:nvSpPr>
          <p:cNvPr id="483" name="Google Shape;483;p46"/>
          <p:cNvSpPr/>
          <p:nvPr/>
        </p:nvSpPr>
        <p:spPr>
          <a:xfrm rot="2579384">
            <a:off x="4619442" y="3892494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84" name="Google Shape;484;p46"/>
          <p:cNvSpPr/>
          <p:nvPr/>
        </p:nvSpPr>
        <p:spPr>
          <a:xfrm>
            <a:off x="4872525" y="4144893"/>
            <a:ext cx="1347450" cy="511673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show black</a:t>
            </a:r>
            <a:endParaRPr sz="1200"/>
          </a:p>
        </p:txBody>
      </p:sp>
      <p:sp>
        <p:nvSpPr>
          <p:cNvPr id="485" name="Google Shape;485;p46"/>
          <p:cNvSpPr/>
          <p:nvPr/>
        </p:nvSpPr>
        <p:spPr>
          <a:xfrm>
            <a:off x="3004851" y="2787679"/>
            <a:ext cx="2816352" cy="1123077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s.equals(“green”)</a:t>
            </a:r>
            <a:endParaRPr sz="1200"/>
          </a:p>
        </p:txBody>
      </p:sp>
      <p:sp>
        <p:nvSpPr>
          <p:cNvPr id="486" name="Google Shape;486;p46"/>
          <p:cNvSpPr/>
          <p:nvPr/>
        </p:nvSpPr>
        <p:spPr>
          <a:xfrm>
            <a:off x="6324600" y="518160"/>
            <a:ext cx="2634000" cy="3875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6"/>
          <p:cNvSpPr/>
          <p:nvPr/>
        </p:nvSpPr>
        <p:spPr>
          <a:xfrm>
            <a:off x="6324600" y="518160"/>
            <a:ext cx="2634000" cy="3875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6"/>
          <p:cNvSpPr/>
          <p:nvPr/>
        </p:nvSpPr>
        <p:spPr>
          <a:xfrm>
            <a:off x="6324600" y="518160"/>
            <a:ext cx="2634000" cy="38754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6"/>
          <p:cNvSpPr/>
          <p:nvPr/>
        </p:nvSpPr>
        <p:spPr>
          <a:xfrm>
            <a:off x="6324600" y="518160"/>
            <a:ext cx="2634000" cy="387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if - else if - else</a:t>
            </a:r>
            <a:endParaRPr/>
          </a:p>
        </p:txBody>
      </p:sp>
      <p:sp>
        <p:nvSpPr>
          <p:cNvPr id="495" name="Google Shape;495;p47"/>
          <p:cNvSpPr txBox="1"/>
          <p:nvPr/>
        </p:nvSpPr>
        <p:spPr>
          <a:xfrm>
            <a:off x="311700" y="847675"/>
            <a:ext cx="494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Syntax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496" name="Google Shape;496;p47"/>
          <p:cNvSpPr txBox="1"/>
          <p:nvPr/>
        </p:nvSpPr>
        <p:spPr>
          <a:xfrm>
            <a:off x="307625" y="1555725"/>
            <a:ext cx="39564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if( s.equals(“yellow”) ){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    System.out.println(“yay for yellow”);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}</a:t>
            </a:r>
            <a:endParaRPr b="1"/>
          </a:p>
        </p:txBody>
      </p:sp>
      <p:sp>
        <p:nvSpPr>
          <p:cNvPr id="497" name="Google Shape;497;p47"/>
          <p:cNvSpPr txBox="1"/>
          <p:nvPr/>
        </p:nvSpPr>
        <p:spPr>
          <a:xfrm>
            <a:off x="307625" y="3995425"/>
            <a:ext cx="39564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else{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System.out.println(“best in black”);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498" name="Google Shape;498;p47"/>
          <p:cNvSpPr txBox="1"/>
          <p:nvPr/>
        </p:nvSpPr>
        <p:spPr>
          <a:xfrm>
            <a:off x="342437" y="2412850"/>
            <a:ext cx="39564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else </a:t>
            </a:r>
            <a:r>
              <a:rPr lang="en" sz="1600">
                <a:solidFill>
                  <a:schemeClr val="dk1"/>
                </a:solidFill>
              </a:rPr>
              <a:t>if( s.equals(“red”</a:t>
            </a:r>
            <a:r>
              <a:rPr lang="en" sz="1600">
                <a:solidFill>
                  <a:schemeClr val="dk1"/>
                </a:solidFill>
              </a:rPr>
              <a:t>) </a:t>
            </a:r>
            <a:r>
              <a:rPr lang="en" sz="1600">
                <a:solidFill>
                  <a:schemeClr val="dk1"/>
                </a:solidFill>
              </a:rPr>
              <a:t>){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System.out.println(“royal in red”);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}</a:t>
            </a:r>
            <a:endParaRPr/>
          </a:p>
        </p:txBody>
      </p:sp>
      <p:sp>
        <p:nvSpPr>
          <p:cNvPr id="499" name="Google Shape;499;p47"/>
          <p:cNvSpPr txBox="1"/>
          <p:nvPr/>
        </p:nvSpPr>
        <p:spPr>
          <a:xfrm>
            <a:off x="342437" y="3174850"/>
            <a:ext cx="39564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else </a:t>
            </a:r>
            <a:r>
              <a:rPr lang="en" sz="1600">
                <a:solidFill>
                  <a:schemeClr val="dk1"/>
                </a:solidFill>
              </a:rPr>
              <a:t>if( s.equals(“gre</a:t>
            </a:r>
            <a:r>
              <a:rPr lang="en" sz="1600">
                <a:solidFill>
                  <a:schemeClr val="dk1"/>
                </a:solidFill>
              </a:rPr>
              <a:t>en”</a:t>
            </a:r>
            <a:r>
              <a:rPr lang="en" sz="1600">
                <a:solidFill>
                  <a:schemeClr val="dk1"/>
                </a:solidFill>
              </a:rPr>
              <a:t>) </a:t>
            </a:r>
            <a:r>
              <a:rPr lang="en" sz="1600">
                <a:solidFill>
                  <a:schemeClr val="dk1"/>
                </a:solidFill>
              </a:rPr>
              <a:t>){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System.out.println(“great in green”);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}</a:t>
            </a:r>
            <a:endParaRPr b="1"/>
          </a:p>
        </p:txBody>
      </p:sp>
      <p:sp>
        <p:nvSpPr>
          <p:cNvPr id="500" name="Google Shape;500;p47"/>
          <p:cNvSpPr/>
          <p:nvPr/>
        </p:nvSpPr>
        <p:spPr>
          <a:xfrm>
            <a:off x="6324600" y="518160"/>
            <a:ext cx="2634000" cy="3875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OUTPUT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yay for yellow</a:t>
            </a:r>
            <a:endParaRPr/>
          </a:p>
        </p:txBody>
      </p:sp>
      <p:sp>
        <p:nvSpPr>
          <p:cNvPr id="501" name="Google Shape;501;p47"/>
          <p:cNvSpPr txBox="1"/>
          <p:nvPr/>
        </p:nvSpPr>
        <p:spPr>
          <a:xfrm>
            <a:off x="311850" y="1271925"/>
            <a:ext cx="3052800" cy="384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String s = “yellow”;</a:t>
            </a:r>
            <a:endParaRPr b="1" sz="1600">
              <a:solidFill>
                <a:srgbClr val="0097A7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if - else if - else</a:t>
            </a:r>
            <a:endParaRPr/>
          </a:p>
        </p:txBody>
      </p:sp>
      <p:sp>
        <p:nvSpPr>
          <p:cNvPr id="507" name="Google Shape;507;p48"/>
          <p:cNvSpPr txBox="1"/>
          <p:nvPr/>
        </p:nvSpPr>
        <p:spPr>
          <a:xfrm>
            <a:off x="311700" y="847675"/>
            <a:ext cx="494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Syntax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508" name="Google Shape;508;p48"/>
          <p:cNvSpPr txBox="1"/>
          <p:nvPr/>
        </p:nvSpPr>
        <p:spPr>
          <a:xfrm>
            <a:off x="307625" y="1555725"/>
            <a:ext cx="39564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if( s.equals(“yellow”) ){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System.out.println(“yay for yellow”);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}</a:t>
            </a:r>
            <a:endParaRPr/>
          </a:p>
        </p:txBody>
      </p:sp>
      <p:sp>
        <p:nvSpPr>
          <p:cNvPr id="509" name="Google Shape;509;p48"/>
          <p:cNvSpPr txBox="1"/>
          <p:nvPr/>
        </p:nvSpPr>
        <p:spPr>
          <a:xfrm>
            <a:off x="307625" y="3995425"/>
            <a:ext cx="39564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else{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System.out.println(“best in black”);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510" name="Google Shape;510;p48"/>
          <p:cNvSpPr txBox="1"/>
          <p:nvPr/>
        </p:nvSpPr>
        <p:spPr>
          <a:xfrm>
            <a:off x="342437" y="2412850"/>
            <a:ext cx="39564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else </a:t>
            </a:r>
            <a:r>
              <a:rPr b="1" lang="en" sz="1600">
                <a:solidFill>
                  <a:schemeClr val="dk1"/>
                </a:solidFill>
              </a:rPr>
              <a:t>if( s.equals(“red”) ){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    System.out.println(“royal in red”);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}</a:t>
            </a:r>
            <a:endParaRPr b="1"/>
          </a:p>
        </p:txBody>
      </p:sp>
      <p:sp>
        <p:nvSpPr>
          <p:cNvPr id="511" name="Google Shape;511;p48"/>
          <p:cNvSpPr txBox="1"/>
          <p:nvPr/>
        </p:nvSpPr>
        <p:spPr>
          <a:xfrm>
            <a:off x="342437" y="3174850"/>
            <a:ext cx="39564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else </a:t>
            </a:r>
            <a:r>
              <a:rPr lang="en" sz="1600">
                <a:solidFill>
                  <a:schemeClr val="dk1"/>
                </a:solidFill>
              </a:rPr>
              <a:t>if( s.equals(“green”) ){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System.out.println(“great in green”);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}</a:t>
            </a:r>
            <a:endParaRPr b="1"/>
          </a:p>
        </p:txBody>
      </p:sp>
      <p:sp>
        <p:nvSpPr>
          <p:cNvPr id="512" name="Google Shape;512;p48"/>
          <p:cNvSpPr/>
          <p:nvPr/>
        </p:nvSpPr>
        <p:spPr>
          <a:xfrm>
            <a:off x="6324600" y="518160"/>
            <a:ext cx="2634000" cy="3875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OUTPUT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royal in red</a:t>
            </a:r>
            <a:endParaRPr/>
          </a:p>
        </p:txBody>
      </p:sp>
      <p:sp>
        <p:nvSpPr>
          <p:cNvPr id="513" name="Google Shape;513;p48"/>
          <p:cNvSpPr txBox="1"/>
          <p:nvPr/>
        </p:nvSpPr>
        <p:spPr>
          <a:xfrm>
            <a:off x="311850" y="1271925"/>
            <a:ext cx="3052800" cy="384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String s = “red”;</a:t>
            </a:r>
            <a:endParaRPr b="1" sz="1600">
              <a:solidFill>
                <a:srgbClr val="0097A7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9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if - else if - else</a:t>
            </a:r>
            <a:endParaRPr/>
          </a:p>
        </p:txBody>
      </p:sp>
      <p:sp>
        <p:nvSpPr>
          <p:cNvPr id="519" name="Google Shape;519;p49"/>
          <p:cNvSpPr txBox="1"/>
          <p:nvPr/>
        </p:nvSpPr>
        <p:spPr>
          <a:xfrm>
            <a:off x="311700" y="847675"/>
            <a:ext cx="494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Syntax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520" name="Google Shape;520;p49"/>
          <p:cNvSpPr txBox="1"/>
          <p:nvPr/>
        </p:nvSpPr>
        <p:spPr>
          <a:xfrm>
            <a:off x="307625" y="1555725"/>
            <a:ext cx="39564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if( s.equals(“yellow”) ){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System.out.println(“yay for yellow”);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}</a:t>
            </a:r>
            <a:endParaRPr/>
          </a:p>
        </p:txBody>
      </p:sp>
      <p:sp>
        <p:nvSpPr>
          <p:cNvPr id="521" name="Google Shape;521;p49"/>
          <p:cNvSpPr txBox="1"/>
          <p:nvPr/>
        </p:nvSpPr>
        <p:spPr>
          <a:xfrm>
            <a:off x="307625" y="3995425"/>
            <a:ext cx="39564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else{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System.out.println(“best in black”);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522" name="Google Shape;522;p49"/>
          <p:cNvSpPr txBox="1"/>
          <p:nvPr/>
        </p:nvSpPr>
        <p:spPr>
          <a:xfrm>
            <a:off x="342437" y="2412850"/>
            <a:ext cx="39564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else </a:t>
            </a:r>
            <a:r>
              <a:rPr lang="en" sz="1600">
                <a:solidFill>
                  <a:schemeClr val="dk1"/>
                </a:solidFill>
              </a:rPr>
              <a:t>if( s.equals(“red”) ){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System.out.println(“royal in red”);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}</a:t>
            </a:r>
            <a:endParaRPr/>
          </a:p>
        </p:txBody>
      </p:sp>
      <p:sp>
        <p:nvSpPr>
          <p:cNvPr id="523" name="Google Shape;523;p49"/>
          <p:cNvSpPr txBox="1"/>
          <p:nvPr/>
        </p:nvSpPr>
        <p:spPr>
          <a:xfrm>
            <a:off x="342437" y="3174850"/>
            <a:ext cx="39564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else </a:t>
            </a:r>
            <a:r>
              <a:rPr b="1" lang="en" sz="1600">
                <a:solidFill>
                  <a:schemeClr val="dk1"/>
                </a:solidFill>
              </a:rPr>
              <a:t>if( s.equals(“green”) ){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    System.out.println(“great in green”);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}</a:t>
            </a:r>
            <a:endParaRPr b="1"/>
          </a:p>
        </p:txBody>
      </p:sp>
      <p:sp>
        <p:nvSpPr>
          <p:cNvPr id="524" name="Google Shape;524;p49"/>
          <p:cNvSpPr/>
          <p:nvPr/>
        </p:nvSpPr>
        <p:spPr>
          <a:xfrm>
            <a:off x="6324600" y="518160"/>
            <a:ext cx="2634000" cy="38754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OUTPUT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great in green</a:t>
            </a:r>
            <a:endParaRPr/>
          </a:p>
        </p:txBody>
      </p:sp>
      <p:sp>
        <p:nvSpPr>
          <p:cNvPr id="525" name="Google Shape;525;p49"/>
          <p:cNvSpPr txBox="1"/>
          <p:nvPr/>
        </p:nvSpPr>
        <p:spPr>
          <a:xfrm>
            <a:off x="311850" y="1271925"/>
            <a:ext cx="3052800" cy="384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String s = “green”;</a:t>
            </a:r>
            <a:endParaRPr b="1" sz="1600">
              <a:solidFill>
                <a:srgbClr val="0097A7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if - else if - else</a:t>
            </a:r>
            <a:endParaRPr/>
          </a:p>
        </p:txBody>
      </p:sp>
      <p:sp>
        <p:nvSpPr>
          <p:cNvPr id="531" name="Google Shape;531;p50"/>
          <p:cNvSpPr txBox="1"/>
          <p:nvPr/>
        </p:nvSpPr>
        <p:spPr>
          <a:xfrm>
            <a:off x="311700" y="847675"/>
            <a:ext cx="494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Syntax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532" name="Google Shape;532;p50"/>
          <p:cNvSpPr txBox="1"/>
          <p:nvPr/>
        </p:nvSpPr>
        <p:spPr>
          <a:xfrm>
            <a:off x="311850" y="1271925"/>
            <a:ext cx="3052800" cy="38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String s = “orange”;</a:t>
            </a:r>
            <a:endParaRPr b="1" sz="1600">
              <a:solidFill>
                <a:srgbClr val="0097A7"/>
              </a:solidFill>
            </a:endParaRPr>
          </a:p>
        </p:txBody>
      </p:sp>
      <p:sp>
        <p:nvSpPr>
          <p:cNvPr id="533" name="Google Shape;533;p50"/>
          <p:cNvSpPr txBox="1"/>
          <p:nvPr/>
        </p:nvSpPr>
        <p:spPr>
          <a:xfrm>
            <a:off x="307625" y="1555725"/>
            <a:ext cx="39564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if( s.equals(“yellow”) ){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System.out.println(“yay for yellow”);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}</a:t>
            </a:r>
            <a:endParaRPr/>
          </a:p>
        </p:txBody>
      </p:sp>
      <p:sp>
        <p:nvSpPr>
          <p:cNvPr id="534" name="Google Shape;534;p50"/>
          <p:cNvSpPr txBox="1"/>
          <p:nvPr/>
        </p:nvSpPr>
        <p:spPr>
          <a:xfrm>
            <a:off x="307625" y="3995425"/>
            <a:ext cx="42645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else{</a:t>
            </a:r>
            <a:endParaRPr b="1" sz="1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System.out.println(“best in black”);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}</a:t>
            </a:r>
            <a:endParaRPr b="1"/>
          </a:p>
        </p:txBody>
      </p:sp>
      <p:sp>
        <p:nvSpPr>
          <p:cNvPr id="535" name="Google Shape;535;p50"/>
          <p:cNvSpPr txBox="1"/>
          <p:nvPr/>
        </p:nvSpPr>
        <p:spPr>
          <a:xfrm>
            <a:off x="342437" y="2412850"/>
            <a:ext cx="39564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else </a:t>
            </a:r>
            <a:r>
              <a:rPr lang="en" sz="1600">
                <a:solidFill>
                  <a:schemeClr val="dk1"/>
                </a:solidFill>
              </a:rPr>
              <a:t>if( s.equals(“red”) ){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System.out.println(“royal in red”);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}</a:t>
            </a:r>
            <a:endParaRPr/>
          </a:p>
        </p:txBody>
      </p:sp>
      <p:sp>
        <p:nvSpPr>
          <p:cNvPr id="536" name="Google Shape;536;p50"/>
          <p:cNvSpPr txBox="1"/>
          <p:nvPr/>
        </p:nvSpPr>
        <p:spPr>
          <a:xfrm>
            <a:off x="342437" y="3174850"/>
            <a:ext cx="39564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else </a:t>
            </a:r>
            <a:r>
              <a:rPr lang="en" sz="1600">
                <a:solidFill>
                  <a:schemeClr val="dk1"/>
                </a:solidFill>
              </a:rPr>
              <a:t>if( s.equals(“green”) ){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System.out.println(“great in green”);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}</a:t>
            </a:r>
            <a:endParaRPr/>
          </a:p>
        </p:txBody>
      </p:sp>
      <p:sp>
        <p:nvSpPr>
          <p:cNvPr id="537" name="Google Shape;537;p50"/>
          <p:cNvSpPr/>
          <p:nvPr/>
        </p:nvSpPr>
        <p:spPr>
          <a:xfrm>
            <a:off x="6324600" y="518160"/>
            <a:ext cx="2634000" cy="387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OUTPUT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best in black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</a:t>
            </a:r>
            <a:endParaRPr/>
          </a:p>
        </p:txBody>
      </p:sp>
      <p:sp>
        <p:nvSpPr>
          <p:cNvPr id="543" name="Google Shape;543;p51"/>
          <p:cNvSpPr txBox="1"/>
          <p:nvPr>
            <p:ph idx="4294967295" type="subTitle"/>
          </p:nvPr>
        </p:nvSpPr>
        <p:spPr>
          <a:xfrm>
            <a:off x="5302200" y="1881175"/>
            <a:ext cx="3454200" cy="15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switch</a:t>
            </a:r>
            <a:endParaRPr sz="24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if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387900" y="1000075"/>
            <a:ext cx="530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How do we use an if statement in Java?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11850" y="1729125"/>
            <a:ext cx="30528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97A7"/>
                </a:solidFill>
              </a:rPr>
              <a:t>Syntax</a:t>
            </a:r>
            <a:endParaRPr b="1" sz="1600">
              <a:solidFill>
                <a:srgbClr val="0097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97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boolean isSunny = true;</a:t>
            </a:r>
            <a:endParaRPr sz="16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8900" y="516275"/>
            <a:ext cx="2069477" cy="2055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0125" y="2508094"/>
            <a:ext cx="3513874" cy="263540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307625" y="2811100"/>
            <a:ext cx="5307600" cy="22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if( isSunny ){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System.out.println(“Go to the beach!”);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}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3468850" y="1729125"/>
            <a:ext cx="1384500" cy="1353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3492298" y="2455650"/>
            <a:ext cx="985800" cy="29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isSunny</a:t>
            </a:r>
            <a:endParaRPr sz="1200"/>
          </a:p>
        </p:txBody>
      </p:sp>
      <p:sp>
        <p:nvSpPr>
          <p:cNvPr id="88" name="Google Shape;88;p16"/>
          <p:cNvSpPr txBox="1"/>
          <p:nvPr/>
        </p:nvSpPr>
        <p:spPr>
          <a:xfrm>
            <a:off x="3550531" y="1980600"/>
            <a:ext cx="8868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3694850" y="2698725"/>
            <a:ext cx="5700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410950" y="1333275"/>
            <a:ext cx="29160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TRUE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6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2"/>
          <p:cNvSpPr txBox="1"/>
          <p:nvPr/>
        </p:nvSpPr>
        <p:spPr>
          <a:xfrm>
            <a:off x="311700" y="96618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Use when decisions will be made based on: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549" name="Google Shape;549;p52"/>
          <p:cNvSpPr txBox="1"/>
          <p:nvPr/>
        </p:nvSpPr>
        <p:spPr>
          <a:xfrm>
            <a:off x="311700" y="2456225"/>
            <a:ext cx="8520600" cy="16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</a:rPr>
              <a:t>Multiple</a:t>
            </a:r>
            <a:r>
              <a:rPr lang="en" sz="1800">
                <a:solidFill>
                  <a:schemeClr val="accent5"/>
                </a:solidFill>
              </a:rPr>
              <a:t> decision branches with </a:t>
            </a:r>
            <a:r>
              <a:rPr lang="en" sz="1800" u="sng">
                <a:solidFill>
                  <a:schemeClr val="accent5"/>
                </a:solidFill>
              </a:rPr>
              <a:t>ranges</a:t>
            </a:r>
            <a:r>
              <a:rPr lang="en" sz="1800">
                <a:solidFill>
                  <a:schemeClr val="accent5"/>
                </a:solidFill>
              </a:rPr>
              <a:t>, or </a:t>
            </a:r>
            <a:r>
              <a:rPr lang="en" sz="1800" u="sng">
                <a:solidFill>
                  <a:schemeClr val="accent5"/>
                </a:solidFill>
              </a:rPr>
              <a:t>fixed sets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Ranges of values: </a:t>
            </a:r>
            <a:endParaRPr>
              <a:solidFill>
                <a:schemeClr val="dk2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temperature ranges, grade ranges, height ranges, weight ranges, etc.</a:t>
            </a:r>
            <a:endParaRPr sz="1800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Fixed limit of choices: </a:t>
            </a:r>
            <a:endParaRPr>
              <a:solidFill>
                <a:schemeClr val="dk2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number choices, letter choices, color choices, size choices, name choices, etc.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50" name="Google Shape;550;p52"/>
          <p:cNvSpPr txBox="1"/>
          <p:nvPr/>
        </p:nvSpPr>
        <p:spPr>
          <a:xfrm>
            <a:off x="311700" y="1516700"/>
            <a:ext cx="85041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</a:rPr>
              <a:t>Ranges</a:t>
            </a:r>
            <a:r>
              <a:rPr lang="en" sz="1800">
                <a:solidFill>
                  <a:schemeClr val="accent5"/>
                </a:solidFill>
              </a:rPr>
              <a:t> of values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	</a:t>
            </a:r>
            <a:r>
              <a:rPr lang="en">
                <a:solidFill>
                  <a:schemeClr val="dk2"/>
                </a:solidFill>
              </a:rPr>
              <a:t>Examples: temperature ranges, grade ranges, height ranges, weight ranges, etc.</a:t>
            </a:r>
            <a:endParaRPr/>
          </a:p>
        </p:txBody>
      </p:sp>
      <p:sp>
        <p:nvSpPr>
          <p:cNvPr id="551" name="Google Shape;551;p5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switch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552" name="Google Shape;552;p52"/>
          <p:cNvSpPr txBox="1"/>
          <p:nvPr/>
        </p:nvSpPr>
        <p:spPr>
          <a:xfrm>
            <a:off x="311700" y="4250750"/>
            <a:ext cx="85041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The </a:t>
            </a:r>
            <a:r>
              <a:rPr lang="en" sz="1600">
                <a:solidFill>
                  <a:schemeClr val="accent5"/>
                </a:solidFill>
              </a:rPr>
              <a:t>switch case</a:t>
            </a:r>
            <a:r>
              <a:rPr lang="en" sz="1600">
                <a:solidFill>
                  <a:schemeClr val="dk2"/>
                </a:solidFill>
              </a:rPr>
              <a:t> supports Primitive Data Types, and as of Java 7, Strings as well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switch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558" name="Google Shape;558;p53"/>
          <p:cNvSpPr txBox="1"/>
          <p:nvPr/>
        </p:nvSpPr>
        <p:spPr>
          <a:xfrm>
            <a:off x="355250" y="1210125"/>
            <a:ext cx="84444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Each case is evaluated in order</a:t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559" name="Google Shape;559;p53"/>
          <p:cNvSpPr txBox="1"/>
          <p:nvPr/>
        </p:nvSpPr>
        <p:spPr>
          <a:xfrm>
            <a:off x="311850" y="662325"/>
            <a:ext cx="42603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97A7"/>
                </a:solidFill>
              </a:rPr>
              <a:t>How does it work?</a:t>
            </a:r>
            <a:endParaRPr sz="1800"/>
          </a:p>
        </p:txBody>
      </p:sp>
      <p:sp>
        <p:nvSpPr>
          <p:cNvPr id="560" name="Google Shape;560;p53"/>
          <p:cNvSpPr txBox="1"/>
          <p:nvPr/>
        </p:nvSpPr>
        <p:spPr>
          <a:xfrm>
            <a:off x="355250" y="1783800"/>
            <a:ext cx="8444400" cy="11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The</a:t>
            </a:r>
            <a:r>
              <a:rPr lang="en" sz="1600">
                <a:solidFill>
                  <a:srgbClr val="595959"/>
                </a:solidFill>
              </a:rPr>
              <a:t> 1st case that evaluates to </a:t>
            </a:r>
            <a:r>
              <a:rPr lang="en" sz="1600">
                <a:solidFill>
                  <a:schemeClr val="dk1"/>
                </a:solidFill>
              </a:rPr>
              <a:t>true</a:t>
            </a:r>
            <a:r>
              <a:rPr lang="en" sz="1600">
                <a:solidFill>
                  <a:srgbClr val="595959"/>
                </a:solidFill>
              </a:rPr>
              <a:t>, triggers statements to be executed until a </a:t>
            </a:r>
            <a:r>
              <a:rPr lang="en" sz="1600">
                <a:solidFill>
                  <a:srgbClr val="931A68"/>
                </a:solidFill>
              </a:rPr>
              <a:t>break</a:t>
            </a:r>
            <a:r>
              <a:rPr lang="en" sz="1600">
                <a:solidFill>
                  <a:schemeClr val="dk1"/>
                </a:solidFill>
              </a:rPr>
              <a:t>;</a:t>
            </a:r>
            <a:r>
              <a:rPr lang="en" sz="1600">
                <a:solidFill>
                  <a:srgbClr val="595959"/>
                </a:solidFill>
              </a:rPr>
              <a:t> is encountered, </a:t>
            </a:r>
            <a:r>
              <a:rPr lang="en" sz="1600">
                <a:solidFill>
                  <a:schemeClr val="dk2"/>
                </a:solidFill>
              </a:rPr>
              <a:t>even if those statements are under subsequent cases.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When the </a:t>
            </a:r>
            <a:r>
              <a:rPr lang="en" sz="1600">
                <a:solidFill>
                  <a:srgbClr val="931A68"/>
                </a:solidFill>
              </a:rPr>
              <a:t>break</a:t>
            </a:r>
            <a:r>
              <a:rPr lang="en" sz="1600">
                <a:solidFill>
                  <a:schemeClr val="dk1"/>
                </a:solidFill>
              </a:rPr>
              <a:t>;</a:t>
            </a:r>
            <a:r>
              <a:rPr lang="en" sz="1600">
                <a:solidFill>
                  <a:srgbClr val="595959"/>
                </a:solidFill>
              </a:rPr>
              <a:t> is encountered, </a:t>
            </a:r>
            <a:r>
              <a:rPr lang="en" sz="1600">
                <a:solidFill>
                  <a:schemeClr val="dk2"/>
                </a:solidFill>
              </a:rPr>
              <a:t>skip past any other cases to the end of the switch</a:t>
            </a:r>
            <a:r>
              <a:rPr lang="en" sz="1600">
                <a:solidFill>
                  <a:srgbClr val="595959"/>
                </a:solidFill>
              </a:rPr>
              <a:t>.</a:t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561" name="Google Shape;561;p53"/>
          <p:cNvSpPr txBox="1"/>
          <p:nvPr/>
        </p:nvSpPr>
        <p:spPr>
          <a:xfrm>
            <a:off x="355250" y="3043200"/>
            <a:ext cx="84444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When NO condition evaluates to true, the default case’s statements will be executed.</a:t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562" name="Google Shape;562;p53"/>
          <p:cNvSpPr txBox="1"/>
          <p:nvPr/>
        </p:nvSpPr>
        <p:spPr>
          <a:xfrm>
            <a:off x="355250" y="3824100"/>
            <a:ext cx="8444400" cy="99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TRUE</a:t>
            </a:r>
            <a:r>
              <a:rPr lang="en" sz="1600">
                <a:solidFill>
                  <a:srgbClr val="595959"/>
                </a:solidFill>
              </a:rPr>
              <a:t> </a:t>
            </a:r>
            <a:r>
              <a:rPr lang="en" sz="1600" u="sng">
                <a:solidFill>
                  <a:schemeClr val="accent5"/>
                </a:solidFill>
              </a:rPr>
              <a:t>enter</a:t>
            </a:r>
            <a:r>
              <a:rPr lang="en" sz="1600" u="sng">
                <a:solidFill>
                  <a:schemeClr val="accent5"/>
                </a:solidFill>
              </a:rPr>
              <a:t> block</a:t>
            </a:r>
            <a:r>
              <a:rPr lang="en" sz="1600">
                <a:solidFill>
                  <a:srgbClr val="595959"/>
                </a:solidFill>
              </a:rPr>
              <a:t> </a:t>
            </a:r>
            <a:r>
              <a:rPr lang="en" sz="1600">
                <a:solidFill>
                  <a:srgbClr val="595959"/>
                </a:solidFill>
              </a:rPr>
              <a:t>and execute the code until </a:t>
            </a:r>
            <a:r>
              <a:rPr lang="en" sz="1600">
                <a:solidFill>
                  <a:srgbClr val="931A68"/>
                </a:solidFill>
              </a:rPr>
              <a:t>break</a:t>
            </a:r>
            <a:r>
              <a:rPr lang="en" sz="1600">
                <a:solidFill>
                  <a:schemeClr val="dk1"/>
                </a:solidFill>
              </a:rPr>
              <a:t>;</a:t>
            </a:r>
            <a:r>
              <a:rPr lang="en" sz="1600">
                <a:solidFill>
                  <a:srgbClr val="595959"/>
                </a:solidFill>
              </a:rPr>
              <a:t> then skip to the end of the switch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FALSE</a:t>
            </a:r>
            <a:r>
              <a:rPr lang="en" sz="1600">
                <a:solidFill>
                  <a:srgbClr val="595959"/>
                </a:solidFill>
              </a:rPr>
              <a:t> </a:t>
            </a:r>
            <a:r>
              <a:rPr lang="en" sz="1600" u="sng">
                <a:solidFill>
                  <a:schemeClr val="accent5"/>
                </a:solidFill>
              </a:rPr>
              <a:t>skip block</a:t>
            </a:r>
            <a:r>
              <a:rPr lang="en" sz="1600">
                <a:solidFill>
                  <a:srgbClr val="595959"/>
                </a:solidFill>
              </a:rPr>
              <a:t>, and evaluate next case in the chain</a:t>
            </a:r>
            <a:endParaRPr sz="160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4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switch</a:t>
            </a:r>
            <a:endParaRPr/>
          </a:p>
        </p:txBody>
      </p:sp>
      <p:sp>
        <p:nvSpPr>
          <p:cNvPr id="568" name="Google Shape;568;p54"/>
          <p:cNvSpPr/>
          <p:nvPr/>
        </p:nvSpPr>
        <p:spPr>
          <a:xfrm flipH="1" rot="-2579384">
            <a:off x="950788" y="1295015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true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569" name="Google Shape;569;p54"/>
          <p:cNvSpPr/>
          <p:nvPr/>
        </p:nvSpPr>
        <p:spPr>
          <a:xfrm>
            <a:off x="70200" y="1547414"/>
            <a:ext cx="1347450" cy="511673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Congrats</a:t>
            </a:r>
            <a:endParaRPr b="1" sz="1200"/>
          </a:p>
        </p:txBody>
      </p:sp>
      <p:sp>
        <p:nvSpPr>
          <p:cNvPr id="570" name="Google Shape;570;p54"/>
          <p:cNvSpPr/>
          <p:nvPr/>
        </p:nvSpPr>
        <p:spPr>
          <a:xfrm rot="2579384">
            <a:off x="1951158" y="1295015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71" name="Google Shape;571;p54"/>
          <p:cNvSpPr/>
          <p:nvPr/>
        </p:nvSpPr>
        <p:spPr>
          <a:xfrm>
            <a:off x="1182075" y="576125"/>
            <a:ext cx="1227352" cy="789603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case 1:</a:t>
            </a:r>
            <a:endParaRPr b="1" sz="1200"/>
          </a:p>
        </p:txBody>
      </p:sp>
      <p:sp>
        <p:nvSpPr>
          <p:cNvPr id="572" name="Google Shape;572;p54"/>
          <p:cNvSpPr/>
          <p:nvPr/>
        </p:nvSpPr>
        <p:spPr>
          <a:xfrm flipH="1" rot="-2579384">
            <a:off x="2008508" y="2141292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73" name="Google Shape;573;p54"/>
          <p:cNvSpPr/>
          <p:nvPr/>
        </p:nvSpPr>
        <p:spPr>
          <a:xfrm>
            <a:off x="787250" y="2444925"/>
            <a:ext cx="1347450" cy="511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Twins! </a:t>
            </a:r>
            <a:endParaRPr sz="1200"/>
          </a:p>
        </p:txBody>
      </p:sp>
      <p:sp>
        <p:nvSpPr>
          <p:cNvPr id="574" name="Google Shape;574;p54"/>
          <p:cNvSpPr/>
          <p:nvPr/>
        </p:nvSpPr>
        <p:spPr>
          <a:xfrm rot="2579384">
            <a:off x="2891454" y="2141292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75" name="Google Shape;575;p54"/>
          <p:cNvSpPr/>
          <p:nvPr/>
        </p:nvSpPr>
        <p:spPr>
          <a:xfrm>
            <a:off x="2112189" y="1387869"/>
            <a:ext cx="1227157" cy="789605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case 2: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76" name="Google Shape;576;p54"/>
          <p:cNvSpPr/>
          <p:nvPr/>
        </p:nvSpPr>
        <p:spPr>
          <a:xfrm flipH="1" rot="-2579384">
            <a:off x="2888333" y="3023033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77" name="Google Shape;577;p54"/>
          <p:cNvSpPr/>
          <p:nvPr/>
        </p:nvSpPr>
        <p:spPr>
          <a:xfrm>
            <a:off x="2007746" y="3275431"/>
            <a:ext cx="1347450" cy="511673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Wow!</a:t>
            </a:r>
            <a:endParaRPr sz="1200"/>
          </a:p>
        </p:txBody>
      </p:sp>
      <p:sp>
        <p:nvSpPr>
          <p:cNvPr id="578" name="Google Shape;578;p54"/>
          <p:cNvSpPr/>
          <p:nvPr/>
        </p:nvSpPr>
        <p:spPr>
          <a:xfrm rot="2579384">
            <a:off x="3888704" y="3023033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79" name="Google Shape;579;p54"/>
          <p:cNvSpPr/>
          <p:nvPr/>
        </p:nvSpPr>
        <p:spPr>
          <a:xfrm>
            <a:off x="4883000" y="4295750"/>
            <a:ext cx="1347450" cy="511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Speechless</a:t>
            </a:r>
            <a:endParaRPr sz="1200"/>
          </a:p>
        </p:txBody>
      </p:sp>
      <p:sp>
        <p:nvSpPr>
          <p:cNvPr id="580" name="Google Shape;580;p54"/>
          <p:cNvSpPr/>
          <p:nvPr/>
        </p:nvSpPr>
        <p:spPr>
          <a:xfrm>
            <a:off x="3087047" y="2230876"/>
            <a:ext cx="1227157" cy="789605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case 3: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81" name="Google Shape;581;p54"/>
          <p:cNvSpPr/>
          <p:nvPr/>
        </p:nvSpPr>
        <p:spPr>
          <a:xfrm flipH="1" rot="-2579384">
            <a:off x="3878933" y="3861233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82" name="Google Shape;582;p54"/>
          <p:cNvSpPr/>
          <p:nvPr/>
        </p:nvSpPr>
        <p:spPr>
          <a:xfrm>
            <a:off x="2998346" y="4113631"/>
            <a:ext cx="1347450" cy="511673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Quads</a:t>
            </a:r>
            <a:endParaRPr sz="1200"/>
          </a:p>
        </p:txBody>
      </p:sp>
      <p:sp>
        <p:nvSpPr>
          <p:cNvPr id="583" name="Google Shape;583;p54"/>
          <p:cNvSpPr/>
          <p:nvPr/>
        </p:nvSpPr>
        <p:spPr>
          <a:xfrm rot="2579384">
            <a:off x="4879304" y="3861233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84" name="Google Shape;584;p54"/>
          <p:cNvSpPr/>
          <p:nvPr/>
        </p:nvSpPr>
        <p:spPr>
          <a:xfrm>
            <a:off x="4061904" y="3073884"/>
            <a:ext cx="1227157" cy="789605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case 4: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85" name="Google Shape;585;p54"/>
          <p:cNvSpPr/>
          <p:nvPr/>
        </p:nvSpPr>
        <p:spPr>
          <a:xfrm>
            <a:off x="5103437" y="4103088"/>
            <a:ext cx="906600" cy="2781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</a:t>
            </a:r>
            <a:endParaRPr/>
          </a:p>
        </p:txBody>
      </p:sp>
      <p:sp>
        <p:nvSpPr>
          <p:cNvPr id="586" name="Google Shape;586;p54"/>
          <p:cNvSpPr/>
          <p:nvPr/>
        </p:nvSpPr>
        <p:spPr>
          <a:xfrm flipH="1" rot="10800000">
            <a:off x="1391150" y="2985575"/>
            <a:ext cx="513900" cy="656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4"/>
          <p:cNvSpPr txBox="1"/>
          <p:nvPr/>
        </p:nvSpPr>
        <p:spPr>
          <a:xfrm>
            <a:off x="768175" y="2957275"/>
            <a:ext cx="17364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When there is </a:t>
            </a:r>
            <a:r>
              <a:rPr lang="en" sz="800">
                <a:solidFill>
                  <a:schemeClr val="dk2"/>
                </a:solidFill>
              </a:rPr>
              <a:t>no </a:t>
            </a:r>
            <a:r>
              <a:rPr lang="en" sz="800">
                <a:solidFill>
                  <a:srgbClr val="931A68"/>
                </a:solidFill>
              </a:rPr>
              <a:t>break</a:t>
            </a:r>
            <a:r>
              <a:rPr lang="en" sz="800">
                <a:solidFill>
                  <a:schemeClr val="dk1"/>
                </a:solidFill>
              </a:rPr>
              <a:t>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continue executing instructions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588" name="Google Shape;588;p54"/>
          <p:cNvSpPr/>
          <p:nvPr/>
        </p:nvSpPr>
        <p:spPr>
          <a:xfrm>
            <a:off x="3987075" y="395597"/>
            <a:ext cx="1171200" cy="9513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4"/>
          <p:cNvSpPr/>
          <p:nvPr/>
        </p:nvSpPr>
        <p:spPr>
          <a:xfrm>
            <a:off x="4006908" y="867673"/>
            <a:ext cx="833700" cy="24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numBabies</a:t>
            </a:r>
            <a:endParaRPr sz="1000"/>
          </a:p>
        </p:txBody>
      </p:sp>
      <p:sp>
        <p:nvSpPr>
          <p:cNvPr id="590" name="Google Shape;590;p54"/>
          <p:cNvSpPr txBox="1"/>
          <p:nvPr/>
        </p:nvSpPr>
        <p:spPr>
          <a:xfrm>
            <a:off x="4056165" y="484280"/>
            <a:ext cx="7500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591" name="Google Shape;591;p54"/>
          <p:cNvSpPr txBox="1"/>
          <p:nvPr/>
        </p:nvSpPr>
        <p:spPr>
          <a:xfrm>
            <a:off x="4178236" y="1063849"/>
            <a:ext cx="4821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92" name="Google Shape;592;p54"/>
          <p:cNvSpPr txBox="1"/>
          <p:nvPr/>
        </p:nvSpPr>
        <p:spPr>
          <a:xfrm>
            <a:off x="5582350" y="1032150"/>
            <a:ext cx="3204600" cy="129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Congrats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5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switch</a:t>
            </a:r>
            <a:endParaRPr/>
          </a:p>
        </p:txBody>
      </p:sp>
      <p:sp>
        <p:nvSpPr>
          <p:cNvPr id="598" name="Google Shape;598;p55"/>
          <p:cNvSpPr/>
          <p:nvPr/>
        </p:nvSpPr>
        <p:spPr>
          <a:xfrm flipH="1" rot="-2579384">
            <a:off x="950788" y="1295015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99" name="Google Shape;599;p55"/>
          <p:cNvSpPr/>
          <p:nvPr/>
        </p:nvSpPr>
        <p:spPr>
          <a:xfrm>
            <a:off x="70200" y="1547414"/>
            <a:ext cx="1347450" cy="511673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Congrats</a:t>
            </a:r>
            <a:endParaRPr sz="1200"/>
          </a:p>
        </p:txBody>
      </p:sp>
      <p:sp>
        <p:nvSpPr>
          <p:cNvPr id="600" name="Google Shape;600;p55"/>
          <p:cNvSpPr/>
          <p:nvPr/>
        </p:nvSpPr>
        <p:spPr>
          <a:xfrm rot="2579384">
            <a:off x="1951158" y="1295015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false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601" name="Google Shape;601;p55"/>
          <p:cNvSpPr/>
          <p:nvPr/>
        </p:nvSpPr>
        <p:spPr>
          <a:xfrm>
            <a:off x="1182075" y="576125"/>
            <a:ext cx="1227352" cy="789603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case 1:</a:t>
            </a:r>
            <a:endParaRPr sz="1200"/>
          </a:p>
        </p:txBody>
      </p:sp>
      <p:sp>
        <p:nvSpPr>
          <p:cNvPr id="602" name="Google Shape;602;p55"/>
          <p:cNvSpPr/>
          <p:nvPr/>
        </p:nvSpPr>
        <p:spPr>
          <a:xfrm flipH="1" rot="-2579384">
            <a:off x="2008508" y="2141292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true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603" name="Google Shape;603;p55"/>
          <p:cNvSpPr/>
          <p:nvPr/>
        </p:nvSpPr>
        <p:spPr>
          <a:xfrm>
            <a:off x="787250" y="2444925"/>
            <a:ext cx="1347450" cy="511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Twins! </a:t>
            </a:r>
            <a:endParaRPr b="1" sz="1200"/>
          </a:p>
        </p:txBody>
      </p:sp>
      <p:sp>
        <p:nvSpPr>
          <p:cNvPr id="604" name="Google Shape;604;p55"/>
          <p:cNvSpPr/>
          <p:nvPr/>
        </p:nvSpPr>
        <p:spPr>
          <a:xfrm rot="2579384">
            <a:off x="2891454" y="2141292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05" name="Google Shape;605;p55"/>
          <p:cNvSpPr/>
          <p:nvPr/>
        </p:nvSpPr>
        <p:spPr>
          <a:xfrm>
            <a:off x="2112189" y="1387869"/>
            <a:ext cx="1227157" cy="789605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case 2: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606" name="Google Shape;606;p55"/>
          <p:cNvSpPr/>
          <p:nvPr/>
        </p:nvSpPr>
        <p:spPr>
          <a:xfrm flipH="1" rot="-2579384">
            <a:off x="2888333" y="3023033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07" name="Google Shape;607;p55"/>
          <p:cNvSpPr/>
          <p:nvPr/>
        </p:nvSpPr>
        <p:spPr>
          <a:xfrm>
            <a:off x="2007746" y="3275431"/>
            <a:ext cx="1347450" cy="511673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Wow!</a:t>
            </a:r>
            <a:endParaRPr b="1" sz="1200"/>
          </a:p>
        </p:txBody>
      </p:sp>
      <p:sp>
        <p:nvSpPr>
          <p:cNvPr id="608" name="Google Shape;608;p55"/>
          <p:cNvSpPr/>
          <p:nvPr/>
        </p:nvSpPr>
        <p:spPr>
          <a:xfrm rot="2579384">
            <a:off x="3888704" y="3023033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09" name="Google Shape;609;p55"/>
          <p:cNvSpPr/>
          <p:nvPr/>
        </p:nvSpPr>
        <p:spPr>
          <a:xfrm>
            <a:off x="4883000" y="4295750"/>
            <a:ext cx="1347450" cy="511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Speechless</a:t>
            </a:r>
            <a:endParaRPr sz="1200"/>
          </a:p>
        </p:txBody>
      </p:sp>
      <p:sp>
        <p:nvSpPr>
          <p:cNvPr id="610" name="Google Shape;610;p55"/>
          <p:cNvSpPr/>
          <p:nvPr/>
        </p:nvSpPr>
        <p:spPr>
          <a:xfrm>
            <a:off x="3087047" y="2230876"/>
            <a:ext cx="1227157" cy="789605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case 3: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11" name="Google Shape;611;p55"/>
          <p:cNvSpPr/>
          <p:nvPr/>
        </p:nvSpPr>
        <p:spPr>
          <a:xfrm flipH="1" rot="-2579384">
            <a:off x="3878933" y="3861233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12" name="Google Shape;612;p55"/>
          <p:cNvSpPr/>
          <p:nvPr/>
        </p:nvSpPr>
        <p:spPr>
          <a:xfrm>
            <a:off x="2998346" y="4113631"/>
            <a:ext cx="1347450" cy="511673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Quads</a:t>
            </a:r>
            <a:endParaRPr sz="1200"/>
          </a:p>
        </p:txBody>
      </p:sp>
      <p:sp>
        <p:nvSpPr>
          <p:cNvPr id="613" name="Google Shape;613;p55"/>
          <p:cNvSpPr/>
          <p:nvPr/>
        </p:nvSpPr>
        <p:spPr>
          <a:xfrm rot="2579384">
            <a:off x="4879304" y="3861233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14" name="Google Shape;614;p55"/>
          <p:cNvSpPr/>
          <p:nvPr/>
        </p:nvSpPr>
        <p:spPr>
          <a:xfrm>
            <a:off x="4061904" y="3073884"/>
            <a:ext cx="1227157" cy="789605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case 4: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15" name="Google Shape;615;p55"/>
          <p:cNvSpPr/>
          <p:nvPr/>
        </p:nvSpPr>
        <p:spPr>
          <a:xfrm>
            <a:off x="5103437" y="4103088"/>
            <a:ext cx="906600" cy="2781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</a:t>
            </a:r>
            <a:endParaRPr/>
          </a:p>
        </p:txBody>
      </p:sp>
      <p:sp>
        <p:nvSpPr>
          <p:cNvPr id="616" name="Google Shape;616;p55"/>
          <p:cNvSpPr/>
          <p:nvPr/>
        </p:nvSpPr>
        <p:spPr>
          <a:xfrm flipH="1" rot="10800000">
            <a:off x="1391150" y="2985575"/>
            <a:ext cx="513900" cy="656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55"/>
          <p:cNvSpPr txBox="1"/>
          <p:nvPr/>
        </p:nvSpPr>
        <p:spPr>
          <a:xfrm>
            <a:off x="768175" y="2957275"/>
            <a:ext cx="17364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</a:rPr>
              <a:t>When there is no </a:t>
            </a:r>
            <a:r>
              <a:rPr b="1" lang="en" sz="800">
                <a:solidFill>
                  <a:srgbClr val="931A68"/>
                </a:solidFill>
              </a:rPr>
              <a:t>break</a:t>
            </a:r>
            <a:r>
              <a:rPr b="1" lang="en" sz="800">
                <a:solidFill>
                  <a:schemeClr val="dk1"/>
                </a:solidFill>
              </a:rPr>
              <a:t>;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</a:rPr>
              <a:t>continue executing instructions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618" name="Google Shape;618;p55"/>
          <p:cNvSpPr/>
          <p:nvPr/>
        </p:nvSpPr>
        <p:spPr>
          <a:xfrm>
            <a:off x="3987075" y="395597"/>
            <a:ext cx="1171200" cy="9513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55"/>
          <p:cNvSpPr/>
          <p:nvPr/>
        </p:nvSpPr>
        <p:spPr>
          <a:xfrm>
            <a:off x="4006908" y="867673"/>
            <a:ext cx="833700" cy="24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numBabies</a:t>
            </a:r>
            <a:endParaRPr sz="1000"/>
          </a:p>
        </p:txBody>
      </p:sp>
      <p:sp>
        <p:nvSpPr>
          <p:cNvPr id="620" name="Google Shape;620;p55"/>
          <p:cNvSpPr txBox="1"/>
          <p:nvPr/>
        </p:nvSpPr>
        <p:spPr>
          <a:xfrm>
            <a:off x="4056165" y="484280"/>
            <a:ext cx="7500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621" name="Google Shape;621;p55"/>
          <p:cNvSpPr txBox="1"/>
          <p:nvPr/>
        </p:nvSpPr>
        <p:spPr>
          <a:xfrm>
            <a:off x="4178236" y="1063849"/>
            <a:ext cx="4821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22" name="Google Shape;622;p55"/>
          <p:cNvSpPr txBox="1"/>
          <p:nvPr/>
        </p:nvSpPr>
        <p:spPr>
          <a:xfrm>
            <a:off x="5582350" y="1032150"/>
            <a:ext cx="3204600" cy="129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Twins! Wow!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6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switch</a:t>
            </a:r>
            <a:endParaRPr/>
          </a:p>
        </p:txBody>
      </p:sp>
      <p:sp>
        <p:nvSpPr>
          <p:cNvPr id="628" name="Google Shape;628;p56"/>
          <p:cNvSpPr/>
          <p:nvPr/>
        </p:nvSpPr>
        <p:spPr>
          <a:xfrm flipH="1" rot="-2579384">
            <a:off x="950788" y="1295015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29" name="Google Shape;629;p56"/>
          <p:cNvSpPr/>
          <p:nvPr/>
        </p:nvSpPr>
        <p:spPr>
          <a:xfrm>
            <a:off x="70200" y="1547414"/>
            <a:ext cx="1347450" cy="511673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Congrats</a:t>
            </a:r>
            <a:endParaRPr sz="1200"/>
          </a:p>
        </p:txBody>
      </p:sp>
      <p:sp>
        <p:nvSpPr>
          <p:cNvPr id="630" name="Google Shape;630;p56"/>
          <p:cNvSpPr/>
          <p:nvPr/>
        </p:nvSpPr>
        <p:spPr>
          <a:xfrm rot="2579384">
            <a:off x="1951158" y="1295015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31" name="Google Shape;631;p56"/>
          <p:cNvSpPr/>
          <p:nvPr/>
        </p:nvSpPr>
        <p:spPr>
          <a:xfrm>
            <a:off x="1182075" y="576125"/>
            <a:ext cx="1227352" cy="789603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case 1:</a:t>
            </a:r>
            <a:endParaRPr sz="1200"/>
          </a:p>
        </p:txBody>
      </p:sp>
      <p:sp>
        <p:nvSpPr>
          <p:cNvPr id="632" name="Google Shape;632;p56"/>
          <p:cNvSpPr/>
          <p:nvPr/>
        </p:nvSpPr>
        <p:spPr>
          <a:xfrm flipH="1" rot="-2579384">
            <a:off x="2008508" y="2141292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33" name="Google Shape;633;p56"/>
          <p:cNvSpPr/>
          <p:nvPr/>
        </p:nvSpPr>
        <p:spPr>
          <a:xfrm>
            <a:off x="787250" y="2444925"/>
            <a:ext cx="1347450" cy="511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Twins! </a:t>
            </a:r>
            <a:endParaRPr sz="1200"/>
          </a:p>
        </p:txBody>
      </p:sp>
      <p:sp>
        <p:nvSpPr>
          <p:cNvPr id="634" name="Google Shape;634;p56"/>
          <p:cNvSpPr/>
          <p:nvPr/>
        </p:nvSpPr>
        <p:spPr>
          <a:xfrm rot="2579384">
            <a:off x="2891454" y="2141292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false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635" name="Google Shape;635;p56"/>
          <p:cNvSpPr/>
          <p:nvPr/>
        </p:nvSpPr>
        <p:spPr>
          <a:xfrm>
            <a:off x="2112189" y="1387869"/>
            <a:ext cx="1227157" cy="789605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case 2: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36" name="Google Shape;636;p56"/>
          <p:cNvSpPr/>
          <p:nvPr/>
        </p:nvSpPr>
        <p:spPr>
          <a:xfrm flipH="1" rot="-2579384">
            <a:off x="2888333" y="3023033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true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637" name="Google Shape;637;p56"/>
          <p:cNvSpPr/>
          <p:nvPr/>
        </p:nvSpPr>
        <p:spPr>
          <a:xfrm>
            <a:off x="2007746" y="3275431"/>
            <a:ext cx="1347450" cy="511673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Wow!</a:t>
            </a:r>
            <a:endParaRPr b="1" sz="1200"/>
          </a:p>
        </p:txBody>
      </p:sp>
      <p:sp>
        <p:nvSpPr>
          <p:cNvPr id="638" name="Google Shape;638;p56"/>
          <p:cNvSpPr/>
          <p:nvPr/>
        </p:nvSpPr>
        <p:spPr>
          <a:xfrm rot="2579384">
            <a:off x="3888704" y="3023033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39" name="Google Shape;639;p56"/>
          <p:cNvSpPr/>
          <p:nvPr/>
        </p:nvSpPr>
        <p:spPr>
          <a:xfrm>
            <a:off x="4883000" y="4295750"/>
            <a:ext cx="1347450" cy="511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Speechless</a:t>
            </a:r>
            <a:endParaRPr sz="1200"/>
          </a:p>
        </p:txBody>
      </p:sp>
      <p:sp>
        <p:nvSpPr>
          <p:cNvPr id="640" name="Google Shape;640;p56"/>
          <p:cNvSpPr/>
          <p:nvPr/>
        </p:nvSpPr>
        <p:spPr>
          <a:xfrm>
            <a:off x="3087047" y="2230876"/>
            <a:ext cx="1227157" cy="789605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case 3: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641" name="Google Shape;641;p56"/>
          <p:cNvSpPr/>
          <p:nvPr/>
        </p:nvSpPr>
        <p:spPr>
          <a:xfrm flipH="1" rot="-2579384">
            <a:off x="3878933" y="3861233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42" name="Google Shape;642;p56"/>
          <p:cNvSpPr/>
          <p:nvPr/>
        </p:nvSpPr>
        <p:spPr>
          <a:xfrm>
            <a:off x="2998346" y="4113631"/>
            <a:ext cx="1347450" cy="511673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Quads</a:t>
            </a:r>
            <a:endParaRPr sz="1200"/>
          </a:p>
        </p:txBody>
      </p:sp>
      <p:sp>
        <p:nvSpPr>
          <p:cNvPr id="643" name="Google Shape;643;p56"/>
          <p:cNvSpPr/>
          <p:nvPr/>
        </p:nvSpPr>
        <p:spPr>
          <a:xfrm rot="2579384">
            <a:off x="4879304" y="3861233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44" name="Google Shape;644;p56"/>
          <p:cNvSpPr/>
          <p:nvPr/>
        </p:nvSpPr>
        <p:spPr>
          <a:xfrm>
            <a:off x="4061904" y="3073884"/>
            <a:ext cx="1227157" cy="789605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case 4: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45" name="Google Shape;645;p56"/>
          <p:cNvSpPr/>
          <p:nvPr/>
        </p:nvSpPr>
        <p:spPr>
          <a:xfrm>
            <a:off x="5103437" y="4103088"/>
            <a:ext cx="906600" cy="2781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</a:t>
            </a:r>
            <a:endParaRPr/>
          </a:p>
        </p:txBody>
      </p:sp>
      <p:sp>
        <p:nvSpPr>
          <p:cNvPr id="646" name="Google Shape;646;p56"/>
          <p:cNvSpPr/>
          <p:nvPr/>
        </p:nvSpPr>
        <p:spPr>
          <a:xfrm>
            <a:off x="3987075" y="395597"/>
            <a:ext cx="1171200" cy="9513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56"/>
          <p:cNvSpPr/>
          <p:nvPr/>
        </p:nvSpPr>
        <p:spPr>
          <a:xfrm>
            <a:off x="4006908" y="867673"/>
            <a:ext cx="833700" cy="24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numBabies</a:t>
            </a:r>
            <a:endParaRPr sz="1000"/>
          </a:p>
        </p:txBody>
      </p:sp>
      <p:sp>
        <p:nvSpPr>
          <p:cNvPr id="648" name="Google Shape;648;p56"/>
          <p:cNvSpPr txBox="1"/>
          <p:nvPr/>
        </p:nvSpPr>
        <p:spPr>
          <a:xfrm>
            <a:off x="4056165" y="484280"/>
            <a:ext cx="7500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649" name="Google Shape;649;p56"/>
          <p:cNvSpPr txBox="1"/>
          <p:nvPr/>
        </p:nvSpPr>
        <p:spPr>
          <a:xfrm>
            <a:off x="4178236" y="1063849"/>
            <a:ext cx="4821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50" name="Google Shape;650;p56"/>
          <p:cNvSpPr txBox="1"/>
          <p:nvPr/>
        </p:nvSpPr>
        <p:spPr>
          <a:xfrm>
            <a:off x="5582350" y="1032150"/>
            <a:ext cx="3204600" cy="129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Wow!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7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switch</a:t>
            </a:r>
            <a:endParaRPr/>
          </a:p>
        </p:txBody>
      </p:sp>
      <p:sp>
        <p:nvSpPr>
          <p:cNvPr id="656" name="Google Shape;656;p57"/>
          <p:cNvSpPr/>
          <p:nvPr/>
        </p:nvSpPr>
        <p:spPr>
          <a:xfrm flipH="1" rot="-2579384">
            <a:off x="950788" y="1295015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57" name="Google Shape;657;p57"/>
          <p:cNvSpPr/>
          <p:nvPr/>
        </p:nvSpPr>
        <p:spPr>
          <a:xfrm>
            <a:off x="70200" y="1547414"/>
            <a:ext cx="1347450" cy="511673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Congrats</a:t>
            </a:r>
            <a:endParaRPr sz="1200"/>
          </a:p>
        </p:txBody>
      </p:sp>
      <p:sp>
        <p:nvSpPr>
          <p:cNvPr id="658" name="Google Shape;658;p57"/>
          <p:cNvSpPr/>
          <p:nvPr/>
        </p:nvSpPr>
        <p:spPr>
          <a:xfrm rot="2579384">
            <a:off x="1951158" y="1295015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59" name="Google Shape;659;p57"/>
          <p:cNvSpPr/>
          <p:nvPr/>
        </p:nvSpPr>
        <p:spPr>
          <a:xfrm>
            <a:off x="1182075" y="576125"/>
            <a:ext cx="1227352" cy="789603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case 1:</a:t>
            </a:r>
            <a:endParaRPr sz="1200"/>
          </a:p>
        </p:txBody>
      </p:sp>
      <p:sp>
        <p:nvSpPr>
          <p:cNvPr id="660" name="Google Shape;660;p57"/>
          <p:cNvSpPr/>
          <p:nvPr/>
        </p:nvSpPr>
        <p:spPr>
          <a:xfrm flipH="1" rot="-2579384">
            <a:off x="2008508" y="2141292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61" name="Google Shape;661;p57"/>
          <p:cNvSpPr/>
          <p:nvPr/>
        </p:nvSpPr>
        <p:spPr>
          <a:xfrm>
            <a:off x="787250" y="2444925"/>
            <a:ext cx="1347450" cy="511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Twins! </a:t>
            </a:r>
            <a:endParaRPr sz="1200"/>
          </a:p>
        </p:txBody>
      </p:sp>
      <p:sp>
        <p:nvSpPr>
          <p:cNvPr id="662" name="Google Shape;662;p57"/>
          <p:cNvSpPr/>
          <p:nvPr/>
        </p:nvSpPr>
        <p:spPr>
          <a:xfrm rot="2579384">
            <a:off x="2891454" y="2141292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63" name="Google Shape;663;p57"/>
          <p:cNvSpPr/>
          <p:nvPr/>
        </p:nvSpPr>
        <p:spPr>
          <a:xfrm>
            <a:off x="2112189" y="1387869"/>
            <a:ext cx="1227157" cy="789605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case 2: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64" name="Google Shape;664;p57"/>
          <p:cNvSpPr/>
          <p:nvPr/>
        </p:nvSpPr>
        <p:spPr>
          <a:xfrm flipH="1" rot="-2579384">
            <a:off x="2888333" y="3023033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65" name="Google Shape;665;p57"/>
          <p:cNvSpPr/>
          <p:nvPr/>
        </p:nvSpPr>
        <p:spPr>
          <a:xfrm>
            <a:off x="2007746" y="3275431"/>
            <a:ext cx="1347450" cy="511673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Wow!</a:t>
            </a:r>
            <a:endParaRPr sz="1200"/>
          </a:p>
        </p:txBody>
      </p:sp>
      <p:sp>
        <p:nvSpPr>
          <p:cNvPr id="666" name="Google Shape;666;p57"/>
          <p:cNvSpPr/>
          <p:nvPr/>
        </p:nvSpPr>
        <p:spPr>
          <a:xfrm rot="2579384">
            <a:off x="3888704" y="3023033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false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667" name="Google Shape;667;p57"/>
          <p:cNvSpPr/>
          <p:nvPr/>
        </p:nvSpPr>
        <p:spPr>
          <a:xfrm>
            <a:off x="4883000" y="4295750"/>
            <a:ext cx="1347450" cy="511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Speechless</a:t>
            </a:r>
            <a:endParaRPr sz="1200"/>
          </a:p>
        </p:txBody>
      </p:sp>
      <p:sp>
        <p:nvSpPr>
          <p:cNvPr id="668" name="Google Shape;668;p57"/>
          <p:cNvSpPr/>
          <p:nvPr/>
        </p:nvSpPr>
        <p:spPr>
          <a:xfrm>
            <a:off x="3087047" y="2230876"/>
            <a:ext cx="1227157" cy="789605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case 3: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69" name="Google Shape;669;p57"/>
          <p:cNvSpPr/>
          <p:nvPr/>
        </p:nvSpPr>
        <p:spPr>
          <a:xfrm flipH="1" rot="-2579384">
            <a:off x="3878933" y="3861233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true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670" name="Google Shape;670;p57"/>
          <p:cNvSpPr/>
          <p:nvPr/>
        </p:nvSpPr>
        <p:spPr>
          <a:xfrm>
            <a:off x="2998346" y="4113631"/>
            <a:ext cx="1347450" cy="511673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Quads</a:t>
            </a:r>
            <a:endParaRPr b="1" sz="1200"/>
          </a:p>
        </p:txBody>
      </p:sp>
      <p:sp>
        <p:nvSpPr>
          <p:cNvPr id="671" name="Google Shape;671;p57"/>
          <p:cNvSpPr/>
          <p:nvPr/>
        </p:nvSpPr>
        <p:spPr>
          <a:xfrm rot="2579384">
            <a:off x="4879304" y="3861233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72" name="Google Shape;672;p57"/>
          <p:cNvSpPr/>
          <p:nvPr/>
        </p:nvSpPr>
        <p:spPr>
          <a:xfrm>
            <a:off x="4061904" y="3073884"/>
            <a:ext cx="1227157" cy="789605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case 4: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673" name="Google Shape;673;p57"/>
          <p:cNvSpPr/>
          <p:nvPr/>
        </p:nvSpPr>
        <p:spPr>
          <a:xfrm>
            <a:off x="5103437" y="4103088"/>
            <a:ext cx="906600" cy="2781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</a:t>
            </a:r>
            <a:endParaRPr/>
          </a:p>
        </p:txBody>
      </p:sp>
      <p:sp>
        <p:nvSpPr>
          <p:cNvPr id="674" name="Google Shape;674;p57"/>
          <p:cNvSpPr/>
          <p:nvPr/>
        </p:nvSpPr>
        <p:spPr>
          <a:xfrm flipH="1" rot="10800000">
            <a:off x="1391150" y="2985575"/>
            <a:ext cx="513900" cy="656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57"/>
          <p:cNvSpPr txBox="1"/>
          <p:nvPr/>
        </p:nvSpPr>
        <p:spPr>
          <a:xfrm>
            <a:off x="768175" y="2957275"/>
            <a:ext cx="17364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When there is no </a:t>
            </a:r>
            <a:r>
              <a:rPr lang="en" sz="800">
                <a:solidFill>
                  <a:srgbClr val="931A68"/>
                </a:solidFill>
              </a:rPr>
              <a:t>break</a:t>
            </a:r>
            <a:r>
              <a:rPr lang="en" sz="800">
                <a:solidFill>
                  <a:schemeClr val="dk1"/>
                </a:solidFill>
              </a:rPr>
              <a:t>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continue executing instructions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76" name="Google Shape;676;p57"/>
          <p:cNvSpPr/>
          <p:nvPr/>
        </p:nvSpPr>
        <p:spPr>
          <a:xfrm>
            <a:off x="3987075" y="395597"/>
            <a:ext cx="1171200" cy="9513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57"/>
          <p:cNvSpPr/>
          <p:nvPr/>
        </p:nvSpPr>
        <p:spPr>
          <a:xfrm>
            <a:off x="4006908" y="867673"/>
            <a:ext cx="833700" cy="24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numBabies</a:t>
            </a:r>
            <a:endParaRPr sz="1000"/>
          </a:p>
        </p:txBody>
      </p:sp>
      <p:sp>
        <p:nvSpPr>
          <p:cNvPr id="678" name="Google Shape;678;p57"/>
          <p:cNvSpPr txBox="1"/>
          <p:nvPr/>
        </p:nvSpPr>
        <p:spPr>
          <a:xfrm>
            <a:off x="4056165" y="484280"/>
            <a:ext cx="7500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679" name="Google Shape;679;p57"/>
          <p:cNvSpPr txBox="1"/>
          <p:nvPr/>
        </p:nvSpPr>
        <p:spPr>
          <a:xfrm>
            <a:off x="4178236" y="1063849"/>
            <a:ext cx="4821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80" name="Google Shape;680;p57"/>
          <p:cNvSpPr txBox="1"/>
          <p:nvPr/>
        </p:nvSpPr>
        <p:spPr>
          <a:xfrm>
            <a:off x="5582350" y="1032150"/>
            <a:ext cx="3204600" cy="129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Quads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8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switch</a:t>
            </a:r>
            <a:endParaRPr/>
          </a:p>
        </p:txBody>
      </p:sp>
      <p:sp>
        <p:nvSpPr>
          <p:cNvPr id="686" name="Google Shape;686;p58"/>
          <p:cNvSpPr/>
          <p:nvPr/>
        </p:nvSpPr>
        <p:spPr>
          <a:xfrm flipH="1" rot="-2579384">
            <a:off x="950788" y="1295015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87" name="Google Shape;687;p58"/>
          <p:cNvSpPr/>
          <p:nvPr/>
        </p:nvSpPr>
        <p:spPr>
          <a:xfrm>
            <a:off x="70200" y="1547414"/>
            <a:ext cx="1347450" cy="511673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Congrats</a:t>
            </a:r>
            <a:endParaRPr sz="1200"/>
          </a:p>
        </p:txBody>
      </p:sp>
      <p:sp>
        <p:nvSpPr>
          <p:cNvPr id="688" name="Google Shape;688;p58"/>
          <p:cNvSpPr/>
          <p:nvPr/>
        </p:nvSpPr>
        <p:spPr>
          <a:xfrm rot="2579384">
            <a:off x="1951158" y="1295015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89" name="Google Shape;689;p58"/>
          <p:cNvSpPr/>
          <p:nvPr/>
        </p:nvSpPr>
        <p:spPr>
          <a:xfrm>
            <a:off x="1182075" y="576125"/>
            <a:ext cx="1227352" cy="789603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case 1:</a:t>
            </a:r>
            <a:endParaRPr sz="1200"/>
          </a:p>
        </p:txBody>
      </p:sp>
      <p:sp>
        <p:nvSpPr>
          <p:cNvPr id="690" name="Google Shape;690;p58"/>
          <p:cNvSpPr/>
          <p:nvPr/>
        </p:nvSpPr>
        <p:spPr>
          <a:xfrm flipH="1" rot="-2579384">
            <a:off x="2008508" y="2141292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91" name="Google Shape;691;p58"/>
          <p:cNvSpPr/>
          <p:nvPr/>
        </p:nvSpPr>
        <p:spPr>
          <a:xfrm>
            <a:off x="787250" y="2444925"/>
            <a:ext cx="1347450" cy="511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Twins! </a:t>
            </a:r>
            <a:endParaRPr sz="1200"/>
          </a:p>
        </p:txBody>
      </p:sp>
      <p:sp>
        <p:nvSpPr>
          <p:cNvPr id="692" name="Google Shape;692;p58"/>
          <p:cNvSpPr/>
          <p:nvPr/>
        </p:nvSpPr>
        <p:spPr>
          <a:xfrm rot="2579384">
            <a:off x="2891454" y="2141292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93" name="Google Shape;693;p58"/>
          <p:cNvSpPr/>
          <p:nvPr/>
        </p:nvSpPr>
        <p:spPr>
          <a:xfrm>
            <a:off x="2112189" y="1387869"/>
            <a:ext cx="1227157" cy="789605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case 2: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94" name="Google Shape;694;p58"/>
          <p:cNvSpPr/>
          <p:nvPr/>
        </p:nvSpPr>
        <p:spPr>
          <a:xfrm flipH="1" rot="-2579384">
            <a:off x="2888333" y="3023033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95" name="Google Shape;695;p58"/>
          <p:cNvSpPr/>
          <p:nvPr/>
        </p:nvSpPr>
        <p:spPr>
          <a:xfrm>
            <a:off x="2007746" y="3275431"/>
            <a:ext cx="1347450" cy="511673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Wow!</a:t>
            </a:r>
            <a:endParaRPr sz="1200"/>
          </a:p>
        </p:txBody>
      </p:sp>
      <p:sp>
        <p:nvSpPr>
          <p:cNvPr id="696" name="Google Shape;696;p58"/>
          <p:cNvSpPr/>
          <p:nvPr/>
        </p:nvSpPr>
        <p:spPr>
          <a:xfrm rot="2579384">
            <a:off x="3888704" y="3023033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97" name="Google Shape;697;p58"/>
          <p:cNvSpPr/>
          <p:nvPr/>
        </p:nvSpPr>
        <p:spPr>
          <a:xfrm>
            <a:off x="4883000" y="4295750"/>
            <a:ext cx="1347450" cy="511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Speechless</a:t>
            </a:r>
            <a:endParaRPr b="1" sz="1200"/>
          </a:p>
        </p:txBody>
      </p:sp>
      <p:sp>
        <p:nvSpPr>
          <p:cNvPr id="698" name="Google Shape;698;p58"/>
          <p:cNvSpPr/>
          <p:nvPr/>
        </p:nvSpPr>
        <p:spPr>
          <a:xfrm>
            <a:off x="3087047" y="2230876"/>
            <a:ext cx="1227157" cy="789605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case 3: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99" name="Google Shape;699;p58"/>
          <p:cNvSpPr/>
          <p:nvPr/>
        </p:nvSpPr>
        <p:spPr>
          <a:xfrm flipH="1" rot="-2579384">
            <a:off x="3878933" y="3861233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00" name="Google Shape;700;p58"/>
          <p:cNvSpPr/>
          <p:nvPr/>
        </p:nvSpPr>
        <p:spPr>
          <a:xfrm>
            <a:off x="2998346" y="4113631"/>
            <a:ext cx="1347450" cy="511673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Quads</a:t>
            </a:r>
            <a:endParaRPr sz="1200"/>
          </a:p>
        </p:txBody>
      </p:sp>
      <p:sp>
        <p:nvSpPr>
          <p:cNvPr id="701" name="Google Shape;701;p58"/>
          <p:cNvSpPr/>
          <p:nvPr/>
        </p:nvSpPr>
        <p:spPr>
          <a:xfrm rot="2579384">
            <a:off x="4879304" y="3861233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false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702" name="Google Shape;702;p58"/>
          <p:cNvSpPr/>
          <p:nvPr/>
        </p:nvSpPr>
        <p:spPr>
          <a:xfrm>
            <a:off x="4061904" y="3073884"/>
            <a:ext cx="1227157" cy="789605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case 4: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03" name="Google Shape;703;p58"/>
          <p:cNvSpPr/>
          <p:nvPr/>
        </p:nvSpPr>
        <p:spPr>
          <a:xfrm>
            <a:off x="5103437" y="4103088"/>
            <a:ext cx="906600" cy="2781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default</a:t>
            </a:r>
            <a:endParaRPr b="1"/>
          </a:p>
        </p:txBody>
      </p:sp>
      <p:sp>
        <p:nvSpPr>
          <p:cNvPr id="704" name="Google Shape;704;p58"/>
          <p:cNvSpPr/>
          <p:nvPr/>
        </p:nvSpPr>
        <p:spPr>
          <a:xfrm flipH="1" rot="10800000">
            <a:off x="1391150" y="2985575"/>
            <a:ext cx="513900" cy="656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58"/>
          <p:cNvSpPr txBox="1"/>
          <p:nvPr/>
        </p:nvSpPr>
        <p:spPr>
          <a:xfrm>
            <a:off x="768175" y="2957275"/>
            <a:ext cx="17364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When there is no </a:t>
            </a:r>
            <a:r>
              <a:rPr lang="en" sz="800">
                <a:solidFill>
                  <a:srgbClr val="931A68"/>
                </a:solidFill>
              </a:rPr>
              <a:t>break</a:t>
            </a:r>
            <a:r>
              <a:rPr lang="en" sz="800">
                <a:solidFill>
                  <a:schemeClr val="dk1"/>
                </a:solidFill>
              </a:rPr>
              <a:t>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continue executing instructions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706" name="Google Shape;706;p58"/>
          <p:cNvSpPr/>
          <p:nvPr/>
        </p:nvSpPr>
        <p:spPr>
          <a:xfrm>
            <a:off x="3987075" y="395597"/>
            <a:ext cx="1171200" cy="9513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58"/>
          <p:cNvSpPr/>
          <p:nvPr/>
        </p:nvSpPr>
        <p:spPr>
          <a:xfrm>
            <a:off x="4006908" y="867673"/>
            <a:ext cx="833700" cy="24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numBabies</a:t>
            </a:r>
            <a:endParaRPr sz="1000"/>
          </a:p>
        </p:txBody>
      </p:sp>
      <p:sp>
        <p:nvSpPr>
          <p:cNvPr id="708" name="Google Shape;708;p58"/>
          <p:cNvSpPr txBox="1"/>
          <p:nvPr/>
        </p:nvSpPr>
        <p:spPr>
          <a:xfrm>
            <a:off x="4056165" y="484280"/>
            <a:ext cx="7500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709" name="Google Shape;709;p58"/>
          <p:cNvSpPr txBox="1"/>
          <p:nvPr/>
        </p:nvSpPr>
        <p:spPr>
          <a:xfrm>
            <a:off x="4178236" y="1063849"/>
            <a:ext cx="4821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710" name="Google Shape;710;p58"/>
          <p:cNvSpPr txBox="1"/>
          <p:nvPr/>
        </p:nvSpPr>
        <p:spPr>
          <a:xfrm>
            <a:off x="5582350" y="1032150"/>
            <a:ext cx="3204600" cy="129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Speechless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59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switch</a:t>
            </a:r>
            <a:endParaRPr/>
          </a:p>
        </p:txBody>
      </p:sp>
      <p:sp>
        <p:nvSpPr>
          <p:cNvPr id="716" name="Google Shape;716;p59"/>
          <p:cNvSpPr/>
          <p:nvPr/>
        </p:nvSpPr>
        <p:spPr>
          <a:xfrm flipH="1" rot="-2579384">
            <a:off x="950788" y="1295015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17" name="Google Shape;717;p59"/>
          <p:cNvSpPr/>
          <p:nvPr/>
        </p:nvSpPr>
        <p:spPr>
          <a:xfrm>
            <a:off x="70200" y="1547414"/>
            <a:ext cx="1347450" cy="511673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Congrats</a:t>
            </a:r>
            <a:endParaRPr sz="1200"/>
          </a:p>
        </p:txBody>
      </p:sp>
      <p:sp>
        <p:nvSpPr>
          <p:cNvPr id="718" name="Google Shape;718;p59"/>
          <p:cNvSpPr/>
          <p:nvPr/>
        </p:nvSpPr>
        <p:spPr>
          <a:xfrm rot="2579384">
            <a:off x="1951158" y="1295015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19" name="Google Shape;719;p59"/>
          <p:cNvSpPr/>
          <p:nvPr/>
        </p:nvSpPr>
        <p:spPr>
          <a:xfrm>
            <a:off x="1182075" y="576125"/>
            <a:ext cx="1227352" cy="789603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case 1:</a:t>
            </a:r>
            <a:endParaRPr sz="1200"/>
          </a:p>
        </p:txBody>
      </p:sp>
      <p:sp>
        <p:nvSpPr>
          <p:cNvPr id="720" name="Google Shape;720;p59"/>
          <p:cNvSpPr/>
          <p:nvPr/>
        </p:nvSpPr>
        <p:spPr>
          <a:xfrm flipH="1" rot="-2579384">
            <a:off x="2008508" y="2141292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21" name="Google Shape;721;p59"/>
          <p:cNvSpPr/>
          <p:nvPr/>
        </p:nvSpPr>
        <p:spPr>
          <a:xfrm>
            <a:off x="787250" y="2444925"/>
            <a:ext cx="1347450" cy="511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Twins! </a:t>
            </a:r>
            <a:endParaRPr sz="1200"/>
          </a:p>
        </p:txBody>
      </p:sp>
      <p:sp>
        <p:nvSpPr>
          <p:cNvPr id="722" name="Google Shape;722;p59"/>
          <p:cNvSpPr/>
          <p:nvPr/>
        </p:nvSpPr>
        <p:spPr>
          <a:xfrm rot="2579384">
            <a:off x="2891454" y="2141292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23" name="Google Shape;723;p59"/>
          <p:cNvSpPr/>
          <p:nvPr/>
        </p:nvSpPr>
        <p:spPr>
          <a:xfrm>
            <a:off x="2112189" y="1387869"/>
            <a:ext cx="1227157" cy="789605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case 2: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24" name="Google Shape;724;p59"/>
          <p:cNvSpPr/>
          <p:nvPr/>
        </p:nvSpPr>
        <p:spPr>
          <a:xfrm flipH="1" rot="-2579384">
            <a:off x="2888333" y="3023033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25" name="Google Shape;725;p59"/>
          <p:cNvSpPr/>
          <p:nvPr/>
        </p:nvSpPr>
        <p:spPr>
          <a:xfrm>
            <a:off x="2007746" y="3275431"/>
            <a:ext cx="1347450" cy="511673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Wow!</a:t>
            </a:r>
            <a:endParaRPr sz="1200"/>
          </a:p>
        </p:txBody>
      </p:sp>
      <p:sp>
        <p:nvSpPr>
          <p:cNvPr id="726" name="Google Shape;726;p59"/>
          <p:cNvSpPr/>
          <p:nvPr/>
        </p:nvSpPr>
        <p:spPr>
          <a:xfrm rot="2579384">
            <a:off x="3888704" y="3023033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27" name="Google Shape;727;p59"/>
          <p:cNvSpPr/>
          <p:nvPr/>
        </p:nvSpPr>
        <p:spPr>
          <a:xfrm>
            <a:off x="4883000" y="4295750"/>
            <a:ext cx="1347450" cy="511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Speechless</a:t>
            </a:r>
            <a:endParaRPr b="1" sz="1200"/>
          </a:p>
        </p:txBody>
      </p:sp>
      <p:sp>
        <p:nvSpPr>
          <p:cNvPr id="728" name="Google Shape;728;p59"/>
          <p:cNvSpPr/>
          <p:nvPr/>
        </p:nvSpPr>
        <p:spPr>
          <a:xfrm>
            <a:off x="3087047" y="2230876"/>
            <a:ext cx="1227157" cy="789605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case 3: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29" name="Google Shape;729;p59"/>
          <p:cNvSpPr/>
          <p:nvPr/>
        </p:nvSpPr>
        <p:spPr>
          <a:xfrm flipH="1" rot="-2579384">
            <a:off x="3878933" y="3861233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30" name="Google Shape;730;p59"/>
          <p:cNvSpPr/>
          <p:nvPr/>
        </p:nvSpPr>
        <p:spPr>
          <a:xfrm>
            <a:off x="2998346" y="4113631"/>
            <a:ext cx="1347450" cy="511673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Quads</a:t>
            </a:r>
            <a:endParaRPr sz="1200"/>
          </a:p>
        </p:txBody>
      </p:sp>
      <p:sp>
        <p:nvSpPr>
          <p:cNvPr id="731" name="Google Shape;731;p59"/>
          <p:cNvSpPr/>
          <p:nvPr/>
        </p:nvSpPr>
        <p:spPr>
          <a:xfrm rot="2579384">
            <a:off x="4879304" y="3861233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false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732" name="Google Shape;732;p59"/>
          <p:cNvSpPr/>
          <p:nvPr/>
        </p:nvSpPr>
        <p:spPr>
          <a:xfrm>
            <a:off x="4061904" y="3073884"/>
            <a:ext cx="1227157" cy="789605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case 4: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33" name="Google Shape;733;p59"/>
          <p:cNvSpPr/>
          <p:nvPr/>
        </p:nvSpPr>
        <p:spPr>
          <a:xfrm>
            <a:off x="5103437" y="4103088"/>
            <a:ext cx="906600" cy="2781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default</a:t>
            </a:r>
            <a:endParaRPr b="1"/>
          </a:p>
        </p:txBody>
      </p:sp>
      <p:sp>
        <p:nvSpPr>
          <p:cNvPr id="734" name="Google Shape;734;p59"/>
          <p:cNvSpPr/>
          <p:nvPr/>
        </p:nvSpPr>
        <p:spPr>
          <a:xfrm flipH="1" rot="10800000">
            <a:off x="1391150" y="2985575"/>
            <a:ext cx="513900" cy="656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59"/>
          <p:cNvSpPr txBox="1"/>
          <p:nvPr/>
        </p:nvSpPr>
        <p:spPr>
          <a:xfrm>
            <a:off x="768175" y="2957275"/>
            <a:ext cx="17364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When there is no </a:t>
            </a:r>
            <a:r>
              <a:rPr lang="en" sz="800">
                <a:solidFill>
                  <a:srgbClr val="931A68"/>
                </a:solidFill>
              </a:rPr>
              <a:t>break</a:t>
            </a:r>
            <a:r>
              <a:rPr lang="en" sz="800">
                <a:solidFill>
                  <a:schemeClr val="dk1"/>
                </a:solidFill>
              </a:rPr>
              <a:t>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continue executing instructions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736" name="Google Shape;736;p59"/>
          <p:cNvSpPr/>
          <p:nvPr/>
        </p:nvSpPr>
        <p:spPr>
          <a:xfrm>
            <a:off x="3987075" y="395597"/>
            <a:ext cx="1171200" cy="9513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59"/>
          <p:cNvSpPr/>
          <p:nvPr/>
        </p:nvSpPr>
        <p:spPr>
          <a:xfrm>
            <a:off x="4006908" y="867673"/>
            <a:ext cx="833700" cy="24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numBabies</a:t>
            </a:r>
            <a:endParaRPr sz="1000"/>
          </a:p>
        </p:txBody>
      </p:sp>
      <p:sp>
        <p:nvSpPr>
          <p:cNvPr id="738" name="Google Shape;738;p59"/>
          <p:cNvSpPr txBox="1"/>
          <p:nvPr/>
        </p:nvSpPr>
        <p:spPr>
          <a:xfrm>
            <a:off x="4056165" y="484280"/>
            <a:ext cx="7500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739" name="Google Shape;739;p59"/>
          <p:cNvSpPr txBox="1"/>
          <p:nvPr/>
        </p:nvSpPr>
        <p:spPr>
          <a:xfrm>
            <a:off x="4178236" y="1063849"/>
            <a:ext cx="4821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740" name="Google Shape;740;p59"/>
          <p:cNvSpPr txBox="1"/>
          <p:nvPr/>
        </p:nvSpPr>
        <p:spPr>
          <a:xfrm>
            <a:off x="5582350" y="1032150"/>
            <a:ext cx="3204600" cy="129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Speechless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6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switch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46" name="Google Shape;746;p60"/>
          <p:cNvSpPr txBox="1"/>
          <p:nvPr/>
        </p:nvSpPr>
        <p:spPr>
          <a:xfrm>
            <a:off x="311700" y="975350"/>
            <a:ext cx="85206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int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7E504F"/>
                </a:solidFill>
              </a:rPr>
              <a:t>numBabies</a:t>
            </a:r>
            <a:r>
              <a:rPr lang="en" sz="1350">
                <a:solidFill>
                  <a:schemeClr val="dk1"/>
                </a:solidFill>
              </a:rPr>
              <a:t> = 1;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switch</a:t>
            </a:r>
            <a:r>
              <a:rPr lang="en" sz="1350">
                <a:solidFill>
                  <a:schemeClr val="dk1"/>
                </a:solidFill>
              </a:rPr>
              <a:t>(</a:t>
            </a:r>
            <a:r>
              <a:rPr lang="en" sz="1350">
                <a:solidFill>
                  <a:srgbClr val="7E504F"/>
                </a:solidFill>
              </a:rPr>
              <a:t>numBabies</a:t>
            </a:r>
            <a:r>
              <a:rPr lang="en" sz="1350">
                <a:solidFill>
                  <a:schemeClr val="dk1"/>
                </a:solidFill>
              </a:rPr>
              <a:t>){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b="1" lang="en" sz="1350">
                <a:solidFill>
                  <a:srgbClr val="931A68"/>
                </a:solidFill>
              </a:rPr>
              <a:t>case</a:t>
            </a:r>
            <a:r>
              <a:rPr b="1" lang="en" sz="1350">
                <a:solidFill>
                  <a:schemeClr val="dk1"/>
                </a:solidFill>
              </a:rPr>
              <a:t> 1:</a:t>
            </a:r>
            <a:endParaRPr b="1"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</a:rPr>
              <a:t>        </a:t>
            </a:r>
            <a:r>
              <a:rPr b="1" lang="en" sz="1350">
                <a:solidFill>
                  <a:schemeClr val="dk1"/>
                </a:solidFill>
              </a:rPr>
              <a:t>System.</a:t>
            </a:r>
            <a:r>
              <a:rPr b="1" lang="en" sz="1350">
                <a:solidFill>
                  <a:srgbClr val="0326CC"/>
                </a:solidFill>
              </a:rPr>
              <a:t>out</a:t>
            </a:r>
            <a:r>
              <a:rPr b="1" lang="en" sz="1350">
                <a:solidFill>
                  <a:schemeClr val="dk1"/>
                </a:solidFill>
              </a:rPr>
              <a:t>.print(</a:t>
            </a:r>
            <a:r>
              <a:rPr b="1" lang="en" sz="1350">
                <a:solidFill>
                  <a:srgbClr val="3933FF"/>
                </a:solidFill>
              </a:rPr>
              <a:t>"Congrats"</a:t>
            </a:r>
            <a:r>
              <a:rPr b="1" lang="en" sz="1350">
                <a:solidFill>
                  <a:schemeClr val="dk1"/>
                </a:solidFill>
              </a:rPr>
              <a:t>);</a:t>
            </a:r>
            <a:endParaRPr b="1"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</a:rPr>
              <a:t>  </a:t>
            </a:r>
            <a:r>
              <a:rPr b="1" lang="en" sz="1350">
                <a:solidFill>
                  <a:schemeClr val="dk1"/>
                </a:solidFill>
              </a:rPr>
              <a:t>    </a:t>
            </a:r>
            <a:r>
              <a:rPr b="1" lang="en" sz="1350">
                <a:solidFill>
                  <a:schemeClr val="dk1"/>
                </a:solidFill>
              </a:rPr>
              <a:t>  </a:t>
            </a:r>
            <a:r>
              <a:rPr b="1" lang="en" sz="1350">
                <a:solidFill>
                  <a:srgbClr val="931A68"/>
                </a:solidFill>
              </a:rPr>
              <a:t>break</a:t>
            </a:r>
            <a:r>
              <a:rPr b="1" lang="en" sz="1350">
                <a:solidFill>
                  <a:schemeClr val="dk1"/>
                </a:solidFill>
              </a:rPr>
              <a:t>;</a:t>
            </a:r>
            <a:endParaRPr b="1"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lang="en" sz="1350">
                <a:solidFill>
                  <a:srgbClr val="931A68"/>
                </a:solidFill>
              </a:rPr>
              <a:t>case</a:t>
            </a:r>
            <a:r>
              <a:rPr lang="en" sz="1350">
                <a:solidFill>
                  <a:schemeClr val="dk1"/>
                </a:solidFill>
              </a:rPr>
              <a:t> 2: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</a:t>
            </a:r>
            <a:r>
              <a:rPr lang="en" sz="1350">
                <a:solidFill>
                  <a:schemeClr val="dk1"/>
                </a:solidFill>
              </a:rPr>
              <a:t>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.print(</a:t>
            </a:r>
            <a:r>
              <a:rPr lang="en" sz="1350">
                <a:solidFill>
                  <a:srgbClr val="3933FF"/>
                </a:solidFill>
              </a:rPr>
              <a:t>"</a:t>
            </a:r>
            <a:r>
              <a:rPr lang="en" sz="1350">
                <a:solidFill>
                  <a:srgbClr val="3933FF"/>
                </a:solidFill>
              </a:rPr>
              <a:t>Twins! </a:t>
            </a:r>
            <a:r>
              <a:rPr lang="en" sz="1350">
                <a:solidFill>
                  <a:srgbClr val="3933FF"/>
                </a:solidFill>
              </a:rPr>
              <a:t>"</a:t>
            </a:r>
            <a:r>
              <a:rPr lang="en" sz="1350">
                <a:solidFill>
                  <a:schemeClr val="dk1"/>
                </a:solidFill>
              </a:rPr>
              <a:t>); </a:t>
            </a:r>
            <a:r>
              <a:rPr lang="en" sz="1350">
                <a:solidFill>
                  <a:srgbClr val="4E9072"/>
                </a:solidFill>
              </a:rPr>
              <a:t>//eliminate break to also print the next case’s instructions</a:t>
            </a:r>
            <a:endParaRPr sz="1350">
              <a:solidFill>
                <a:srgbClr val="4E907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lang="en" sz="1350">
                <a:solidFill>
                  <a:srgbClr val="931A68"/>
                </a:solidFill>
              </a:rPr>
              <a:t>case</a:t>
            </a:r>
            <a:r>
              <a:rPr lang="en" sz="1350">
                <a:solidFill>
                  <a:schemeClr val="dk1"/>
                </a:solidFill>
              </a:rPr>
              <a:t> 3: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</a:t>
            </a:r>
            <a:r>
              <a:rPr lang="en" sz="1350">
                <a:solidFill>
                  <a:schemeClr val="dk1"/>
                </a:solidFill>
              </a:rPr>
              <a:t>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.print(</a:t>
            </a:r>
            <a:r>
              <a:rPr lang="en" sz="1350">
                <a:solidFill>
                  <a:srgbClr val="3933FF"/>
                </a:solidFill>
              </a:rPr>
              <a:t>"</a:t>
            </a:r>
            <a:r>
              <a:rPr lang="en" sz="1350">
                <a:solidFill>
                  <a:srgbClr val="3933FF"/>
                </a:solidFill>
              </a:rPr>
              <a:t>Wow!</a:t>
            </a:r>
            <a:r>
              <a:rPr lang="en" sz="1350">
                <a:solidFill>
                  <a:srgbClr val="3933FF"/>
                </a:solidFill>
              </a:rPr>
              <a:t>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</a:t>
            </a:r>
            <a:r>
              <a:rPr lang="en" sz="1350">
                <a:solidFill>
                  <a:srgbClr val="931A68"/>
                </a:solidFill>
              </a:rPr>
              <a:t>break</a:t>
            </a:r>
            <a:r>
              <a:rPr lang="en" sz="1350">
                <a:solidFill>
                  <a:schemeClr val="dk1"/>
                </a:solidFill>
              </a:rPr>
              <a:t>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lang="en" sz="1350">
                <a:solidFill>
                  <a:srgbClr val="931A68"/>
                </a:solidFill>
              </a:rPr>
              <a:t>case</a:t>
            </a:r>
            <a:r>
              <a:rPr lang="en" sz="1350">
                <a:solidFill>
                  <a:schemeClr val="dk1"/>
                </a:solidFill>
              </a:rPr>
              <a:t> 4: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</a:t>
            </a:r>
            <a:r>
              <a:rPr lang="en" sz="1350">
                <a:solidFill>
                  <a:schemeClr val="dk1"/>
                </a:solidFill>
              </a:rPr>
              <a:t>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.print(</a:t>
            </a:r>
            <a:r>
              <a:rPr lang="en" sz="1350">
                <a:solidFill>
                  <a:srgbClr val="3933FF"/>
                </a:solidFill>
              </a:rPr>
              <a:t>"Quads"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</a:t>
            </a:r>
            <a:r>
              <a:rPr lang="en" sz="1350">
                <a:solidFill>
                  <a:srgbClr val="931A68"/>
                </a:solidFill>
              </a:rPr>
              <a:t>break</a:t>
            </a:r>
            <a:r>
              <a:rPr lang="en" sz="1350">
                <a:solidFill>
                  <a:schemeClr val="dk1"/>
                </a:solidFill>
              </a:rPr>
              <a:t>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lang="en" sz="1350">
                <a:solidFill>
                  <a:srgbClr val="931A68"/>
                </a:solidFill>
              </a:rPr>
              <a:t>default</a:t>
            </a:r>
            <a:r>
              <a:rPr lang="en" sz="1350">
                <a:solidFill>
                  <a:schemeClr val="dk1"/>
                </a:solidFill>
              </a:rPr>
              <a:t>: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</a:t>
            </a:r>
            <a:r>
              <a:rPr lang="en" sz="1350">
                <a:solidFill>
                  <a:schemeClr val="dk1"/>
                </a:solidFill>
              </a:rPr>
              <a:t>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"Speechless"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</a:t>
            </a:r>
            <a:r>
              <a:rPr lang="en" sz="1350">
                <a:solidFill>
                  <a:srgbClr val="931A68"/>
                </a:solidFill>
              </a:rPr>
              <a:t>break</a:t>
            </a:r>
            <a:r>
              <a:rPr lang="en" sz="1350">
                <a:solidFill>
                  <a:schemeClr val="dk1"/>
                </a:solidFill>
              </a:rPr>
              <a:t>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</p:txBody>
      </p:sp>
      <p:sp>
        <p:nvSpPr>
          <p:cNvPr id="747" name="Google Shape;747;p60"/>
          <p:cNvSpPr txBox="1"/>
          <p:nvPr/>
        </p:nvSpPr>
        <p:spPr>
          <a:xfrm>
            <a:off x="311700" y="619075"/>
            <a:ext cx="494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Syntax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748" name="Google Shape;748;p60"/>
          <p:cNvSpPr txBox="1"/>
          <p:nvPr/>
        </p:nvSpPr>
        <p:spPr>
          <a:xfrm>
            <a:off x="5582350" y="1032150"/>
            <a:ext cx="3204600" cy="129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Congrats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6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switch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54" name="Google Shape;754;p61"/>
          <p:cNvSpPr txBox="1"/>
          <p:nvPr/>
        </p:nvSpPr>
        <p:spPr>
          <a:xfrm>
            <a:off x="311700" y="975350"/>
            <a:ext cx="85206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int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7E504F"/>
                </a:solidFill>
              </a:rPr>
              <a:t>numBabies</a:t>
            </a:r>
            <a:r>
              <a:rPr lang="en" sz="1350">
                <a:solidFill>
                  <a:schemeClr val="dk1"/>
                </a:solidFill>
              </a:rPr>
              <a:t> = 2;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switch</a:t>
            </a:r>
            <a:r>
              <a:rPr lang="en" sz="1350">
                <a:solidFill>
                  <a:schemeClr val="dk1"/>
                </a:solidFill>
              </a:rPr>
              <a:t>(</a:t>
            </a:r>
            <a:r>
              <a:rPr lang="en" sz="1350">
                <a:solidFill>
                  <a:srgbClr val="7E504F"/>
                </a:solidFill>
              </a:rPr>
              <a:t>numBabies</a:t>
            </a:r>
            <a:r>
              <a:rPr lang="en" sz="1350">
                <a:solidFill>
                  <a:schemeClr val="dk1"/>
                </a:solidFill>
              </a:rPr>
              <a:t>){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lang="en" sz="1350">
                <a:solidFill>
                  <a:srgbClr val="931A68"/>
                </a:solidFill>
              </a:rPr>
              <a:t>case</a:t>
            </a:r>
            <a:r>
              <a:rPr lang="en" sz="1350">
                <a:solidFill>
                  <a:schemeClr val="dk1"/>
                </a:solidFill>
              </a:rPr>
              <a:t> 1: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.print(</a:t>
            </a:r>
            <a:r>
              <a:rPr lang="en" sz="1350">
                <a:solidFill>
                  <a:srgbClr val="3933FF"/>
                </a:solidFill>
              </a:rPr>
              <a:t>"Congrats"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</a:t>
            </a:r>
            <a:r>
              <a:rPr lang="en" sz="1350">
                <a:solidFill>
                  <a:srgbClr val="931A68"/>
                </a:solidFill>
              </a:rPr>
              <a:t>break</a:t>
            </a:r>
            <a:r>
              <a:rPr lang="en" sz="1350">
                <a:solidFill>
                  <a:schemeClr val="dk1"/>
                </a:solidFill>
              </a:rPr>
              <a:t>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b="1" lang="en" sz="1350">
                <a:solidFill>
                  <a:srgbClr val="931A68"/>
                </a:solidFill>
              </a:rPr>
              <a:t>case</a:t>
            </a:r>
            <a:r>
              <a:rPr b="1" lang="en" sz="1350">
                <a:solidFill>
                  <a:schemeClr val="dk1"/>
                </a:solidFill>
              </a:rPr>
              <a:t> 2:</a:t>
            </a:r>
            <a:endParaRPr b="1"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</a:rPr>
              <a:t>        System.</a:t>
            </a:r>
            <a:r>
              <a:rPr b="1" lang="en" sz="1350">
                <a:solidFill>
                  <a:srgbClr val="0326CC"/>
                </a:solidFill>
              </a:rPr>
              <a:t>out</a:t>
            </a:r>
            <a:r>
              <a:rPr b="1" lang="en" sz="1350">
                <a:solidFill>
                  <a:schemeClr val="dk1"/>
                </a:solidFill>
              </a:rPr>
              <a:t>.print(</a:t>
            </a:r>
            <a:r>
              <a:rPr b="1" lang="en" sz="1350">
                <a:solidFill>
                  <a:srgbClr val="3933FF"/>
                </a:solidFill>
              </a:rPr>
              <a:t>"</a:t>
            </a:r>
            <a:r>
              <a:rPr b="1" lang="en" sz="1350">
                <a:solidFill>
                  <a:srgbClr val="3933FF"/>
                </a:solidFill>
              </a:rPr>
              <a:t>Twins! </a:t>
            </a:r>
            <a:r>
              <a:rPr b="1" lang="en" sz="1350">
                <a:solidFill>
                  <a:srgbClr val="3933FF"/>
                </a:solidFill>
              </a:rPr>
              <a:t>"</a:t>
            </a:r>
            <a:r>
              <a:rPr b="1" lang="en" sz="1350">
                <a:solidFill>
                  <a:schemeClr val="dk1"/>
                </a:solidFill>
              </a:rPr>
              <a:t>); </a:t>
            </a:r>
            <a:r>
              <a:rPr lang="en" sz="1350">
                <a:solidFill>
                  <a:srgbClr val="4E9072"/>
                </a:solidFill>
              </a:rPr>
              <a:t>//eliminate break to print next case’s instructions too</a:t>
            </a:r>
            <a:endParaRPr sz="1350">
              <a:solidFill>
                <a:srgbClr val="4E907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</a:rPr>
              <a:t>   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931A68"/>
                </a:solidFill>
              </a:rPr>
              <a:t>case</a:t>
            </a:r>
            <a:r>
              <a:rPr lang="en" sz="1350">
                <a:solidFill>
                  <a:schemeClr val="dk1"/>
                </a:solidFill>
              </a:rPr>
              <a:t> 3: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</a:rPr>
              <a:t>        System.</a:t>
            </a:r>
            <a:r>
              <a:rPr b="1" lang="en" sz="1350">
                <a:solidFill>
                  <a:srgbClr val="0326CC"/>
                </a:solidFill>
              </a:rPr>
              <a:t>out</a:t>
            </a:r>
            <a:r>
              <a:rPr b="1" lang="en" sz="1350">
                <a:solidFill>
                  <a:schemeClr val="dk1"/>
                </a:solidFill>
              </a:rPr>
              <a:t>.print(</a:t>
            </a:r>
            <a:r>
              <a:rPr b="1" lang="en" sz="1350">
                <a:solidFill>
                  <a:srgbClr val="3933FF"/>
                </a:solidFill>
              </a:rPr>
              <a:t>"</a:t>
            </a:r>
            <a:r>
              <a:rPr b="1" lang="en" sz="1350">
                <a:solidFill>
                  <a:srgbClr val="3933FF"/>
                </a:solidFill>
              </a:rPr>
              <a:t>Wow</a:t>
            </a:r>
            <a:r>
              <a:rPr b="1" lang="en" sz="1350">
                <a:solidFill>
                  <a:srgbClr val="3933FF"/>
                </a:solidFill>
              </a:rPr>
              <a:t>!"</a:t>
            </a:r>
            <a:r>
              <a:rPr b="1" lang="en" sz="1350">
                <a:solidFill>
                  <a:schemeClr val="dk1"/>
                </a:solidFill>
              </a:rPr>
              <a:t>);</a:t>
            </a:r>
            <a:endParaRPr b="1"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</a:rPr>
              <a:t>        </a:t>
            </a:r>
            <a:r>
              <a:rPr b="1" lang="en" sz="1350">
                <a:solidFill>
                  <a:srgbClr val="931A68"/>
                </a:solidFill>
              </a:rPr>
              <a:t>break</a:t>
            </a:r>
            <a:r>
              <a:rPr b="1" lang="en" sz="1350">
                <a:solidFill>
                  <a:schemeClr val="dk1"/>
                </a:solidFill>
              </a:rPr>
              <a:t>;</a:t>
            </a:r>
            <a:endParaRPr b="1"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lang="en" sz="1350">
                <a:solidFill>
                  <a:srgbClr val="931A68"/>
                </a:solidFill>
              </a:rPr>
              <a:t>case</a:t>
            </a:r>
            <a:r>
              <a:rPr lang="en" sz="1350">
                <a:solidFill>
                  <a:schemeClr val="dk1"/>
                </a:solidFill>
              </a:rPr>
              <a:t> 4: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.print(</a:t>
            </a:r>
            <a:r>
              <a:rPr lang="en" sz="1350">
                <a:solidFill>
                  <a:srgbClr val="3933FF"/>
                </a:solidFill>
              </a:rPr>
              <a:t>"Quads"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</a:t>
            </a:r>
            <a:r>
              <a:rPr lang="en" sz="1350">
                <a:solidFill>
                  <a:srgbClr val="931A68"/>
                </a:solidFill>
              </a:rPr>
              <a:t>break</a:t>
            </a:r>
            <a:r>
              <a:rPr lang="en" sz="1350">
                <a:solidFill>
                  <a:schemeClr val="dk1"/>
                </a:solidFill>
              </a:rPr>
              <a:t>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lang="en" sz="1350">
                <a:solidFill>
                  <a:srgbClr val="931A68"/>
                </a:solidFill>
              </a:rPr>
              <a:t>default</a:t>
            </a:r>
            <a:r>
              <a:rPr lang="en" sz="1350">
                <a:solidFill>
                  <a:schemeClr val="dk1"/>
                </a:solidFill>
              </a:rPr>
              <a:t>: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"Speechless"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</a:t>
            </a:r>
            <a:r>
              <a:rPr lang="en" sz="1350">
                <a:solidFill>
                  <a:srgbClr val="931A68"/>
                </a:solidFill>
              </a:rPr>
              <a:t>break</a:t>
            </a:r>
            <a:r>
              <a:rPr lang="en" sz="1350">
                <a:solidFill>
                  <a:schemeClr val="dk1"/>
                </a:solidFill>
              </a:rPr>
              <a:t>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</p:txBody>
      </p:sp>
      <p:sp>
        <p:nvSpPr>
          <p:cNvPr id="755" name="Google Shape;755;p61"/>
          <p:cNvSpPr txBox="1"/>
          <p:nvPr/>
        </p:nvSpPr>
        <p:spPr>
          <a:xfrm>
            <a:off x="311700" y="619075"/>
            <a:ext cx="4949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Syntax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756" name="Google Shape;756;p61"/>
          <p:cNvSpPr txBox="1"/>
          <p:nvPr/>
        </p:nvSpPr>
        <p:spPr>
          <a:xfrm>
            <a:off x="5582350" y="1032150"/>
            <a:ext cx="3204600" cy="129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OUTPUT: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Twins! Wow!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if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387900" y="1000075"/>
            <a:ext cx="530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How do we use an if statement in Java?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11850" y="1729125"/>
            <a:ext cx="30528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97A7"/>
                </a:solidFill>
              </a:rPr>
              <a:t>Syntax</a:t>
            </a:r>
            <a:endParaRPr b="1" sz="1600">
              <a:solidFill>
                <a:srgbClr val="0097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97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boolean isSunny = </a:t>
            </a:r>
            <a:r>
              <a:rPr lang="en" sz="1600">
                <a:solidFill>
                  <a:srgbClr val="FF0000"/>
                </a:solidFill>
              </a:rPr>
              <a:t>false</a:t>
            </a:r>
            <a:r>
              <a:rPr lang="en" sz="1600"/>
              <a:t>;</a:t>
            </a:r>
            <a:endParaRPr sz="1600"/>
          </a:p>
        </p:txBody>
      </p:sp>
      <p:sp>
        <p:nvSpPr>
          <p:cNvPr id="98" name="Google Shape;98;p17"/>
          <p:cNvSpPr txBox="1"/>
          <p:nvPr/>
        </p:nvSpPr>
        <p:spPr>
          <a:xfrm>
            <a:off x="307625" y="2811100"/>
            <a:ext cx="5307600" cy="22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if( isSunny ){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System.out.println(“Go to the beach!”);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}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3468850" y="1729125"/>
            <a:ext cx="1384500" cy="1353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3492298" y="2455650"/>
            <a:ext cx="985800" cy="29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isSunny</a:t>
            </a:r>
            <a:endParaRPr sz="1200"/>
          </a:p>
        </p:txBody>
      </p:sp>
      <p:sp>
        <p:nvSpPr>
          <p:cNvPr id="101" name="Google Shape;101;p17"/>
          <p:cNvSpPr txBox="1"/>
          <p:nvPr/>
        </p:nvSpPr>
        <p:spPr>
          <a:xfrm>
            <a:off x="3550531" y="1980600"/>
            <a:ext cx="8868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3694850" y="2698725"/>
            <a:ext cx="5700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</a:t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5316325" y="1631325"/>
            <a:ext cx="3634200" cy="19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DO NOT print “Go to the beach!”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</a:t>
            </a:r>
            <a:r>
              <a:rPr b="1" lang="en"/>
              <a:t>skip</a:t>
            </a:r>
            <a:r>
              <a:rPr lang="en"/>
              <a:t> the block of code associated with the if 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410950" y="1333275"/>
            <a:ext cx="29160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FALSE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6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switch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62" name="Google Shape;762;p62"/>
          <p:cNvSpPr txBox="1"/>
          <p:nvPr/>
        </p:nvSpPr>
        <p:spPr>
          <a:xfrm>
            <a:off x="311700" y="975350"/>
            <a:ext cx="85206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int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7E504F"/>
                </a:solidFill>
              </a:rPr>
              <a:t>numBabies</a:t>
            </a:r>
            <a:r>
              <a:rPr lang="en" sz="1350">
                <a:solidFill>
                  <a:schemeClr val="dk1"/>
                </a:solidFill>
              </a:rPr>
              <a:t> = 3;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switch</a:t>
            </a:r>
            <a:r>
              <a:rPr lang="en" sz="1350">
                <a:solidFill>
                  <a:schemeClr val="dk1"/>
                </a:solidFill>
              </a:rPr>
              <a:t>(</a:t>
            </a:r>
            <a:r>
              <a:rPr lang="en" sz="1350">
                <a:solidFill>
                  <a:srgbClr val="7E504F"/>
                </a:solidFill>
              </a:rPr>
              <a:t>numBabies</a:t>
            </a:r>
            <a:r>
              <a:rPr lang="en" sz="1350">
                <a:solidFill>
                  <a:schemeClr val="dk1"/>
                </a:solidFill>
              </a:rPr>
              <a:t>){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lang="en" sz="1350">
                <a:solidFill>
                  <a:srgbClr val="931A68"/>
                </a:solidFill>
              </a:rPr>
              <a:t>case</a:t>
            </a:r>
            <a:r>
              <a:rPr lang="en" sz="1350">
                <a:solidFill>
                  <a:schemeClr val="dk1"/>
                </a:solidFill>
              </a:rPr>
              <a:t> 1: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.print(</a:t>
            </a:r>
            <a:r>
              <a:rPr lang="en" sz="1350">
                <a:solidFill>
                  <a:srgbClr val="3933FF"/>
                </a:solidFill>
              </a:rPr>
              <a:t>"Congrats"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</a:t>
            </a:r>
            <a:r>
              <a:rPr lang="en" sz="1350">
                <a:solidFill>
                  <a:srgbClr val="931A68"/>
                </a:solidFill>
              </a:rPr>
              <a:t>break</a:t>
            </a:r>
            <a:r>
              <a:rPr lang="en" sz="1350">
                <a:solidFill>
                  <a:schemeClr val="dk1"/>
                </a:solidFill>
              </a:rPr>
              <a:t>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lang="en" sz="1350">
                <a:solidFill>
                  <a:srgbClr val="931A68"/>
                </a:solidFill>
              </a:rPr>
              <a:t>case</a:t>
            </a:r>
            <a:r>
              <a:rPr lang="en" sz="1350">
                <a:solidFill>
                  <a:schemeClr val="dk1"/>
                </a:solidFill>
              </a:rPr>
              <a:t> 2: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.print(</a:t>
            </a:r>
            <a:r>
              <a:rPr lang="en" sz="1350">
                <a:solidFill>
                  <a:srgbClr val="3933FF"/>
                </a:solidFill>
              </a:rPr>
              <a:t>"</a:t>
            </a:r>
            <a:r>
              <a:rPr lang="en" sz="1350">
                <a:solidFill>
                  <a:srgbClr val="3933FF"/>
                </a:solidFill>
              </a:rPr>
              <a:t>Twins! </a:t>
            </a:r>
            <a:r>
              <a:rPr lang="en" sz="1350">
                <a:solidFill>
                  <a:srgbClr val="3933FF"/>
                </a:solidFill>
              </a:rPr>
              <a:t>"</a:t>
            </a:r>
            <a:r>
              <a:rPr lang="en" sz="1350">
                <a:solidFill>
                  <a:schemeClr val="dk1"/>
                </a:solidFill>
              </a:rPr>
              <a:t>); </a:t>
            </a:r>
            <a:r>
              <a:rPr lang="en" sz="1350">
                <a:solidFill>
                  <a:srgbClr val="4E9072"/>
                </a:solidFill>
              </a:rPr>
              <a:t>//eliminate break to print next case’s instructions too</a:t>
            </a:r>
            <a:endParaRPr sz="1350">
              <a:solidFill>
                <a:srgbClr val="4E907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b="1" lang="en" sz="1350">
                <a:solidFill>
                  <a:srgbClr val="931A68"/>
                </a:solidFill>
              </a:rPr>
              <a:t>case</a:t>
            </a:r>
            <a:r>
              <a:rPr b="1" lang="en" sz="1350">
                <a:solidFill>
                  <a:schemeClr val="dk1"/>
                </a:solidFill>
              </a:rPr>
              <a:t> 3:</a:t>
            </a:r>
            <a:endParaRPr b="1"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</a:rPr>
              <a:t>        System.</a:t>
            </a:r>
            <a:r>
              <a:rPr b="1" lang="en" sz="1350">
                <a:solidFill>
                  <a:srgbClr val="0326CC"/>
                </a:solidFill>
              </a:rPr>
              <a:t>out</a:t>
            </a:r>
            <a:r>
              <a:rPr b="1" lang="en" sz="1350">
                <a:solidFill>
                  <a:schemeClr val="dk1"/>
                </a:solidFill>
              </a:rPr>
              <a:t>.print(</a:t>
            </a:r>
            <a:r>
              <a:rPr b="1" lang="en" sz="1350">
                <a:solidFill>
                  <a:srgbClr val="3933FF"/>
                </a:solidFill>
              </a:rPr>
              <a:t>"</a:t>
            </a:r>
            <a:r>
              <a:rPr b="1" lang="en" sz="1350">
                <a:solidFill>
                  <a:srgbClr val="3933FF"/>
                </a:solidFill>
              </a:rPr>
              <a:t>Wow!</a:t>
            </a:r>
            <a:r>
              <a:rPr b="1" lang="en" sz="1350">
                <a:solidFill>
                  <a:srgbClr val="3933FF"/>
                </a:solidFill>
              </a:rPr>
              <a:t>"</a:t>
            </a:r>
            <a:r>
              <a:rPr b="1" lang="en" sz="1350">
                <a:solidFill>
                  <a:schemeClr val="dk1"/>
                </a:solidFill>
              </a:rPr>
              <a:t>);</a:t>
            </a:r>
            <a:endParaRPr b="1"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</a:rPr>
              <a:t>        </a:t>
            </a:r>
            <a:r>
              <a:rPr b="1" lang="en" sz="1350">
                <a:solidFill>
                  <a:srgbClr val="931A68"/>
                </a:solidFill>
              </a:rPr>
              <a:t>break</a:t>
            </a:r>
            <a:r>
              <a:rPr b="1" lang="en" sz="1350">
                <a:solidFill>
                  <a:schemeClr val="dk1"/>
                </a:solidFill>
              </a:rPr>
              <a:t>;</a:t>
            </a:r>
            <a:endParaRPr b="1"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lang="en" sz="1350">
                <a:solidFill>
                  <a:srgbClr val="931A68"/>
                </a:solidFill>
              </a:rPr>
              <a:t>case</a:t>
            </a:r>
            <a:r>
              <a:rPr lang="en" sz="1350">
                <a:solidFill>
                  <a:schemeClr val="dk1"/>
                </a:solidFill>
              </a:rPr>
              <a:t> 4: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.print(</a:t>
            </a:r>
            <a:r>
              <a:rPr lang="en" sz="1350">
                <a:solidFill>
                  <a:srgbClr val="3933FF"/>
                </a:solidFill>
              </a:rPr>
              <a:t>"Quads"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</a:t>
            </a:r>
            <a:r>
              <a:rPr lang="en" sz="1350">
                <a:solidFill>
                  <a:srgbClr val="931A68"/>
                </a:solidFill>
              </a:rPr>
              <a:t>break</a:t>
            </a:r>
            <a:r>
              <a:rPr lang="en" sz="1350">
                <a:solidFill>
                  <a:schemeClr val="dk1"/>
                </a:solidFill>
              </a:rPr>
              <a:t>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lang="en" sz="1350">
                <a:solidFill>
                  <a:srgbClr val="931A68"/>
                </a:solidFill>
              </a:rPr>
              <a:t>default</a:t>
            </a:r>
            <a:r>
              <a:rPr lang="en" sz="1350">
                <a:solidFill>
                  <a:schemeClr val="dk1"/>
                </a:solidFill>
              </a:rPr>
              <a:t>: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"Speechless"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</a:t>
            </a:r>
            <a:r>
              <a:rPr lang="en" sz="1350">
                <a:solidFill>
                  <a:srgbClr val="931A68"/>
                </a:solidFill>
              </a:rPr>
              <a:t>break</a:t>
            </a:r>
            <a:r>
              <a:rPr lang="en" sz="1350">
                <a:solidFill>
                  <a:schemeClr val="dk1"/>
                </a:solidFill>
              </a:rPr>
              <a:t>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</p:txBody>
      </p:sp>
      <p:sp>
        <p:nvSpPr>
          <p:cNvPr id="763" name="Google Shape;763;p62"/>
          <p:cNvSpPr txBox="1"/>
          <p:nvPr/>
        </p:nvSpPr>
        <p:spPr>
          <a:xfrm>
            <a:off x="311700" y="619075"/>
            <a:ext cx="4949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Syntax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764" name="Google Shape;764;p62"/>
          <p:cNvSpPr txBox="1"/>
          <p:nvPr/>
        </p:nvSpPr>
        <p:spPr>
          <a:xfrm>
            <a:off x="5582350" y="1032150"/>
            <a:ext cx="3204600" cy="129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OUTPUT: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Wow!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6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switch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70" name="Google Shape;770;p63"/>
          <p:cNvSpPr txBox="1"/>
          <p:nvPr/>
        </p:nvSpPr>
        <p:spPr>
          <a:xfrm>
            <a:off x="311700" y="975350"/>
            <a:ext cx="85206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int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7E504F"/>
                </a:solidFill>
              </a:rPr>
              <a:t>numBabies</a:t>
            </a:r>
            <a:r>
              <a:rPr lang="en" sz="1350">
                <a:solidFill>
                  <a:schemeClr val="dk1"/>
                </a:solidFill>
              </a:rPr>
              <a:t> = 4;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switch</a:t>
            </a:r>
            <a:r>
              <a:rPr lang="en" sz="1350">
                <a:solidFill>
                  <a:schemeClr val="dk1"/>
                </a:solidFill>
              </a:rPr>
              <a:t>(</a:t>
            </a:r>
            <a:r>
              <a:rPr lang="en" sz="1350">
                <a:solidFill>
                  <a:srgbClr val="7E504F"/>
                </a:solidFill>
              </a:rPr>
              <a:t>numBabies</a:t>
            </a:r>
            <a:r>
              <a:rPr lang="en" sz="1350">
                <a:solidFill>
                  <a:schemeClr val="dk1"/>
                </a:solidFill>
              </a:rPr>
              <a:t>){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lang="en" sz="1350">
                <a:solidFill>
                  <a:srgbClr val="931A68"/>
                </a:solidFill>
              </a:rPr>
              <a:t>case</a:t>
            </a:r>
            <a:r>
              <a:rPr lang="en" sz="1350">
                <a:solidFill>
                  <a:schemeClr val="dk1"/>
                </a:solidFill>
              </a:rPr>
              <a:t> 1: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.print(</a:t>
            </a:r>
            <a:r>
              <a:rPr lang="en" sz="1350">
                <a:solidFill>
                  <a:srgbClr val="3933FF"/>
                </a:solidFill>
              </a:rPr>
              <a:t>"Congrats"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</a:t>
            </a:r>
            <a:r>
              <a:rPr lang="en" sz="1350">
                <a:solidFill>
                  <a:srgbClr val="931A68"/>
                </a:solidFill>
              </a:rPr>
              <a:t>break</a:t>
            </a:r>
            <a:r>
              <a:rPr lang="en" sz="1350">
                <a:solidFill>
                  <a:schemeClr val="dk1"/>
                </a:solidFill>
              </a:rPr>
              <a:t>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lang="en" sz="1350">
                <a:solidFill>
                  <a:srgbClr val="931A68"/>
                </a:solidFill>
              </a:rPr>
              <a:t>case</a:t>
            </a:r>
            <a:r>
              <a:rPr lang="en" sz="1350">
                <a:solidFill>
                  <a:schemeClr val="dk1"/>
                </a:solidFill>
              </a:rPr>
              <a:t> 2: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.print(</a:t>
            </a:r>
            <a:r>
              <a:rPr lang="en" sz="1350">
                <a:solidFill>
                  <a:srgbClr val="3933FF"/>
                </a:solidFill>
              </a:rPr>
              <a:t>"</a:t>
            </a:r>
            <a:r>
              <a:rPr lang="en" sz="1350">
                <a:solidFill>
                  <a:srgbClr val="3933FF"/>
                </a:solidFill>
              </a:rPr>
              <a:t>Twins! </a:t>
            </a:r>
            <a:r>
              <a:rPr lang="en" sz="1350">
                <a:solidFill>
                  <a:srgbClr val="3933FF"/>
                </a:solidFill>
              </a:rPr>
              <a:t>"</a:t>
            </a:r>
            <a:r>
              <a:rPr lang="en" sz="1350">
                <a:solidFill>
                  <a:schemeClr val="dk1"/>
                </a:solidFill>
              </a:rPr>
              <a:t>); </a:t>
            </a:r>
            <a:r>
              <a:rPr lang="en" sz="1350">
                <a:solidFill>
                  <a:srgbClr val="4E9072"/>
                </a:solidFill>
              </a:rPr>
              <a:t>//eliminate break to also print the next case’s instructions</a:t>
            </a:r>
            <a:endParaRPr sz="1350">
              <a:solidFill>
                <a:srgbClr val="4E907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lang="en" sz="1350">
                <a:solidFill>
                  <a:srgbClr val="931A68"/>
                </a:solidFill>
              </a:rPr>
              <a:t>case</a:t>
            </a:r>
            <a:r>
              <a:rPr lang="en" sz="1350">
                <a:solidFill>
                  <a:schemeClr val="dk1"/>
                </a:solidFill>
              </a:rPr>
              <a:t> 3: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.print(</a:t>
            </a:r>
            <a:r>
              <a:rPr lang="en" sz="1350">
                <a:solidFill>
                  <a:srgbClr val="3933FF"/>
                </a:solidFill>
              </a:rPr>
              <a:t>"</a:t>
            </a:r>
            <a:r>
              <a:rPr lang="en" sz="1350">
                <a:solidFill>
                  <a:srgbClr val="3933FF"/>
                </a:solidFill>
              </a:rPr>
              <a:t>Wow!</a:t>
            </a:r>
            <a:r>
              <a:rPr lang="en" sz="1350">
                <a:solidFill>
                  <a:srgbClr val="3933FF"/>
                </a:solidFill>
              </a:rPr>
              <a:t>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</a:t>
            </a:r>
            <a:r>
              <a:rPr lang="en" sz="1350">
                <a:solidFill>
                  <a:srgbClr val="931A68"/>
                </a:solidFill>
              </a:rPr>
              <a:t>break</a:t>
            </a:r>
            <a:r>
              <a:rPr lang="en" sz="1350">
                <a:solidFill>
                  <a:schemeClr val="dk1"/>
                </a:solidFill>
              </a:rPr>
              <a:t>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b="1" lang="en" sz="1350">
                <a:solidFill>
                  <a:srgbClr val="931A68"/>
                </a:solidFill>
              </a:rPr>
              <a:t>case</a:t>
            </a:r>
            <a:r>
              <a:rPr b="1" lang="en" sz="1350">
                <a:solidFill>
                  <a:schemeClr val="dk1"/>
                </a:solidFill>
              </a:rPr>
              <a:t> 4:</a:t>
            </a:r>
            <a:endParaRPr b="1"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</a:rPr>
              <a:t>        System.</a:t>
            </a:r>
            <a:r>
              <a:rPr b="1" lang="en" sz="1350">
                <a:solidFill>
                  <a:srgbClr val="0326CC"/>
                </a:solidFill>
              </a:rPr>
              <a:t>out</a:t>
            </a:r>
            <a:r>
              <a:rPr b="1" lang="en" sz="1350">
                <a:solidFill>
                  <a:schemeClr val="dk1"/>
                </a:solidFill>
              </a:rPr>
              <a:t>.print(</a:t>
            </a:r>
            <a:r>
              <a:rPr b="1" lang="en" sz="1350">
                <a:solidFill>
                  <a:srgbClr val="3933FF"/>
                </a:solidFill>
              </a:rPr>
              <a:t>"Quads"</a:t>
            </a:r>
            <a:r>
              <a:rPr b="1" lang="en" sz="1350">
                <a:solidFill>
                  <a:schemeClr val="dk1"/>
                </a:solidFill>
              </a:rPr>
              <a:t>);</a:t>
            </a:r>
            <a:endParaRPr b="1"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</a:rPr>
              <a:t>        </a:t>
            </a:r>
            <a:r>
              <a:rPr b="1" lang="en" sz="1350">
                <a:solidFill>
                  <a:srgbClr val="931A68"/>
                </a:solidFill>
              </a:rPr>
              <a:t>break</a:t>
            </a:r>
            <a:r>
              <a:rPr b="1" lang="en" sz="1350">
                <a:solidFill>
                  <a:schemeClr val="dk1"/>
                </a:solidFill>
              </a:rPr>
              <a:t>;</a:t>
            </a:r>
            <a:endParaRPr b="1"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lang="en" sz="1350">
                <a:solidFill>
                  <a:srgbClr val="931A68"/>
                </a:solidFill>
              </a:rPr>
              <a:t>default</a:t>
            </a:r>
            <a:r>
              <a:rPr lang="en" sz="1350">
                <a:solidFill>
                  <a:schemeClr val="dk1"/>
                </a:solidFill>
              </a:rPr>
              <a:t>: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"Speechless"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</a:t>
            </a:r>
            <a:r>
              <a:rPr lang="en" sz="1350">
                <a:solidFill>
                  <a:srgbClr val="931A68"/>
                </a:solidFill>
              </a:rPr>
              <a:t>break</a:t>
            </a:r>
            <a:r>
              <a:rPr lang="en" sz="1350">
                <a:solidFill>
                  <a:schemeClr val="dk1"/>
                </a:solidFill>
              </a:rPr>
              <a:t>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</p:txBody>
      </p:sp>
      <p:sp>
        <p:nvSpPr>
          <p:cNvPr id="771" name="Google Shape;771;p63"/>
          <p:cNvSpPr txBox="1"/>
          <p:nvPr/>
        </p:nvSpPr>
        <p:spPr>
          <a:xfrm>
            <a:off x="311700" y="619075"/>
            <a:ext cx="494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Syntax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772" name="Google Shape;772;p63"/>
          <p:cNvSpPr txBox="1"/>
          <p:nvPr/>
        </p:nvSpPr>
        <p:spPr>
          <a:xfrm>
            <a:off x="5582350" y="1032150"/>
            <a:ext cx="3204600" cy="129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OUTPUT: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Quads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switch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78" name="Google Shape;778;p64"/>
          <p:cNvSpPr txBox="1"/>
          <p:nvPr/>
        </p:nvSpPr>
        <p:spPr>
          <a:xfrm>
            <a:off x="311700" y="975350"/>
            <a:ext cx="85206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int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7E504F"/>
                </a:solidFill>
              </a:rPr>
              <a:t>numBabies</a:t>
            </a:r>
            <a:r>
              <a:rPr lang="en" sz="1350">
                <a:solidFill>
                  <a:schemeClr val="dk1"/>
                </a:solidFill>
              </a:rPr>
              <a:t> = 8;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switch</a:t>
            </a:r>
            <a:r>
              <a:rPr lang="en" sz="1350">
                <a:solidFill>
                  <a:schemeClr val="dk1"/>
                </a:solidFill>
              </a:rPr>
              <a:t>(</a:t>
            </a:r>
            <a:r>
              <a:rPr lang="en" sz="1350">
                <a:solidFill>
                  <a:srgbClr val="7E504F"/>
                </a:solidFill>
              </a:rPr>
              <a:t>numBabies</a:t>
            </a:r>
            <a:r>
              <a:rPr lang="en" sz="1350">
                <a:solidFill>
                  <a:schemeClr val="dk1"/>
                </a:solidFill>
              </a:rPr>
              <a:t>){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lang="en" sz="1350">
                <a:solidFill>
                  <a:srgbClr val="931A68"/>
                </a:solidFill>
              </a:rPr>
              <a:t>case</a:t>
            </a:r>
            <a:r>
              <a:rPr lang="en" sz="1350">
                <a:solidFill>
                  <a:schemeClr val="dk1"/>
                </a:solidFill>
              </a:rPr>
              <a:t> 1: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.print(</a:t>
            </a:r>
            <a:r>
              <a:rPr lang="en" sz="1350">
                <a:solidFill>
                  <a:srgbClr val="3933FF"/>
                </a:solidFill>
              </a:rPr>
              <a:t>"Congrats"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</a:t>
            </a:r>
            <a:r>
              <a:rPr lang="en" sz="1350">
                <a:solidFill>
                  <a:srgbClr val="931A68"/>
                </a:solidFill>
              </a:rPr>
              <a:t>break</a:t>
            </a:r>
            <a:r>
              <a:rPr lang="en" sz="1350">
                <a:solidFill>
                  <a:schemeClr val="dk1"/>
                </a:solidFill>
              </a:rPr>
              <a:t>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lang="en" sz="1350">
                <a:solidFill>
                  <a:srgbClr val="931A68"/>
                </a:solidFill>
              </a:rPr>
              <a:t>case</a:t>
            </a:r>
            <a:r>
              <a:rPr lang="en" sz="1350">
                <a:solidFill>
                  <a:schemeClr val="dk1"/>
                </a:solidFill>
              </a:rPr>
              <a:t> 2: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.print(</a:t>
            </a:r>
            <a:r>
              <a:rPr lang="en" sz="1350">
                <a:solidFill>
                  <a:srgbClr val="3933FF"/>
                </a:solidFill>
              </a:rPr>
              <a:t>"</a:t>
            </a:r>
            <a:r>
              <a:rPr lang="en" sz="1350">
                <a:solidFill>
                  <a:srgbClr val="3933FF"/>
                </a:solidFill>
              </a:rPr>
              <a:t>Twins! </a:t>
            </a:r>
            <a:r>
              <a:rPr lang="en" sz="1350">
                <a:solidFill>
                  <a:srgbClr val="3933FF"/>
                </a:solidFill>
              </a:rPr>
              <a:t>"</a:t>
            </a:r>
            <a:r>
              <a:rPr lang="en" sz="1350">
                <a:solidFill>
                  <a:schemeClr val="dk1"/>
                </a:solidFill>
              </a:rPr>
              <a:t>); </a:t>
            </a:r>
            <a:r>
              <a:rPr lang="en" sz="1350">
                <a:solidFill>
                  <a:srgbClr val="4E9072"/>
                </a:solidFill>
              </a:rPr>
              <a:t>//eliminate break to also print the next case’s instructions</a:t>
            </a:r>
            <a:endParaRPr sz="1350">
              <a:solidFill>
                <a:srgbClr val="4E907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lang="en" sz="1350">
                <a:solidFill>
                  <a:srgbClr val="931A68"/>
                </a:solidFill>
              </a:rPr>
              <a:t>case</a:t>
            </a:r>
            <a:r>
              <a:rPr lang="en" sz="1350">
                <a:solidFill>
                  <a:schemeClr val="dk1"/>
                </a:solidFill>
              </a:rPr>
              <a:t> 3: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.print(</a:t>
            </a:r>
            <a:r>
              <a:rPr lang="en" sz="1350">
                <a:solidFill>
                  <a:srgbClr val="3933FF"/>
                </a:solidFill>
              </a:rPr>
              <a:t>"</a:t>
            </a:r>
            <a:r>
              <a:rPr lang="en" sz="1350">
                <a:solidFill>
                  <a:srgbClr val="3933FF"/>
                </a:solidFill>
              </a:rPr>
              <a:t>Wow!</a:t>
            </a:r>
            <a:r>
              <a:rPr lang="en" sz="1350">
                <a:solidFill>
                  <a:srgbClr val="3933FF"/>
                </a:solidFill>
              </a:rPr>
              <a:t>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</a:t>
            </a:r>
            <a:r>
              <a:rPr lang="en" sz="1350">
                <a:solidFill>
                  <a:srgbClr val="931A68"/>
                </a:solidFill>
              </a:rPr>
              <a:t>break</a:t>
            </a:r>
            <a:r>
              <a:rPr lang="en" sz="1350">
                <a:solidFill>
                  <a:schemeClr val="dk1"/>
                </a:solidFill>
              </a:rPr>
              <a:t>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lang="en" sz="1350">
                <a:solidFill>
                  <a:srgbClr val="931A68"/>
                </a:solidFill>
              </a:rPr>
              <a:t>case</a:t>
            </a:r>
            <a:r>
              <a:rPr lang="en" sz="1350">
                <a:solidFill>
                  <a:schemeClr val="dk1"/>
                </a:solidFill>
              </a:rPr>
              <a:t> 4: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.print(</a:t>
            </a:r>
            <a:r>
              <a:rPr lang="en" sz="1350">
                <a:solidFill>
                  <a:srgbClr val="3933FF"/>
                </a:solidFill>
              </a:rPr>
              <a:t>"Quads"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</a:t>
            </a:r>
            <a:r>
              <a:rPr lang="en" sz="1350">
                <a:solidFill>
                  <a:srgbClr val="931A68"/>
                </a:solidFill>
              </a:rPr>
              <a:t>break</a:t>
            </a:r>
            <a:r>
              <a:rPr lang="en" sz="1350">
                <a:solidFill>
                  <a:schemeClr val="dk1"/>
                </a:solidFill>
              </a:rPr>
              <a:t>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b="1" lang="en" sz="1350">
                <a:solidFill>
                  <a:srgbClr val="931A68"/>
                </a:solidFill>
              </a:rPr>
              <a:t>default</a:t>
            </a:r>
            <a:r>
              <a:rPr b="1" lang="en" sz="1350">
                <a:solidFill>
                  <a:schemeClr val="dk1"/>
                </a:solidFill>
              </a:rPr>
              <a:t>:</a:t>
            </a:r>
            <a:endParaRPr b="1"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</a:rPr>
              <a:t>        System.</a:t>
            </a:r>
            <a:r>
              <a:rPr b="1" lang="en" sz="1350">
                <a:solidFill>
                  <a:srgbClr val="0326CC"/>
                </a:solidFill>
              </a:rPr>
              <a:t>out</a:t>
            </a:r>
            <a:r>
              <a:rPr b="1" lang="en" sz="1350">
                <a:solidFill>
                  <a:schemeClr val="dk1"/>
                </a:solidFill>
              </a:rPr>
              <a:t>.println(</a:t>
            </a:r>
            <a:r>
              <a:rPr b="1" lang="en" sz="1350">
                <a:solidFill>
                  <a:srgbClr val="3933FF"/>
                </a:solidFill>
              </a:rPr>
              <a:t>"Speechless"</a:t>
            </a:r>
            <a:r>
              <a:rPr b="1" lang="en" sz="1350">
                <a:solidFill>
                  <a:schemeClr val="dk1"/>
                </a:solidFill>
              </a:rPr>
              <a:t>);</a:t>
            </a:r>
            <a:endParaRPr b="1"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</a:rPr>
              <a:t>        </a:t>
            </a:r>
            <a:r>
              <a:rPr b="1" lang="en" sz="1350">
                <a:solidFill>
                  <a:srgbClr val="931A68"/>
                </a:solidFill>
              </a:rPr>
              <a:t>break</a:t>
            </a:r>
            <a:r>
              <a:rPr b="1" lang="en" sz="1350">
                <a:solidFill>
                  <a:schemeClr val="dk1"/>
                </a:solidFill>
              </a:rPr>
              <a:t>;</a:t>
            </a:r>
            <a:endParaRPr b="1"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</p:txBody>
      </p:sp>
      <p:sp>
        <p:nvSpPr>
          <p:cNvPr id="779" name="Google Shape;779;p64"/>
          <p:cNvSpPr txBox="1"/>
          <p:nvPr/>
        </p:nvSpPr>
        <p:spPr>
          <a:xfrm>
            <a:off x="311700" y="619075"/>
            <a:ext cx="494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Syntax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780" name="Google Shape;780;p64"/>
          <p:cNvSpPr txBox="1"/>
          <p:nvPr/>
        </p:nvSpPr>
        <p:spPr>
          <a:xfrm>
            <a:off x="5582350" y="1032150"/>
            <a:ext cx="3204600" cy="129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OUTPUT: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Speechless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6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</a:t>
            </a:r>
            <a:endParaRPr/>
          </a:p>
        </p:txBody>
      </p:sp>
      <p:sp>
        <p:nvSpPr>
          <p:cNvPr id="786" name="Google Shape;786;p65"/>
          <p:cNvSpPr txBox="1"/>
          <p:nvPr>
            <p:ph idx="4294967295" type="subTitle"/>
          </p:nvPr>
        </p:nvSpPr>
        <p:spPr>
          <a:xfrm>
            <a:off x="5302200" y="1881175"/>
            <a:ext cx="3454200" cy="15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switch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787" name="Google Shape;787;p65"/>
          <p:cNvSpPr txBox="1"/>
          <p:nvPr/>
        </p:nvSpPr>
        <p:spPr>
          <a:xfrm>
            <a:off x="2832150" y="3647025"/>
            <a:ext cx="34797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EXAMPLE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66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switch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93" name="Google Shape;793;p66"/>
          <p:cNvSpPr txBox="1"/>
          <p:nvPr/>
        </p:nvSpPr>
        <p:spPr>
          <a:xfrm>
            <a:off x="311700" y="746750"/>
            <a:ext cx="85206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char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7E504F"/>
                </a:solidFill>
              </a:rPr>
              <a:t>shirtSize</a:t>
            </a:r>
            <a:r>
              <a:rPr lang="en" sz="1350">
                <a:solidFill>
                  <a:schemeClr val="dk1"/>
                </a:solidFill>
              </a:rPr>
              <a:t> = </a:t>
            </a:r>
            <a:r>
              <a:rPr lang="en" sz="1350">
                <a:solidFill>
                  <a:srgbClr val="3933FF"/>
                </a:solidFill>
              </a:rPr>
              <a:t>'s'</a:t>
            </a:r>
            <a:r>
              <a:rPr lang="en" sz="1350">
                <a:solidFill>
                  <a:schemeClr val="dk1"/>
                </a:solidFill>
              </a:rPr>
              <a:t>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switch</a:t>
            </a:r>
            <a:r>
              <a:rPr lang="en" sz="1350">
                <a:solidFill>
                  <a:schemeClr val="dk1"/>
                </a:solidFill>
              </a:rPr>
              <a:t>(</a:t>
            </a:r>
            <a:r>
              <a:rPr lang="en" sz="1350">
                <a:solidFill>
                  <a:srgbClr val="7E504F"/>
                </a:solidFill>
              </a:rPr>
              <a:t>shirtSize</a:t>
            </a:r>
            <a:r>
              <a:rPr lang="en" sz="1350">
                <a:solidFill>
                  <a:schemeClr val="dk1"/>
                </a:solidFill>
              </a:rPr>
              <a:t>){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lang="en" sz="1350">
                <a:solidFill>
                  <a:srgbClr val="931A68"/>
                </a:solidFill>
              </a:rPr>
              <a:t>case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3933FF"/>
                </a:solidFill>
              </a:rPr>
              <a:t>'M'</a:t>
            </a:r>
            <a:r>
              <a:rPr lang="en" sz="1350">
                <a:solidFill>
                  <a:schemeClr val="dk1"/>
                </a:solidFill>
              </a:rPr>
              <a:t>:</a:t>
            </a:r>
            <a:r>
              <a:rPr lang="en" sz="1350">
                <a:solidFill>
                  <a:srgbClr val="4E9072"/>
                </a:solidFill>
              </a:rPr>
              <a:t>//eliminate break to also print the next case’s instructions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lang="en" sz="1350">
                <a:solidFill>
                  <a:srgbClr val="931A68"/>
                </a:solidFill>
              </a:rPr>
              <a:t>case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3933FF"/>
                </a:solidFill>
              </a:rPr>
              <a:t>'m'</a:t>
            </a:r>
            <a:r>
              <a:rPr lang="en" sz="1350">
                <a:solidFill>
                  <a:schemeClr val="dk1"/>
                </a:solidFill>
              </a:rPr>
              <a:t>: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    </a:t>
            </a:r>
            <a:r>
              <a:rPr lang="en" sz="1350">
                <a:solidFill>
                  <a:schemeClr val="dk1"/>
                </a:solidFill>
              </a:rPr>
              <a:t>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.print(</a:t>
            </a:r>
            <a:r>
              <a:rPr lang="en" sz="1350">
                <a:solidFill>
                  <a:srgbClr val="3933FF"/>
                </a:solidFill>
              </a:rPr>
              <a:t>"Size Medium"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    </a:t>
            </a:r>
            <a:r>
              <a:rPr lang="en" sz="1350">
                <a:solidFill>
                  <a:srgbClr val="931A68"/>
                </a:solidFill>
              </a:rPr>
              <a:t>break</a:t>
            </a:r>
            <a:r>
              <a:rPr lang="en" sz="1350">
                <a:solidFill>
                  <a:schemeClr val="dk1"/>
                </a:solidFill>
              </a:rPr>
              <a:t>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lang="en" sz="1350">
                <a:solidFill>
                  <a:srgbClr val="931A68"/>
                </a:solidFill>
              </a:rPr>
              <a:t>case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3933FF"/>
                </a:solidFill>
              </a:rPr>
              <a:t>'L'</a:t>
            </a:r>
            <a:r>
              <a:rPr lang="en" sz="1350">
                <a:solidFill>
                  <a:schemeClr val="dk1"/>
                </a:solidFill>
              </a:rPr>
              <a:t>:</a:t>
            </a:r>
            <a:r>
              <a:rPr lang="en" sz="1350">
                <a:solidFill>
                  <a:srgbClr val="4E9072"/>
                </a:solidFill>
              </a:rPr>
              <a:t>//eliminate break to also print the next case’s instructions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lang="en" sz="1350">
                <a:solidFill>
                  <a:srgbClr val="931A68"/>
                </a:solidFill>
              </a:rPr>
              <a:t>case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3933FF"/>
                </a:solidFill>
              </a:rPr>
              <a:t>'l'</a:t>
            </a:r>
            <a:r>
              <a:rPr lang="en" sz="1350">
                <a:solidFill>
                  <a:schemeClr val="dk1"/>
                </a:solidFill>
              </a:rPr>
              <a:t>: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    </a:t>
            </a:r>
            <a:r>
              <a:rPr lang="en" sz="1350">
                <a:solidFill>
                  <a:schemeClr val="dk1"/>
                </a:solidFill>
              </a:rPr>
              <a:t>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.print(</a:t>
            </a:r>
            <a:r>
              <a:rPr lang="en" sz="1350">
                <a:solidFill>
                  <a:srgbClr val="3933FF"/>
                </a:solidFill>
              </a:rPr>
              <a:t>"Size Large"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    </a:t>
            </a:r>
            <a:r>
              <a:rPr lang="en" sz="1350">
                <a:solidFill>
                  <a:srgbClr val="931A68"/>
                </a:solidFill>
              </a:rPr>
              <a:t>break</a:t>
            </a:r>
            <a:r>
              <a:rPr lang="en" sz="1350">
                <a:solidFill>
                  <a:schemeClr val="dk1"/>
                </a:solidFill>
              </a:rPr>
              <a:t>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lang="en" sz="1350">
                <a:solidFill>
                  <a:srgbClr val="931A68"/>
                </a:solidFill>
              </a:rPr>
              <a:t>case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3933FF"/>
                </a:solidFill>
              </a:rPr>
              <a:t>'X'</a:t>
            </a:r>
            <a:r>
              <a:rPr lang="en" sz="1350">
                <a:solidFill>
                  <a:schemeClr val="dk1"/>
                </a:solidFill>
              </a:rPr>
              <a:t>:</a:t>
            </a:r>
            <a:r>
              <a:rPr lang="en" sz="1350">
                <a:solidFill>
                  <a:srgbClr val="4E9072"/>
                </a:solidFill>
              </a:rPr>
              <a:t>//eliminate break to also print the next case’s instructions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lang="en" sz="1350">
                <a:solidFill>
                  <a:srgbClr val="931A68"/>
                </a:solidFill>
              </a:rPr>
              <a:t>case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3933FF"/>
                </a:solidFill>
              </a:rPr>
              <a:t>'x'</a:t>
            </a:r>
            <a:r>
              <a:rPr lang="en" sz="1350">
                <a:solidFill>
                  <a:schemeClr val="dk1"/>
                </a:solidFill>
              </a:rPr>
              <a:t>: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    </a:t>
            </a:r>
            <a:r>
              <a:rPr lang="en" sz="1350">
                <a:solidFill>
                  <a:schemeClr val="dk1"/>
                </a:solidFill>
              </a:rPr>
              <a:t>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.print(</a:t>
            </a:r>
            <a:r>
              <a:rPr lang="en" sz="1350">
                <a:solidFill>
                  <a:srgbClr val="3933FF"/>
                </a:solidFill>
              </a:rPr>
              <a:t>"Size XLarge"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    </a:t>
            </a:r>
            <a:r>
              <a:rPr lang="en" sz="1350">
                <a:solidFill>
                  <a:srgbClr val="931A68"/>
                </a:solidFill>
              </a:rPr>
              <a:t>break</a:t>
            </a:r>
            <a:r>
              <a:rPr lang="en" sz="1350">
                <a:solidFill>
                  <a:schemeClr val="dk1"/>
                </a:solidFill>
              </a:rPr>
              <a:t>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b="1" lang="en" sz="1350">
                <a:solidFill>
                  <a:srgbClr val="931A68"/>
                </a:solidFill>
              </a:rPr>
              <a:t>default</a:t>
            </a:r>
            <a:r>
              <a:rPr b="1" lang="en" sz="1350">
                <a:solidFill>
                  <a:schemeClr val="dk1"/>
                </a:solidFill>
              </a:rPr>
              <a:t>:</a:t>
            </a:r>
            <a:endParaRPr b="1"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</a:rPr>
              <a:t>            </a:t>
            </a:r>
            <a:r>
              <a:rPr b="1" lang="en" sz="1350">
                <a:solidFill>
                  <a:schemeClr val="dk1"/>
                </a:solidFill>
              </a:rPr>
              <a:t>System.</a:t>
            </a:r>
            <a:r>
              <a:rPr b="1" lang="en" sz="1350">
                <a:solidFill>
                  <a:srgbClr val="0326CC"/>
                </a:solidFill>
              </a:rPr>
              <a:t>out</a:t>
            </a:r>
            <a:r>
              <a:rPr b="1" lang="en" sz="1350">
                <a:solidFill>
                  <a:schemeClr val="dk1"/>
                </a:solidFill>
              </a:rPr>
              <a:t>.println(</a:t>
            </a:r>
            <a:r>
              <a:rPr b="1" lang="en" sz="1350">
                <a:solidFill>
                  <a:srgbClr val="3933FF"/>
                </a:solidFill>
              </a:rPr>
              <a:t>"One Size Fits All"</a:t>
            </a:r>
            <a:r>
              <a:rPr b="1" lang="en" sz="1350">
                <a:solidFill>
                  <a:schemeClr val="dk1"/>
                </a:solidFill>
              </a:rPr>
              <a:t>);</a:t>
            </a:r>
            <a:endParaRPr b="1"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</a:rPr>
              <a:t>            </a:t>
            </a:r>
            <a:r>
              <a:rPr b="1" lang="en" sz="1350">
                <a:solidFill>
                  <a:srgbClr val="931A68"/>
                </a:solidFill>
              </a:rPr>
              <a:t>break</a:t>
            </a:r>
            <a:r>
              <a:rPr lang="en" sz="1350">
                <a:solidFill>
                  <a:schemeClr val="dk1"/>
                </a:solidFill>
              </a:rPr>
              <a:t>;</a:t>
            </a:r>
            <a:endParaRPr b="1"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931A68"/>
              </a:solidFill>
            </a:endParaRPr>
          </a:p>
        </p:txBody>
      </p:sp>
      <p:sp>
        <p:nvSpPr>
          <p:cNvPr id="794" name="Google Shape;794;p66"/>
          <p:cNvSpPr txBox="1"/>
          <p:nvPr/>
        </p:nvSpPr>
        <p:spPr>
          <a:xfrm>
            <a:off x="311700" y="390475"/>
            <a:ext cx="494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Syntax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795" name="Google Shape;795;p66"/>
          <p:cNvSpPr txBox="1"/>
          <p:nvPr/>
        </p:nvSpPr>
        <p:spPr>
          <a:xfrm>
            <a:off x="5582350" y="1032150"/>
            <a:ext cx="3204600" cy="129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OUTPUT: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One Size Fits All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67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switch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01" name="Google Shape;801;p67"/>
          <p:cNvSpPr txBox="1"/>
          <p:nvPr/>
        </p:nvSpPr>
        <p:spPr>
          <a:xfrm>
            <a:off x="311700" y="746750"/>
            <a:ext cx="85206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char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7E504F"/>
                </a:solidFill>
              </a:rPr>
              <a:t>shirtSize</a:t>
            </a:r>
            <a:r>
              <a:rPr lang="en" sz="1350">
                <a:solidFill>
                  <a:schemeClr val="dk1"/>
                </a:solidFill>
              </a:rPr>
              <a:t> = </a:t>
            </a:r>
            <a:r>
              <a:rPr lang="en" sz="1350">
                <a:solidFill>
                  <a:srgbClr val="3933FF"/>
                </a:solidFill>
              </a:rPr>
              <a:t>'m'</a:t>
            </a:r>
            <a:r>
              <a:rPr lang="en" sz="1350">
                <a:solidFill>
                  <a:schemeClr val="dk1"/>
                </a:solidFill>
              </a:rPr>
              <a:t>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switch</a:t>
            </a:r>
            <a:r>
              <a:rPr lang="en" sz="1350">
                <a:solidFill>
                  <a:schemeClr val="dk1"/>
                </a:solidFill>
              </a:rPr>
              <a:t>(</a:t>
            </a:r>
            <a:r>
              <a:rPr lang="en" sz="1350">
                <a:solidFill>
                  <a:srgbClr val="7E504F"/>
                </a:solidFill>
              </a:rPr>
              <a:t>shirtSize</a:t>
            </a:r>
            <a:r>
              <a:rPr lang="en" sz="1350">
                <a:solidFill>
                  <a:schemeClr val="dk1"/>
                </a:solidFill>
              </a:rPr>
              <a:t>){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lang="en" sz="1350">
                <a:solidFill>
                  <a:srgbClr val="931A68"/>
                </a:solidFill>
              </a:rPr>
              <a:t>case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3933FF"/>
                </a:solidFill>
              </a:rPr>
              <a:t>'M'</a:t>
            </a:r>
            <a:r>
              <a:rPr lang="en" sz="1350">
                <a:solidFill>
                  <a:schemeClr val="dk1"/>
                </a:solidFill>
              </a:rPr>
              <a:t>:</a:t>
            </a:r>
            <a:r>
              <a:rPr lang="en" sz="1350">
                <a:solidFill>
                  <a:srgbClr val="4E9072"/>
                </a:solidFill>
              </a:rPr>
              <a:t>//eliminate break to also print the next case’s instructions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b="1" lang="en" sz="1350">
                <a:solidFill>
                  <a:srgbClr val="931A68"/>
                </a:solidFill>
              </a:rPr>
              <a:t>case</a:t>
            </a:r>
            <a:r>
              <a:rPr b="1" lang="en" sz="1350">
                <a:solidFill>
                  <a:schemeClr val="dk1"/>
                </a:solidFill>
              </a:rPr>
              <a:t> </a:t>
            </a:r>
            <a:r>
              <a:rPr b="1" lang="en" sz="1350">
                <a:solidFill>
                  <a:srgbClr val="3933FF"/>
                </a:solidFill>
              </a:rPr>
              <a:t>'m'</a:t>
            </a:r>
            <a:r>
              <a:rPr b="1" lang="en" sz="1350">
                <a:solidFill>
                  <a:schemeClr val="dk1"/>
                </a:solidFill>
              </a:rPr>
              <a:t>:</a:t>
            </a:r>
            <a:endParaRPr b="1"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</a:rPr>
              <a:t>            System.</a:t>
            </a:r>
            <a:r>
              <a:rPr b="1" lang="en" sz="1350">
                <a:solidFill>
                  <a:srgbClr val="0326CC"/>
                </a:solidFill>
              </a:rPr>
              <a:t>out</a:t>
            </a:r>
            <a:r>
              <a:rPr b="1" lang="en" sz="1350">
                <a:solidFill>
                  <a:schemeClr val="dk1"/>
                </a:solidFill>
              </a:rPr>
              <a:t>.print(</a:t>
            </a:r>
            <a:r>
              <a:rPr b="1" lang="en" sz="1350">
                <a:solidFill>
                  <a:srgbClr val="3933FF"/>
                </a:solidFill>
              </a:rPr>
              <a:t>"Size Medium"</a:t>
            </a:r>
            <a:r>
              <a:rPr b="1" lang="en" sz="1350">
                <a:solidFill>
                  <a:schemeClr val="dk1"/>
                </a:solidFill>
              </a:rPr>
              <a:t>);</a:t>
            </a:r>
            <a:endParaRPr b="1"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</a:rPr>
              <a:t>            </a:t>
            </a:r>
            <a:r>
              <a:rPr b="1" lang="en" sz="1350">
                <a:solidFill>
                  <a:srgbClr val="931A68"/>
                </a:solidFill>
              </a:rPr>
              <a:t>break</a:t>
            </a:r>
            <a:r>
              <a:rPr b="1" lang="en" sz="1350">
                <a:solidFill>
                  <a:schemeClr val="dk1"/>
                </a:solidFill>
              </a:rPr>
              <a:t>;</a:t>
            </a:r>
            <a:endParaRPr b="1"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lang="en" sz="1350">
                <a:solidFill>
                  <a:srgbClr val="931A68"/>
                </a:solidFill>
              </a:rPr>
              <a:t>case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3933FF"/>
                </a:solidFill>
              </a:rPr>
              <a:t>'L'</a:t>
            </a:r>
            <a:r>
              <a:rPr lang="en" sz="1350">
                <a:solidFill>
                  <a:schemeClr val="dk1"/>
                </a:solidFill>
              </a:rPr>
              <a:t>:</a:t>
            </a:r>
            <a:r>
              <a:rPr lang="en" sz="1350">
                <a:solidFill>
                  <a:srgbClr val="4E9072"/>
                </a:solidFill>
              </a:rPr>
              <a:t>//eliminate break to also print the next case’s instructions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lang="en" sz="1350">
                <a:solidFill>
                  <a:srgbClr val="931A68"/>
                </a:solidFill>
              </a:rPr>
              <a:t>case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3933FF"/>
                </a:solidFill>
              </a:rPr>
              <a:t>'l'</a:t>
            </a:r>
            <a:r>
              <a:rPr lang="en" sz="1350">
                <a:solidFill>
                  <a:schemeClr val="dk1"/>
                </a:solidFill>
              </a:rPr>
              <a:t>: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.print(</a:t>
            </a:r>
            <a:r>
              <a:rPr lang="en" sz="1350">
                <a:solidFill>
                  <a:srgbClr val="3933FF"/>
                </a:solidFill>
              </a:rPr>
              <a:t>"Size Large"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    </a:t>
            </a:r>
            <a:r>
              <a:rPr lang="en" sz="1350">
                <a:solidFill>
                  <a:srgbClr val="931A68"/>
                </a:solidFill>
              </a:rPr>
              <a:t>break</a:t>
            </a:r>
            <a:r>
              <a:rPr lang="en" sz="1350">
                <a:solidFill>
                  <a:schemeClr val="dk1"/>
                </a:solidFill>
              </a:rPr>
              <a:t>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lang="en" sz="1350">
                <a:solidFill>
                  <a:srgbClr val="931A68"/>
                </a:solidFill>
              </a:rPr>
              <a:t>case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3933FF"/>
                </a:solidFill>
              </a:rPr>
              <a:t>'X'</a:t>
            </a:r>
            <a:r>
              <a:rPr lang="en" sz="1350">
                <a:solidFill>
                  <a:schemeClr val="dk1"/>
                </a:solidFill>
              </a:rPr>
              <a:t>:</a:t>
            </a:r>
            <a:r>
              <a:rPr lang="en" sz="1350">
                <a:solidFill>
                  <a:srgbClr val="4E9072"/>
                </a:solidFill>
              </a:rPr>
              <a:t>//eliminate break to also print the next case’s instructions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lang="en" sz="1350">
                <a:solidFill>
                  <a:srgbClr val="931A68"/>
                </a:solidFill>
              </a:rPr>
              <a:t>case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3933FF"/>
                </a:solidFill>
              </a:rPr>
              <a:t>'x'</a:t>
            </a:r>
            <a:r>
              <a:rPr lang="en" sz="1350">
                <a:solidFill>
                  <a:schemeClr val="dk1"/>
                </a:solidFill>
              </a:rPr>
              <a:t>: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.print(</a:t>
            </a:r>
            <a:r>
              <a:rPr lang="en" sz="1350">
                <a:solidFill>
                  <a:srgbClr val="3933FF"/>
                </a:solidFill>
              </a:rPr>
              <a:t>"Size XLarge"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    </a:t>
            </a:r>
            <a:r>
              <a:rPr lang="en" sz="1350">
                <a:solidFill>
                  <a:srgbClr val="931A68"/>
                </a:solidFill>
              </a:rPr>
              <a:t>break</a:t>
            </a:r>
            <a:r>
              <a:rPr lang="en" sz="1350">
                <a:solidFill>
                  <a:schemeClr val="dk1"/>
                </a:solidFill>
              </a:rPr>
              <a:t>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lang="en" sz="1350">
                <a:solidFill>
                  <a:srgbClr val="931A68"/>
                </a:solidFill>
              </a:rPr>
              <a:t>default</a:t>
            </a:r>
            <a:r>
              <a:rPr lang="en" sz="1350">
                <a:solidFill>
                  <a:schemeClr val="dk1"/>
                </a:solidFill>
              </a:rPr>
              <a:t>: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"One Size Fits All"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    </a:t>
            </a:r>
            <a:r>
              <a:rPr lang="en" sz="1350">
                <a:solidFill>
                  <a:srgbClr val="931A68"/>
                </a:solidFill>
              </a:rPr>
              <a:t>break</a:t>
            </a:r>
            <a:r>
              <a:rPr lang="en" sz="1350">
                <a:solidFill>
                  <a:schemeClr val="dk1"/>
                </a:solidFill>
              </a:rPr>
              <a:t>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931A68"/>
              </a:solidFill>
            </a:endParaRPr>
          </a:p>
        </p:txBody>
      </p:sp>
      <p:sp>
        <p:nvSpPr>
          <p:cNvPr id="802" name="Google Shape;802;p67"/>
          <p:cNvSpPr txBox="1"/>
          <p:nvPr/>
        </p:nvSpPr>
        <p:spPr>
          <a:xfrm>
            <a:off x="311700" y="390475"/>
            <a:ext cx="49491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Syntax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803" name="Google Shape;803;p67"/>
          <p:cNvSpPr txBox="1"/>
          <p:nvPr/>
        </p:nvSpPr>
        <p:spPr>
          <a:xfrm>
            <a:off x="5582350" y="1032150"/>
            <a:ext cx="3204600" cy="129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OUTPUT: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Size Medium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68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switch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09" name="Google Shape;809;p68"/>
          <p:cNvSpPr txBox="1"/>
          <p:nvPr/>
        </p:nvSpPr>
        <p:spPr>
          <a:xfrm>
            <a:off x="311700" y="746750"/>
            <a:ext cx="85206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char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7E504F"/>
                </a:solidFill>
              </a:rPr>
              <a:t>shirtSize</a:t>
            </a:r>
            <a:r>
              <a:rPr lang="en" sz="1350">
                <a:solidFill>
                  <a:schemeClr val="dk1"/>
                </a:solidFill>
              </a:rPr>
              <a:t> = </a:t>
            </a:r>
            <a:r>
              <a:rPr lang="en" sz="1350">
                <a:solidFill>
                  <a:srgbClr val="3933FF"/>
                </a:solidFill>
              </a:rPr>
              <a:t>'L'</a:t>
            </a:r>
            <a:r>
              <a:rPr lang="en" sz="1350">
                <a:solidFill>
                  <a:schemeClr val="dk1"/>
                </a:solidFill>
              </a:rPr>
              <a:t>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switch</a:t>
            </a:r>
            <a:r>
              <a:rPr lang="en" sz="1350">
                <a:solidFill>
                  <a:schemeClr val="dk1"/>
                </a:solidFill>
              </a:rPr>
              <a:t>(</a:t>
            </a:r>
            <a:r>
              <a:rPr lang="en" sz="1350">
                <a:solidFill>
                  <a:srgbClr val="7E504F"/>
                </a:solidFill>
              </a:rPr>
              <a:t>shirtSize</a:t>
            </a:r>
            <a:r>
              <a:rPr lang="en" sz="1350">
                <a:solidFill>
                  <a:schemeClr val="dk1"/>
                </a:solidFill>
              </a:rPr>
              <a:t>){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lang="en" sz="1350">
                <a:solidFill>
                  <a:srgbClr val="931A68"/>
                </a:solidFill>
              </a:rPr>
              <a:t>case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3933FF"/>
                </a:solidFill>
              </a:rPr>
              <a:t>'M'</a:t>
            </a:r>
            <a:r>
              <a:rPr lang="en" sz="1350">
                <a:solidFill>
                  <a:schemeClr val="dk1"/>
                </a:solidFill>
              </a:rPr>
              <a:t>:</a:t>
            </a:r>
            <a:r>
              <a:rPr lang="en" sz="1350">
                <a:solidFill>
                  <a:srgbClr val="4E9072"/>
                </a:solidFill>
              </a:rPr>
              <a:t>//eliminate break to also print the next case’s instructions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lang="en" sz="1350">
                <a:solidFill>
                  <a:srgbClr val="931A68"/>
                </a:solidFill>
              </a:rPr>
              <a:t>case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3933FF"/>
                </a:solidFill>
              </a:rPr>
              <a:t>'m'</a:t>
            </a:r>
            <a:r>
              <a:rPr lang="en" sz="1350">
                <a:solidFill>
                  <a:schemeClr val="dk1"/>
                </a:solidFill>
              </a:rPr>
              <a:t>: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.print(</a:t>
            </a:r>
            <a:r>
              <a:rPr lang="en" sz="1350">
                <a:solidFill>
                  <a:srgbClr val="3933FF"/>
                </a:solidFill>
              </a:rPr>
              <a:t>"Size Medium"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    </a:t>
            </a:r>
            <a:r>
              <a:rPr lang="en" sz="1350">
                <a:solidFill>
                  <a:srgbClr val="931A68"/>
                </a:solidFill>
              </a:rPr>
              <a:t>break</a:t>
            </a:r>
            <a:r>
              <a:rPr lang="en" sz="1350">
                <a:solidFill>
                  <a:schemeClr val="dk1"/>
                </a:solidFill>
              </a:rPr>
              <a:t>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</a:t>
            </a:r>
            <a:r>
              <a:rPr b="1" lang="en" sz="1350">
                <a:solidFill>
                  <a:schemeClr val="dk1"/>
                </a:solidFill>
              </a:rPr>
              <a:t> </a:t>
            </a:r>
            <a:r>
              <a:rPr b="1" lang="en" sz="1350">
                <a:solidFill>
                  <a:srgbClr val="931A68"/>
                </a:solidFill>
              </a:rPr>
              <a:t>case</a:t>
            </a:r>
            <a:r>
              <a:rPr b="1" lang="en" sz="1350">
                <a:solidFill>
                  <a:schemeClr val="dk1"/>
                </a:solidFill>
              </a:rPr>
              <a:t> </a:t>
            </a:r>
            <a:r>
              <a:rPr b="1" lang="en" sz="1350">
                <a:solidFill>
                  <a:srgbClr val="3933FF"/>
                </a:solidFill>
              </a:rPr>
              <a:t>'L'</a:t>
            </a:r>
            <a:r>
              <a:rPr b="1" lang="en" sz="1350">
                <a:solidFill>
                  <a:schemeClr val="dk1"/>
                </a:solidFill>
              </a:rPr>
              <a:t>:</a:t>
            </a:r>
            <a:r>
              <a:rPr b="1" lang="en" sz="1350">
                <a:solidFill>
                  <a:srgbClr val="4E9072"/>
                </a:solidFill>
              </a:rPr>
              <a:t>//eliminate break to also print the next case’s instructions</a:t>
            </a:r>
            <a:endParaRPr b="1"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</a:rPr>
              <a:t>    </a:t>
            </a:r>
            <a:r>
              <a:rPr b="1" lang="en" sz="1350">
                <a:solidFill>
                  <a:srgbClr val="931A68"/>
                </a:solidFill>
              </a:rPr>
              <a:t>case</a:t>
            </a:r>
            <a:r>
              <a:rPr b="1" lang="en" sz="1350">
                <a:solidFill>
                  <a:schemeClr val="dk1"/>
                </a:solidFill>
              </a:rPr>
              <a:t> </a:t>
            </a:r>
            <a:r>
              <a:rPr b="1" lang="en" sz="1350">
                <a:solidFill>
                  <a:srgbClr val="3933FF"/>
                </a:solidFill>
              </a:rPr>
              <a:t>'l'</a:t>
            </a:r>
            <a:r>
              <a:rPr b="1" lang="en" sz="1350">
                <a:solidFill>
                  <a:schemeClr val="dk1"/>
                </a:solidFill>
              </a:rPr>
              <a:t>:</a:t>
            </a:r>
            <a:endParaRPr b="1"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</a:rPr>
              <a:t>            System.</a:t>
            </a:r>
            <a:r>
              <a:rPr b="1" lang="en" sz="1350">
                <a:solidFill>
                  <a:srgbClr val="0326CC"/>
                </a:solidFill>
              </a:rPr>
              <a:t>out</a:t>
            </a:r>
            <a:r>
              <a:rPr b="1" lang="en" sz="1350">
                <a:solidFill>
                  <a:schemeClr val="dk1"/>
                </a:solidFill>
              </a:rPr>
              <a:t>.print(</a:t>
            </a:r>
            <a:r>
              <a:rPr b="1" lang="en" sz="1350">
                <a:solidFill>
                  <a:srgbClr val="3933FF"/>
                </a:solidFill>
              </a:rPr>
              <a:t>"Size Large"</a:t>
            </a:r>
            <a:r>
              <a:rPr b="1" lang="en" sz="1350">
                <a:solidFill>
                  <a:schemeClr val="dk1"/>
                </a:solidFill>
              </a:rPr>
              <a:t>);</a:t>
            </a:r>
            <a:endParaRPr b="1"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</a:rPr>
              <a:t>            </a:t>
            </a:r>
            <a:r>
              <a:rPr b="1" lang="en" sz="1350">
                <a:solidFill>
                  <a:srgbClr val="931A68"/>
                </a:solidFill>
              </a:rPr>
              <a:t>break</a:t>
            </a:r>
            <a:r>
              <a:rPr b="1" lang="en" sz="1350">
                <a:solidFill>
                  <a:schemeClr val="dk1"/>
                </a:solidFill>
              </a:rPr>
              <a:t>;</a:t>
            </a:r>
            <a:endParaRPr b="1"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lang="en" sz="1350">
                <a:solidFill>
                  <a:srgbClr val="931A68"/>
                </a:solidFill>
              </a:rPr>
              <a:t>case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3933FF"/>
                </a:solidFill>
              </a:rPr>
              <a:t>'X'</a:t>
            </a:r>
            <a:r>
              <a:rPr lang="en" sz="1350">
                <a:solidFill>
                  <a:schemeClr val="dk1"/>
                </a:solidFill>
              </a:rPr>
              <a:t>:</a:t>
            </a:r>
            <a:r>
              <a:rPr lang="en" sz="1350">
                <a:solidFill>
                  <a:srgbClr val="4E9072"/>
                </a:solidFill>
              </a:rPr>
              <a:t>//eliminate break to also print the next case’s instructions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lang="en" sz="1350">
                <a:solidFill>
                  <a:srgbClr val="931A68"/>
                </a:solidFill>
              </a:rPr>
              <a:t>case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3933FF"/>
                </a:solidFill>
              </a:rPr>
              <a:t>'x'</a:t>
            </a:r>
            <a:r>
              <a:rPr lang="en" sz="1350">
                <a:solidFill>
                  <a:schemeClr val="dk1"/>
                </a:solidFill>
              </a:rPr>
              <a:t>: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.print(</a:t>
            </a:r>
            <a:r>
              <a:rPr lang="en" sz="1350">
                <a:solidFill>
                  <a:srgbClr val="3933FF"/>
                </a:solidFill>
              </a:rPr>
              <a:t>"Size XLarge"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    </a:t>
            </a:r>
            <a:r>
              <a:rPr lang="en" sz="1350">
                <a:solidFill>
                  <a:srgbClr val="931A68"/>
                </a:solidFill>
              </a:rPr>
              <a:t>break</a:t>
            </a:r>
            <a:r>
              <a:rPr lang="en" sz="1350">
                <a:solidFill>
                  <a:schemeClr val="dk1"/>
                </a:solidFill>
              </a:rPr>
              <a:t>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lang="en" sz="1350">
                <a:solidFill>
                  <a:srgbClr val="931A68"/>
                </a:solidFill>
              </a:rPr>
              <a:t>default</a:t>
            </a:r>
            <a:r>
              <a:rPr lang="en" sz="1350">
                <a:solidFill>
                  <a:schemeClr val="dk1"/>
                </a:solidFill>
              </a:rPr>
              <a:t>: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"One Size Fits All"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    </a:t>
            </a:r>
            <a:r>
              <a:rPr lang="en" sz="1350">
                <a:solidFill>
                  <a:srgbClr val="931A68"/>
                </a:solidFill>
              </a:rPr>
              <a:t>break</a:t>
            </a:r>
            <a:r>
              <a:rPr lang="en" sz="1350">
                <a:solidFill>
                  <a:schemeClr val="dk1"/>
                </a:solidFill>
              </a:rPr>
              <a:t>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931A68"/>
              </a:solidFill>
            </a:endParaRPr>
          </a:p>
        </p:txBody>
      </p:sp>
      <p:sp>
        <p:nvSpPr>
          <p:cNvPr id="810" name="Google Shape;810;p68"/>
          <p:cNvSpPr txBox="1"/>
          <p:nvPr/>
        </p:nvSpPr>
        <p:spPr>
          <a:xfrm>
            <a:off x="311700" y="390475"/>
            <a:ext cx="49491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Syntax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811" name="Google Shape;811;p68"/>
          <p:cNvSpPr txBox="1"/>
          <p:nvPr/>
        </p:nvSpPr>
        <p:spPr>
          <a:xfrm>
            <a:off x="5582350" y="1032150"/>
            <a:ext cx="3204600" cy="129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OUTPUT: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Size Large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69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switch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17" name="Google Shape;817;p69"/>
          <p:cNvSpPr txBox="1"/>
          <p:nvPr/>
        </p:nvSpPr>
        <p:spPr>
          <a:xfrm>
            <a:off x="311700" y="746750"/>
            <a:ext cx="85206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char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7E504F"/>
                </a:solidFill>
              </a:rPr>
              <a:t>shirtSize</a:t>
            </a:r>
            <a:r>
              <a:rPr lang="en" sz="1350">
                <a:solidFill>
                  <a:schemeClr val="dk1"/>
                </a:solidFill>
              </a:rPr>
              <a:t> = </a:t>
            </a:r>
            <a:r>
              <a:rPr lang="en" sz="1350">
                <a:solidFill>
                  <a:srgbClr val="3933FF"/>
                </a:solidFill>
              </a:rPr>
              <a:t>'X'</a:t>
            </a:r>
            <a:r>
              <a:rPr lang="en" sz="1350">
                <a:solidFill>
                  <a:schemeClr val="dk1"/>
                </a:solidFill>
              </a:rPr>
              <a:t>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switch</a:t>
            </a:r>
            <a:r>
              <a:rPr lang="en" sz="1350">
                <a:solidFill>
                  <a:schemeClr val="dk1"/>
                </a:solidFill>
              </a:rPr>
              <a:t>(</a:t>
            </a:r>
            <a:r>
              <a:rPr lang="en" sz="1350">
                <a:solidFill>
                  <a:srgbClr val="7E504F"/>
                </a:solidFill>
              </a:rPr>
              <a:t>shirtSize</a:t>
            </a:r>
            <a:r>
              <a:rPr lang="en" sz="1350">
                <a:solidFill>
                  <a:schemeClr val="dk1"/>
                </a:solidFill>
              </a:rPr>
              <a:t>){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lang="en" sz="1350">
                <a:solidFill>
                  <a:srgbClr val="931A68"/>
                </a:solidFill>
              </a:rPr>
              <a:t>case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3933FF"/>
                </a:solidFill>
              </a:rPr>
              <a:t>'M'</a:t>
            </a:r>
            <a:r>
              <a:rPr lang="en" sz="1350">
                <a:solidFill>
                  <a:schemeClr val="dk1"/>
                </a:solidFill>
              </a:rPr>
              <a:t>:</a:t>
            </a:r>
            <a:r>
              <a:rPr lang="en" sz="1350">
                <a:solidFill>
                  <a:srgbClr val="4E9072"/>
                </a:solidFill>
              </a:rPr>
              <a:t>//eliminate break to also print the next case’s instructions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lang="en" sz="1350">
                <a:solidFill>
                  <a:srgbClr val="931A68"/>
                </a:solidFill>
              </a:rPr>
              <a:t>case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3933FF"/>
                </a:solidFill>
              </a:rPr>
              <a:t>'m'</a:t>
            </a:r>
            <a:r>
              <a:rPr lang="en" sz="1350">
                <a:solidFill>
                  <a:schemeClr val="dk1"/>
                </a:solidFill>
              </a:rPr>
              <a:t>: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.print(</a:t>
            </a:r>
            <a:r>
              <a:rPr lang="en" sz="1350">
                <a:solidFill>
                  <a:srgbClr val="3933FF"/>
                </a:solidFill>
              </a:rPr>
              <a:t>"Size Medium"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    </a:t>
            </a:r>
            <a:r>
              <a:rPr lang="en" sz="1350">
                <a:solidFill>
                  <a:srgbClr val="931A68"/>
                </a:solidFill>
              </a:rPr>
              <a:t>break</a:t>
            </a:r>
            <a:r>
              <a:rPr lang="en" sz="1350">
                <a:solidFill>
                  <a:schemeClr val="dk1"/>
                </a:solidFill>
              </a:rPr>
              <a:t>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lang="en" sz="1350">
                <a:solidFill>
                  <a:srgbClr val="931A68"/>
                </a:solidFill>
              </a:rPr>
              <a:t>case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3933FF"/>
                </a:solidFill>
              </a:rPr>
              <a:t>'L'</a:t>
            </a:r>
            <a:r>
              <a:rPr lang="en" sz="1350">
                <a:solidFill>
                  <a:schemeClr val="dk1"/>
                </a:solidFill>
              </a:rPr>
              <a:t>:</a:t>
            </a:r>
            <a:r>
              <a:rPr lang="en" sz="1350">
                <a:solidFill>
                  <a:srgbClr val="4E9072"/>
                </a:solidFill>
              </a:rPr>
              <a:t>//eliminate break to also print the next case’s instructions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lang="en" sz="1350">
                <a:solidFill>
                  <a:srgbClr val="931A68"/>
                </a:solidFill>
              </a:rPr>
              <a:t>case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3933FF"/>
                </a:solidFill>
              </a:rPr>
              <a:t>'l'</a:t>
            </a:r>
            <a:r>
              <a:rPr lang="en" sz="1350">
                <a:solidFill>
                  <a:schemeClr val="dk1"/>
                </a:solidFill>
              </a:rPr>
              <a:t>: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.print(</a:t>
            </a:r>
            <a:r>
              <a:rPr lang="en" sz="1350">
                <a:solidFill>
                  <a:srgbClr val="3933FF"/>
                </a:solidFill>
              </a:rPr>
              <a:t>"Size Large"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    </a:t>
            </a:r>
            <a:r>
              <a:rPr lang="en" sz="1350">
                <a:solidFill>
                  <a:srgbClr val="931A68"/>
                </a:solidFill>
              </a:rPr>
              <a:t>break</a:t>
            </a:r>
            <a:r>
              <a:rPr lang="en" sz="1350">
                <a:solidFill>
                  <a:schemeClr val="dk1"/>
                </a:solidFill>
              </a:rPr>
              <a:t>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</a:t>
            </a:r>
            <a:r>
              <a:rPr b="1" lang="en" sz="1350">
                <a:solidFill>
                  <a:schemeClr val="dk1"/>
                </a:solidFill>
              </a:rPr>
              <a:t> </a:t>
            </a:r>
            <a:r>
              <a:rPr b="1" lang="en" sz="1350">
                <a:solidFill>
                  <a:srgbClr val="931A68"/>
                </a:solidFill>
              </a:rPr>
              <a:t>case</a:t>
            </a:r>
            <a:r>
              <a:rPr b="1" lang="en" sz="1350">
                <a:solidFill>
                  <a:schemeClr val="dk1"/>
                </a:solidFill>
              </a:rPr>
              <a:t> </a:t>
            </a:r>
            <a:r>
              <a:rPr b="1" lang="en" sz="1350">
                <a:solidFill>
                  <a:srgbClr val="3933FF"/>
                </a:solidFill>
              </a:rPr>
              <a:t>'X'</a:t>
            </a:r>
            <a:r>
              <a:rPr b="1" lang="en" sz="1350">
                <a:solidFill>
                  <a:schemeClr val="dk1"/>
                </a:solidFill>
              </a:rPr>
              <a:t>:</a:t>
            </a:r>
            <a:r>
              <a:rPr b="1" lang="en" sz="1350">
                <a:solidFill>
                  <a:srgbClr val="4E9072"/>
                </a:solidFill>
              </a:rPr>
              <a:t>//eliminate break to also print the next case’s instructions</a:t>
            </a:r>
            <a:endParaRPr b="1"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</a:rPr>
              <a:t>    </a:t>
            </a:r>
            <a:r>
              <a:rPr b="1" lang="en" sz="1350">
                <a:solidFill>
                  <a:srgbClr val="931A68"/>
                </a:solidFill>
              </a:rPr>
              <a:t>case</a:t>
            </a:r>
            <a:r>
              <a:rPr b="1" lang="en" sz="1350">
                <a:solidFill>
                  <a:schemeClr val="dk1"/>
                </a:solidFill>
              </a:rPr>
              <a:t> </a:t>
            </a:r>
            <a:r>
              <a:rPr b="1" lang="en" sz="1350">
                <a:solidFill>
                  <a:srgbClr val="3933FF"/>
                </a:solidFill>
              </a:rPr>
              <a:t>'x'</a:t>
            </a:r>
            <a:r>
              <a:rPr b="1" lang="en" sz="1350">
                <a:solidFill>
                  <a:schemeClr val="dk1"/>
                </a:solidFill>
              </a:rPr>
              <a:t>:</a:t>
            </a:r>
            <a:endParaRPr b="1"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</a:rPr>
              <a:t>            System.</a:t>
            </a:r>
            <a:r>
              <a:rPr b="1" lang="en" sz="1350">
                <a:solidFill>
                  <a:srgbClr val="0326CC"/>
                </a:solidFill>
              </a:rPr>
              <a:t>out</a:t>
            </a:r>
            <a:r>
              <a:rPr b="1" lang="en" sz="1350">
                <a:solidFill>
                  <a:schemeClr val="dk1"/>
                </a:solidFill>
              </a:rPr>
              <a:t>.print(</a:t>
            </a:r>
            <a:r>
              <a:rPr b="1" lang="en" sz="1350">
                <a:solidFill>
                  <a:srgbClr val="3933FF"/>
                </a:solidFill>
              </a:rPr>
              <a:t>"Size XLarge"</a:t>
            </a:r>
            <a:r>
              <a:rPr b="1" lang="en" sz="1350">
                <a:solidFill>
                  <a:schemeClr val="dk1"/>
                </a:solidFill>
              </a:rPr>
              <a:t>);</a:t>
            </a:r>
            <a:endParaRPr b="1"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</a:rPr>
              <a:t>            </a:t>
            </a:r>
            <a:r>
              <a:rPr b="1" lang="en" sz="1350">
                <a:solidFill>
                  <a:srgbClr val="931A68"/>
                </a:solidFill>
              </a:rPr>
              <a:t>break</a:t>
            </a:r>
            <a:r>
              <a:rPr b="1" lang="en" sz="1350">
                <a:solidFill>
                  <a:schemeClr val="dk1"/>
                </a:solidFill>
              </a:rPr>
              <a:t>;</a:t>
            </a:r>
            <a:endParaRPr b="1"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</a:t>
            </a:r>
            <a:r>
              <a:rPr lang="en" sz="1350">
                <a:solidFill>
                  <a:srgbClr val="931A68"/>
                </a:solidFill>
              </a:rPr>
              <a:t>default</a:t>
            </a:r>
            <a:r>
              <a:rPr lang="en" sz="1350">
                <a:solidFill>
                  <a:schemeClr val="dk1"/>
                </a:solidFill>
              </a:rPr>
              <a:t>: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"One Size Fits All"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       </a:t>
            </a:r>
            <a:r>
              <a:rPr lang="en" sz="1350">
                <a:solidFill>
                  <a:srgbClr val="931A68"/>
                </a:solidFill>
              </a:rPr>
              <a:t>break</a:t>
            </a:r>
            <a:r>
              <a:rPr lang="en" sz="1350">
                <a:solidFill>
                  <a:schemeClr val="dk1"/>
                </a:solidFill>
              </a:rPr>
              <a:t>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931A68"/>
              </a:solidFill>
            </a:endParaRPr>
          </a:p>
        </p:txBody>
      </p:sp>
      <p:sp>
        <p:nvSpPr>
          <p:cNvPr id="818" name="Google Shape;818;p69"/>
          <p:cNvSpPr txBox="1"/>
          <p:nvPr/>
        </p:nvSpPr>
        <p:spPr>
          <a:xfrm>
            <a:off x="311700" y="390475"/>
            <a:ext cx="49491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Syntax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819" name="Google Shape;819;p69"/>
          <p:cNvSpPr txBox="1"/>
          <p:nvPr/>
        </p:nvSpPr>
        <p:spPr>
          <a:xfrm>
            <a:off x="5582350" y="1032150"/>
            <a:ext cx="3204600" cy="129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OUTPUT: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Size XLarge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7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</a:t>
            </a:r>
            <a:endParaRPr/>
          </a:p>
        </p:txBody>
      </p:sp>
      <p:sp>
        <p:nvSpPr>
          <p:cNvPr id="825" name="Google Shape;825;p70"/>
          <p:cNvSpPr txBox="1"/>
          <p:nvPr>
            <p:ph idx="4294967295" type="subTitle"/>
          </p:nvPr>
        </p:nvSpPr>
        <p:spPr>
          <a:xfrm>
            <a:off x="5302200" y="1881175"/>
            <a:ext cx="3454200" cy="15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nested if statements</a:t>
            </a:r>
            <a:endParaRPr sz="24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71"/>
          <p:cNvSpPr txBox="1"/>
          <p:nvPr/>
        </p:nvSpPr>
        <p:spPr>
          <a:xfrm>
            <a:off x="311700" y="103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Use when decisions will be made based on: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31" name="Google Shape;831;p71"/>
          <p:cNvSpPr txBox="1"/>
          <p:nvPr/>
        </p:nvSpPr>
        <p:spPr>
          <a:xfrm>
            <a:off x="311700" y="1709650"/>
            <a:ext cx="8520600" cy="27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</a:rPr>
              <a:t>dependent</a:t>
            </a:r>
            <a:r>
              <a:rPr lang="en" sz="1800">
                <a:solidFill>
                  <a:schemeClr val="accent5"/>
                </a:solidFill>
              </a:rPr>
              <a:t> decision branches with multiple conditions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consisting of </a:t>
            </a:r>
            <a:r>
              <a:rPr lang="en" sz="1800" u="sng">
                <a:solidFill>
                  <a:schemeClr val="accent5"/>
                </a:solidFill>
              </a:rPr>
              <a:t>ranges</a:t>
            </a:r>
            <a:r>
              <a:rPr lang="en" sz="1800">
                <a:solidFill>
                  <a:schemeClr val="accent5"/>
                </a:solidFill>
              </a:rPr>
              <a:t>, or </a:t>
            </a:r>
            <a:r>
              <a:rPr lang="en" sz="1800" u="sng">
                <a:solidFill>
                  <a:schemeClr val="accent5"/>
                </a:solidFill>
              </a:rPr>
              <a:t>fixed sets</a:t>
            </a:r>
            <a:endParaRPr sz="1800" u="sng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Ranges of values: </a:t>
            </a:r>
            <a:endParaRPr>
              <a:solidFill>
                <a:schemeClr val="dk2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temperature ranges, grade ranges, height ranges, weight ranges, etc.</a:t>
            </a:r>
            <a:endParaRPr>
              <a:solidFill>
                <a:schemeClr val="dk2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Fixed limit of choices: </a:t>
            </a:r>
            <a:endParaRPr>
              <a:solidFill>
                <a:schemeClr val="dk2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number choices, letter choices, color choices, size choices, name choices, etc.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32" name="Google Shape;832;p7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nested if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</a:t>
            </a:r>
            <a:endParaRPr/>
          </a:p>
        </p:txBody>
      </p:sp>
      <p:sp>
        <p:nvSpPr>
          <p:cNvPr id="110" name="Google Shape;110;p18"/>
          <p:cNvSpPr txBox="1"/>
          <p:nvPr>
            <p:ph idx="4294967295" type="subTitle"/>
          </p:nvPr>
        </p:nvSpPr>
        <p:spPr>
          <a:xfrm>
            <a:off x="5302200" y="1881175"/>
            <a:ext cx="3454200" cy="15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if - else</a:t>
            </a:r>
            <a:endParaRPr sz="24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7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nested if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38" name="Google Shape;838;p72"/>
          <p:cNvSpPr txBox="1"/>
          <p:nvPr/>
        </p:nvSpPr>
        <p:spPr>
          <a:xfrm>
            <a:off x="431450" y="1210125"/>
            <a:ext cx="84444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Each condition is evaluated in order</a:t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839" name="Google Shape;839;p72"/>
          <p:cNvSpPr txBox="1"/>
          <p:nvPr/>
        </p:nvSpPr>
        <p:spPr>
          <a:xfrm>
            <a:off x="311850" y="662325"/>
            <a:ext cx="42603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97A7"/>
                </a:solidFill>
              </a:rPr>
              <a:t>How does it work?</a:t>
            </a:r>
            <a:endParaRPr sz="1800"/>
          </a:p>
        </p:txBody>
      </p:sp>
      <p:sp>
        <p:nvSpPr>
          <p:cNvPr id="840" name="Google Shape;840;p72"/>
          <p:cNvSpPr txBox="1"/>
          <p:nvPr/>
        </p:nvSpPr>
        <p:spPr>
          <a:xfrm>
            <a:off x="431450" y="2012363"/>
            <a:ext cx="84444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Only 1 block of code will be executed</a:t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431450" y="3773025"/>
            <a:ext cx="8444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TRUE</a:t>
            </a:r>
            <a:r>
              <a:rPr lang="en" sz="1600">
                <a:solidFill>
                  <a:srgbClr val="595959"/>
                </a:solidFill>
              </a:rPr>
              <a:t> </a:t>
            </a:r>
            <a:r>
              <a:rPr lang="en" sz="1600" u="sng">
                <a:solidFill>
                  <a:schemeClr val="accent5"/>
                </a:solidFill>
              </a:rPr>
              <a:t>enter block</a:t>
            </a:r>
            <a:r>
              <a:rPr lang="en" sz="1600">
                <a:solidFill>
                  <a:srgbClr val="595959"/>
                </a:solidFill>
              </a:rPr>
              <a:t> and execute/evaluate the code in it, then jump past other branches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FALSE</a:t>
            </a:r>
            <a:r>
              <a:rPr lang="en" sz="1600">
                <a:solidFill>
                  <a:srgbClr val="595959"/>
                </a:solidFill>
              </a:rPr>
              <a:t> </a:t>
            </a:r>
            <a:r>
              <a:rPr lang="en" sz="1600" u="sng">
                <a:solidFill>
                  <a:schemeClr val="accent5"/>
                </a:solidFill>
              </a:rPr>
              <a:t>skip block</a:t>
            </a:r>
            <a:r>
              <a:rPr lang="en" sz="1600">
                <a:solidFill>
                  <a:srgbClr val="595959"/>
                </a:solidFill>
              </a:rPr>
              <a:t>, and evaluate next condition in the chain</a:t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431450" y="2545771"/>
            <a:ext cx="8444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When a condition is true the block is entered and code is executed.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Conditions within the recently entered block are evaluated following the same rules</a:t>
            </a:r>
            <a:endParaRPr sz="160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7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nested </a:t>
            </a:r>
            <a:r>
              <a:rPr lang="en">
                <a:solidFill>
                  <a:schemeClr val="accent5"/>
                </a:solidFill>
              </a:rPr>
              <a:t>if </a:t>
            </a:r>
            <a:r>
              <a:rPr lang="en">
                <a:solidFill>
                  <a:schemeClr val="dk2"/>
                </a:solidFill>
              </a:rPr>
              <a:t>EXAMPLE 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48" name="Google Shape;848;p73"/>
          <p:cNvSpPr txBox="1"/>
          <p:nvPr/>
        </p:nvSpPr>
        <p:spPr>
          <a:xfrm>
            <a:off x="311850" y="846300"/>
            <a:ext cx="37227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if ( OUTERMOST CONDITION 1 ) {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if( NESTED CONDITION 1 ){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chemeClr val="accent5"/>
                </a:solidFill>
              </a:rPr>
            </a:br>
            <a:r>
              <a:rPr lang="en" sz="1600">
                <a:solidFill>
                  <a:schemeClr val="accent5"/>
                </a:solidFill>
              </a:rPr>
              <a:t>	}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	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}</a:t>
            </a:r>
            <a:endParaRPr sz="1600">
              <a:solidFill>
                <a:schemeClr val="accent5"/>
              </a:solidFill>
            </a:endParaRPr>
          </a:p>
        </p:txBody>
      </p:sp>
      <p:sp>
        <p:nvSpPr>
          <p:cNvPr id="849" name="Google Shape;849;p73"/>
          <p:cNvSpPr txBox="1"/>
          <p:nvPr/>
        </p:nvSpPr>
        <p:spPr>
          <a:xfrm>
            <a:off x="920675" y="1881200"/>
            <a:ext cx="7086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Block of code to execute if outer and inner condition are TRUE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850" name="Google Shape;850;p73"/>
          <p:cNvSpPr txBox="1"/>
          <p:nvPr/>
        </p:nvSpPr>
        <p:spPr>
          <a:xfrm>
            <a:off x="505325" y="1145180"/>
            <a:ext cx="51048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</a:t>
            </a:r>
            <a:r>
              <a:rPr lang="en" sz="1600">
                <a:solidFill>
                  <a:schemeClr val="dk1"/>
                </a:solidFill>
              </a:rPr>
              <a:t>ode to execute if the outer condition is TRUE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7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nested if statements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56" name="Google Shape;856;p74"/>
          <p:cNvSpPr txBox="1"/>
          <p:nvPr/>
        </p:nvSpPr>
        <p:spPr>
          <a:xfrm>
            <a:off x="311700" y="619075"/>
            <a:ext cx="494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Syntax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857" name="Google Shape;857;p74"/>
          <p:cNvSpPr/>
          <p:nvPr/>
        </p:nvSpPr>
        <p:spPr>
          <a:xfrm>
            <a:off x="3834675" y="776597"/>
            <a:ext cx="1171200" cy="9513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74"/>
          <p:cNvSpPr/>
          <p:nvPr/>
        </p:nvSpPr>
        <p:spPr>
          <a:xfrm>
            <a:off x="3854500" y="1248675"/>
            <a:ext cx="926400" cy="24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dayOfMonth</a:t>
            </a:r>
            <a:endParaRPr sz="900"/>
          </a:p>
        </p:txBody>
      </p:sp>
      <p:sp>
        <p:nvSpPr>
          <p:cNvPr id="859" name="Google Shape;859;p74"/>
          <p:cNvSpPr txBox="1"/>
          <p:nvPr/>
        </p:nvSpPr>
        <p:spPr>
          <a:xfrm>
            <a:off x="3903765" y="874089"/>
            <a:ext cx="7500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int</a:t>
            </a:r>
            <a:endParaRPr sz="1300"/>
          </a:p>
        </p:txBody>
      </p:sp>
      <p:sp>
        <p:nvSpPr>
          <p:cNvPr id="860" name="Google Shape;860;p74"/>
          <p:cNvSpPr txBox="1"/>
          <p:nvPr/>
        </p:nvSpPr>
        <p:spPr>
          <a:xfrm>
            <a:off x="4025836" y="1427230"/>
            <a:ext cx="4821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5</a:t>
            </a:r>
            <a:endParaRPr sz="1300"/>
          </a:p>
        </p:txBody>
      </p:sp>
      <p:sp>
        <p:nvSpPr>
          <p:cNvPr id="861" name="Google Shape;861;p74"/>
          <p:cNvSpPr/>
          <p:nvPr/>
        </p:nvSpPr>
        <p:spPr>
          <a:xfrm>
            <a:off x="5053875" y="776597"/>
            <a:ext cx="1171200" cy="9513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74"/>
          <p:cNvSpPr/>
          <p:nvPr/>
        </p:nvSpPr>
        <p:spPr>
          <a:xfrm>
            <a:off x="5053875" y="1248675"/>
            <a:ext cx="946200" cy="24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moneyInBank</a:t>
            </a:r>
            <a:endParaRPr sz="900"/>
          </a:p>
        </p:txBody>
      </p:sp>
      <p:sp>
        <p:nvSpPr>
          <p:cNvPr id="863" name="Google Shape;863;p74"/>
          <p:cNvSpPr txBox="1"/>
          <p:nvPr/>
        </p:nvSpPr>
        <p:spPr>
          <a:xfrm>
            <a:off x="5122965" y="874089"/>
            <a:ext cx="7500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double</a:t>
            </a:r>
            <a:endParaRPr sz="1300"/>
          </a:p>
        </p:txBody>
      </p:sp>
      <p:sp>
        <p:nvSpPr>
          <p:cNvPr id="864" name="Google Shape;864;p74"/>
          <p:cNvSpPr txBox="1"/>
          <p:nvPr/>
        </p:nvSpPr>
        <p:spPr>
          <a:xfrm>
            <a:off x="5053875" y="1427222"/>
            <a:ext cx="9030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200.75</a:t>
            </a:r>
            <a:endParaRPr sz="1300"/>
          </a:p>
        </p:txBody>
      </p:sp>
      <p:sp>
        <p:nvSpPr>
          <p:cNvPr id="865" name="Google Shape;865;p74"/>
          <p:cNvSpPr/>
          <p:nvPr/>
        </p:nvSpPr>
        <p:spPr>
          <a:xfrm flipH="1" rot="-2579384">
            <a:off x="1636588" y="2209415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66" name="Google Shape;866;p74"/>
          <p:cNvSpPr/>
          <p:nvPr/>
        </p:nvSpPr>
        <p:spPr>
          <a:xfrm>
            <a:off x="1387450" y="1104600"/>
            <a:ext cx="2106225" cy="1123075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moneyInBank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&gt;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100</a:t>
            </a:r>
            <a:endParaRPr sz="1100"/>
          </a:p>
        </p:txBody>
      </p:sp>
      <p:sp>
        <p:nvSpPr>
          <p:cNvPr id="867" name="Google Shape;867;p74"/>
          <p:cNvSpPr/>
          <p:nvPr/>
        </p:nvSpPr>
        <p:spPr>
          <a:xfrm>
            <a:off x="254150" y="2279575"/>
            <a:ext cx="2209800" cy="1123075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dayOfMonth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&lt;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15</a:t>
            </a:r>
            <a:endParaRPr sz="1100"/>
          </a:p>
        </p:txBody>
      </p:sp>
      <p:sp>
        <p:nvSpPr>
          <p:cNvPr id="868" name="Google Shape;868;p74"/>
          <p:cNvSpPr/>
          <p:nvPr/>
        </p:nvSpPr>
        <p:spPr>
          <a:xfrm flipH="1" rot="-2579384">
            <a:off x="745050" y="3384397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69" name="Google Shape;869;p74"/>
          <p:cNvSpPr/>
          <p:nvPr/>
        </p:nvSpPr>
        <p:spPr>
          <a:xfrm>
            <a:off x="184125" y="3636800"/>
            <a:ext cx="1104000" cy="511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 shopping</a:t>
            </a:r>
            <a:endParaRPr sz="12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nested if statements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75" name="Google Shape;875;p75"/>
          <p:cNvSpPr txBox="1"/>
          <p:nvPr/>
        </p:nvSpPr>
        <p:spPr>
          <a:xfrm>
            <a:off x="311700" y="975350"/>
            <a:ext cx="42603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1A68"/>
                </a:solidFill>
              </a:rPr>
              <a:t>int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7E504F"/>
                </a:solidFill>
              </a:rPr>
              <a:t>dayOfMonth</a:t>
            </a:r>
            <a:r>
              <a:rPr lang="en">
                <a:solidFill>
                  <a:schemeClr val="dk1"/>
                </a:solidFill>
              </a:rPr>
              <a:t> = 5;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1A68"/>
                </a:solidFill>
              </a:rPr>
              <a:t>double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7E504F"/>
                </a:solidFill>
              </a:rPr>
              <a:t>moneyInBank</a:t>
            </a:r>
            <a:r>
              <a:rPr lang="en">
                <a:solidFill>
                  <a:schemeClr val="dk1"/>
                </a:solidFill>
              </a:rPr>
              <a:t> = 200.75;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1A68"/>
                </a:solidFill>
              </a:rPr>
              <a:t>if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7E504F"/>
                </a:solidFill>
              </a:rPr>
              <a:t>moneyInBank</a:t>
            </a:r>
            <a:r>
              <a:rPr lang="en">
                <a:solidFill>
                  <a:schemeClr val="dk1"/>
                </a:solidFill>
              </a:rPr>
              <a:t> &gt; 100){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r>
              <a:rPr lang="en">
                <a:solidFill>
                  <a:srgbClr val="931A68"/>
                </a:solidFill>
              </a:rPr>
              <a:t>if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7E504F"/>
                </a:solidFill>
              </a:rPr>
              <a:t>dayOfMonth</a:t>
            </a:r>
            <a:r>
              <a:rPr lang="en">
                <a:solidFill>
                  <a:schemeClr val="dk1"/>
                </a:solidFill>
              </a:rPr>
              <a:t> &lt; 15){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</a:t>
            </a:r>
            <a:r>
              <a:rPr lang="en">
                <a:solidFill>
                  <a:schemeClr val="dk1"/>
                </a:solidFill>
              </a:rPr>
              <a:t>System.</a:t>
            </a:r>
            <a:r>
              <a:rPr lang="en">
                <a:solidFill>
                  <a:srgbClr val="0326CC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.println(</a:t>
            </a:r>
            <a:r>
              <a:rPr lang="en">
                <a:solidFill>
                  <a:srgbClr val="3933FF"/>
                </a:solidFill>
              </a:rPr>
              <a:t>"Go shopping"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1A68"/>
              </a:solidFill>
            </a:endParaRPr>
          </a:p>
        </p:txBody>
      </p:sp>
      <p:sp>
        <p:nvSpPr>
          <p:cNvPr id="876" name="Google Shape;876;p75"/>
          <p:cNvSpPr txBox="1"/>
          <p:nvPr/>
        </p:nvSpPr>
        <p:spPr>
          <a:xfrm>
            <a:off x="311700" y="619075"/>
            <a:ext cx="494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Syntax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877" name="Google Shape;877;p75"/>
          <p:cNvSpPr txBox="1"/>
          <p:nvPr/>
        </p:nvSpPr>
        <p:spPr>
          <a:xfrm>
            <a:off x="5582350" y="2251350"/>
            <a:ext cx="3204600" cy="129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Go shopping</a:t>
            </a:r>
            <a:endParaRPr/>
          </a:p>
        </p:txBody>
      </p:sp>
      <p:sp>
        <p:nvSpPr>
          <p:cNvPr id="878" name="Google Shape;878;p75"/>
          <p:cNvSpPr/>
          <p:nvPr/>
        </p:nvSpPr>
        <p:spPr>
          <a:xfrm>
            <a:off x="3225075" y="776597"/>
            <a:ext cx="1171200" cy="9513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75"/>
          <p:cNvSpPr/>
          <p:nvPr/>
        </p:nvSpPr>
        <p:spPr>
          <a:xfrm>
            <a:off x="3244900" y="1248675"/>
            <a:ext cx="926400" cy="24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dayOfMonth</a:t>
            </a:r>
            <a:endParaRPr sz="900"/>
          </a:p>
        </p:txBody>
      </p:sp>
      <p:sp>
        <p:nvSpPr>
          <p:cNvPr id="880" name="Google Shape;880;p75"/>
          <p:cNvSpPr txBox="1"/>
          <p:nvPr/>
        </p:nvSpPr>
        <p:spPr>
          <a:xfrm>
            <a:off x="3294165" y="874089"/>
            <a:ext cx="7500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int</a:t>
            </a:r>
            <a:endParaRPr sz="1300"/>
          </a:p>
        </p:txBody>
      </p:sp>
      <p:sp>
        <p:nvSpPr>
          <p:cNvPr id="881" name="Google Shape;881;p75"/>
          <p:cNvSpPr txBox="1"/>
          <p:nvPr/>
        </p:nvSpPr>
        <p:spPr>
          <a:xfrm>
            <a:off x="3416236" y="1427230"/>
            <a:ext cx="4821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5</a:t>
            </a:r>
            <a:endParaRPr sz="1300"/>
          </a:p>
        </p:txBody>
      </p:sp>
      <p:sp>
        <p:nvSpPr>
          <p:cNvPr id="882" name="Google Shape;882;p75"/>
          <p:cNvSpPr/>
          <p:nvPr/>
        </p:nvSpPr>
        <p:spPr>
          <a:xfrm>
            <a:off x="4444275" y="776597"/>
            <a:ext cx="1171200" cy="9513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75"/>
          <p:cNvSpPr/>
          <p:nvPr/>
        </p:nvSpPr>
        <p:spPr>
          <a:xfrm>
            <a:off x="4444275" y="1248675"/>
            <a:ext cx="946200" cy="24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moneyInBank</a:t>
            </a:r>
            <a:endParaRPr sz="900"/>
          </a:p>
        </p:txBody>
      </p:sp>
      <p:sp>
        <p:nvSpPr>
          <p:cNvPr id="884" name="Google Shape;884;p75"/>
          <p:cNvSpPr txBox="1"/>
          <p:nvPr/>
        </p:nvSpPr>
        <p:spPr>
          <a:xfrm>
            <a:off x="4513365" y="874089"/>
            <a:ext cx="7500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double</a:t>
            </a:r>
            <a:endParaRPr sz="1300"/>
          </a:p>
        </p:txBody>
      </p:sp>
      <p:sp>
        <p:nvSpPr>
          <p:cNvPr id="885" name="Google Shape;885;p75"/>
          <p:cNvSpPr txBox="1"/>
          <p:nvPr/>
        </p:nvSpPr>
        <p:spPr>
          <a:xfrm>
            <a:off x="4444275" y="1427222"/>
            <a:ext cx="9030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200.75</a:t>
            </a:r>
            <a:endParaRPr sz="13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7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nested if-else </a:t>
            </a:r>
            <a:r>
              <a:rPr lang="en">
                <a:solidFill>
                  <a:schemeClr val="dk2"/>
                </a:solidFill>
              </a:rPr>
              <a:t>EXAMPLE 2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91" name="Google Shape;891;p76"/>
          <p:cNvSpPr txBox="1"/>
          <p:nvPr/>
        </p:nvSpPr>
        <p:spPr>
          <a:xfrm>
            <a:off x="311850" y="846300"/>
            <a:ext cx="37227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if ( OUTERMOST CONDITION 1 ) {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if( NESTED CONDITION 1 ){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chemeClr val="accent5"/>
                </a:solidFill>
              </a:rPr>
            </a:br>
            <a:r>
              <a:rPr lang="en" sz="1600">
                <a:solidFill>
                  <a:schemeClr val="accent5"/>
                </a:solidFill>
              </a:rPr>
              <a:t>	}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	else{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}</a:t>
            </a:r>
            <a:endParaRPr sz="1600">
              <a:solidFill>
                <a:schemeClr val="accent5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}</a:t>
            </a:r>
            <a:endParaRPr sz="1600">
              <a:solidFill>
                <a:schemeClr val="accent5"/>
              </a:solidFill>
            </a:endParaRPr>
          </a:p>
        </p:txBody>
      </p:sp>
      <p:sp>
        <p:nvSpPr>
          <p:cNvPr id="892" name="Google Shape;892;p76"/>
          <p:cNvSpPr txBox="1"/>
          <p:nvPr/>
        </p:nvSpPr>
        <p:spPr>
          <a:xfrm>
            <a:off x="920675" y="1881200"/>
            <a:ext cx="7086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Block of code to execute if outer and inner condition are TRUE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893" name="Google Shape;893;p76"/>
          <p:cNvSpPr txBox="1"/>
          <p:nvPr/>
        </p:nvSpPr>
        <p:spPr>
          <a:xfrm>
            <a:off x="886325" y="2605700"/>
            <a:ext cx="80286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Block of code to execute if the outer condition is TRUE, but inner condition is FALSE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894" name="Google Shape;894;p76"/>
          <p:cNvSpPr txBox="1"/>
          <p:nvPr/>
        </p:nvSpPr>
        <p:spPr>
          <a:xfrm>
            <a:off x="505325" y="1171608"/>
            <a:ext cx="51048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Code to execute if the outer condition is TRUE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7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nested if statements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00" name="Google Shape;900;p77"/>
          <p:cNvSpPr txBox="1"/>
          <p:nvPr/>
        </p:nvSpPr>
        <p:spPr>
          <a:xfrm>
            <a:off x="311700" y="619075"/>
            <a:ext cx="494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Syntax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901" name="Google Shape;901;p77"/>
          <p:cNvSpPr/>
          <p:nvPr/>
        </p:nvSpPr>
        <p:spPr>
          <a:xfrm>
            <a:off x="3834675" y="776597"/>
            <a:ext cx="1171200" cy="9513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77"/>
          <p:cNvSpPr/>
          <p:nvPr/>
        </p:nvSpPr>
        <p:spPr>
          <a:xfrm>
            <a:off x="3854500" y="1248675"/>
            <a:ext cx="926400" cy="24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dayOfMonth</a:t>
            </a:r>
            <a:endParaRPr sz="900"/>
          </a:p>
        </p:txBody>
      </p:sp>
      <p:sp>
        <p:nvSpPr>
          <p:cNvPr id="903" name="Google Shape;903;p77"/>
          <p:cNvSpPr txBox="1"/>
          <p:nvPr/>
        </p:nvSpPr>
        <p:spPr>
          <a:xfrm>
            <a:off x="3903765" y="874089"/>
            <a:ext cx="7500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int</a:t>
            </a:r>
            <a:endParaRPr sz="1300"/>
          </a:p>
        </p:txBody>
      </p:sp>
      <p:sp>
        <p:nvSpPr>
          <p:cNvPr id="904" name="Google Shape;904;p77"/>
          <p:cNvSpPr txBox="1"/>
          <p:nvPr/>
        </p:nvSpPr>
        <p:spPr>
          <a:xfrm>
            <a:off x="4025836" y="1427230"/>
            <a:ext cx="4821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2</a:t>
            </a:r>
            <a:r>
              <a:rPr lang="en" sz="1300"/>
              <a:t>5</a:t>
            </a:r>
            <a:endParaRPr sz="1300"/>
          </a:p>
        </p:txBody>
      </p:sp>
      <p:sp>
        <p:nvSpPr>
          <p:cNvPr id="905" name="Google Shape;905;p77"/>
          <p:cNvSpPr/>
          <p:nvPr/>
        </p:nvSpPr>
        <p:spPr>
          <a:xfrm>
            <a:off x="5053875" y="776597"/>
            <a:ext cx="1171200" cy="9513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77"/>
          <p:cNvSpPr/>
          <p:nvPr/>
        </p:nvSpPr>
        <p:spPr>
          <a:xfrm>
            <a:off x="5053875" y="1248675"/>
            <a:ext cx="946200" cy="24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moneyInBank</a:t>
            </a:r>
            <a:endParaRPr sz="900"/>
          </a:p>
        </p:txBody>
      </p:sp>
      <p:sp>
        <p:nvSpPr>
          <p:cNvPr id="907" name="Google Shape;907;p77"/>
          <p:cNvSpPr txBox="1"/>
          <p:nvPr/>
        </p:nvSpPr>
        <p:spPr>
          <a:xfrm>
            <a:off x="5122965" y="874089"/>
            <a:ext cx="7500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double</a:t>
            </a:r>
            <a:endParaRPr sz="1300"/>
          </a:p>
        </p:txBody>
      </p:sp>
      <p:sp>
        <p:nvSpPr>
          <p:cNvPr id="908" name="Google Shape;908;p77"/>
          <p:cNvSpPr txBox="1"/>
          <p:nvPr/>
        </p:nvSpPr>
        <p:spPr>
          <a:xfrm>
            <a:off x="5053875" y="1427222"/>
            <a:ext cx="9030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200.75</a:t>
            </a:r>
            <a:endParaRPr sz="1300"/>
          </a:p>
        </p:txBody>
      </p:sp>
      <p:sp>
        <p:nvSpPr>
          <p:cNvPr id="909" name="Google Shape;909;p77"/>
          <p:cNvSpPr/>
          <p:nvPr/>
        </p:nvSpPr>
        <p:spPr>
          <a:xfrm flipH="1" rot="-2579384">
            <a:off x="1636588" y="2209415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10" name="Google Shape;910;p77"/>
          <p:cNvSpPr/>
          <p:nvPr/>
        </p:nvSpPr>
        <p:spPr>
          <a:xfrm>
            <a:off x="1387450" y="1104600"/>
            <a:ext cx="2106225" cy="1123075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moneyInBank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&gt;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100</a:t>
            </a:r>
            <a:endParaRPr sz="1100"/>
          </a:p>
        </p:txBody>
      </p:sp>
      <p:sp>
        <p:nvSpPr>
          <p:cNvPr id="911" name="Google Shape;911;p77"/>
          <p:cNvSpPr/>
          <p:nvPr/>
        </p:nvSpPr>
        <p:spPr>
          <a:xfrm>
            <a:off x="254150" y="2279575"/>
            <a:ext cx="2209800" cy="1123075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dayOfMonth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&lt;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15</a:t>
            </a:r>
            <a:endParaRPr sz="1100"/>
          </a:p>
        </p:txBody>
      </p:sp>
      <p:sp>
        <p:nvSpPr>
          <p:cNvPr id="912" name="Google Shape;912;p77"/>
          <p:cNvSpPr/>
          <p:nvPr/>
        </p:nvSpPr>
        <p:spPr>
          <a:xfrm flipH="1" rot="-2579384">
            <a:off x="745050" y="3384397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13" name="Google Shape;913;p77"/>
          <p:cNvSpPr/>
          <p:nvPr/>
        </p:nvSpPr>
        <p:spPr>
          <a:xfrm>
            <a:off x="184125" y="3636800"/>
            <a:ext cx="1104000" cy="511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 shopping</a:t>
            </a:r>
            <a:endParaRPr sz="1200"/>
          </a:p>
        </p:txBody>
      </p:sp>
      <p:sp>
        <p:nvSpPr>
          <p:cNvPr id="914" name="Google Shape;914;p77"/>
          <p:cNvSpPr/>
          <p:nvPr/>
        </p:nvSpPr>
        <p:spPr>
          <a:xfrm rot="2579384">
            <a:off x="1408467" y="3366778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15" name="Google Shape;915;p77"/>
          <p:cNvSpPr/>
          <p:nvPr/>
        </p:nvSpPr>
        <p:spPr>
          <a:xfrm>
            <a:off x="1432950" y="3619175"/>
            <a:ext cx="1104000" cy="511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 to work</a:t>
            </a:r>
            <a:endParaRPr sz="12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7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nested if statements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21" name="Google Shape;921;p78"/>
          <p:cNvSpPr txBox="1"/>
          <p:nvPr/>
        </p:nvSpPr>
        <p:spPr>
          <a:xfrm>
            <a:off x="311700" y="975350"/>
            <a:ext cx="85206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1A68"/>
                </a:solidFill>
              </a:rPr>
              <a:t>int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7E504F"/>
                </a:solidFill>
              </a:rPr>
              <a:t>dayOfMonth</a:t>
            </a:r>
            <a:r>
              <a:rPr lang="en">
                <a:solidFill>
                  <a:schemeClr val="dk1"/>
                </a:solidFill>
              </a:rPr>
              <a:t> = 25;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1A68"/>
                </a:solidFill>
              </a:rPr>
              <a:t>double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7E504F"/>
                </a:solidFill>
              </a:rPr>
              <a:t>moneyInBank</a:t>
            </a:r>
            <a:r>
              <a:rPr lang="en">
                <a:solidFill>
                  <a:schemeClr val="dk1"/>
                </a:solidFill>
              </a:rPr>
              <a:t> = 200.75;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1A68"/>
                </a:solidFill>
              </a:rPr>
              <a:t>if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7E504F"/>
                </a:solidFill>
              </a:rPr>
              <a:t>moneyInBank</a:t>
            </a:r>
            <a:r>
              <a:rPr lang="en">
                <a:solidFill>
                  <a:schemeClr val="dk1"/>
                </a:solidFill>
              </a:rPr>
              <a:t> &gt; 100){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</a:t>
            </a:r>
            <a:r>
              <a:rPr lang="en">
                <a:solidFill>
                  <a:srgbClr val="931A68"/>
                </a:solidFill>
              </a:rPr>
              <a:t>if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7E504F"/>
                </a:solidFill>
              </a:rPr>
              <a:t>dayOfMonth</a:t>
            </a:r>
            <a:r>
              <a:rPr lang="en">
                <a:solidFill>
                  <a:schemeClr val="dk1"/>
                </a:solidFill>
              </a:rPr>
              <a:t> &lt; 15){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System.</a:t>
            </a:r>
            <a:r>
              <a:rPr lang="en">
                <a:solidFill>
                  <a:srgbClr val="0326CC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.println(</a:t>
            </a:r>
            <a:r>
              <a:rPr lang="en">
                <a:solidFill>
                  <a:srgbClr val="3933FF"/>
                </a:solidFill>
              </a:rPr>
              <a:t>"Go shopping"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</a:t>
            </a:r>
            <a:r>
              <a:rPr lang="en">
                <a:solidFill>
                  <a:srgbClr val="931A68"/>
                </a:solidFill>
              </a:rPr>
              <a:t>else</a:t>
            </a:r>
            <a:r>
              <a:rPr lang="en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System.</a:t>
            </a:r>
            <a:r>
              <a:rPr lang="en">
                <a:solidFill>
                  <a:srgbClr val="0326CC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.println(</a:t>
            </a:r>
            <a:r>
              <a:rPr lang="en">
                <a:solidFill>
                  <a:srgbClr val="3933FF"/>
                </a:solidFill>
              </a:rPr>
              <a:t>"Go to work"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rgbClr val="931A68"/>
              </a:solidFill>
            </a:endParaRPr>
          </a:p>
        </p:txBody>
      </p:sp>
      <p:sp>
        <p:nvSpPr>
          <p:cNvPr id="922" name="Google Shape;922;p78"/>
          <p:cNvSpPr txBox="1"/>
          <p:nvPr/>
        </p:nvSpPr>
        <p:spPr>
          <a:xfrm>
            <a:off x="311700" y="619075"/>
            <a:ext cx="49491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Syntax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923" name="Google Shape;923;p78"/>
          <p:cNvSpPr txBox="1"/>
          <p:nvPr/>
        </p:nvSpPr>
        <p:spPr>
          <a:xfrm>
            <a:off x="5582350" y="2937150"/>
            <a:ext cx="3204600" cy="129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Go to work</a:t>
            </a:r>
            <a:endParaRPr/>
          </a:p>
        </p:txBody>
      </p:sp>
      <p:sp>
        <p:nvSpPr>
          <p:cNvPr id="924" name="Google Shape;924;p78"/>
          <p:cNvSpPr/>
          <p:nvPr/>
        </p:nvSpPr>
        <p:spPr>
          <a:xfrm>
            <a:off x="3225075" y="776597"/>
            <a:ext cx="1171200" cy="9513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78"/>
          <p:cNvSpPr/>
          <p:nvPr/>
        </p:nvSpPr>
        <p:spPr>
          <a:xfrm>
            <a:off x="3244900" y="1248675"/>
            <a:ext cx="926400" cy="24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dayOfMonth</a:t>
            </a:r>
            <a:endParaRPr sz="900"/>
          </a:p>
        </p:txBody>
      </p:sp>
      <p:sp>
        <p:nvSpPr>
          <p:cNvPr id="926" name="Google Shape;926;p78"/>
          <p:cNvSpPr txBox="1"/>
          <p:nvPr/>
        </p:nvSpPr>
        <p:spPr>
          <a:xfrm>
            <a:off x="3294165" y="874089"/>
            <a:ext cx="7500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int</a:t>
            </a:r>
            <a:endParaRPr sz="1300"/>
          </a:p>
        </p:txBody>
      </p:sp>
      <p:sp>
        <p:nvSpPr>
          <p:cNvPr id="927" name="Google Shape;927;p78"/>
          <p:cNvSpPr txBox="1"/>
          <p:nvPr/>
        </p:nvSpPr>
        <p:spPr>
          <a:xfrm>
            <a:off x="3416236" y="1427230"/>
            <a:ext cx="4821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2</a:t>
            </a:r>
            <a:r>
              <a:rPr lang="en" sz="1300"/>
              <a:t>5</a:t>
            </a:r>
            <a:endParaRPr sz="1300"/>
          </a:p>
        </p:txBody>
      </p:sp>
      <p:sp>
        <p:nvSpPr>
          <p:cNvPr id="928" name="Google Shape;928;p78"/>
          <p:cNvSpPr/>
          <p:nvPr/>
        </p:nvSpPr>
        <p:spPr>
          <a:xfrm>
            <a:off x="4444275" y="776597"/>
            <a:ext cx="1171200" cy="9513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78"/>
          <p:cNvSpPr/>
          <p:nvPr/>
        </p:nvSpPr>
        <p:spPr>
          <a:xfrm>
            <a:off x="4444275" y="1248675"/>
            <a:ext cx="946200" cy="24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moneyInBank</a:t>
            </a:r>
            <a:endParaRPr sz="900"/>
          </a:p>
        </p:txBody>
      </p:sp>
      <p:sp>
        <p:nvSpPr>
          <p:cNvPr id="930" name="Google Shape;930;p78"/>
          <p:cNvSpPr txBox="1"/>
          <p:nvPr/>
        </p:nvSpPr>
        <p:spPr>
          <a:xfrm>
            <a:off x="4513365" y="874089"/>
            <a:ext cx="7500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double</a:t>
            </a:r>
            <a:endParaRPr sz="1300"/>
          </a:p>
        </p:txBody>
      </p:sp>
      <p:sp>
        <p:nvSpPr>
          <p:cNvPr id="931" name="Google Shape;931;p78"/>
          <p:cNvSpPr txBox="1"/>
          <p:nvPr/>
        </p:nvSpPr>
        <p:spPr>
          <a:xfrm>
            <a:off x="4444275" y="1427222"/>
            <a:ext cx="9030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200.75</a:t>
            </a:r>
            <a:endParaRPr sz="13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7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nested if-else </a:t>
            </a:r>
            <a:r>
              <a:rPr lang="en">
                <a:solidFill>
                  <a:schemeClr val="dk2"/>
                </a:solidFill>
              </a:rPr>
              <a:t>EXAMPLE 3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37" name="Google Shape;937;p79"/>
          <p:cNvSpPr txBox="1"/>
          <p:nvPr/>
        </p:nvSpPr>
        <p:spPr>
          <a:xfrm>
            <a:off x="311850" y="846300"/>
            <a:ext cx="37227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if ( OUTERMOST CONDITION 1 ) {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if( NESTED CONDITION 1 ){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chemeClr val="accent5"/>
                </a:solidFill>
              </a:rPr>
            </a:br>
            <a:r>
              <a:rPr lang="en" sz="1600">
                <a:solidFill>
                  <a:schemeClr val="accent5"/>
                </a:solidFill>
              </a:rPr>
              <a:t>	}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	else{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}</a:t>
            </a:r>
            <a:endParaRPr sz="1600">
              <a:solidFill>
                <a:schemeClr val="accent5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}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else{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}</a:t>
            </a:r>
            <a:endParaRPr sz="1600">
              <a:solidFill>
                <a:schemeClr val="accent5"/>
              </a:solidFill>
            </a:endParaRPr>
          </a:p>
        </p:txBody>
      </p:sp>
      <p:sp>
        <p:nvSpPr>
          <p:cNvPr id="938" name="Google Shape;938;p79"/>
          <p:cNvSpPr txBox="1"/>
          <p:nvPr/>
        </p:nvSpPr>
        <p:spPr>
          <a:xfrm>
            <a:off x="920675" y="1881200"/>
            <a:ext cx="7086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Block of code to execute if outer and inner condition are TRUE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939" name="Google Shape;939;p79"/>
          <p:cNvSpPr txBox="1"/>
          <p:nvPr/>
        </p:nvSpPr>
        <p:spPr>
          <a:xfrm>
            <a:off x="886325" y="2605700"/>
            <a:ext cx="80286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Block of code to execute if the outer condition is TRUE, but inner condition is FALSE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940" name="Google Shape;940;p79"/>
          <p:cNvSpPr txBox="1"/>
          <p:nvPr/>
        </p:nvSpPr>
        <p:spPr>
          <a:xfrm>
            <a:off x="505325" y="1171608"/>
            <a:ext cx="51048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Code to execute if the outer condition is TRUE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41" name="Google Shape;941;p79"/>
          <p:cNvSpPr txBox="1"/>
          <p:nvPr/>
        </p:nvSpPr>
        <p:spPr>
          <a:xfrm>
            <a:off x="505325" y="3822322"/>
            <a:ext cx="8322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Block of code to execute if Outer condition was FALSE</a:t>
            </a:r>
            <a:endParaRPr sz="24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8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nested if statements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47" name="Google Shape;947;p80"/>
          <p:cNvSpPr txBox="1"/>
          <p:nvPr/>
        </p:nvSpPr>
        <p:spPr>
          <a:xfrm>
            <a:off x="311700" y="619075"/>
            <a:ext cx="494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Syntax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948" name="Google Shape;948;p80"/>
          <p:cNvSpPr/>
          <p:nvPr/>
        </p:nvSpPr>
        <p:spPr>
          <a:xfrm>
            <a:off x="3834675" y="776597"/>
            <a:ext cx="1171200" cy="9513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80"/>
          <p:cNvSpPr/>
          <p:nvPr/>
        </p:nvSpPr>
        <p:spPr>
          <a:xfrm>
            <a:off x="3854500" y="1248675"/>
            <a:ext cx="926400" cy="24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dayOfMonth</a:t>
            </a:r>
            <a:endParaRPr sz="900"/>
          </a:p>
        </p:txBody>
      </p:sp>
      <p:sp>
        <p:nvSpPr>
          <p:cNvPr id="950" name="Google Shape;950;p80"/>
          <p:cNvSpPr txBox="1"/>
          <p:nvPr/>
        </p:nvSpPr>
        <p:spPr>
          <a:xfrm>
            <a:off x="3903765" y="874089"/>
            <a:ext cx="7500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int</a:t>
            </a:r>
            <a:endParaRPr sz="1300"/>
          </a:p>
        </p:txBody>
      </p:sp>
      <p:sp>
        <p:nvSpPr>
          <p:cNvPr id="951" name="Google Shape;951;p80"/>
          <p:cNvSpPr txBox="1"/>
          <p:nvPr/>
        </p:nvSpPr>
        <p:spPr>
          <a:xfrm>
            <a:off x="4025836" y="1427230"/>
            <a:ext cx="4821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5</a:t>
            </a:r>
            <a:endParaRPr sz="1300"/>
          </a:p>
        </p:txBody>
      </p:sp>
      <p:sp>
        <p:nvSpPr>
          <p:cNvPr id="952" name="Google Shape;952;p80"/>
          <p:cNvSpPr/>
          <p:nvPr/>
        </p:nvSpPr>
        <p:spPr>
          <a:xfrm>
            <a:off x="5053875" y="776597"/>
            <a:ext cx="1171200" cy="9513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80"/>
          <p:cNvSpPr/>
          <p:nvPr/>
        </p:nvSpPr>
        <p:spPr>
          <a:xfrm>
            <a:off x="5053875" y="1248675"/>
            <a:ext cx="946200" cy="24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moneyInBank</a:t>
            </a:r>
            <a:endParaRPr sz="900"/>
          </a:p>
        </p:txBody>
      </p:sp>
      <p:sp>
        <p:nvSpPr>
          <p:cNvPr id="954" name="Google Shape;954;p80"/>
          <p:cNvSpPr txBox="1"/>
          <p:nvPr/>
        </p:nvSpPr>
        <p:spPr>
          <a:xfrm>
            <a:off x="5122965" y="874089"/>
            <a:ext cx="7500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double</a:t>
            </a:r>
            <a:endParaRPr sz="1300"/>
          </a:p>
        </p:txBody>
      </p:sp>
      <p:sp>
        <p:nvSpPr>
          <p:cNvPr id="955" name="Google Shape;955;p80"/>
          <p:cNvSpPr txBox="1"/>
          <p:nvPr/>
        </p:nvSpPr>
        <p:spPr>
          <a:xfrm>
            <a:off x="5053875" y="1427222"/>
            <a:ext cx="9030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57.9</a:t>
            </a:r>
            <a:r>
              <a:rPr lang="en" sz="1300"/>
              <a:t>5</a:t>
            </a:r>
            <a:endParaRPr sz="1300"/>
          </a:p>
        </p:txBody>
      </p:sp>
      <p:sp>
        <p:nvSpPr>
          <p:cNvPr id="956" name="Google Shape;956;p80"/>
          <p:cNvSpPr/>
          <p:nvPr/>
        </p:nvSpPr>
        <p:spPr>
          <a:xfrm flipH="1" rot="-2579384">
            <a:off x="1636588" y="2209415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57" name="Google Shape;957;p80"/>
          <p:cNvSpPr/>
          <p:nvPr/>
        </p:nvSpPr>
        <p:spPr>
          <a:xfrm>
            <a:off x="1387450" y="1104600"/>
            <a:ext cx="2106225" cy="1123075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moneyInBank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&gt;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100</a:t>
            </a:r>
            <a:endParaRPr sz="1100"/>
          </a:p>
        </p:txBody>
      </p:sp>
      <p:sp>
        <p:nvSpPr>
          <p:cNvPr id="958" name="Google Shape;958;p80"/>
          <p:cNvSpPr/>
          <p:nvPr/>
        </p:nvSpPr>
        <p:spPr>
          <a:xfrm>
            <a:off x="254150" y="2279575"/>
            <a:ext cx="2209800" cy="1123075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dayOfMonth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&lt;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15</a:t>
            </a:r>
            <a:endParaRPr sz="1100"/>
          </a:p>
        </p:txBody>
      </p:sp>
      <p:sp>
        <p:nvSpPr>
          <p:cNvPr id="959" name="Google Shape;959;p80"/>
          <p:cNvSpPr/>
          <p:nvPr/>
        </p:nvSpPr>
        <p:spPr>
          <a:xfrm flipH="1" rot="-2579384">
            <a:off x="745050" y="3384397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60" name="Google Shape;960;p80"/>
          <p:cNvSpPr/>
          <p:nvPr/>
        </p:nvSpPr>
        <p:spPr>
          <a:xfrm>
            <a:off x="184125" y="3636800"/>
            <a:ext cx="1104000" cy="511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 shopping</a:t>
            </a:r>
            <a:endParaRPr sz="1200"/>
          </a:p>
        </p:txBody>
      </p:sp>
      <p:sp>
        <p:nvSpPr>
          <p:cNvPr id="961" name="Google Shape;961;p80"/>
          <p:cNvSpPr/>
          <p:nvPr/>
        </p:nvSpPr>
        <p:spPr>
          <a:xfrm rot="2579384">
            <a:off x="1408467" y="3366778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62" name="Google Shape;962;p80"/>
          <p:cNvSpPr/>
          <p:nvPr/>
        </p:nvSpPr>
        <p:spPr>
          <a:xfrm>
            <a:off x="1432950" y="3619175"/>
            <a:ext cx="1104000" cy="511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 to work</a:t>
            </a:r>
            <a:endParaRPr sz="1200"/>
          </a:p>
        </p:txBody>
      </p:sp>
      <p:sp>
        <p:nvSpPr>
          <p:cNvPr id="963" name="Google Shape;963;p80"/>
          <p:cNvSpPr/>
          <p:nvPr/>
        </p:nvSpPr>
        <p:spPr>
          <a:xfrm rot="2579384">
            <a:off x="2780067" y="2147578"/>
            <a:ext cx="592637" cy="1164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64" name="Google Shape;964;p80"/>
          <p:cNvSpPr/>
          <p:nvPr/>
        </p:nvSpPr>
        <p:spPr>
          <a:xfrm>
            <a:off x="2804550" y="2399975"/>
            <a:ext cx="1221275" cy="511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Work overtime</a:t>
            </a:r>
            <a:endParaRPr sz="12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8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nested if statements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70" name="Google Shape;970;p81"/>
          <p:cNvSpPr txBox="1"/>
          <p:nvPr/>
        </p:nvSpPr>
        <p:spPr>
          <a:xfrm>
            <a:off x="311700" y="975350"/>
            <a:ext cx="85206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1A68"/>
                </a:solidFill>
              </a:rPr>
              <a:t>int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7E504F"/>
                </a:solidFill>
              </a:rPr>
              <a:t>dayOfMonth</a:t>
            </a:r>
            <a:r>
              <a:rPr lang="en">
                <a:solidFill>
                  <a:schemeClr val="dk1"/>
                </a:solidFill>
              </a:rPr>
              <a:t> = 5;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1A68"/>
                </a:solidFill>
              </a:rPr>
              <a:t>double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7E504F"/>
                </a:solidFill>
              </a:rPr>
              <a:t>moneyInBank</a:t>
            </a:r>
            <a:r>
              <a:rPr lang="en">
                <a:solidFill>
                  <a:schemeClr val="dk1"/>
                </a:solidFill>
              </a:rPr>
              <a:t> = 57.95;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31A68"/>
                </a:solidFill>
              </a:rPr>
              <a:t>if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7E504F"/>
                </a:solidFill>
              </a:rPr>
              <a:t>moneyInBank</a:t>
            </a:r>
            <a:r>
              <a:rPr lang="en">
                <a:solidFill>
                  <a:schemeClr val="dk1"/>
                </a:solidFill>
              </a:rPr>
              <a:t> &gt; 100){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</a:t>
            </a:r>
            <a:r>
              <a:rPr lang="en">
                <a:solidFill>
                  <a:srgbClr val="931A68"/>
                </a:solidFill>
              </a:rPr>
              <a:t>if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7E504F"/>
                </a:solidFill>
              </a:rPr>
              <a:t>dayOfMonth</a:t>
            </a:r>
            <a:r>
              <a:rPr lang="en">
                <a:solidFill>
                  <a:schemeClr val="dk1"/>
                </a:solidFill>
              </a:rPr>
              <a:t> &lt; 15){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System.</a:t>
            </a:r>
            <a:r>
              <a:rPr lang="en">
                <a:solidFill>
                  <a:srgbClr val="0326CC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.println(</a:t>
            </a:r>
            <a:r>
              <a:rPr lang="en">
                <a:solidFill>
                  <a:srgbClr val="3933FF"/>
                </a:solidFill>
              </a:rPr>
              <a:t>"Go shopping"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</a:t>
            </a:r>
            <a:r>
              <a:rPr lang="en">
                <a:solidFill>
                  <a:srgbClr val="931A68"/>
                </a:solidFill>
              </a:rPr>
              <a:t>else</a:t>
            </a:r>
            <a:r>
              <a:rPr lang="en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System.</a:t>
            </a:r>
            <a:r>
              <a:rPr lang="en">
                <a:solidFill>
                  <a:srgbClr val="0326CC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.println(</a:t>
            </a:r>
            <a:r>
              <a:rPr lang="en">
                <a:solidFill>
                  <a:srgbClr val="3933FF"/>
                </a:solidFill>
              </a:rPr>
              <a:t>"Go to work"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1A68"/>
                </a:solidFill>
              </a:rPr>
              <a:t>else</a:t>
            </a:r>
            <a:r>
              <a:rPr lang="en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System.</a:t>
            </a:r>
            <a:r>
              <a:rPr lang="en">
                <a:solidFill>
                  <a:srgbClr val="0326CC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.println(</a:t>
            </a:r>
            <a:r>
              <a:rPr lang="en">
                <a:solidFill>
                  <a:srgbClr val="3933FF"/>
                </a:solidFill>
              </a:rPr>
              <a:t>"Work overtime"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1A68"/>
              </a:solidFill>
            </a:endParaRPr>
          </a:p>
        </p:txBody>
      </p:sp>
      <p:sp>
        <p:nvSpPr>
          <p:cNvPr id="971" name="Google Shape;971;p81"/>
          <p:cNvSpPr txBox="1"/>
          <p:nvPr/>
        </p:nvSpPr>
        <p:spPr>
          <a:xfrm>
            <a:off x="311700" y="619075"/>
            <a:ext cx="494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Syntax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972" name="Google Shape;972;p81"/>
          <p:cNvSpPr txBox="1"/>
          <p:nvPr/>
        </p:nvSpPr>
        <p:spPr>
          <a:xfrm>
            <a:off x="5582350" y="2708550"/>
            <a:ext cx="3204600" cy="129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Work overtime</a:t>
            </a:r>
            <a:endParaRPr/>
          </a:p>
        </p:txBody>
      </p:sp>
      <p:sp>
        <p:nvSpPr>
          <p:cNvPr id="973" name="Google Shape;973;p81"/>
          <p:cNvSpPr/>
          <p:nvPr/>
        </p:nvSpPr>
        <p:spPr>
          <a:xfrm>
            <a:off x="3225075" y="776597"/>
            <a:ext cx="1171200" cy="9513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81"/>
          <p:cNvSpPr/>
          <p:nvPr/>
        </p:nvSpPr>
        <p:spPr>
          <a:xfrm>
            <a:off x="3244900" y="1248675"/>
            <a:ext cx="926400" cy="24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dayOfMonth</a:t>
            </a:r>
            <a:endParaRPr sz="900"/>
          </a:p>
        </p:txBody>
      </p:sp>
      <p:sp>
        <p:nvSpPr>
          <p:cNvPr id="975" name="Google Shape;975;p81"/>
          <p:cNvSpPr txBox="1"/>
          <p:nvPr/>
        </p:nvSpPr>
        <p:spPr>
          <a:xfrm>
            <a:off x="3294165" y="874089"/>
            <a:ext cx="7500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int</a:t>
            </a:r>
            <a:endParaRPr sz="1300"/>
          </a:p>
        </p:txBody>
      </p:sp>
      <p:sp>
        <p:nvSpPr>
          <p:cNvPr id="976" name="Google Shape;976;p81"/>
          <p:cNvSpPr txBox="1"/>
          <p:nvPr/>
        </p:nvSpPr>
        <p:spPr>
          <a:xfrm>
            <a:off x="3416236" y="1427230"/>
            <a:ext cx="4821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5</a:t>
            </a:r>
            <a:endParaRPr sz="1300"/>
          </a:p>
        </p:txBody>
      </p:sp>
      <p:sp>
        <p:nvSpPr>
          <p:cNvPr id="977" name="Google Shape;977;p81"/>
          <p:cNvSpPr/>
          <p:nvPr/>
        </p:nvSpPr>
        <p:spPr>
          <a:xfrm>
            <a:off x="4444275" y="776597"/>
            <a:ext cx="1171200" cy="9513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81"/>
          <p:cNvSpPr/>
          <p:nvPr/>
        </p:nvSpPr>
        <p:spPr>
          <a:xfrm>
            <a:off x="4444275" y="1248675"/>
            <a:ext cx="946200" cy="24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moneyInBank</a:t>
            </a:r>
            <a:endParaRPr sz="900"/>
          </a:p>
        </p:txBody>
      </p:sp>
      <p:sp>
        <p:nvSpPr>
          <p:cNvPr id="979" name="Google Shape;979;p81"/>
          <p:cNvSpPr txBox="1"/>
          <p:nvPr/>
        </p:nvSpPr>
        <p:spPr>
          <a:xfrm>
            <a:off x="4513365" y="874089"/>
            <a:ext cx="7500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double</a:t>
            </a:r>
            <a:endParaRPr sz="1300"/>
          </a:p>
        </p:txBody>
      </p:sp>
      <p:sp>
        <p:nvSpPr>
          <p:cNvPr id="980" name="Google Shape;980;p81"/>
          <p:cNvSpPr txBox="1"/>
          <p:nvPr/>
        </p:nvSpPr>
        <p:spPr>
          <a:xfrm>
            <a:off x="4444275" y="1427222"/>
            <a:ext cx="9030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57.95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if - else</a:t>
            </a:r>
            <a:r>
              <a:rPr lang="en"/>
              <a:t> 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387900" y="847675"/>
            <a:ext cx="53076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A </a:t>
            </a:r>
            <a:r>
              <a:rPr b="1" lang="en" sz="1800">
                <a:solidFill>
                  <a:srgbClr val="595959"/>
                </a:solidFill>
              </a:rPr>
              <a:t>path</a:t>
            </a:r>
            <a:r>
              <a:rPr lang="en" sz="1800">
                <a:solidFill>
                  <a:srgbClr val="595959"/>
                </a:solidFill>
              </a:rPr>
              <a:t> taken in the program if a condition is </a:t>
            </a:r>
            <a:r>
              <a:rPr b="1" lang="en" sz="1800">
                <a:solidFill>
                  <a:srgbClr val="595959"/>
                </a:solidFill>
              </a:rPr>
              <a:t>true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An </a:t>
            </a:r>
            <a:r>
              <a:rPr b="1" lang="en" sz="1800">
                <a:solidFill>
                  <a:srgbClr val="595959"/>
                </a:solidFill>
              </a:rPr>
              <a:t>alternate path</a:t>
            </a:r>
            <a:r>
              <a:rPr lang="en" sz="1800">
                <a:solidFill>
                  <a:srgbClr val="595959"/>
                </a:solidFill>
              </a:rPr>
              <a:t> if the condition is </a:t>
            </a:r>
            <a:r>
              <a:rPr b="1" lang="en" sz="1800">
                <a:solidFill>
                  <a:srgbClr val="595959"/>
                </a:solidFill>
              </a:rPr>
              <a:t>false</a:t>
            </a:r>
            <a:endParaRPr b="1" sz="1800">
              <a:solidFill>
                <a:srgbClr val="595959"/>
              </a:solidFill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8900" y="516275"/>
            <a:ext cx="2069477" cy="2055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0125" y="2508094"/>
            <a:ext cx="3513874" cy="263540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/>
          <p:nvPr/>
        </p:nvSpPr>
        <p:spPr>
          <a:xfrm>
            <a:off x="1240625" y="1685825"/>
            <a:ext cx="1711625" cy="1143975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isSunny</a:t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 flipH="1" rot="-2544488">
            <a:off x="1166225" y="2808778"/>
            <a:ext cx="670811" cy="13143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156850" y="3177150"/>
            <a:ext cx="1539625" cy="57270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the beach</a:t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 rot="2544488">
            <a:off x="2309225" y="2808778"/>
            <a:ext cx="670811" cy="13143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2595250" y="3177150"/>
            <a:ext cx="1539625" cy="57270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the movies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5">
            <a:alphaModFix/>
          </a:blip>
          <a:srcRect b="0" l="8688" r="23853" t="0"/>
          <a:stretch/>
        </p:blipFill>
        <p:spPr>
          <a:xfrm>
            <a:off x="5442206" y="0"/>
            <a:ext cx="3701794" cy="5174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82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nested if-else </a:t>
            </a:r>
            <a:r>
              <a:rPr lang="en">
                <a:solidFill>
                  <a:schemeClr val="dk2"/>
                </a:solidFill>
              </a:rPr>
              <a:t>EXAMPLE 4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86" name="Google Shape;986;p82"/>
          <p:cNvSpPr txBox="1"/>
          <p:nvPr/>
        </p:nvSpPr>
        <p:spPr>
          <a:xfrm>
            <a:off x="311850" y="389100"/>
            <a:ext cx="3722700" cy="46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</a:rPr>
              <a:t>if ( OUTERMOST CONDITION 1 ) {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</a:t>
            </a:r>
            <a:endParaRPr sz="1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</a:rPr>
              <a:t>if( NESTED CONDITION 1A ){</a:t>
            </a:r>
            <a:endParaRPr sz="1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>
                <a:solidFill>
                  <a:schemeClr val="accent5"/>
                </a:solidFill>
              </a:rPr>
            </a:br>
            <a:r>
              <a:rPr lang="en" sz="1500">
                <a:solidFill>
                  <a:schemeClr val="accent5"/>
                </a:solidFill>
              </a:rPr>
              <a:t>	}</a:t>
            </a:r>
            <a:endParaRPr sz="1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</a:rPr>
              <a:t>	else{</a:t>
            </a:r>
            <a:endParaRPr sz="1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5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</a:rPr>
              <a:t>}</a:t>
            </a:r>
            <a:endParaRPr sz="1500">
              <a:solidFill>
                <a:schemeClr val="accent5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</a:rPr>
              <a:t>}</a:t>
            </a:r>
            <a:endParaRPr sz="1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</a:rPr>
              <a:t>else{</a:t>
            </a:r>
            <a:endParaRPr sz="1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</a:rPr>
              <a:t>	if( NESTED CONDITION 2A){</a:t>
            </a:r>
            <a:endParaRPr sz="1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</a:rPr>
              <a:t>	</a:t>
            </a:r>
            <a:endParaRPr sz="1500">
              <a:solidFill>
                <a:schemeClr val="accent5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</a:rPr>
              <a:t>}</a:t>
            </a:r>
            <a:endParaRPr sz="1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</a:rPr>
              <a:t>}</a:t>
            </a:r>
            <a:endParaRPr sz="1500">
              <a:solidFill>
                <a:schemeClr val="accent5"/>
              </a:solidFill>
            </a:endParaRPr>
          </a:p>
        </p:txBody>
      </p:sp>
      <p:sp>
        <p:nvSpPr>
          <p:cNvPr id="987" name="Google Shape;987;p82"/>
          <p:cNvSpPr txBox="1"/>
          <p:nvPr/>
        </p:nvSpPr>
        <p:spPr>
          <a:xfrm>
            <a:off x="920675" y="1043000"/>
            <a:ext cx="7086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Block of code to execute when both outer and inner condition are TRUE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988" name="Google Shape;988;p82"/>
          <p:cNvSpPr txBox="1"/>
          <p:nvPr/>
        </p:nvSpPr>
        <p:spPr>
          <a:xfrm>
            <a:off x="886325" y="1767500"/>
            <a:ext cx="80286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Block of code to execute when outer condition is TRUE, but inner condition is FALSE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989" name="Google Shape;989;p82"/>
          <p:cNvSpPr txBox="1"/>
          <p:nvPr/>
        </p:nvSpPr>
        <p:spPr>
          <a:xfrm>
            <a:off x="505325" y="562008"/>
            <a:ext cx="51048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Code to execute if the outer condition is TRUE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90" name="Google Shape;990;p82"/>
          <p:cNvSpPr txBox="1"/>
          <p:nvPr/>
        </p:nvSpPr>
        <p:spPr>
          <a:xfrm>
            <a:off x="505325" y="2831722"/>
            <a:ext cx="8322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Block of code to execute if Outer condition was FALSE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991" name="Google Shape;991;p82"/>
          <p:cNvSpPr txBox="1"/>
          <p:nvPr/>
        </p:nvSpPr>
        <p:spPr>
          <a:xfrm>
            <a:off x="920675" y="3329000"/>
            <a:ext cx="79941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Block of code to execute when outer condition FALSE, but inner condition is TRUE</a:t>
            </a:r>
            <a:endParaRPr sz="24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8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nested if statements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97" name="Google Shape;997;p83"/>
          <p:cNvSpPr txBox="1"/>
          <p:nvPr/>
        </p:nvSpPr>
        <p:spPr>
          <a:xfrm>
            <a:off x="311700" y="975350"/>
            <a:ext cx="85206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1A68"/>
                </a:solidFill>
              </a:rPr>
              <a:t>int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7E504F"/>
                </a:solidFill>
              </a:rPr>
              <a:t>dayOfMonth</a:t>
            </a:r>
            <a:r>
              <a:rPr lang="en">
                <a:solidFill>
                  <a:schemeClr val="dk1"/>
                </a:solidFill>
              </a:rPr>
              <a:t> = 5;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1A68"/>
                </a:solidFill>
              </a:rPr>
              <a:t>double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7E504F"/>
                </a:solidFill>
              </a:rPr>
              <a:t>moneyInBank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= </a:t>
            </a:r>
            <a:r>
              <a:rPr lang="en">
                <a:solidFill>
                  <a:schemeClr val="dk1"/>
                </a:solidFill>
              </a:rPr>
              <a:t>57.95;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31A68"/>
                </a:solidFill>
              </a:rPr>
              <a:t>if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7E504F"/>
                </a:solidFill>
              </a:rPr>
              <a:t>moneyInBank</a:t>
            </a:r>
            <a:r>
              <a:rPr lang="en">
                <a:solidFill>
                  <a:schemeClr val="dk1"/>
                </a:solidFill>
              </a:rPr>
              <a:t> &gt; 100){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</a:t>
            </a:r>
            <a:r>
              <a:rPr lang="en">
                <a:solidFill>
                  <a:srgbClr val="931A68"/>
                </a:solidFill>
              </a:rPr>
              <a:t>if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7E504F"/>
                </a:solidFill>
              </a:rPr>
              <a:t>dayOfMonth</a:t>
            </a:r>
            <a:r>
              <a:rPr lang="en">
                <a:solidFill>
                  <a:schemeClr val="dk1"/>
                </a:solidFill>
              </a:rPr>
              <a:t> &lt; 15){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System.</a:t>
            </a:r>
            <a:r>
              <a:rPr lang="en">
                <a:solidFill>
                  <a:srgbClr val="0326CC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.println(</a:t>
            </a:r>
            <a:r>
              <a:rPr lang="en">
                <a:solidFill>
                  <a:srgbClr val="3933FF"/>
                </a:solidFill>
              </a:rPr>
              <a:t>"Go shopping"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</a:t>
            </a:r>
            <a:r>
              <a:rPr lang="en">
                <a:solidFill>
                  <a:srgbClr val="931A68"/>
                </a:solidFill>
              </a:rPr>
              <a:t>else</a:t>
            </a:r>
            <a:r>
              <a:rPr lang="en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System.</a:t>
            </a:r>
            <a:r>
              <a:rPr lang="en">
                <a:solidFill>
                  <a:srgbClr val="0326CC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.println(</a:t>
            </a:r>
            <a:r>
              <a:rPr lang="en">
                <a:solidFill>
                  <a:srgbClr val="3933FF"/>
                </a:solidFill>
              </a:rPr>
              <a:t>"Go to work"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1A68"/>
                </a:solidFill>
              </a:rPr>
              <a:t>else</a:t>
            </a:r>
            <a:r>
              <a:rPr lang="en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System.</a:t>
            </a:r>
            <a:r>
              <a:rPr lang="en">
                <a:solidFill>
                  <a:srgbClr val="0326CC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.println(</a:t>
            </a:r>
            <a:r>
              <a:rPr lang="en">
                <a:solidFill>
                  <a:srgbClr val="3933FF"/>
                </a:solidFill>
              </a:rPr>
              <a:t>"Work overtime"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if</a:t>
            </a:r>
            <a:r>
              <a:rPr lang="en" sz="1350">
                <a:solidFill>
                  <a:schemeClr val="dk1"/>
                </a:solidFill>
              </a:rPr>
              <a:t>(</a:t>
            </a:r>
            <a:r>
              <a:rPr lang="en" sz="1350">
                <a:solidFill>
                  <a:srgbClr val="7E504F"/>
                </a:solidFill>
              </a:rPr>
              <a:t>dayOfMonth</a:t>
            </a:r>
            <a:r>
              <a:rPr lang="en" sz="1350">
                <a:solidFill>
                  <a:schemeClr val="dk1"/>
                </a:solidFill>
              </a:rPr>
              <a:t> &lt; 15){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	 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"Save paycheck"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	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1A68"/>
              </a:solidFill>
            </a:endParaRPr>
          </a:p>
        </p:txBody>
      </p:sp>
      <p:sp>
        <p:nvSpPr>
          <p:cNvPr id="998" name="Google Shape;998;p83"/>
          <p:cNvSpPr txBox="1"/>
          <p:nvPr/>
        </p:nvSpPr>
        <p:spPr>
          <a:xfrm>
            <a:off x="311700" y="619075"/>
            <a:ext cx="494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Syntax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999" name="Google Shape;999;p83"/>
          <p:cNvSpPr txBox="1"/>
          <p:nvPr/>
        </p:nvSpPr>
        <p:spPr>
          <a:xfrm>
            <a:off x="5582350" y="2479950"/>
            <a:ext cx="3204600" cy="129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Work overtime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paycheck</a:t>
            </a:r>
            <a:endParaRPr/>
          </a:p>
        </p:txBody>
      </p:sp>
      <p:sp>
        <p:nvSpPr>
          <p:cNvPr id="1000" name="Google Shape;1000;p83"/>
          <p:cNvSpPr/>
          <p:nvPr/>
        </p:nvSpPr>
        <p:spPr>
          <a:xfrm>
            <a:off x="3225075" y="776597"/>
            <a:ext cx="1171200" cy="9513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83"/>
          <p:cNvSpPr/>
          <p:nvPr/>
        </p:nvSpPr>
        <p:spPr>
          <a:xfrm>
            <a:off x="3244900" y="1248675"/>
            <a:ext cx="926400" cy="24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dayOfMonth</a:t>
            </a:r>
            <a:endParaRPr sz="900"/>
          </a:p>
        </p:txBody>
      </p:sp>
      <p:sp>
        <p:nvSpPr>
          <p:cNvPr id="1002" name="Google Shape;1002;p83"/>
          <p:cNvSpPr txBox="1"/>
          <p:nvPr/>
        </p:nvSpPr>
        <p:spPr>
          <a:xfrm>
            <a:off x="3294165" y="874089"/>
            <a:ext cx="7500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int</a:t>
            </a:r>
            <a:endParaRPr sz="1300"/>
          </a:p>
        </p:txBody>
      </p:sp>
      <p:sp>
        <p:nvSpPr>
          <p:cNvPr id="1003" name="Google Shape;1003;p83"/>
          <p:cNvSpPr txBox="1"/>
          <p:nvPr/>
        </p:nvSpPr>
        <p:spPr>
          <a:xfrm>
            <a:off x="3416236" y="1427230"/>
            <a:ext cx="4821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5</a:t>
            </a:r>
            <a:endParaRPr sz="1300"/>
          </a:p>
        </p:txBody>
      </p:sp>
      <p:sp>
        <p:nvSpPr>
          <p:cNvPr id="1004" name="Google Shape;1004;p83"/>
          <p:cNvSpPr/>
          <p:nvPr/>
        </p:nvSpPr>
        <p:spPr>
          <a:xfrm>
            <a:off x="4444275" y="776597"/>
            <a:ext cx="1171200" cy="9513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83"/>
          <p:cNvSpPr/>
          <p:nvPr/>
        </p:nvSpPr>
        <p:spPr>
          <a:xfrm>
            <a:off x="4444275" y="1248675"/>
            <a:ext cx="946200" cy="24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moneyInBank</a:t>
            </a:r>
            <a:endParaRPr sz="900"/>
          </a:p>
        </p:txBody>
      </p:sp>
      <p:sp>
        <p:nvSpPr>
          <p:cNvPr id="1006" name="Google Shape;1006;p83"/>
          <p:cNvSpPr txBox="1"/>
          <p:nvPr/>
        </p:nvSpPr>
        <p:spPr>
          <a:xfrm>
            <a:off x="4513365" y="874089"/>
            <a:ext cx="7500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double</a:t>
            </a:r>
            <a:endParaRPr sz="1300"/>
          </a:p>
        </p:txBody>
      </p:sp>
      <p:sp>
        <p:nvSpPr>
          <p:cNvPr id="1007" name="Google Shape;1007;p83"/>
          <p:cNvSpPr txBox="1"/>
          <p:nvPr/>
        </p:nvSpPr>
        <p:spPr>
          <a:xfrm>
            <a:off x="4444275" y="1427222"/>
            <a:ext cx="9030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57.95</a:t>
            </a:r>
            <a:endParaRPr sz="13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84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nested if statements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13" name="Google Shape;1013;p84"/>
          <p:cNvSpPr txBox="1"/>
          <p:nvPr/>
        </p:nvSpPr>
        <p:spPr>
          <a:xfrm>
            <a:off x="311700" y="594350"/>
            <a:ext cx="3793500" cy="43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1A68"/>
                </a:solidFill>
              </a:rPr>
              <a:t>int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7E504F"/>
                </a:solidFill>
              </a:rPr>
              <a:t>dayOfMonth</a:t>
            </a:r>
            <a:r>
              <a:rPr lang="en">
                <a:solidFill>
                  <a:schemeClr val="dk1"/>
                </a:solidFill>
              </a:rPr>
              <a:t> = 25;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1A68"/>
                </a:solidFill>
              </a:rPr>
              <a:t>double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7E504F"/>
                </a:solidFill>
              </a:rPr>
              <a:t>moneyInBank</a:t>
            </a:r>
            <a:r>
              <a:rPr lang="en">
                <a:solidFill>
                  <a:schemeClr val="dk1"/>
                </a:solidFill>
              </a:rPr>
              <a:t> = 200.75;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31A68"/>
                </a:solidFill>
              </a:rPr>
              <a:t>if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7E504F"/>
                </a:solidFill>
              </a:rPr>
              <a:t>moneyInBank</a:t>
            </a:r>
            <a:r>
              <a:rPr lang="en">
                <a:solidFill>
                  <a:schemeClr val="dk1"/>
                </a:solidFill>
              </a:rPr>
              <a:t> &gt; 100){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</a:t>
            </a:r>
            <a:r>
              <a:rPr lang="en">
                <a:solidFill>
                  <a:srgbClr val="931A68"/>
                </a:solidFill>
              </a:rPr>
              <a:t>if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7E504F"/>
                </a:solidFill>
              </a:rPr>
              <a:t>dayOfMonth</a:t>
            </a:r>
            <a:r>
              <a:rPr lang="en">
                <a:solidFill>
                  <a:schemeClr val="dk1"/>
                </a:solidFill>
              </a:rPr>
              <a:t> &lt; 15){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System.</a:t>
            </a:r>
            <a:r>
              <a:rPr lang="en">
                <a:solidFill>
                  <a:srgbClr val="0326CC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.println(</a:t>
            </a:r>
            <a:r>
              <a:rPr lang="en">
                <a:solidFill>
                  <a:srgbClr val="3933FF"/>
                </a:solidFill>
              </a:rPr>
              <a:t>"Go shopping"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</a:t>
            </a:r>
            <a:r>
              <a:rPr lang="en">
                <a:solidFill>
                  <a:srgbClr val="931A68"/>
                </a:solidFill>
              </a:rPr>
              <a:t>else</a:t>
            </a:r>
            <a:r>
              <a:rPr lang="en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System.</a:t>
            </a:r>
            <a:r>
              <a:rPr lang="en">
                <a:solidFill>
                  <a:srgbClr val="0326CC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.println(</a:t>
            </a:r>
            <a:r>
              <a:rPr lang="en">
                <a:solidFill>
                  <a:srgbClr val="3933FF"/>
                </a:solidFill>
              </a:rPr>
              <a:t>"Go to work"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1A68"/>
                </a:solidFill>
              </a:rPr>
              <a:t>else</a:t>
            </a:r>
            <a:r>
              <a:rPr lang="en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System.</a:t>
            </a:r>
            <a:r>
              <a:rPr lang="en">
                <a:solidFill>
                  <a:srgbClr val="0326CC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.println(</a:t>
            </a:r>
            <a:r>
              <a:rPr lang="en">
                <a:solidFill>
                  <a:srgbClr val="3933FF"/>
                </a:solidFill>
              </a:rPr>
              <a:t>"Work overtime"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if</a:t>
            </a:r>
            <a:r>
              <a:rPr lang="en" sz="1350">
                <a:solidFill>
                  <a:schemeClr val="dk1"/>
                </a:solidFill>
              </a:rPr>
              <a:t>(</a:t>
            </a:r>
            <a:r>
              <a:rPr lang="en" sz="1350">
                <a:solidFill>
                  <a:srgbClr val="7E504F"/>
                </a:solidFill>
              </a:rPr>
              <a:t>dayOfMonth</a:t>
            </a:r>
            <a:r>
              <a:rPr lang="en" sz="1350">
                <a:solidFill>
                  <a:schemeClr val="dk1"/>
                </a:solidFill>
              </a:rPr>
              <a:t> &lt; 15){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	 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"Save paycheck"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	}</a:t>
            </a:r>
            <a:endParaRPr sz="135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else</a:t>
            </a:r>
            <a:r>
              <a:rPr lang="en" sz="1350">
                <a:solidFill>
                  <a:schemeClr val="dk1"/>
                </a:solidFill>
              </a:rPr>
              <a:t>{</a:t>
            </a:r>
            <a:endParaRPr sz="13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"Hustle!"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1A68"/>
              </a:solidFill>
            </a:endParaRPr>
          </a:p>
        </p:txBody>
      </p:sp>
      <p:sp>
        <p:nvSpPr>
          <p:cNvPr id="1014" name="Google Shape;1014;p84"/>
          <p:cNvSpPr txBox="1"/>
          <p:nvPr/>
        </p:nvSpPr>
        <p:spPr>
          <a:xfrm>
            <a:off x="311700" y="314275"/>
            <a:ext cx="49491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Syntax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015" name="Google Shape;1015;p84"/>
          <p:cNvSpPr txBox="1"/>
          <p:nvPr/>
        </p:nvSpPr>
        <p:spPr>
          <a:xfrm>
            <a:off x="5582350" y="2175150"/>
            <a:ext cx="3204600" cy="129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Work overtime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Hustle!</a:t>
            </a:r>
            <a:endParaRPr/>
          </a:p>
        </p:txBody>
      </p:sp>
      <p:sp>
        <p:nvSpPr>
          <p:cNvPr id="1016" name="Google Shape;1016;p84"/>
          <p:cNvSpPr/>
          <p:nvPr/>
        </p:nvSpPr>
        <p:spPr>
          <a:xfrm>
            <a:off x="4215675" y="471797"/>
            <a:ext cx="1171200" cy="9513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84"/>
          <p:cNvSpPr/>
          <p:nvPr/>
        </p:nvSpPr>
        <p:spPr>
          <a:xfrm>
            <a:off x="4235500" y="943875"/>
            <a:ext cx="926400" cy="24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dayOfMonth</a:t>
            </a:r>
            <a:endParaRPr sz="900"/>
          </a:p>
        </p:txBody>
      </p:sp>
      <p:sp>
        <p:nvSpPr>
          <p:cNvPr id="1018" name="Google Shape;1018;p84"/>
          <p:cNvSpPr txBox="1"/>
          <p:nvPr/>
        </p:nvSpPr>
        <p:spPr>
          <a:xfrm>
            <a:off x="4284765" y="569289"/>
            <a:ext cx="7500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int</a:t>
            </a:r>
            <a:endParaRPr sz="1300"/>
          </a:p>
        </p:txBody>
      </p:sp>
      <p:sp>
        <p:nvSpPr>
          <p:cNvPr id="1019" name="Google Shape;1019;p84"/>
          <p:cNvSpPr txBox="1"/>
          <p:nvPr/>
        </p:nvSpPr>
        <p:spPr>
          <a:xfrm>
            <a:off x="4406836" y="1122430"/>
            <a:ext cx="4821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2</a:t>
            </a:r>
            <a:r>
              <a:rPr lang="en" sz="1300"/>
              <a:t>5</a:t>
            </a:r>
            <a:endParaRPr sz="1300"/>
          </a:p>
        </p:txBody>
      </p:sp>
      <p:sp>
        <p:nvSpPr>
          <p:cNvPr id="1020" name="Google Shape;1020;p84"/>
          <p:cNvSpPr/>
          <p:nvPr/>
        </p:nvSpPr>
        <p:spPr>
          <a:xfrm>
            <a:off x="5434875" y="471797"/>
            <a:ext cx="1171200" cy="9513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84"/>
          <p:cNvSpPr/>
          <p:nvPr/>
        </p:nvSpPr>
        <p:spPr>
          <a:xfrm>
            <a:off x="5434875" y="943875"/>
            <a:ext cx="946200" cy="24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moneyInBank</a:t>
            </a:r>
            <a:endParaRPr sz="900"/>
          </a:p>
        </p:txBody>
      </p:sp>
      <p:sp>
        <p:nvSpPr>
          <p:cNvPr id="1022" name="Google Shape;1022;p84"/>
          <p:cNvSpPr txBox="1"/>
          <p:nvPr/>
        </p:nvSpPr>
        <p:spPr>
          <a:xfrm>
            <a:off x="5503965" y="569289"/>
            <a:ext cx="7500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double</a:t>
            </a:r>
            <a:endParaRPr sz="1300"/>
          </a:p>
        </p:txBody>
      </p:sp>
      <p:sp>
        <p:nvSpPr>
          <p:cNvPr id="1023" name="Google Shape;1023;p84"/>
          <p:cNvSpPr txBox="1"/>
          <p:nvPr/>
        </p:nvSpPr>
        <p:spPr>
          <a:xfrm>
            <a:off x="5434875" y="1122422"/>
            <a:ext cx="9030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57.95</a:t>
            </a:r>
            <a:endParaRPr sz="13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85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nested if-else </a:t>
            </a:r>
            <a:r>
              <a:rPr lang="en">
                <a:solidFill>
                  <a:schemeClr val="dk2"/>
                </a:solidFill>
              </a:rPr>
              <a:t>EXAMPLE 4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29" name="Google Shape;1029;p85"/>
          <p:cNvSpPr txBox="1"/>
          <p:nvPr/>
        </p:nvSpPr>
        <p:spPr>
          <a:xfrm>
            <a:off x="311850" y="389100"/>
            <a:ext cx="3722700" cy="46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</a:rPr>
              <a:t>if ( OUTERMOST CONDITION 1 ) {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</a:t>
            </a:r>
            <a:endParaRPr sz="1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</a:rPr>
              <a:t>if( NESTED CONDITION 1A ){</a:t>
            </a:r>
            <a:endParaRPr sz="1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>
                <a:solidFill>
                  <a:schemeClr val="accent5"/>
                </a:solidFill>
              </a:rPr>
            </a:br>
            <a:r>
              <a:rPr lang="en" sz="1500">
                <a:solidFill>
                  <a:schemeClr val="accent5"/>
                </a:solidFill>
              </a:rPr>
              <a:t>	}</a:t>
            </a:r>
            <a:endParaRPr sz="1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</a:rPr>
              <a:t>	else{</a:t>
            </a:r>
            <a:endParaRPr sz="1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5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</a:rPr>
              <a:t>}</a:t>
            </a:r>
            <a:endParaRPr sz="1500">
              <a:solidFill>
                <a:schemeClr val="accent5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</a:rPr>
              <a:t>}</a:t>
            </a:r>
            <a:endParaRPr sz="1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</a:rPr>
              <a:t>else{</a:t>
            </a:r>
            <a:endParaRPr sz="1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</a:rPr>
              <a:t>	if( NESTED CONDITION 2A){</a:t>
            </a:r>
            <a:endParaRPr sz="1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</a:rPr>
              <a:t>	</a:t>
            </a:r>
            <a:endParaRPr sz="1500">
              <a:solidFill>
                <a:schemeClr val="accent5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</a:rPr>
              <a:t>}</a:t>
            </a:r>
            <a:endParaRPr sz="1500">
              <a:solidFill>
                <a:schemeClr val="accent5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</a:rPr>
              <a:t>else{</a:t>
            </a:r>
            <a:endParaRPr sz="1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</a:rPr>
              <a:t>	}</a:t>
            </a:r>
            <a:endParaRPr sz="1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</a:rPr>
              <a:t>}</a:t>
            </a:r>
            <a:endParaRPr sz="1500">
              <a:solidFill>
                <a:schemeClr val="accent5"/>
              </a:solidFill>
            </a:endParaRPr>
          </a:p>
        </p:txBody>
      </p:sp>
      <p:sp>
        <p:nvSpPr>
          <p:cNvPr id="1030" name="Google Shape;1030;p85"/>
          <p:cNvSpPr txBox="1"/>
          <p:nvPr/>
        </p:nvSpPr>
        <p:spPr>
          <a:xfrm>
            <a:off x="920675" y="1043000"/>
            <a:ext cx="7086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Block of code to execute when both outer and inner condition are TRUE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1031" name="Google Shape;1031;p85"/>
          <p:cNvSpPr txBox="1"/>
          <p:nvPr/>
        </p:nvSpPr>
        <p:spPr>
          <a:xfrm>
            <a:off x="886325" y="1767500"/>
            <a:ext cx="80286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Block of code to execute when outer condition is TRUE, but inner condition is FALSE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1032" name="Google Shape;1032;p85"/>
          <p:cNvSpPr txBox="1"/>
          <p:nvPr/>
        </p:nvSpPr>
        <p:spPr>
          <a:xfrm>
            <a:off x="505325" y="562008"/>
            <a:ext cx="51048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Code to execute if the outer condition is TRUE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33" name="Google Shape;1033;p85"/>
          <p:cNvSpPr txBox="1"/>
          <p:nvPr/>
        </p:nvSpPr>
        <p:spPr>
          <a:xfrm>
            <a:off x="505325" y="2831722"/>
            <a:ext cx="8322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Block of code to execute if Outer condition was FALSE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1034" name="Google Shape;1034;p85"/>
          <p:cNvSpPr txBox="1"/>
          <p:nvPr/>
        </p:nvSpPr>
        <p:spPr>
          <a:xfrm>
            <a:off x="920675" y="3329000"/>
            <a:ext cx="79941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Block of code to execute when outer condition FALSE, but inner condition is TRUE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1035" name="Google Shape;1035;p85"/>
          <p:cNvSpPr txBox="1"/>
          <p:nvPr/>
        </p:nvSpPr>
        <p:spPr>
          <a:xfrm>
            <a:off x="886325" y="4021346"/>
            <a:ext cx="80286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Block of code to execute when outer if condition, and else’s inner condition are FALSE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8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</a:t>
            </a:r>
            <a:endParaRPr/>
          </a:p>
        </p:txBody>
      </p:sp>
      <p:sp>
        <p:nvSpPr>
          <p:cNvPr id="1041" name="Google Shape;1041;p86"/>
          <p:cNvSpPr txBox="1"/>
          <p:nvPr>
            <p:ph idx="4294967295" type="subTitle"/>
          </p:nvPr>
        </p:nvSpPr>
        <p:spPr>
          <a:xfrm>
            <a:off x="5302200" y="1881175"/>
            <a:ext cx="3454200" cy="15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if statements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multiple conditions</a:t>
            </a:r>
            <a:endParaRPr sz="24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87"/>
          <p:cNvSpPr txBox="1"/>
          <p:nvPr/>
        </p:nvSpPr>
        <p:spPr>
          <a:xfrm>
            <a:off x="311700" y="103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Use when decisions will be made based on: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47" name="Google Shape;1047;p87"/>
          <p:cNvSpPr txBox="1"/>
          <p:nvPr/>
        </p:nvSpPr>
        <p:spPr>
          <a:xfrm>
            <a:off x="311700" y="1709650"/>
            <a:ext cx="8520600" cy="21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decision branches with </a:t>
            </a:r>
            <a:r>
              <a:rPr lang="en" sz="1800">
                <a:solidFill>
                  <a:schemeClr val="accent5"/>
                </a:solidFill>
              </a:rPr>
              <a:t>multiple conditions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Ranges of values: </a:t>
            </a:r>
            <a:endParaRPr>
              <a:solidFill>
                <a:schemeClr val="dk2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temperature ranges, grade ranges, height ranges, weight ranges, etc.</a:t>
            </a:r>
            <a:endParaRPr>
              <a:solidFill>
                <a:schemeClr val="dk2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Fixed limit of choices: </a:t>
            </a:r>
            <a:endParaRPr>
              <a:solidFill>
                <a:schemeClr val="dk2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number choices, letter choices, color choices, size choices, name choices, etc.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48" name="Google Shape;1048;p8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if with multiple conditions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</a:t>
            </a:r>
            <a:r>
              <a:rPr lang="en"/>
              <a:t> Operators</a:t>
            </a:r>
            <a:endParaRPr/>
          </a:p>
        </p:txBody>
      </p:sp>
      <p:sp>
        <p:nvSpPr>
          <p:cNvPr id="1054" name="Google Shape;1054;p88"/>
          <p:cNvSpPr txBox="1"/>
          <p:nvPr/>
        </p:nvSpPr>
        <p:spPr>
          <a:xfrm>
            <a:off x="518538" y="1762575"/>
            <a:ext cx="714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||</a:t>
            </a:r>
            <a:endParaRPr b="1" sz="2400">
              <a:solidFill>
                <a:schemeClr val="accent5"/>
              </a:solidFill>
            </a:endParaRPr>
          </a:p>
        </p:txBody>
      </p:sp>
      <p:sp>
        <p:nvSpPr>
          <p:cNvPr id="1055" name="Google Shape;1055;p88"/>
          <p:cNvSpPr txBox="1"/>
          <p:nvPr/>
        </p:nvSpPr>
        <p:spPr>
          <a:xfrm>
            <a:off x="518538" y="2374150"/>
            <a:ext cx="714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!</a:t>
            </a:r>
            <a:endParaRPr b="1" sz="2400">
              <a:solidFill>
                <a:schemeClr val="accent5"/>
              </a:solidFill>
            </a:endParaRPr>
          </a:p>
        </p:txBody>
      </p:sp>
      <p:sp>
        <p:nvSpPr>
          <p:cNvPr id="1056" name="Google Shape;1056;p88"/>
          <p:cNvSpPr txBox="1"/>
          <p:nvPr/>
        </p:nvSpPr>
        <p:spPr>
          <a:xfrm>
            <a:off x="518538" y="1151000"/>
            <a:ext cx="714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&amp;&amp;</a:t>
            </a:r>
            <a:endParaRPr b="1" sz="2400">
              <a:solidFill>
                <a:schemeClr val="accent5"/>
              </a:solidFill>
            </a:endParaRPr>
          </a:p>
        </p:txBody>
      </p:sp>
      <p:sp>
        <p:nvSpPr>
          <p:cNvPr id="1057" name="Google Shape;1057;p88"/>
          <p:cNvSpPr txBox="1"/>
          <p:nvPr/>
        </p:nvSpPr>
        <p:spPr>
          <a:xfrm>
            <a:off x="1232850" y="1212050"/>
            <a:ext cx="908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</a:t>
            </a:r>
            <a:endParaRPr/>
          </a:p>
        </p:txBody>
      </p:sp>
      <p:sp>
        <p:nvSpPr>
          <p:cNvPr id="1058" name="Google Shape;1058;p88"/>
          <p:cNvSpPr txBox="1"/>
          <p:nvPr/>
        </p:nvSpPr>
        <p:spPr>
          <a:xfrm>
            <a:off x="1232850" y="1823625"/>
            <a:ext cx="908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</p:txBody>
      </p:sp>
      <p:sp>
        <p:nvSpPr>
          <p:cNvPr id="1059" name="Google Shape;1059;p88"/>
          <p:cNvSpPr txBox="1"/>
          <p:nvPr/>
        </p:nvSpPr>
        <p:spPr>
          <a:xfrm>
            <a:off x="1232850" y="2435200"/>
            <a:ext cx="908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</a:t>
            </a:r>
            <a:endParaRPr/>
          </a:p>
        </p:txBody>
      </p:sp>
      <p:sp>
        <p:nvSpPr>
          <p:cNvPr id="1060" name="Google Shape;1060;p88"/>
          <p:cNvSpPr txBox="1"/>
          <p:nvPr/>
        </p:nvSpPr>
        <p:spPr>
          <a:xfrm>
            <a:off x="2471350" y="1212050"/>
            <a:ext cx="61785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when both conditions are true</a:t>
            </a:r>
            <a:endParaRPr/>
          </a:p>
        </p:txBody>
      </p:sp>
      <p:sp>
        <p:nvSpPr>
          <p:cNvPr id="1061" name="Google Shape;1061;p88"/>
          <p:cNvSpPr txBox="1"/>
          <p:nvPr/>
        </p:nvSpPr>
        <p:spPr>
          <a:xfrm>
            <a:off x="2471350" y="1823625"/>
            <a:ext cx="61785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when both at least one conditions is true, FALSE when none are true</a:t>
            </a:r>
            <a:endParaRPr/>
          </a:p>
        </p:txBody>
      </p:sp>
      <p:sp>
        <p:nvSpPr>
          <p:cNvPr id="1062" name="Google Shape;1062;p88"/>
          <p:cNvSpPr txBox="1"/>
          <p:nvPr/>
        </p:nvSpPr>
        <p:spPr>
          <a:xfrm>
            <a:off x="2471350" y="2378550"/>
            <a:ext cx="61785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when condition is false, FALSE when condition is true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Truth Tables</a:t>
            </a:r>
            <a:endParaRPr/>
          </a:p>
        </p:txBody>
      </p:sp>
      <p:sp>
        <p:nvSpPr>
          <p:cNvPr id="1068" name="Google Shape;1068;p89"/>
          <p:cNvSpPr txBox="1"/>
          <p:nvPr/>
        </p:nvSpPr>
        <p:spPr>
          <a:xfrm>
            <a:off x="1373850" y="1379600"/>
            <a:ext cx="714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&amp;&amp;</a:t>
            </a:r>
            <a:endParaRPr b="1" sz="2400">
              <a:solidFill>
                <a:schemeClr val="accent5"/>
              </a:solidFill>
            </a:endParaRPr>
          </a:p>
        </p:txBody>
      </p:sp>
      <p:sp>
        <p:nvSpPr>
          <p:cNvPr id="1069" name="Google Shape;1069;p89"/>
          <p:cNvSpPr txBox="1"/>
          <p:nvPr/>
        </p:nvSpPr>
        <p:spPr>
          <a:xfrm>
            <a:off x="2006250" y="1440650"/>
            <a:ext cx="908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070" name="Google Shape;1070;p89"/>
          <p:cNvSpPr txBox="1"/>
          <p:nvPr/>
        </p:nvSpPr>
        <p:spPr>
          <a:xfrm>
            <a:off x="547050" y="1440650"/>
            <a:ext cx="908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071" name="Google Shape;1071;p89"/>
          <p:cNvSpPr txBox="1"/>
          <p:nvPr/>
        </p:nvSpPr>
        <p:spPr>
          <a:xfrm>
            <a:off x="2985450" y="1440650"/>
            <a:ext cx="908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1072" name="Google Shape;1072;p89"/>
          <p:cNvSpPr txBox="1"/>
          <p:nvPr/>
        </p:nvSpPr>
        <p:spPr>
          <a:xfrm>
            <a:off x="1373850" y="1836800"/>
            <a:ext cx="714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&amp;&amp;</a:t>
            </a:r>
            <a:endParaRPr b="1" sz="2400">
              <a:solidFill>
                <a:schemeClr val="accent5"/>
              </a:solidFill>
            </a:endParaRPr>
          </a:p>
        </p:txBody>
      </p:sp>
      <p:sp>
        <p:nvSpPr>
          <p:cNvPr id="1073" name="Google Shape;1073;p89"/>
          <p:cNvSpPr txBox="1"/>
          <p:nvPr/>
        </p:nvSpPr>
        <p:spPr>
          <a:xfrm>
            <a:off x="2006250" y="1897850"/>
            <a:ext cx="908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074" name="Google Shape;1074;p89"/>
          <p:cNvSpPr txBox="1"/>
          <p:nvPr/>
        </p:nvSpPr>
        <p:spPr>
          <a:xfrm>
            <a:off x="547050" y="1897850"/>
            <a:ext cx="908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075" name="Google Shape;1075;p89"/>
          <p:cNvSpPr txBox="1"/>
          <p:nvPr/>
        </p:nvSpPr>
        <p:spPr>
          <a:xfrm>
            <a:off x="2985450" y="1897850"/>
            <a:ext cx="908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sp>
        <p:nvSpPr>
          <p:cNvPr id="1076" name="Google Shape;1076;p89"/>
          <p:cNvSpPr txBox="1"/>
          <p:nvPr/>
        </p:nvSpPr>
        <p:spPr>
          <a:xfrm>
            <a:off x="1373850" y="2370200"/>
            <a:ext cx="714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&amp;&amp;</a:t>
            </a:r>
            <a:endParaRPr b="1" sz="2400">
              <a:solidFill>
                <a:schemeClr val="accent5"/>
              </a:solidFill>
            </a:endParaRPr>
          </a:p>
        </p:txBody>
      </p:sp>
      <p:sp>
        <p:nvSpPr>
          <p:cNvPr id="1077" name="Google Shape;1077;p89"/>
          <p:cNvSpPr txBox="1"/>
          <p:nvPr/>
        </p:nvSpPr>
        <p:spPr>
          <a:xfrm>
            <a:off x="2006250" y="2431250"/>
            <a:ext cx="908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078" name="Google Shape;1078;p89"/>
          <p:cNvSpPr txBox="1"/>
          <p:nvPr/>
        </p:nvSpPr>
        <p:spPr>
          <a:xfrm>
            <a:off x="547050" y="2431250"/>
            <a:ext cx="908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079" name="Google Shape;1079;p89"/>
          <p:cNvSpPr txBox="1"/>
          <p:nvPr/>
        </p:nvSpPr>
        <p:spPr>
          <a:xfrm>
            <a:off x="2985450" y="2431250"/>
            <a:ext cx="908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sp>
        <p:nvSpPr>
          <p:cNvPr id="1080" name="Google Shape;1080;p89"/>
          <p:cNvSpPr txBox="1"/>
          <p:nvPr/>
        </p:nvSpPr>
        <p:spPr>
          <a:xfrm>
            <a:off x="1373850" y="2903600"/>
            <a:ext cx="714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&amp;&amp;</a:t>
            </a:r>
            <a:endParaRPr b="1" sz="2400">
              <a:solidFill>
                <a:schemeClr val="accent5"/>
              </a:solidFill>
            </a:endParaRPr>
          </a:p>
        </p:txBody>
      </p:sp>
      <p:sp>
        <p:nvSpPr>
          <p:cNvPr id="1081" name="Google Shape;1081;p89"/>
          <p:cNvSpPr txBox="1"/>
          <p:nvPr/>
        </p:nvSpPr>
        <p:spPr>
          <a:xfrm>
            <a:off x="2006250" y="2964650"/>
            <a:ext cx="908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082" name="Google Shape;1082;p89"/>
          <p:cNvSpPr txBox="1"/>
          <p:nvPr/>
        </p:nvSpPr>
        <p:spPr>
          <a:xfrm>
            <a:off x="547050" y="2964650"/>
            <a:ext cx="908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083" name="Google Shape;1083;p89"/>
          <p:cNvSpPr txBox="1"/>
          <p:nvPr/>
        </p:nvSpPr>
        <p:spPr>
          <a:xfrm>
            <a:off x="2985450" y="2964650"/>
            <a:ext cx="908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sp>
        <p:nvSpPr>
          <p:cNvPr id="1084" name="Google Shape;1084;p89"/>
          <p:cNvSpPr/>
          <p:nvPr/>
        </p:nvSpPr>
        <p:spPr>
          <a:xfrm>
            <a:off x="592025" y="1420675"/>
            <a:ext cx="3149700" cy="20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89"/>
          <p:cNvSpPr txBox="1"/>
          <p:nvPr/>
        </p:nvSpPr>
        <p:spPr>
          <a:xfrm>
            <a:off x="592100" y="1054200"/>
            <a:ext cx="3149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AND</a:t>
            </a:r>
            <a:endParaRPr b="1"/>
          </a:p>
        </p:txBody>
      </p:sp>
      <p:sp>
        <p:nvSpPr>
          <p:cNvPr id="1086" name="Google Shape;1086;p89"/>
          <p:cNvSpPr txBox="1"/>
          <p:nvPr/>
        </p:nvSpPr>
        <p:spPr>
          <a:xfrm>
            <a:off x="2593050" y="1836800"/>
            <a:ext cx="714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=</a:t>
            </a:r>
            <a:endParaRPr b="1" sz="2400">
              <a:solidFill>
                <a:schemeClr val="accent5"/>
              </a:solidFill>
            </a:endParaRPr>
          </a:p>
        </p:txBody>
      </p:sp>
      <p:sp>
        <p:nvSpPr>
          <p:cNvPr id="1087" name="Google Shape;1087;p89"/>
          <p:cNvSpPr txBox="1"/>
          <p:nvPr/>
        </p:nvSpPr>
        <p:spPr>
          <a:xfrm>
            <a:off x="2593050" y="2370200"/>
            <a:ext cx="714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=</a:t>
            </a:r>
            <a:endParaRPr b="1" sz="2400">
              <a:solidFill>
                <a:schemeClr val="accent5"/>
              </a:solidFill>
            </a:endParaRPr>
          </a:p>
        </p:txBody>
      </p:sp>
      <p:sp>
        <p:nvSpPr>
          <p:cNvPr id="1088" name="Google Shape;1088;p89"/>
          <p:cNvSpPr txBox="1"/>
          <p:nvPr/>
        </p:nvSpPr>
        <p:spPr>
          <a:xfrm>
            <a:off x="2593050" y="2827400"/>
            <a:ext cx="714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=</a:t>
            </a:r>
            <a:endParaRPr b="1" sz="2400">
              <a:solidFill>
                <a:schemeClr val="accent5"/>
              </a:solidFill>
            </a:endParaRPr>
          </a:p>
        </p:txBody>
      </p:sp>
      <p:sp>
        <p:nvSpPr>
          <p:cNvPr id="1089" name="Google Shape;1089;p89"/>
          <p:cNvSpPr txBox="1"/>
          <p:nvPr/>
        </p:nvSpPr>
        <p:spPr>
          <a:xfrm>
            <a:off x="2593050" y="1364450"/>
            <a:ext cx="714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=</a:t>
            </a:r>
            <a:endParaRPr b="1" sz="2400">
              <a:solidFill>
                <a:schemeClr val="accent5"/>
              </a:solidFill>
            </a:endParaRPr>
          </a:p>
        </p:txBody>
      </p:sp>
      <p:sp>
        <p:nvSpPr>
          <p:cNvPr id="1090" name="Google Shape;1090;p89"/>
          <p:cNvSpPr txBox="1"/>
          <p:nvPr/>
        </p:nvSpPr>
        <p:spPr>
          <a:xfrm>
            <a:off x="6022050" y="1379600"/>
            <a:ext cx="714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||</a:t>
            </a:r>
            <a:endParaRPr b="1" sz="2400">
              <a:solidFill>
                <a:schemeClr val="accent5"/>
              </a:solidFill>
            </a:endParaRPr>
          </a:p>
        </p:txBody>
      </p:sp>
      <p:sp>
        <p:nvSpPr>
          <p:cNvPr id="1091" name="Google Shape;1091;p89"/>
          <p:cNvSpPr txBox="1"/>
          <p:nvPr/>
        </p:nvSpPr>
        <p:spPr>
          <a:xfrm>
            <a:off x="6654450" y="1440650"/>
            <a:ext cx="908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092" name="Google Shape;1092;p89"/>
          <p:cNvSpPr txBox="1"/>
          <p:nvPr/>
        </p:nvSpPr>
        <p:spPr>
          <a:xfrm>
            <a:off x="5195250" y="1440650"/>
            <a:ext cx="908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093" name="Google Shape;1093;p89"/>
          <p:cNvSpPr txBox="1"/>
          <p:nvPr/>
        </p:nvSpPr>
        <p:spPr>
          <a:xfrm>
            <a:off x="7633650" y="1440650"/>
            <a:ext cx="908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1094" name="Google Shape;1094;p89"/>
          <p:cNvSpPr txBox="1"/>
          <p:nvPr/>
        </p:nvSpPr>
        <p:spPr>
          <a:xfrm>
            <a:off x="6022050" y="1836800"/>
            <a:ext cx="714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||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1095" name="Google Shape;1095;p89"/>
          <p:cNvSpPr txBox="1"/>
          <p:nvPr/>
        </p:nvSpPr>
        <p:spPr>
          <a:xfrm>
            <a:off x="6654450" y="1897850"/>
            <a:ext cx="908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096" name="Google Shape;1096;p89"/>
          <p:cNvSpPr txBox="1"/>
          <p:nvPr/>
        </p:nvSpPr>
        <p:spPr>
          <a:xfrm>
            <a:off x="5195250" y="1897850"/>
            <a:ext cx="908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097" name="Google Shape;1097;p89"/>
          <p:cNvSpPr txBox="1"/>
          <p:nvPr/>
        </p:nvSpPr>
        <p:spPr>
          <a:xfrm>
            <a:off x="7633650" y="1897850"/>
            <a:ext cx="908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1098" name="Google Shape;1098;p89"/>
          <p:cNvSpPr txBox="1"/>
          <p:nvPr/>
        </p:nvSpPr>
        <p:spPr>
          <a:xfrm>
            <a:off x="6022050" y="2370200"/>
            <a:ext cx="714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5"/>
                </a:solidFill>
              </a:rPr>
              <a:t>||</a:t>
            </a:r>
            <a:endParaRPr b="1" sz="2400">
              <a:solidFill>
                <a:schemeClr val="accent5"/>
              </a:solidFill>
            </a:endParaRPr>
          </a:p>
        </p:txBody>
      </p:sp>
      <p:sp>
        <p:nvSpPr>
          <p:cNvPr id="1099" name="Google Shape;1099;p89"/>
          <p:cNvSpPr txBox="1"/>
          <p:nvPr/>
        </p:nvSpPr>
        <p:spPr>
          <a:xfrm>
            <a:off x="6654450" y="2431250"/>
            <a:ext cx="908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100" name="Google Shape;1100;p89"/>
          <p:cNvSpPr txBox="1"/>
          <p:nvPr/>
        </p:nvSpPr>
        <p:spPr>
          <a:xfrm>
            <a:off x="5195250" y="2431250"/>
            <a:ext cx="908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101" name="Google Shape;1101;p89"/>
          <p:cNvSpPr txBox="1"/>
          <p:nvPr/>
        </p:nvSpPr>
        <p:spPr>
          <a:xfrm>
            <a:off x="7633650" y="2431250"/>
            <a:ext cx="908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1102" name="Google Shape;1102;p89"/>
          <p:cNvSpPr txBox="1"/>
          <p:nvPr/>
        </p:nvSpPr>
        <p:spPr>
          <a:xfrm>
            <a:off x="6022050" y="2903600"/>
            <a:ext cx="714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5"/>
                </a:solidFill>
              </a:rPr>
              <a:t>||</a:t>
            </a:r>
            <a:endParaRPr b="1" sz="2400">
              <a:solidFill>
                <a:schemeClr val="accent5"/>
              </a:solidFill>
            </a:endParaRPr>
          </a:p>
        </p:txBody>
      </p:sp>
      <p:sp>
        <p:nvSpPr>
          <p:cNvPr id="1103" name="Google Shape;1103;p89"/>
          <p:cNvSpPr txBox="1"/>
          <p:nvPr/>
        </p:nvSpPr>
        <p:spPr>
          <a:xfrm>
            <a:off x="6654450" y="2964650"/>
            <a:ext cx="908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104" name="Google Shape;1104;p89"/>
          <p:cNvSpPr txBox="1"/>
          <p:nvPr/>
        </p:nvSpPr>
        <p:spPr>
          <a:xfrm>
            <a:off x="5195250" y="2964650"/>
            <a:ext cx="908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105" name="Google Shape;1105;p89"/>
          <p:cNvSpPr txBox="1"/>
          <p:nvPr/>
        </p:nvSpPr>
        <p:spPr>
          <a:xfrm>
            <a:off x="7633650" y="2964650"/>
            <a:ext cx="908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sp>
        <p:nvSpPr>
          <p:cNvPr id="1106" name="Google Shape;1106;p89"/>
          <p:cNvSpPr/>
          <p:nvPr/>
        </p:nvSpPr>
        <p:spPr>
          <a:xfrm>
            <a:off x="5240225" y="1420675"/>
            <a:ext cx="3149700" cy="204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89"/>
          <p:cNvSpPr txBox="1"/>
          <p:nvPr/>
        </p:nvSpPr>
        <p:spPr>
          <a:xfrm>
            <a:off x="5240300" y="1054200"/>
            <a:ext cx="3149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</a:t>
            </a:r>
            <a:endParaRPr b="1"/>
          </a:p>
        </p:txBody>
      </p:sp>
      <p:sp>
        <p:nvSpPr>
          <p:cNvPr id="1108" name="Google Shape;1108;p89"/>
          <p:cNvSpPr txBox="1"/>
          <p:nvPr/>
        </p:nvSpPr>
        <p:spPr>
          <a:xfrm>
            <a:off x="7241250" y="1836800"/>
            <a:ext cx="714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=</a:t>
            </a:r>
            <a:endParaRPr b="1" sz="2400">
              <a:solidFill>
                <a:schemeClr val="accent5"/>
              </a:solidFill>
            </a:endParaRPr>
          </a:p>
        </p:txBody>
      </p:sp>
      <p:sp>
        <p:nvSpPr>
          <p:cNvPr id="1109" name="Google Shape;1109;p89"/>
          <p:cNvSpPr txBox="1"/>
          <p:nvPr/>
        </p:nvSpPr>
        <p:spPr>
          <a:xfrm>
            <a:off x="7241250" y="2370200"/>
            <a:ext cx="714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=</a:t>
            </a:r>
            <a:endParaRPr b="1" sz="2400">
              <a:solidFill>
                <a:schemeClr val="accent5"/>
              </a:solidFill>
            </a:endParaRPr>
          </a:p>
        </p:txBody>
      </p:sp>
      <p:sp>
        <p:nvSpPr>
          <p:cNvPr id="1110" name="Google Shape;1110;p89"/>
          <p:cNvSpPr txBox="1"/>
          <p:nvPr/>
        </p:nvSpPr>
        <p:spPr>
          <a:xfrm>
            <a:off x="7241250" y="2827400"/>
            <a:ext cx="714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=</a:t>
            </a:r>
            <a:endParaRPr b="1" sz="2400">
              <a:solidFill>
                <a:schemeClr val="accent5"/>
              </a:solidFill>
            </a:endParaRPr>
          </a:p>
        </p:txBody>
      </p:sp>
      <p:sp>
        <p:nvSpPr>
          <p:cNvPr id="1111" name="Google Shape;1111;p89"/>
          <p:cNvSpPr txBox="1"/>
          <p:nvPr/>
        </p:nvSpPr>
        <p:spPr>
          <a:xfrm>
            <a:off x="7241250" y="1364450"/>
            <a:ext cx="714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=</a:t>
            </a:r>
            <a:endParaRPr b="1" sz="2400">
              <a:solidFill>
                <a:schemeClr val="accent5"/>
              </a:solidFill>
            </a:endParaRPr>
          </a:p>
        </p:txBody>
      </p:sp>
      <p:sp>
        <p:nvSpPr>
          <p:cNvPr id="1112" name="Google Shape;1112;p89"/>
          <p:cNvSpPr txBox="1"/>
          <p:nvPr/>
        </p:nvSpPr>
        <p:spPr>
          <a:xfrm>
            <a:off x="3311850" y="3863600"/>
            <a:ext cx="714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!</a:t>
            </a:r>
            <a:endParaRPr b="1" sz="2400">
              <a:solidFill>
                <a:schemeClr val="accent5"/>
              </a:solidFill>
            </a:endParaRPr>
          </a:p>
        </p:txBody>
      </p:sp>
      <p:sp>
        <p:nvSpPr>
          <p:cNvPr id="1113" name="Google Shape;1113;p89"/>
          <p:cNvSpPr txBox="1"/>
          <p:nvPr/>
        </p:nvSpPr>
        <p:spPr>
          <a:xfrm>
            <a:off x="3944250" y="3924650"/>
            <a:ext cx="908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114" name="Google Shape;1114;p89"/>
          <p:cNvSpPr txBox="1"/>
          <p:nvPr/>
        </p:nvSpPr>
        <p:spPr>
          <a:xfrm>
            <a:off x="4923450" y="3924650"/>
            <a:ext cx="908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sp>
        <p:nvSpPr>
          <p:cNvPr id="1115" name="Google Shape;1115;p89"/>
          <p:cNvSpPr txBox="1"/>
          <p:nvPr/>
        </p:nvSpPr>
        <p:spPr>
          <a:xfrm>
            <a:off x="3311850" y="4397000"/>
            <a:ext cx="714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!</a:t>
            </a:r>
            <a:endParaRPr b="1" sz="2400">
              <a:solidFill>
                <a:schemeClr val="accent5"/>
              </a:solidFill>
            </a:endParaRPr>
          </a:p>
        </p:txBody>
      </p:sp>
      <p:sp>
        <p:nvSpPr>
          <p:cNvPr id="1116" name="Google Shape;1116;p89"/>
          <p:cNvSpPr txBox="1"/>
          <p:nvPr/>
        </p:nvSpPr>
        <p:spPr>
          <a:xfrm>
            <a:off x="3944250" y="4458050"/>
            <a:ext cx="908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117" name="Google Shape;1117;p89"/>
          <p:cNvSpPr txBox="1"/>
          <p:nvPr/>
        </p:nvSpPr>
        <p:spPr>
          <a:xfrm>
            <a:off x="4923450" y="4458050"/>
            <a:ext cx="908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endParaRPr b="1"/>
          </a:p>
        </p:txBody>
      </p:sp>
      <p:sp>
        <p:nvSpPr>
          <p:cNvPr id="1118" name="Google Shape;1118;p89"/>
          <p:cNvSpPr/>
          <p:nvPr/>
        </p:nvSpPr>
        <p:spPr>
          <a:xfrm>
            <a:off x="3328400" y="3863600"/>
            <a:ext cx="2362200" cy="1159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89"/>
          <p:cNvSpPr txBox="1"/>
          <p:nvPr/>
        </p:nvSpPr>
        <p:spPr>
          <a:xfrm>
            <a:off x="2997150" y="3477200"/>
            <a:ext cx="3149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</a:t>
            </a:r>
            <a:endParaRPr b="1"/>
          </a:p>
        </p:txBody>
      </p:sp>
      <p:sp>
        <p:nvSpPr>
          <p:cNvPr id="1120" name="Google Shape;1120;p89"/>
          <p:cNvSpPr txBox="1"/>
          <p:nvPr/>
        </p:nvSpPr>
        <p:spPr>
          <a:xfrm>
            <a:off x="4531050" y="3863600"/>
            <a:ext cx="714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=</a:t>
            </a:r>
            <a:endParaRPr b="1" sz="2400">
              <a:solidFill>
                <a:schemeClr val="accent5"/>
              </a:solidFill>
            </a:endParaRPr>
          </a:p>
        </p:txBody>
      </p:sp>
      <p:sp>
        <p:nvSpPr>
          <p:cNvPr id="1121" name="Google Shape;1121;p89"/>
          <p:cNvSpPr txBox="1"/>
          <p:nvPr/>
        </p:nvSpPr>
        <p:spPr>
          <a:xfrm>
            <a:off x="4531050" y="4320800"/>
            <a:ext cx="714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=</a:t>
            </a:r>
            <a:endParaRPr b="1" sz="24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90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&amp;&amp;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27" name="Google Shape;1127;p90"/>
          <p:cNvSpPr txBox="1"/>
          <p:nvPr/>
        </p:nvSpPr>
        <p:spPr>
          <a:xfrm>
            <a:off x="311700" y="801650"/>
            <a:ext cx="4949100" cy="41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1A68"/>
                </a:solidFill>
              </a:rPr>
              <a:t>int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7E504F"/>
                </a:solidFill>
              </a:rPr>
              <a:t>hourOfDay</a:t>
            </a:r>
            <a:r>
              <a:rPr lang="en">
                <a:solidFill>
                  <a:schemeClr val="dk1"/>
                </a:solidFill>
              </a:rPr>
              <a:t> = 6;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931A6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if</a:t>
            </a:r>
            <a:r>
              <a:rPr lang="en" sz="1350">
                <a:solidFill>
                  <a:schemeClr val="dk1"/>
                </a:solidFill>
              </a:rPr>
              <a:t>((</a:t>
            </a:r>
            <a:r>
              <a:rPr lang="en" sz="1350">
                <a:solidFill>
                  <a:srgbClr val="7E504F"/>
                </a:solidFill>
              </a:rPr>
              <a:t>hourOfDay</a:t>
            </a:r>
            <a:r>
              <a:rPr lang="en" sz="1350">
                <a:solidFill>
                  <a:schemeClr val="dk1"/>
                </a:solidFill>
              </a:rPr>
              <a:t> &gt; 4 ) &amp;&amp; (</a:t>
            </a:r>
            <a:r>
              <a:rPr lang="en" sz="1350">
                <a:solidFill>
                  <a:srgbClr val="7E504F"/>
                </a:solidFill>
              </a:rPr>
              <a:t>hourOfDay</a:t>
            </a:r>
            <a:r>
              <a:rPr lang="en" sz="1350">
                <a:solidFill>
                  <a:schemeClr val="dk1"/>
                </a:solidFill>
              </a:rPr>
              <a:t> &lt; 9)){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"breakfast time"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else</a:t>
            </a:r>
            <a:r>
              <a:rPr lang="en" sz="1350">
                <a:solidFill>
                  <a:schemeClr val="dk1"/>
                </a:solidFill>
              </a:rPr>
              <a:t>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"eat something else"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		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1A6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1A68"/>
              </a:solidFill>
            </a:endParaRPr>
          </a:p>
        </p:txBody>
      </p:sp>
      <p:sp>
        <p:nvSpPr>
          <p:cNvPr id="1128" name="Google Shape;1128;p90"/>
          <p:cNvSpPr txBox="1"/>
          <p:nvPr/>
        </p:nvSpPr>
        <p:spPr>
          <a:xfrm>
            <a:off x="311700" y="314275"/>
            <a:ext cx="49491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Syntax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129" name="Google Shape;1129;p90"/>
          <p:cNvSpPr txBox="1"/>
          <p:nvPr/>
        </p:nvSpPr>
        <p:spPr>
          <a:xfrm>
            <a:off x="5582350" y="1870350"/>
            <a:ext cx="3204600" cy="129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breakfast time</a:t>
            </a:r>
            <a:endParaRPr/>
          </a:p>
        </p:txBody>
      </p:sp>
      <p:sp>
        <p:nvSpPr>
          <p:cNvPr id="1130" name="Google Shape;1130;p90"/>
          <p:cNvSpPr/>
          <p:nvPr/>
        </p:nvSpPr>
        <p:spPr>
          <a:xfrm>
            <a:off x="5663475" y="471797"/>
            <a:ext cx="1171200" cy="9513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90"/>
          <p:cNvSpPr/>
          <p:nvPr/>
        </p:nvSpPr>
        <p:spPr>
          <a:xfrm>
            <a:off x="5683300" y="943875"/>
            <a:ext cx="926400" cy="24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hourOfDay</a:t>
            </a:r>
            <a:endParaRPr sz="900"/>
          </a:p>
        </p:txBody>
      </p:sp>
      <p:sp>
        <p:nvSpPr>
          <p:cNvPr id="1132" name="Google Shape;1132;p90"/>
          <p:cNvSpPr txBox="1"/>
          <p:nvPr/>
        </p:nvSpPr>
        <p:spPr>
          <a:xfrm>
            <a:off x="5732565" y="569289"/>
            <a:ext cx="7500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int</a:t>
            </a:r>
            <a:endParaRPr sz="1300"/>
          </a:p>
        </p:txBody>
      </p:sp>
      <p:sp>
        <p:nvSpPr>
          <p:cNvPr id="1133" name="Google Shape;1133;p90"/>
          <p:cNvSpPr txBox="1"/>
          <p:nvPr/>
        </p:nvSpPr>
        <p:spPr>
          <a:xfrm>
            <a:off x="5854636" y="1122430"/>
            <a:ext cx="4821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6</a:t>
            </a:r>
            <a:endParaRPr sz="1300"/>
          </a:p>
        </p:txBody>
      </p:sp>
      <p:pic>
        <p:nvPicPr>
          <p:cNvPr id="1134" name="Google Shape;1134;p90"/>
          <p:cNvPicPr preferRelativeResize="0"/>
          <p:nvPr/>
        </p:nvPicPr>
        <p:blipFill rotWithShape="1">
          <a:blip r:embed="rId3">
            <a:alphaModFix/>
          </a:blip>
          <a:srcRect b="30781" l="0" r="0" t="0"/>
          <a:stretch/>
        </p:blipFill>
        <p:spPr>
          <a:xfrm>
            <a:off x="5187875" y="3257550"/>
            <a:ext cx="3790950" cy="183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5" name="Google Shape;1135;p90"/>
          <p:cNvPicPr preferRelativeResize="0"/>
          <p:nvPr/>
        </p:nvPicPr>
        <p:blipFill rotWithShape="1">
          <a:blip r:embed="rId4">
            <a:alphaModFix/>
          </a:blip>
          <a:srcRect b="13389" l="12535" r="11494" t="0"/>
          <a:stretch/>
        </p:blipFill>
        <p:spPr>
          <a:xfrm>
            <a:off x="6638475" y="3335575"/>
            <a:ext cx="889750" cy="67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91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&amp;&amp;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41" name="Google Shape;1141;p91"/>
          <p:cNvSpPr txBox="1"/>
          <p:nvPr/>
        </p:nvSpPr>
        <p:spPr>
          <a:xfrm>
            <a:off x="311700" y="801650"/>
            <a:ext cx="4949100" cy="41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1A68"/>
                </a:solidFill>
              </a:rPr>
              <a:t>int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7E504F"/>
                </a:solidFill>
              </a:rPr>
              <a:t>hourOfDay</a:t>
            </a:r>
            <a:r>
              <a:rPr lang="en">
                <a:solidFill>
                  <a:schemeClr val="dk1"/>
                </a:solidFill>
              </a:rPr>
              <a:t> = 11;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931A6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if</a:t>
            </a:r>
            <a:r>
              <a:rPr lang="en" sz="1350">
                <a:solidFill>
                  <a:schemeClr val="dk1"/>
                </a:solidFill>
              </a:rPr>
              <a:t>((</a:t>
            </a:r>
            <a:r>
              <a:rPr lang="en" sz="1350">
                <a:solidFill>
                  <a:srgbClr val="7E504F"/>
                </a:solidFill>
              </a:rPr>
              <a:t>hourOfDay</a:t>
            </a:r>
            <a:r>
              <a:rPr lang="en" sz="1350">
                <a:solidFill>
                  <a:schemeClr val="dk1"/>
                </a:solidFill>
              </a:rPr>
              <a:t> &gt; 4 ) &amp;&amp; (</a:t>
            </a:r>
            <a:r>
              <a:rPr lang="en" sz="1350">
                <a:solidFill>
                  <a:srgbClr val="7E504F"/>
                </a:solidFill>
              </a:rPr>
              <a:t>hourOfDay</a:t>
            </a:r>
            <a:r>
              <a:rPr lang="en" sz="1350">
                <a:solidFill>
                  <a:schemeClr val="dk1"/>
                </a:solidFill>
              </a:rPr>
              <a:t> &lt; 9)){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"breakfast time"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else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931A68"/>
                </a:solidFill>
              </a:rPr>
              <a:t>if</a:t>
            </a:r>
            <a:r>
              <a:rPr lang="en" sz="1350">
                <a:solidFill>
                  <a:schemeClr val="dk1"/>
                </a:solidFill>
              </a:rPr>
              <a:t>((</a:t>
            </a:r>
            <a:r>
              <a:rPr lang="en" sz="1350">
                <a:solidFill>
                  <a:srgbClr val="7E504F"/>
                </a:solidFill>
              </a:rPr>
              <a:t>hourOfDay</a:t>
            </a:r>
            <a:r>
              <a:rPr lang="en" sz="1350">
                <a:solidFill>
                  <a:schemeClr val="dk1"/>
                </a:solidFill>
              </a:rPr>
              <a:t> &gt;= 10 ) &amp;&amp; (</a:t>
            </a:r>
            <a:r>
              <a:rPr lang="en" sz="1350">
                <a:solidFill>
                  <a:srgbClr val="7E504F"/>
                </a:solidFill>
              </a:rPr>
              <a:t>hourOfDay</a:t>
            </a:r>
            <a:r>
              <a:rPr lang="en" sz="1350">
                <a:solidFill>
                  <a:schemeClr val="dk1"/>
                </a:solidFill>
              </a:rPr>
              <a:t> &lt; 12)){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"eat snack"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else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931A68"/>
                </a:solidFill>
              </a:rPr>
              <a:t>if</a:t>
            </a:r>
            <a:r>
              <a:rPr lang="en" sz="1350">
                <a:solidFill>
                  <a:schemeClr val="dk1"/>
                </a:solidFill>
              </a:rPr>
              <a:t>((</a:t>
            </a:r>
            <a:r>
              <a:rPr lang="en" sz="1350">
                <a:solidFill>
                  <a:srgbClr val="7E504F"/>
                </a:solidFill>
              </a:rPr>
              <a:t>hourOfDay</a:t>
            </a:r>
            <a:r>
              <a:rPr lang="en" sz="1350">
                <a:solidFill>
                  <a:schemeClr val="dk1"/>
                </a:solidFill>
              </a:rPr>
              <a:t> &gt;= 12 ) &amp;&amp; (</a:t>
            </a:r>
            <a:r>
              <a:rPr lang="en" sz="1350">
                <a:solidFill>
                  <a:srgbClr val="7E504F"/>
                </a:solidFill>
              </a:rPr>
              <a:t>hourOfDay</a:t>
            </a:r>
            <a:r>
              <a:rPr lang="en" sz="1350">
                <a:solidFill>
                  <a:schemeClr val="dk1"/>
                </a:solidFill>
              </a:rPr>
              <a:t> &lt;= 15)){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"eat lunch"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else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931A68"/>
                </a:solidFill>
              </a:rPr>
              <a:t>if</a:t>
            </a:r>
            <a:r>
              <a:rPr lang="en" sz="1350">
                <a:solidFill>
                  <a:schemeClr val="dk1"/>
                </a:solidFill>
              </a:rPr>
              <a:t>((</a:t>
            </a:r>
            <a:r>
              <a:rPr lang="en" sz="1350">
                <a:solidFill>
                  <a:srgbClr val="7E504F"/>
                </a:solidFill>
              </a:rPr>
              <a:t>hourOfDay</a:t>
            </a:r>
            <a:r>
              <a:rPr lang="en" sz="1350">
                <a:solidFill>
                  <a:schemeClr val="dk1"/>
                </a:solidFill>
              </a:rPr>
              <a:t> &gt; 15) &amp;&amp; (</a:t>
            </a:r>
            <a:r>
              <a:rPr lang="en" sz="1350">
                <a:solidFill>
                  <a:srgbClr val="7E504F"/>
                </a:solidFill>
              </a:rPr>
              <a:t>hourOfDay</a:t>
            </a:r>
            <a:r>
              <a:rPr lang="en" sz="1350">
                <a:solidFill>
                  <a:schemeClr val="dk1"/>
                </a:solidFill>
              </a:rPr>
              <a:t> &lt; 22)){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"eat dinner"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else</a:t>
            </a:r>
            <a:r>
              <a:rPr lang="en" sz="1350">
                <a:solidFill>
                  <a:schemeClr val="dk1"/>
                </a:solidFill>
              </a:rPr>
              <a:t>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"eat something else"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}</a:t>
            </a:r>
            <a:endParaRPr>
              <a:solidFill>
                <a:srgbClr val="931A68"/>
              </a:solidFill>
            </a:endParaRPr>
          </a:p>
        </p:txBody>
      </p:sp>
      <p:sp>
        <p:nvSpPr>
          <p:cNvPr id="1142" name="Google Shape;1142;p91"/>
          <p:cNvSpPr txBox="1"/>
          <p:nvPr/>
        </p:nvSpPr>
        <p:spPr>
          <a:xfrm>
            <a:off x="311700" y="314275"/>
            <a:ext cx="49491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Syntax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143" name="Google Shape;1143;p91"/>
          <p:cNvSpPr txBox="1"/>
          <p:nvPr/>
        </p:nvSpPr>
        <p:spPr>
          <a:xfrm>
            <a:off x="5582350" y="1641750"/>
            <a:ext cx="3204600" cy="129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eat snack</a:t>
            </a:r>
            <a:endParaRPr/>
          </a:p>
        </p:txBody>
      </p:sp>
      <p:sp>
        <p:nvSpPr>
          <p:cNvPr id="1144" name="Google Shape;1144;p91"/>
          <p:cNvSpPr/>
          <p:nvPr/>
        </p:nvSpPr>
        <p:spPr>
          <a:xfrm>
            <a:off x="5663475" y="471797"/>
            <a:ext cx="1171200" cy="9513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91"/>
          <p:cNvSpPr/>
          <p:nvPr/>
        </p:nvSpPr>
        <p:spPr>
          <a:xfrm>
            <a:off x="5683300" y="943875"/>
            <a:ext cx="926400" cy="24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hourOfDay</a:t>
            </a:r>
            <a:endParaRPr sz="900"/>
          </a:p>
        </p:txBody>
      </p:sp>
      <p:sp>
        <p:nvSpPr>
          <p:cNvPr id="1146" name="Google Shape;1146;p91"/>
          <p:cNvSpPr txBox="1"/>
          <p:nvPr/>
        </p:nvSpPr>
        <p:spPr>
          <a:xfrm>
            <a:off x="5732565" y="569289"/>
            <a:ext cx="7500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int</a:t>
            </a:r>
            <a:endParaRPr sz="1300"/>
          </a:p>
        </p:txBody>
      </p:sp>
      <p:sp>
        <p:nvSpPr>
          <p:cNvPr id="1147" name="Google Shape;1147;p91"/>
          <p:cNvSpPr txBox="1"/>
          <p:nvPr/>
        </p:nvSpPr>
        <p:spPr>
          <a:xfrm>
            <a:off x="5854636" y="1122430"/>
            <a:ext cx="4821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11</a:t>
            </a:r>
            <a:endParaRPr sz="1300"/>
          </a:p>
        </p:txBody>
      </p:sp>
      <p:pic>
        <p:nvPicPr>
          <p:cNvPr id="1148" name="Google Shape;1148;p91"/>
          <p:cNvPicPr preferRelativeResize="0"/>
          <p:nvPr/>
        </p:nvPicPr>
        <p:blipFill rotWithShape="1">
          <a:blip r:embed="rId3">
            <a:alphaModFix/>
          </a:blip>
          <a:srcRect b="6332" l="14592" r="7580" t="5101"/>
          <a:stretch/>
        </p:blipFill>
        <p:spPr>
          <a:xfrm rot="-5400000">
            <a:off x="5569551" y="3246125"/>
            <a:ext cx="1858502" cy="140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9" name="Google Shape;1149;p91"/>
          <p:cNvPicPr preferRelativeResize="0"/>
          <p:nvPr/>
        </p:nvPicPr>
        <p:blipFill rotWithShape="1">
          <a:blip r:embed="rId4">
            <a:alphaModFix/>
          </a:blip>
          <a:srcRect b="10740" l="0" r="0" t="6188"/>
          <a:stretch/>
        </p:blipFill>
        <p:spPr>
          <a:xfrm>
            <a:off x="7203750" y="3020025"/>
            <a:ext cx="1488600" cy="1860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if - else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349950" y="981525"/>
            <a:ext cx="84444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The condition within the parentheses is evaluated to make a decision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TRUE</a:t>
            </a:r>
            <a:r>
              <a:rPr lang="en" sz="1600">
                <a:solidFill>
                  <a:srgbClr val="595959"/>
                </a:solidFill>
              </a:rPr>
              <a:t> </a:t>
            </a:r>
            <a:r>
              <a:rPr lang="en" sz="1600" u="sng">
                <a:solidFill>
                  <a:schemeClr val="accent5"/>
                </a:solidFill>
              </a:rPr>
              <a:t>enter if</a:t>
            </a:r>
            <a:r>
              <a:rPr lang="en" sz="1600">
                <a:solidFill>
                  <a:srgbClr val="595959"/>
                </a:solidFill>
              </a:rPr>
              <a:t> block to execute the code in it 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FALSE</a:t>
            </a:r>
            <a:r>
              <a:rPr lang="en" sz="1600">
                <a:solidFill>
                  <a:srgbClr val="595959"/>
                </a:solidFill>
              </a:rPr>
              <a:t> </a:t>
            </a:r>
            <a:r>
              <a:rPr lang="en" sz="1600" u="sng">
                <a:solidFill>
                  <a:schemeClr val="accent5"/>
                </a:solidFill>
              </a:rPr>
              <a:t>skip if</a:t>
            </a:r>
            <a:r>
              <a:rPr lang="en" sz="1600">
                <a:solidFill>
                  <a:srgbClr val="595959"/>
                </a:solidFill>
              </a:rPr>
              <a:t> block, </a:t>
            </a:r>
            <a:r>
              <a:rPr lang="en" sz="1600" u="sng">
                <a:solidFill>
                  <a:schemeClr val="accent5"/>
                </a:solidFill>
              </a:rPr>
              <a:t>enter else</a:t>
            </a:r>
            <a:r>
              <a:rPr lang="en" sz="1600">
                <a:solidFill>
                  <a:srgbClr val="595959"/>
                </a:solidFill>
              </a:rPr>
              <a:t> block to execute the code in it</a:t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311850" y="1836900"/>
            <a:ext cx="8520600" cy="3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if ( CONDITION ) {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}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else{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>
                <a:solidFill>
                  <a:schemeClr val="accent5"/>
                </a:solidFill>
              </a:rPr>
            </a:br>
            <a:r>
              <a:rPr lang="en" sz="2400">
                <a:solidFill>
                  <a:schemeClr val="accent5"/>
                </a:solidFill>
              </a:rPr>
              <a:t>}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311850" y="662325"/>
            <a:ext cx="42603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97A7"/>
                </a:solidFill>
              </a:rPr>
              <a:t>How does it work?</a:t>
            </a:r>
            <a:endParaRPr sz="1800"/>
          </a:p>
        </p:txBody>
      </p:sp>
      <p:sp>
        <p:nvSpPr>
          <p:cNvPr id="133" name="Google Shape;133;p20"/>
          <p:cNvSpPr txBox="1"/>
          <p:nvPr/>
        </p:nvSpPr>
        <p:spPr>
          <a:xfrm>
            <a:off x="852825" y="2304427"/>
            <a:ext cx="50475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Block of code to execute if the condition is TRUE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852825" y="3747002"/>
            <a:ext cx="50475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Block of code to execute if the condition is </a:t>
            </a:r>
            <a:r>
              <a:rPr lang="en" sz="1600">
                <a:solidFill>
                  <a:schemeClr val="dk1"/>
                </a:solidFill>
              </a:rPr>
              <a:t>FALSE</a:t>
            </a:r>
            <a:endParaRPr sz="24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92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&amp;&amp;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55" name="Google Shape;1155;p92"/>
          <p:cNvSpPr txBox="1"/>
          <p:nvPr/>
        </p:nvSpPr>
        <p:spPr>
          <a:xfrm>
            <a:off x="311700" y="801650"/>
            <a:ext cx="4949100" cy="41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1A68"/>
                </a:solidFill>
              </a:rPr>
              <a:t>int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7E504F"/>
                </a:solidFill>
              </a:rPr>
              <a:t>hourOfDay</a:t>
            </a:r>
            <a:r>
              <a:rPr lang="en">
                <a:solidFill>
                  <a:schemeClr val="dk1"/>
                </a:solidFill>
              </a:rPr>
              <a:t> = 13;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931A6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if</a:t>
            </a:r>
            <a:r>
              <a:rPr lang="en" sz="1350">
                <a:solidFill>
                  <a:schemeClr val="dk1"/>
                </a:solidFill>
              </a:rPr>
              <a:t>((</a:t>
            </a:r>
            <a:r>
              <a:rPr lang="en" sz="1350">
                <a:solidFill>
                  <a:srgbClr val="7E504F"/>
                </a:solidFill>
              </a:rPr>
              <a:t>hourOfDay</a:t>
            </a:r>
            <a:r>
              <a:rPr lang="en" sz="1350">
                <a:solidFill>
                  <a:schemeClr val="dk1"/>
                </a:solidFill>
              </a:rPr>
              <a:t> &gt; 4 ) &amp;&amp; (</a:t>
            </a:r>
            <a:r>
              <a:rPr lang="en" sz="1350">
                <a:solidFill>
                  <a:srgbClr val="7E504F"/>
                </a:solidFill>
              </a:rPr>
              <a:t>hourOfDay</a:t>
            </a:r>
            <a:r>
              <a:rPr lang="en" sz="1350">
                <a:solidFill>
                  <a:schemeClr val="dk1"/>
                </a:solidFill>
              </a:rPr>
              <a:t> &lt; 9)){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"breakfast time"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else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931A68"/>
                </a:solidFill>
              </a:rPr>
              <a:t>if</a:t>
            </a:r>
            <a:r>
              <a:rPr lang="en" sz="1350">
                <a:solidFill>
                  <a:schemeClr val="dk1"/>
                </a:solidFill>
              </a:rPr>
              <a:t>((</a:t>
            </a:r>
            <a:r>
              <a:rPr lang="en" sz="1350">
                <a:solidFill>
                  <a:srgbClr val="7E504F"/>
                </a:solidFill>
              </a:rPr>
              <a:t>hourOfDay</a:t>
            </a:r>
            <a:r>
              <a:rPr lang="en" sz="1350">
                <a:solidFill>
                  <a:schemeClr val="dk1"/>
                </a:solidFill>
              </a:rPr>
              <a:t> &gt;= 10 ) &amp;&amp; (</a:t>
            </a:r>
            <a:r>
              <a:rPr lang="en" sz="1350">
                <a:solidFill>
                  <a:srgbClr val="7E504F"/>
                </a:solidFill>
              </a:rPr>
              <a:t>hourOfDay</a:t>
            </a:r>
            <a:r>
              <a:rPr lang="en" sz="1350">
                <a:solidFill>
                  <a:schemeClr val="dk1"/>
                </a:solidFill>
              </a:rPr>
              <a:t> &lt; 12)){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"eat snack"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else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931A68"/>
                </a:solidFill>
              </a:rPr>
              <a:t>if</a:t>
            </a:r>
            <a:r>
              <a:rPr lang="en" sz="1350">
                <a:solidFill>
                  <a:schemeClr val="dk1"/>
                </a:solidFill>
              </a:rPr>
              <a:t>((</a:t>
            </a:r>
            <a:r>
              <a:rPr lang="en" sz="1350">
                <a:solidFill>
                  <a:srgbClr val="7E504F"/>
                </a:solidFill>
              </a:rPr>
              <a:t>hourOfDay</a:t>
            </a:r>
            <a:r>
              <a:rPr lang="en" sz="1350">
                <a:solidFill>
                  <a:schemeClr val="dk1"/>
                </a:solidFill>
              </a:rPr>
              <a:t> &gt;= 12 ) &amp;&amp; (</a:t>
            </a:r>
            <a:r>
              <a:rPr lang="en" sz="1350">
                <a:solidFill>
                  <a:srgbClr val="7E504F"/>
                </a:solidFill>
              </a:rPr>
              <a:t>hourOfDay</a:t>
            </a:r>
            <a:r>
              <a:rPr lang="en" sz="1350">
                <a:solidFill>
                  <a:schemeClr val="dk1"/>
                </a:solidFill>
              </a:rPr>
              <a:t> &lt;= 15)){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"eat lunch"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else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931A68"/>
                </a:solidFill>
              </a:rPr>
              <a:t>if</a:t>
            </a:r>
            <a:r>
              <a:rPr lang="en" sz="1350">
                <a:solidFill>
                  <a:schemeClr val="dk1"/>
                </a:solidFill>
              </a:rPr>
              <a:t>((</a:t>
            </a:r>
            <a:r>
              <a:rPr lang="en" sz="1350">
                <a:solidFill>
                  <a:srgbClr val="7E504F"/>
                </a:solidFill>
              </a:rPr>
              <a:t>hourOfDay</a:t>
            </a:r>
            <a:r>
              <a:rPr lang="en" sz="1350">
                <a:solidFill>
                  <a:schemeClr val="dk1"/>
                </a:solidFill>
              </a:rPr>
              <a:t> &gt; 15) &amp;&amp; (</a:t>
            </a:r>
            <a:r>
              <a:rPr lang="en" sz="1350">
                <a:solidFill>
                  <a:srgbClr val="7E504F"/>
                </a:solidFill>
              </a:rPr>
              <a:t>hourOfDay</a:t>
            </a:r>
            <a:r>
              <a:rPr lang="en" sz="1350">
                <a:solidFill>
                  <a:schemeClr val="dk1"/>
                </a:solidFill>
              </a:rPr>
              <a:t> &lt; 22)){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"eat dinner"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else</a:t>
            </a:r>
            <a:r>
              <a:rPr lang="en" sz="1350">
                <a:solidFill>
                  <a:schemeClr val="dk1"/>
                </a:solidFill>
              </a:rPr>
              <a:t>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"eat something else"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}</a:t>
            </a:r>
            <a:endParaRPr>
              <a:solidFill>
                <a:srgbClr val="931A68"/>
              </a:solidFill>
            </a:endParaRPr>
          </a:p>
        </p:txBody>
      </p:sp>
      <p:sp>
        <p:nvSpPr>
          <p:cNvPr id="1156" name="Google Shape;1156;p92"/>
          <p:cNvSpPr txBox="1"/>
          <p:nvPr/>
        </p:nvSpPr>
        <p:spPr>
          <a:xfrm>
            <a:off x="311700" y="314275"/>
            <a:ext cx="49491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Syntax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157" name="Google Shape;1157;p92"/>
          <p:cNvSpPr txBox="1"/>
          <p:nvPr/>
        </p:nvSpPr>
        <p:spPr>
          <a:xfrm>
            <a:off x="5582350" y="1641750"/>
            <a:ext cx="3204600" cy="129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eat lunch</a:t>
            </a:r>
            <a:endParaRPr/>
          </a:p>
        </p:txBody>
      </p:sp>
      <p:sp>
        <p:nvSpPr>
          <p:cNvPr id="1158" name="Google Shape;1158;p92"/>
          <p:cNvSpPr/>
          <p:nvPr/>
        </p:nvSpPr>
        <p:spPr>
          <a:xfrm>
            <a:off x="5663475" y="471797"/>
            <a:ext cx="1171200" cy="9513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92"/>
          <p:cNvSpPr/>
          <p:nvPr/>
        </p:nvSpPr>
        <p:spPr>
          <a:xfrm>
            <a:off x="5683300" y="943875"/>
            <a:ext cx="926400" cy="24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hourOfDay</a:t>
            </a:r>
            <a:endParaRPr sz="900"/>
          </a:p>
        </p:txBody>
      </p:sp>
      <p:sp>
        <p:nvSpPr>
          <p:cNvPr id="1160" name="Google Shape;1160;p92"/>
          <p:cNvSpPr txBox="1"/>
          <p:nvPr/>
        </p:nvSpPr>
        <p:spPr>
          <a:xfrm>
            <a:off x="5732565" y="569289"/>
            <a:ext cx="7500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int</a:t>
            </a:r>
            <a:endParaRPr sz="1300"/>
          </a:p>
        </p:txBody>
      </p:sp>
      <p:sp>
        <p:nvSpPr>
          <p:cNvPr id="1161" name="Google Shape;1161;p92"/>
          <p:cNvSpPr txBox="1"/>
          <p:nvPr/>
        </p:nvSpPr>
        <p:spPr>
          <a:xfrm>
            <a:off x="5854636" y="1122430"/>
            <a:ext cx="4821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13</a:t>
            </a:r>
            <a:endParaRPr sz="1300"/>
          </a:p>
        </p:txBody>
      </p:sp>
      <p:pic>
        <p:nvPicPr>
          <p:cNvPr id="1162" name="Google Shape;1162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0636" y="3203340"/>
            <a:ext cx="1021873" cy="931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3" name="Google Shape;1163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6550" y="3012750"/>
            <a:ext cx="2086414" cy="124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93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&amp;&amp;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69" name="Google Shape;1169;p93"/>
          <p:cNvSpPr txBox="1"/>
          <p:nvPr/>
        </p:nvSpPr>
        <p:spPr>
          <a:xfrm>
            <a:off x="311700" y="801650"/>
            <a:ext cx="4949100" cy="41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1A68"/>
                </a:solidFill>
              </a:rPr>
              <a:t>int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7E504F"/>
                </a:solidFill>
              </a:rPr>
              <a:t>hourOfDay</a:t>
            </a:r>
            <a:r>
              <a:rPr lang="en">
                <a:solidFill>
                  <a:schemeClr val="dk1"/>
                </a:solidFill>
              </a:rPr>
              <a:t> = 18;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931A6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if</a:t>
            </a:r>
            <a:r>
              <a:rPr lang="en" sz="1350">
                <a:solidFill>
                  <a:schemeClr val="dk1"/>
                </a:solidFill>
              </a:rPr>
              <a:t>((</a:t>
            </a:r>
            <a:r>
              <a:rPr lang="en" sz="1350">
                <a:solidFill>
                  <a:srgbClr val="7E504F"/>
                </a:solidFill>
              </a:rPr>
              <a:t>hourOfDay</a:t>
            </a:r>
            <a:r>
              <a:rPr lang="en" sz="1350">
                <a:solidFill>
                  <a:schemeClr val="dk1"/>
                </a:solidFill>
              </a:rPr>
              <a:t> &gt; 4 ) &amp;&amp; (</a:t>
            </a:r>
            <a:r>
              <a:rPr lang="en" sz="1350">
                <a:solidFill>
                  <a:srgbClr val="7E504F"/>
                </a:solidFill>
              </a:rPr>
              <a:t>hourOfDay</a:t>
            </a:r>
            <a:r>
              <a:rPr lang="en" sz="1350">
                <a:solidFill>
                  <a:schemeClr val="dk1"/>
                </a:solidFill>
              </a:rPr>
              <a:t> &lt; 9)){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"breakfast time"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else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931A68"/>
                </a:solidFill>
              </a:rPr>
              <a:t>if</a:t>
            </a:r>
            <a:r>
              <a:rPr lang="en" sz="1350">
                <a:solidFill>
                  <a:schemeClr val="dk1"/>
                </a:solidFill>
              </a:rPr>
              <a:t>((</a:t>
            </a:r>
            <a:r>
              <a:rPr lang="en" sz="1350">
                <a:solidFill>
                  <a:srgbClr val="7E504F"/>
                </a:solidFill>
              </a:rPr>
              <a:t>hourOfDay</a:t>
            </a:r>
            <a:r>
              <a:rPr lang="en" sz="1350">
                <a:solidFill>
                  <a:schemeClr val="dk1"/>
                </a:solidFill>
              </a:rPr>
              <a:t> &gt;= 10 ) &amp;&amp; (</a:t>
            </a:r>
            <a:r>
              <a:rPr lang="en" sz="1350">
                <a:solidFill>
                  <a:srgbClr val="7E504F"/>
                </a:solidFill>
              </a:rPr>
              <a:t>hourOfDay</a:t>
            </a:r>
            <a:r>
              <a:rPr lang="en" sz="1350">
                <a:solidFill>
                  <a:schemeClr val="dk1"/>
                </a:solidFill>
              </a:rPr>
              <a:t> &lt; 12)){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"eat snack"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else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931A68"/>
                </a:solidFill>
              </a:rPr>
              <a:t>if</a:t>
            </a:r>
            <a:r>
              <a:rPr lang="en" sz="1350">
                <a:solidFill>
                  <a:schemeClr val="dk1"/>
                </a:solidFill>
              </a:rPr>
              <a:t>((</a:t>
            </a:r>
            <a:r>
              <a:rPr lang="en" sz="1350">
                <a:solidFill>
                  <a:srgbClr val="7E504F"/>
                </a:solidFill>
              </a:rPr>
              <a:t>hourOfDay</a:t>
            </a:r>
            <a:r>
              <a:rPr lang="en" sz="1350">
                <a:solidFill>
                  <a:schemeClr val="dk1"/>
                </a:solidFill>
              </a:rPr>
              <a:t> &gt;= 12 ) &amp;&amp; (</a:t>
            </a:r>
            <a:r>
              <a:rPr lang="en" sz="1350">
                <a:solidFill>
                  <a:srgbClr val="7E504F"/>
                </a:solidFill>
              </a:rPr>
              <a:t>hourOfDay</a:t>
            </a:r>
            <a:r>
              <a:rPr lang="en" sz="1350">
                <a:solidFill>
                  <a:schemeClr val="dk1"/>
                </a:solidFill>
              </a:rPr>
              <a:t> &lt;= 15)){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"eat lunch"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else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931A68"/>
                </a:solidFill>
              </a:rPr>
              <a:t>if</a:t>
            </a:r>
            <a:r>
              <a:rPr lang="en" sz="1350">
                <a:solidFill>
                  <a:schemeClr val="dk1"/>
                </a:solidFill>
              </a:rPr>
              <a:t>((</a:t>
            </a:r>
            <a:r>
              <a:rPr lang="en" sz="1350">
                <a:solidFill>
                  <a:srgbClr val="7E504F"/>
                </a:solidFill>
              </a:rPr>
              <a:t>hourOfDay</a:t>
            </a:r>
            <a:r>
              <a:rPr lang="en" sz="1350">
                <a:solidFill>
                  <a:schemeClr val="dk1"/>
                </a:solidFill>
              </a:rPr>
              <a:t> &gt; 15) &amp;&amp; (</a:t>
            </a:r>
            <a:r>
              <a:rPr lang="en" sz="1350">
                <a:solidFill>
                  <a:srgbClr val="7E504F"/>
                </a:solidFill>
              </a:rPr>
              <a:t>hourOfDay</a:t>
            </a:r>
            <a:r>
              <a:rPr lang="en" sz="1350">
                <a:solidFill>
                  <a:schemeClr val="dk1"/>
                </a:solidFill>
              </a:rPr>
              <a:t> &lt; 22)){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"eat dinner"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else</a:t>
            </a:r>
            <a:r>
              <a:rPr lang="en" sz="1350">
                <a:solidFill>
                  <a:schemeClr val="dk1"/>
                </a:solidFill>
              </a:rPr>
              <a:t>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"eat something else"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}</a:t>
            </a:r>
            <a:endParaRPr>
              <a:solidFill>
                <a:srgbClr val="931A68"/>
              </a:solidFill>
            </a:endParaRPr>
          </a:p>
        </p:txBody>
      </p:sp>
      <p:sp>
        <p:nvSpPr>
          <p:cNvPr id="1170" name="Google Shape;1170;p93"/>
          <p:cNvSpPr txBox="1"/>
          <p:nvPr/>
        </p:nvSpPr>
        <p:spPr>
          <a:xfrm>
            <a:off x="311700" y="314275"/>
            <a:ext cx="49491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Syntax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171" name="Google Shape;1171;p93"/>
          <p:cNvSpPr txBox="1"/>
          <p:nvPr/>
        </p:nvSpPr>
        <p:spPr>
          <a:xfrm>
            <a:off x="5582350" y="1641750"/>
            <a:ext cx="3204600" cy="129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eat dinner</a:t>
            </a:r>
            <a:endParaRPr/>
          </a:p>
        </p:txBody>
      </p:sp>
      <p:sp>
        <p:nvSpPr>
          <p:cNvPr id="1172" name="Google Shape;1172;p93"/>
          <p:cNvSpPr/>
          <p:nvPr/>
        </p:nvSpPr>
        <p:spPr>
          <a:xfrm>
            <a:off x="5663475" y="471797"/>
            <a:ext cx="1171200" cy="9513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93"/>
          <p:cNvSpPr/>
          <p:nvPr/>
        </p:nvSpPr>
        <p:spPr>
          <a:xfrm>
            <a:off x="5683300" y="943875"/>
            <a:ext cx="926400" cy="24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hourOfDay</a:t>
            </a:r>
            <a:endParaRPr sz="900"/>
          </a:p>
        </p:txBody>
      </p:sp>
      <p:sp>
        <p:nvSpPr>
          <p:cNvPr id="1174" name="Google Shape;1174;p93"/>
          <p:cNvSpPr txBox="1"/>
          <p:nvPr/>
        </p:nvSpPr>
        <p:spPr>
          <a:xfrm>
            <a:off x="5732565" y="569289"/>
            <a:ext cx="7500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int</a:t>
            </a:r>
            <a:endParaRPr sz="1300"/>
          </a:p>
        </p:txBody>
      </p:sp>
      <p:sp>
        <p:nvSpPr>
          <p:cNvPr id="1175" name="Google Shape;1175;p93"/>
          <p:cNvSpPr txBox="1"/>
          <p:nvPr/>
        </p:nvSpPr>
        <p:spPr>
          <a:xfrm>
            <a:off x="5854636" y="1122430"/>
            <a:ext cx="4821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18</a:t>
            </a:r>
            <a:endParaRPr sz="1300"/>
          </a:p>
        </p:txBody>
      </p:sp>
      <p:pic>
        <p:nvPicPr>
          <p:cNvPr id="1176" name="Google Shape;1176;p93"/>
          <p:cNvPicPr preferRelativeResize="0"/>
          <p:nvPr/>
        </p:nvPicPr>
        <p:blipFill rotWithShape="1">
          <a:blip r:embed="rId3">
            <a:alphaModFix/>
          </a:blip>
          <a:srcRect b="18571" l="3858" r="38558" t="36373"/>
          <a:stretch/>
        </p:blipFill>
        <p:spPr>
          <a:xfrm>
            <a:off x="7335250" y="3392325"/>
            <a:ext cx="1271400" cy="766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7" name="Google Shape;1177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2350" y="3392325"/>
            <a:ext cx="1790825" cy="868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94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&amp;&amp;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83" name="Google Shape;1183;p94"/>
          <p:cNvSpPr txBox="1"/>
          <p:nvPr/>
        </p:nvSpPr>
        <p:spPr>
          <a:xfrm>
            <a:off x="311700" y="801650"/>
            <a:ext cx="4949100" cy="41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1A68"/>
                </a:solidFill>
              </a:rPr>
              <a:t>int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7E504F"/>
                </a:solidFill>
              </a:rPr>
              <a:t>hourOfDay</a:t>
            </a:r>
            <a:r>
              <a:rPr lang="en">
                <a:solidFill>
                  <a:schemeClr val="dk1"/>
                </a:solidFill>
              </a:rPr>
              <a:t> = 23;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931A6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if</a:t>
            </a:r>
            <a:r>
              <a:rPr lang="en" sz="1350">
                <a:solidFill>
                  <a:schemeClr val="dk1"/>
                </a:solidFill>
              </a:rPr>
              <a:t>((</a:t>
            </a:r>
            <a:r>
              <a:rPr lang="en" sz="1350">
                <a:solidFill>
                  <a:srgbClr val="7E504F"/>
                </a:solidFill>
              </a:rPr>
              <a:t>hourOfDay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chemeClr val="dk1"/>
                </a:solidFill>
              </a:rPr>
              <a:t>&gt;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chemeClr val="dk1"/>
                </a:solidFill>
              </a:rPr>
              <a:t>4</a:t>
            </a:r>
            <a:r>
              <a:rPr lang="en" sz="1350">
                <a:solidFill>
                  <a:schemeClr val="dk1"/>
                </a:solidFill>
              </a:rPr>
              <a:t> ) </a:t>
            </a:r>
            <a:r>
              <a:rPr lang="en" sz="1350">
                <a:solidFill>
                  <a:schemeClr val="dk1"/>
                </a:solidFill>
              </a:rPr>
              <a:t>&amp;&amp;</a:t>
            </a:r>
            <a:r>
              <a:rPr lang="en" sz="1350">
                <a:solidFill>
                  <a:schemeClr val="dk1"/>
                </a:solidFill>
              </a:rPr>
              <a:t> (</a:t>
            </a:r>
            <a:r>
              <a:rPr lang="en" sz="1350">
                <a:solidFill>
                  <a:srgbClr val="7E504F"/>
                </a:solidFill>
              </a:rPr>
              <a:t>hourOfDay</a:t>
            </a:r>
            <a:r>
              <a:rPr lang="en" sz="1350">
                <a:solidFill>
                  <a:schemeClr val="dk1"/>
                </a:solidFill>
              </a:rPr>
              <a:t> &lt; 9)){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"breakfast time"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else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931A68"/>
                </a:solidFill>
              </a:rPr>
              <a:t>if</a:t>
            </a:r>
            <a:r>
              <a:rPr lang="en" sz="1350">
                <a:solidFill>
                  <a:schemeClr val="dk1"/>
                </a:solidFill>
              </a:rPr>
              <a:t>((</a:t>
            </a:r>
            <a:r>
              <a:rPr lang="en" sz="1350">
                <a:solidFill>
                  <a:srgbClr val="7E504F"/>
                </a:solidFill>
              </a:rPr>
              <a:t>hourOfDay</a:t>
            </a:r>
            <a:r>
              <a:rPr lang="en" sz="1350">
                <a:solidFill>
                  <a:schemeClr val="dk1"/>
                </a:solidFill>
              </a:rPr>
              <a:t> &gt;= 10 ) &amp;&amp; (</a:t>
            </a:r>
            <a:r>
              <a:rPr lang="en" sz="1350">
                <a:solidFill>
                  <a:srgbClr val="7E504F"/>
                </a:solidFill>
              </a:rPr>
              <a:t>hourOfDay</a:t>
            </a:r>
            <a:r>
              <a:rPr lang="en" sz="1350">
                <a:solidFill>
                  <a:schemeClr val="dk1"/>
                </a:solidFill>
              </a:rPr>
              <a:t> &lt; 12)){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"eat snack"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else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931A68"/>
                </a:solidFill>
              </a:rPr>
              <a:t>if</a:t>
            </a:r>
            <a:r>
              <a:rPr lang="en" sz="1350">
                <a:solidFill>
                  <a:schemeClr val="dk1"/>
                </a:solidFill>
              </a:rPr>
              <a:t>((</a:t>
            </a:r>
            <a:r>
              <a:rPr lang="en" sz="1350">
                <a:solidFill>
                  <a:srgbClr val="7E504F"/>
                </a:solidFill>
              </a:rPr>
              <a:t>hourOfDay</a:t>
            </a:r>
            <a:r>
              <a:rPr lang="en" sz="1350">
                <a:solidFill>
                  <a:schemeClr val="dk1"/>
                </a:solidFill>
              </a:rPr>
              <a:t> &gt;= 12 ) &amp;&amp; (</a:t>
            </a:r>
            <a:r>
              <a:rPr lang="en" sz="1350">
                <a:solidFill>
                  <a:srgbClr val="7E504F"/>
                </a:solidFill>
              </a:rPr>
              <a:t>hourOfDay</a:t>
            </a:r>
            <a:r>
              <a:rPr lang="en" sz="1350">
                <a:solidFill>
                  <a:schemeClr val="dk1"/>
                </a:solidFill>
              </a:rPr>
              <a:t> &lt;= 15)){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"eat lunch"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else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931A68"/>
                </a:solidFill>
              </a:rPr>
              <a:t>if</a:t>
            </a:r>
            <a:r>
              <a:rPr lang="en" sz="1350">
                <a:solidFill>
                  <a:schemeClr val="dk1"/>
                </a:solidFill>
              </a:rPr>
              <a:t>((</a:t>
            </a:r>
            <a:r>
              <a:rPr lang="en" sz="1350">
                <a:solidFill>
                  <a:srgbClr val="7E504F"/>
                </a:solidFill>
              </a:rPr>
              <a:t>hourOfDay</a:t>
            </a:r>
            <a:r>
              <a:rPr lang="en" sz="1350">
                <a:solidFill>
                  <a:schemeClr val="dk1"/>
                </a:solidFill>
              </a:rPr>
              <a:t> &gt; 15) &amp;&amp; (</a:t>
            </a:r>
            <a:r>
              <a:rPr lang="en" sz="1350">
                <a:solidFill>
                  <a:srgbClr val="7E504F"/>
                </a:solidFill>
              </a:rPr>
              <a:t>hourOfDay</a:t>
            </a:r>
            <a:r>
              <a:rPr lang="en" sz="1350">
                <a:solidFill>
                  <a:schemeClr val="dk1"/>
                </a:solidFill>
              </a:rPr>
              <a:t> &lt; 22)){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"eat dinner"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else</a:t>
            </a:r>
            <a:r>
              <a:rPr lang="en" sz="1350">
                <a:solidFill>
                  <a:schemeClr val="dk1"/>
                </a:solidFill>
              </a:rPr>
              <a:t>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"eat something else"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}</a:t>
            </a:r>
            <a:endParaRPr>
              <a:solidFill>
                <a:srgbClr val="931A68"/>
              </a:solidFill>
            </a:endParaRPr>
          </a:p>
        </p:txBody>
      </p:sp>
      <p:sp>
        <p:nvSpPr>
          <p:cNvPr id="1184" name="Google Shape;1184;p94"/>
          <p:cNvSpPr txBox="1"/>
          <p:nvPr/>
        </p:nvSpPr>
        <p:spPr>
          <a:xfrm>
            <a:off x="311700" y="314275"/>
            <a:ext cx="49491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Syntax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185" name="Google Shape;1185;p94"/>
          <p:cNvSpPr txBox="1"/>
          <p:nvPr/>
        </p:nvSpPr>
        <p:spPr>
          <a:xfrm>
            <a:off x="5582350" y="1641750"/>
            <a:ext cx="3204600" cy="129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eat something else</a:t>
            </a:r>
            <a:endParaRPr/>
          </a:p>
        </p:txBody>
      </p:sp>
      <p:sp>
        <p:nvSpPr>
          <p:cNvPr id="1186" name="Google Shape;1186;p94"/>
          <p:cNvSpPr/>
          <p:nvPr/>
        </p:nvSpPr>
        <p:spPr>
          <a:xfrm>
            <a:off x="5663475" y="471797"/>
            <a:ext cx="1171200" cy="9513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94"/>
          <p:cNvSpPr/>
          <p:nvPr/>
        </p:nvSpPr>
        <p:spPr>
          <a:xfrm>
            <a:off x="5683300" y="943875"/>
            <a:ext cx="926400" cy="24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hourOfDay</a:t>
            </a:r>
            <a:endParaRPr sz="900"/>
          </a:p>
        </p:txBody>
      </p:sp>
      <p:sp>
        <p:nvSpPr>
          <p:cNvPr id="1188" name="Google Shape;1188;p94"/>
          <p:cNvSpPr txBox="1"/>
          <p:nvPr/>
        </p:nvSpPr>
        <p:spPr>
          <a:xfrm>
            <a:off x="5732565" y="569289"/>
            <a:ext cx="7500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int</a:t>
            </a:r>
            <a:endParaRPr sz="1300"/>
          </a:p>
        </p:txBody>
      </p:sp>
      <p:sp>
        <p:nvSpPr>
          <p:cNvPr id="1189" name="Google Shape;1189;p94"/>
          <p:cNvSpPr txBox="1"/>
          <p:nvPr/>
        </p:nvSpPr>
        <p:spPr>
          <a:xfrm>
            <a:off x="5854636" y="1122430"/>
            <a:ext cx="4821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23</a:t>
            </a:r>
            <a:endParaRPr sz="1300"/>
          </a:p>
        </p:txBody>
      </p:sp>
      <p:pic>
        <p:nvPicPr>
          <p:cNvPr id="1190" name="Google Shape;1190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9825" y="2982350"/>
            <a:ext cx="1903050" cy="19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95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||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96" name="Google Shape;1196;p95"/>
          <p:cNvSpPr txBox="1"/>
          <p:nvPr/>
        </p:nvSpPr>
        <p:spPr>
          <a:xfrm>
            <a:off x="311700" y="801650"/>
            <a:ext cx="4949100" cy="41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1A68"/>
                </a:solidFill>
              </a:rPr>
              <a:t>int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7E504F"/>
                </a:solidFill>
              </a:rPr>
              <a:t>hourOfDay</a:t>
            </a:r>
            <a:r>
              <a:rPr lang="en">
                <a:solidFill>
                  <a:schemeClr val="dk1"/>
                </a:solidFill>
              </a:rPr>
              <a:t> = 6;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931A6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if</a:t>
            </a:r>
            <a:r>
              <a:rPr lang="en" sz="1350">
                <a:solidFill>
                  <a:schemeClr val="dk1"/>
                </a:solidFill>
              </a:rPr>
              <a:t>((</a:t>
            </a:r>
            <a:r>
              <a:rPr lang="en" sz="1350">
                <a:solidFill>
                  <a:srgbClr val="7E504F"/>
                </a:solidFill>
              </a:rPr>
              <a:t>hourOfDay</a:t>
            </a:r>
            <a:r>
              <a:rPr lang="en" sz="1350">
                <a:solidFill>
                  <a:schemeClr val="dk1"/>
                </a:solidFill>
              </a:rPr>
              <a:t> &lt; 0 ) || (</a:t>
            </a:r>
            <a:r>
              <a:rPr lang="en" sz="1350">
                <a:solidFill>
                  <a:srgbClr val="7E504F"/>
                </a:solidFill>
              </a:rPr>
              <a:t>hourOfDay</a:t>
            </a:r>
            <a:r>
              <a:rPr lang="en" sz="1350">
                <a:solidFill>
                  <a:schemeClr val="dk1"/>
                </a:solidFill>
              </a:rPr>
              <a:t> &gt; 23)){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"not a valid time"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else</a:t>
            </a:r>
            <a:r>
              <a:rPr lang="en" sz="1350">
                <a:solidFill>
                  <a:schemeClr val="dk1"/>
                </a:solidFill>
              </a:rPr>
              <a:t>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"valid time"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		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1A6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1A68"/>
              </a:solidFill>
            </a:endParaRPr>
          </a:p>
        </p:txBody>
      </p:sp>
      <p:sp>
        <p:nvSpPr>
          <p:cNvPr id="1197" name="Google Shape;1197;p95"/>
          <p:cNvSpPr txBox="1"/>
          <p:nvPr/>
        </p:nvSpPr>
        <p:spPr>
          <a:xfrm>
            <a:off x="311700" y="314275"/>
            <a:ext cx="49491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Syntax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198" name="Google Shape;1198;p95"/>
          <p:cNvSpPr txBox="1"/>
          <p:nvPr/>
        </p:nvSpPr>
        <p:spPr>
          <a:xfrm>
            <a:off x="5582350" y="1870350"/>
            <a:ext cx="3204600" cy="129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valid time</a:t>
            </a:r>
            <a:endParaRPr/>
          </a:p>
        </p:txBody>
      </p:sp>
      <p:sp>
        <p:nvSpPr>
          <p:cNvPr id="1199" name="Google Shape;1199;p95"/>
          <p:cNvSpPr/>
          <p:nvPr/>
        </p:nvSpPr>
        <p:spPr>
          <a:xfrm>
            <a:off x="5663475" y="471797"/>
            <a:ext cx="1171200" cy="9513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95"/>
          <p:cNvSpPr/>
          <p:nvPr/>
        </p:nvSpPr>
        <p:spPr>
          <a:xfrm>
            <a:off x="5683300" y="943875"/>
            <a:ext cx="926400" cy="24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hourOfDay</a:t>
            </a:r>
            <a:endParaRPr sz="900"/>
          </a:p>
        </p:txBody>
      </p:sp>
      <p:sp>
        <p:nvSpPr>
          <p:cNvPr id="1201" name="Google Shape;1201;p95"/>
          <p:cNvSpPr txBox="1"/>
          <p:nvPr/>
        </p:nvSpPr>
        <p:spPr>
          <a:xfrm>
            <a:off x="5732565" y="569289"/>
            <a:ext cx="7500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int</a:t>
            </a:r>
            <a:endParaRPr sz="1300"/>
          </a:p>
        </p:txBody>
      </p:sp>
      <p:sp>
        <p:nvSpPr>
          <p:cNvPr id="1202" name="Google Shape;1202;p95"/>
          <p:cNvSpPr txBox="1"/>
          <p:nvPr/>
        </p:nvSpPr>
        <p:spPr>
          <a:xfrm>
            <a:off x="5854636" y="1122430"/>
            <a:ext cx="4821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6</a:t>
            </a:r>
            <a:endParaRPr sz="13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96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||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08" name="Google Shape;1208;p96"/>
          <p:cNvSpPr txBox="1"/>
          <p:nvPr/>
        </p:nvSpPr>
        <p:spPr>
          <a:xfrm>
            <a:off x="311700" y="801650"/>
            <a:ext cx="4949100" cy="41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1A68"/>
                </a:solidFill>
              </a:rPr>
              <a:t>int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7E504F"/>
                </a:solidFill>
              </a:rPr>
              <a:t>hourOfDay</a:t>
            </a:r>
            <a:r>
              <a:rPr lang="en">
                <a:solidFill>
                  <a:schemeClr val="dk1"/>
                </a:solidFill>
              </a:rPr>
              <a:t> = 25;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931A6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if</a:t>
            </a:r>
            <a:r>
              <a:rPr lang="en" sz="1350">
                <a:solidFill>
                  <a:schemeClr val="dk1"/>
                </a:solidFill>
              </a:rPr>
              <a:t>((</a:t>
            </a:r>
            <a:r>
              <a:rPr lang="en" sz="1350">
                <a:solidFill>
                  <a:srgbClr val="7E504F"/>
                </a:solidFill>
              </a:rPr>
              <a:t>hourOfDay</a:t>
            </a:r>
            <a:r>
              <a:rPr lang="en" sz="1350">
                <a:solidFill>
                  <a:schemeClr val="dk1"/>
                </a:solidFill>
              </a:rPr>
              <a:t> &lt; 0 ) || (</a:t>
            </a:r>
            <a:r>
              <a:rPr lang="en" sz="1350">
                <a:solidFill>
                  <a:srgbClr val="7E504F"/>
                </a:solidFill>
              </a:rPr>
              <a:t>hourOfDay</a:t>
            </a:r>
            <a:r>
              <a:rPr lang="en" sz="1350">
                <a:solidFill>
                  <a:schemeClr val="dk1"/>
                </a:solidFill>
              </a:rPr>
              <a:t> &gt; 23)){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"not a valid time"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else</a:t>
            </a:r>
            <a:r>
              <a:rPr lang="en" sz="1350">
                <a:solidFill>
                  <a:schemeClr val="dk1"/>
                </a:solidFill>
              </a:rPr>
              <a:t>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"valid time"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		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1A6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1A68"/>
              </a:solidFill>
            </a:endParaRPr>
          </a:p>
        </p:txBody>
      </p:sp>
      <p:sp>
        <p:nvSpPr>
          <p:cNvPr id="1209" name="Google Shape;1209;p96"/>
          <p:cNvSpPr txBox="1"/>
          <p:nvPr/>
        </p:nvSpPr>
        <p:spPr>
          <a:xfrm>
            <a:off x="311700" y="466675"/>
            <a:ext cx="49491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Syntax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210" name="Google Shape;1210;p96"/>
          <p:cNvSpPr txBox="1"/>
          <p:nvPr/>
        </p:nvSpPr>
        <p:spPr>
          <a:xfrm>
            <a:off x="5582350" y="1870350"/>
            <a:ext cx="3204600" cy="129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not a valid time</a:t>
            </a:r>
            <a:endParaRPr/>
          </a:p>
        </p:txBody>
      </p:sp>
      <p:sp>
        <p:nvSpPr>
          <p:cNvPr id="1211" name="Google Shape;1211;p96"/>
          <p:cNvSpPr/>
          <p:nvPr/>
        </p:nvSpPr>
        <p:spPr>
          <a:xfrm>
            <a:off x="5663475" y="471797"/>
            <a:ext cx="1171200" cy="9513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96"/>
          <p:cNvSpPr/>
          <p:nvPr/>
        </p:nvSpPr>
        <p:spPr>
          <a:xfrm>
            <a:off x="5683300" y="943875"/>
            <a:ext cx="926400" cy="24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hourOfDay</a:t>
            </a:r>
            <a:endParaRPr sz="900"/>
          </a:p>
        </p:txBody>
      </p:sp>
      <p:sp>
        <p:nvSpPr>
          <p:cNvPr id="1213" name="Google Shape;1213;p96"/>
          <p:cNvSpPr txBox="1"/>
          <p:nvPr/>
        </p:nvSpPr>
        <p:spPr>
          <a:xfrm>
            <a:off x="5732565" y="569289"/>
            <a:ext cx="7500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int</a:t>
            </a:r>
            <a:endParaRPr sz="1300"/>
          </a:p>
        </p:txBody>
      </p:sp>
      <p:sp>
        <p:nvSpPr>
          <p:cNvPr id="1214" name="Google Shape;1214;p96"/>
          <p:cNvSpPr txBox="1"/>
          <p:nvPr/>
        </p:nvSpPr>
        <p:spPr>
          <a:xfrm>
            <a:off x="5854636" y="1122430"/>
            <a:ext cx="4821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25</a:t>
            </a:r>
            <a:endParaRPr sz="13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9" name="Google Shape;1219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8900" y="59075"/>
            <a:ext cx="2069477" cy="2055465"/>
          </a:xfrm>
          <a:prstGeom prst="rect">
            <a:avLst/>
          </a:prstGeom>
          <a:noFill/>
          <a:ln>
            <a:noFill/>
          </a:ln>
        </p:spPr>
      </p:pic>
      <p:sp>
        <p:nvSpPr>
          <p:cNvPr id="1220" name="Google Shape;1220;p97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!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21" name="Google Shape;1221;p97"/>
          <p:cNvSpPr txBox="1"/>
          <p:nvPr/>
        </p:nvSpPr>
        <p:spPr>
          <a:xfrm>
            <a:off x="311700" y="1523400"/>
            <a:ext cx="7995300" cy="209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boolean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7E504F"/>
                </a:solidFill>
              </a:rPr>
              <a:t>isSunny</a:t>
            </a:r>
            <a:r>
              <a:rPr lang="en" sz="1350">
                <a:solidFill>
                  <a:schemeClr val="dk1"/>
                </a:solidFill>
              </a:rPr>
              <a:t> = </a:t>
            </a:r>
            <a:r>
              <a:rPr lang="en" sz="1350">
                <a:solidFill>
                  <a:srgbClr val="931A68"/>
                </a:solidFill>
              </a:rPr>
              <a:t>true</a:t>
            </a:r>
            <a:r>
              <a:rPr lang="en" sz="1350">
                <a:solidFill>
                  <a:schemeClr val="dk1"/>
                </a:solidFill>
              </a:rPr>
              <a:t>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931A6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if</a:t>
            </a:r>
            <a:r>
              <a:rPr lang="en" sz="1350">
                <a:solidFill>
                  <a:schemeClr val="dk1"/>
                </a:solidFill>
              </a:rPr>
              <a:t>( !</a:t>
            </a:r>
            <a:r>
              <a:rPr lang="en" sz="1350">
                <a:solidFill>
                  <a:srgbClr val="7E504F"/>
                </a:solidFill>
              </a:rPr>
              <a:t>isSunny</a:t>
            </a:r>
            <a:r>
              <a:rPr lang="en" sz="1350">
                <a:solidFill>
                  <a:schemeClr val="dk1"/>
                </a:solidFill>
              </a:rPr>
              <a:t>){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"Stay inside"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else</a:t>
            </a:r>
            <a:r>
              <a:rPr lang="en" sz="1350">
                <a:solidFill>
                  <a:schemeClr val="dk1"/>
                </a:solidFill>
              </a:rPr>
              <a:t>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"Go outdoors"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1A68"/>
              </a:solidFill>
            </a:endParaRPr>
          </a:p>
        </p:txBody>
      </p:sp>
      <p:sp>
        <p:nvSpPr>
          <p:cNvPr id="1222" name="Google Shape;1222;p97"/>
          <p:cNvSpPr txBox="1"/>
          <p:nvPr/>
        </p:nvSpPr>
        <p:spPr>
          <a:xfrm>
            <a:off x="311700" y="466675"/>
            <a:ext cx="4949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Syntax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223" name="Google Shape;1223;p97"/>
          <p:cNvSpPr txBox="1"/>
          <p:nvPr/>
        </p:nvSpPr>
        <p:spPr>
          <a:xfrm>
            <a:off x="3617875" y="1702375"/>
            <a:ext cx="3204600" cy="129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Go outdoors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" name="Google Shape;1228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6350" y="0"/>
            <a:ext cx="2140649" cy="2140649"/>
          </a:xfrm>
          <a:prstGeom prst="rect">
            <a:avLst/>
          </a:prstGeom>
          <a:noFill/>
          <a:ln>
            <a:noFill/>
          </a:ln>
        </p:spPr>
      </p:pic>
      <p:sp>
        <p:nvSpPr>
          <p:cNvPr id="1229" name="Google Shape;1229;p98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!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30" name="Google Shape;1230;p98"/>
          <p:cNvSpPr txBox="1"/>
          <p:nvPr/>
        </p:nvSpPr>
        <p:spPr>
          <a:xfrm>
            <a:off x="311700" y="466675"/>
            <a:ext cx="4949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Syntax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231" name="Google Shape;1231;p98"/>
          <p:cNvSpPr txBox="1"/>
          <p:nvPr/>
        </p:nvSpPr>
        <p:spPr>
          <a:xfrm>
            <a:off x="311700" y="1523400"/>
            <a:ext cx="7995300" cy="209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boolean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7E504F"/>
                </a:solidFill>
              </a:rPr>
              <a:t>isSunny</a:t>
            </a:r>
            <a:r>
              <a:rPr lang="en" sz="1350">
                <a:solidFill>
                  <a:schemeClr val="dk1"/>
                </a:solidFill>
              </a:rPr>
              <a:t> = </a:t>
            </a:r>
            <a:r>
              <a:rPr lang="en" sz="1350">
                <a:solidFill>
                  <a:srgbClr val="931A68"/>
                </a:solidFill>
              </a:rPr>
              <a:t>false</a:t>
            </a:r>
            <a:r>
              <a:rPr lang="en" sz="1350">
                <a:solidFill>
                  <a:schemeClr val="dk1"/>
                </a:solidFill>
              </a:rPr>
              <a:t>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931A6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if</a:t>
            </a:r>
            <a:r>
              <a:rPr lang="en" sz="1350">
                <a:solidFill>
                  <a:schemeClr val="dk1"/>
                </a:solidFill>
              </a:rPr>
              <a:t>( !</a:t>
            </a:r>
            <a:r>
              <a:rPr lang="en" sz="1350">
                <a:solidFill>
                  <a:srgbClr val="7E504F"/>
                </a:solidFill>
              </a:rPr>
              <a:t>isSunny </a:t>
            </a:r>
            <a:r>
              <a:rPr lang="en" sz="1350">
                <a:solidFill>
                  <a:schemeClr val="dk1"/>
                </a:solidFill>
              </a:rPr>
              <a:t>){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"Stay inside"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else</a:t>
            </a:r>
            <a:r>
              <a:rPr lang="en" sz="1350">
                <a:solidFill>
                  <a:schemeClr val="dk1"/>
                </a:solidFill>
              </a:rPr>
              <a:t>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    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"Go outdoors"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1A68"/>
              </a:solidFill>
            </a:endParaRPr>
          </a:p>
        </p:txBody>
      </p:sp>
      <p:sp>
        <p:nvSpPr>
          <p:cNvPr id="1232" name="Google Shape;1232;p98"/>
          <p:cNvSpPr txBox="1"/>
          <p:nvPr/>
        </p:nvSpPr>
        <p:spPr>
          <a:xfrm>
            <a:off x="3617875" y="1702375"/>
            <a:ext cx="3204600" cy="129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Stay inside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99"/>
          <p:cNvSpPr txBox="1"/>
          <p:nvPr>
            <p:ph type="title"/>
          </p:nvPr>
        </p:nvSpPr>
        <p:spPr>
          <a:xfrm>
            <a:off x="311700" y="43560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 </a:t>
            </a:r>
            <a:endParaRPr/>
          </a:p>
        </p:txBody>
      </p:sp>
      <p:sp>
        <p:nvSpPr>
          <p:cNvPr id="1238" name="Google Shape;1238;p99"/>
          <p:cNvSpPr txBox="1"/>
          <p:nvPr>
            <p:ph idx="1" type="body"/>
          </p:nvPr>
        </p:nvSpPr>
        <p:spPr>
          <a:xfrm>
            <a:off x="311700" y="981234"/>
            <a:ext cx="85206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your IDE create and run an application as per the instructions below.</a:t>
            </a:r>
            <a:endParaRPr/>
          </a:p>
        </p:txBody>
      </p:sp>
      <p:sp>
        <p:nvSpPr>
          <p:cNvPr id="1239" name="Google Shape;1239;p99"/>
          <p:cNvSpPr txBox="1"/>
          <p:nvPr/>
        </p:nvSpPr>
        <p:spPr>
          <a:xfrm>
            <a:off x="423150" y="1327425"/>
            <a:ext cx="8047200" cy="3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Take the following code and rewrite it using one if statement to produce the same result.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if</a:t>
            </a:r>
            <a:r>
              <a:rPr lang="en" sz="1350">
                <a:solidFill>
                  <a:schemeClr val="dk1"/>
                </a:solidFill>
              </a:rPr>
              <a:t> (</a:t>
            </a:r>
            <a:r>
              <a:rPr lang="en" sz="1350">
                <a:solidFill>
                  <a:srgbClr val="7E504F"/>
                </a:solidFill>
              </a:rPr>
              <a:t>x</a:t>
            </a:r>
            <a:r>
              <a:rPr lang="en" sz="1350">
                <a:solidFill>
                  <a:schemeClr val="dk1"/>
                </a:solidFill>
              </a:rPr>
              <a:t> &gt; 0) {</a:t>
            </a:r>
            <a:endParaRPr sz="135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if</a:t>
            </a:r>
            <a:r>
              <a:rPr lang="en" sz="1350">
                <a:solidFill>
                  <a:schemeClr val="dk1"/>
                </a:solidFill>
              </a:rPr>
              <a:t> (</a:t>
            </a:r>
            <a:r>
              <a:rPr lang="en" sz="1350">
                <a:solidFill>
                  <a:srgbClr val="7E504F"/>
                </a:solidFill>
              </a:rPr>
              <a:t>x</a:t>
            </a:r>
            <a:r>
              <a:rPr lang="en" sz="1350">
                <a:solidFill>
                  <a:schemeClr val="dk1"/>
                </a:solidFill>
              </a:rPr>
              <a:t> &lt; 10) 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		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"positive single digit number."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	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100"/>
          <p:cNvSpPr txBox="1"/>
          <p:nvPr>
            <p:ph type="title"/>
          </p:nvPr>
        </p:nvSpPr>
        <p:spPr>
          <a:xfrm>
            <a:off x="311700" y="43560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 </a:t>
            </a:r>
            <a:endParaRPr/>
          </a:p>
        </p:txBody>
      </p:sp>
      <p:sp>
        <p:nvSpPr>
          <p:cNvPr id="1245" name="Google Shape;1245;p100"/>
          <p:cNvSpPr txBox="1"/>
          <p:nvPr>
            <p:ph idx="1" type="body"/>
          </p:nvPr>
        </p:nvSpPr>
        <p:spPr>
          <a:xfrm>
            <a:off x="311700" y="981234"/>
            <a:ext cx="85206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your IDE create and run an application as per the instructions below.</a:t>
            </a:r>
            <a:endParaRPr/>
          </a:p>
        </p:txBody>
      </p:sp>
      <p:sp>
        <p:nvSpPr>
          <p:cNvPr id="1246" name="Google Shape;1246;p100"/>
          <p:cNvSpPr txBox="1"/>
          <p:nvPr/>
        </p:nvSpPr>
        <p:spPr>
          <a:xfrm>
            <a:off x="423150" y="1327425"/>
            <a:ext cx="8047200" cy="3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Take the following code and rewrite it using the logical OR operator in the if statement.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Convert to if-else from if -else if - else to produce the same result.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if</a:t>
            </a:r>
            <a:r>
              <a:rPr lang="en" sz="1350">
                <a:solidFill>
                  <a:schemeClr val="dk1"/>
                </a:solidFill>
              </a:rPr>
              <a:t> (</a:t>
            </a:r>
            <a:r>
              <a:rPr lang="en" sz="1350">
                <a:solidFill>
                  <a:srgbClr val="7E504F"/>
                </a:solidFill>
              </a:rPr>
              <a:t>x</a:t>
            </a:r>
            <a:r>
              <a:rPr lang="en" sz="1350">
                <a:solidFill>
                  <a:schemeClr val="dk1"/>
                </a:solidFill>
              </a:rPr>
              <a:t> &lt; 0) 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	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"invalid value"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else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931A68"/>
                </a:solidFill>
              </a:rPr>
              <a:t>if</a:t>
            </a:r>
            <a:r>
              <a:rPr lang="en" sz="1350">
                <a:solidFill>
                  <a:schemeClr val="dk1"/>
                </a:solidFill>
              </a:rPr>
              <a:t>(</a:t>
            </a:r>
            <a:r>
              <a:rPr lang="en" sz="1350">
                <a:solidFill>
                  <a:srgbClr val="7E504F"/>
                </a:solidFill>
              </a:rPr>
              <a:t>x</a:t>
            </a:r>
            <a:r>
              <a:rPr lang="en" sz="1350">
                <a:solidFill>
                  <a:schemeClr val="dk1"/>
                </a:solidFill>
              </a:rPr>
              <a:t> &gt; 9){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	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"invalid value"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else</a:t>
            </a:r>
            <a:r>
              <a:rPr lang="en" sz="1350">
                <a:solidFill>
                  <a:schemeClr val="dk1"/>
                </a:solidFill>
              </a:rPr>
              <a:t>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	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"valid value, positive single digit number."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101"/>
          <p:cNvSpPr txBox="1"/>
          <p:nvPr>
            <p:ph type="title"/>
          </p:nvPr>
        </p:nvSpPr>
        <p:spPr>
          <a:xfrm>
            <a:off x="311700" y="43560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 </a:t>
            </a:r>
            <a:endParaRPr/>
          </a:p>
        </p:txBody>
      </p:sp>
      <p:sp>
        <p:nvSpPr>
          <p:cNvPr id="1252" name="Google Shape;1252;p101"/>
          <p:cNvSpPr txBox="1"/>
          <p:nvPr>
            <p:ph idx="1" type="body"/>
          </p:nvPr>
        </p:nvSpPr>
        <p:spPr>
          <a:xfrm>
            <a:off x="311700" y="981234"/>
            <a:ext cx="85206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your IDE create and run an application as per the instructions below.</a:t>
            </a:r>
            <a:endParaRPr/>
          </a:p>
        </p:txBody>
      </p:sp>
      <p:sp>
        <p:nvSpPr>
          <p:cNvPr id="1253" name="Google Shape;1253;p101"/>
          <p:cNvSpPr txBox="1"/>
          <p:nvPr/>
        </p:nvSpPr>
        <p:spPr>
          <a:xfrm>
            <a:off x="423150" y="1327425"/>
            <a:ext cx="8047200" cy="3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Ask the user for the temperature as an int, and print the associated statement using </a:t>
            </a:r>
            <a:r>
              <a:rPr lang="en"/>
              <a:t>the below temperatures to make decisions.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Above 80 degrees - Go to the beach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Above 70 degrees - Go to the park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Above 60 degrees - Go for a walk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Above 50 degrees - Go to the movies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Above or equal to 40 degrees - Go to the billiards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Below 40 degrees - Stay home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Note: You can start with the example from the slides and modify it if you like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Branch </a:t>
            </a:r>
            <a:r>
              <a:rPr lang="en">
                <a:solidFill>
                  <a:schemeClr val="accent5"/>
                </a:solidFill>
              </a:rPr>
              <a:t>if - else</a:t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387900" y="1000075"/>
            <a:ext cx="530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How do</a:t>
            </a:r>
            <a:r>
              <a:rPr b="1" lang="en" sz="1800">
                <a:solidFill>
                  <a:schemeClr val="accent5"/>
                </a:solidFill>
              </a:rPr>
              <a:t> we use</a:t>
            </a:r>
            <a:r>
              <a:rPr b="1" lang="en" sz="1800">
                <a:solidFill>
                  <a:schemeClr val="accent5"/>
                </a:solidFill>
              </a:rPr>
              <a:t> an if-else statement in Java?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311850" y="1729125"/>
            <a:ext cx="30528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97A7"/>
                </a:solidFill>
              </a:rPr>
              <a:t>Syntax</a:t>
            </a:r>
            <a:endParaRPr b="1" sz="1600">
              <a:solidFill>
                <a:srgbClr val="0097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97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boolean isSunny = true;</a:t>
            </a:r>
            <a:endParaRPr sz="1600"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8900" y="516275"/>
            <a:ext cx="2069477" cy="2055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0125" y="2508094"/>
            <a:ext cx="3513874" cy="263540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307625" y="2698725"/>
            <a:ext cx="5307600" cy="23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if( isSunny ){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	System.out.println(“Go to the beach!”);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}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else{</a:t>
            </a:r>
            <a:endParaRPr sz="16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System.out.println(“Go to the movies.”);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3468850" y="1729125"/>
            <a:ext cx="1384500" cy="1353000"/>
          </a:xfrm>
          <a:prstGeom prst="cube">
            <a:avLst>
              <a:gd fmla="val 25000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3492298" y="2455650"/>
            <a:ext cx="985800" cy="29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isSunny</a:t>
            </a:r>
            <a:endParaRPr sz="1200"/>
          </a:p>
        </p:txBody>
      </p:sp>
      <p:sp>
        <p:nvSpPr>
          <p:cNvPr id="147" name="Google Shape;147;p21"/>
          <p:cNvSpPr txBox="1"/>
          <p:nvPr/>
        </p:nvSpPr>
        <p:spPr>
          <a:xfrm>
            <a:off x="3550531" y="1980600"/>
            <a:ext cx="8868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</a:t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3694850" y="2698725"/>
            <a:ext cx="5700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410950" y="1333275"/>
            <a:ext cx="29160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TRUE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102"/>
          <p:cNvSpPr txBox="1"/>
          <p:nvPr>
            <p:ph type="title"/>
          </p:nvPr>
        </p:nvSpPr>
        <p:spPr>
          <a:xfrm>
            <a:off x="311700" y="43560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 </a:t>
            </a:r>
            <a:endParaRPr/>
          </a:p>
        </p:txBody>
      </p:sp>
      <p:sp>
        <p:nvSpPr>
          <p:cNvPr id="1259" name="Google Shape;1259;p102"/>
          <p:cNvSpPr txBox="1"/>
          <p:nvPr>
            <p:ph idx="1" type="body"/>
          </p:nvPr>
        </p:nvSpPr>
        <p:spPr>
          <a:xfrm>
            <a:off x="311700" y="981234"/>
            <a:ext cx="85206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your IDE create and run an application as per the instructions below.</a:t>
            </a:r>
            <a:endParaRPr/>
          </a:p>
        </p:txBody>
      </p:sp>
      <p:sp>
        <p:nvSpPr>
          <p:cNvPr id="1260" name="Google Shape;1260;p102"/>
          <p:cNvSpPr txBox="1"/>
          <p:nvPr/>
        </p:nvSpPr>
        <p:spPr>
          <a:xfrm>
            <a:off x="423150" y="1332700"/>
            <a:ext cx="8520600" cy="3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the user for the </a:t>
            </a:r>
            <a:r>
              <a:rPr lang="en"/>
              <a:t>letter grade and </a:t>
            </a:r>
            <a:r>
              <a:rPr lang="en"/>
              <a:t>print the feedback based on the rules below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upper and lower case characters should produce the same 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 or a - AMAZING!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 or b - Bazinga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 or c - Cool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 or d - </a:t>
            </a:r>
            <a:r>
              <a:rPr lang="en">
                <a:solidFill>
                  <a:schemeClr val="dk2"/>
                </a:solidFill>
              </a:rPr>
              <a:t>It d</a:t>
            </a:r>
            <a:r>
              <a:rPr lang="en">
                <a:solidFill>
                  <a:schemeClr val="dk2"/>
                </a:solidFill>
              </a:rPr>
              <a:t>idn’t go so well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 or f  - </a:t>
            </a:r>
            <a:r>
              <a:rPr lang="en">
                <a:solidFill>
                  <a:schemeClr val="dk2"/>
                </a:solidFill>
              </a:rPr>
              <a:t>Next time will be better -  It didn’t go so well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Any other char - INVALID ENTRY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Note: You can write your application using either a </a:t>
            </a:r>
            <a:r>
              <a:rPr lang="en" sz="1200">
                <a:solidFill>
                  <a:schemeClr val="dk2"/>
                </a:solidFill>
              </a:rPr>
              <a:t>switch case</a:t>
            </a:r>
            <a:r>
              <a:rPr lang="en" sz="1200"/>
              <a:t>, or </a:t>
            </a:r>
            <a:r>
              <a:rPr lang="en" sz="1200">
                <a:solidFill>
                  <a:schemeClr val="dk2"/>
                </a:solidFill>
              </a:rPr>
              <a:t>if - else if - else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103"/>
          <p:cNvSpPr txBox="1"/>
          <p:nvPr>
            <p:ph type="title"/>
          </p:nvPr>
        </p:nvSpPr>
        <p:spPr>
          <a:xfrm>
            <a:off x="311700" y="43560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5 </a:t>
            </a:r>
            <a:endParaRPr/>
          </a:p>
        </p:txBody>
      </p:sp>
      <p:sp>
        <p:nvSpPr>
          <p:cNvPr id="1266" name="Google Shape;1266;p103"/>
          <p:cNvSpPr txBox="1"/>
          <p:nvPr>
            <p:ph idx="1" type="body"/>
          </p:nvPr>
        </p:nvSpPr>
        <p:spPr>
          <a:xfrm>
            <a:off x="311700" y="981234"/>
            <a:ext cx="85206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your IDE create and run an application as per the instructions below.</a:t>
            </a:r>
            <a:endParaRPr/>
          </a:p>
        </p:txBody>
      </p:sp>
      <p:sp>
        <p:nvSpPr>
          <p:cNvPr id="1267" name="Google Shape;1267;p103"/>
          <p:cNvSpPr txBox="1"/>
          <p:nvPr/>
        </p:nvSpPr>
        <p:spPr>
          <a:xfrm>
            <a:off x="423150" y="1332700"/>
            <a:ext cx="8520600" cy="3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the user for the degrees and the weather status of “yes”/“no” representing whether it is sunny or not.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the feedback based on the rules below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Whenever it is sunny print “SUNNY - Air is  ” , followed by the description from the list below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Whenever it is not sunny print “NOT SUNNY - Air is ”,  followed by the description from the list below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Above 95 - VERY HOT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Above 85 - HOT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Above 72 - WARM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Above or equal to 50 - COOL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Anything lower than 50 - COLD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104"/>
          <p:cNvSpPr txBox="1"/>
          <p:nvPr>
            <p:ph type="title"/>
          </p:nvPr>
        </p:nvSpPr>
        <p:spPr>
          <a:xfrm>
            <a:off x="311700" y="20700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6 </a:t>
            </a:r>
            <a:endParaRPr/>
          </a:p>
        </p:txBody>
      </p:sp>
      <p:sp>
        <p:nvSpPr>
          <p:cNvPr id="1273" name="Google Shape;1273;p104"/>
          <p:cNvSpPr txBox="1"/>
          <p:nvPr>
            <p:ph idx="1" type="body"/>
          </p:nvPr>
        </p:nvSpPr>
        <p:spPr>
          <a:xfrm>
            <a:off x="311700" y="676434"/>
            <a:ext cx="85206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your IDE create and run an application as per the instructions below.</a:t>
            </a:r>
            <a:endParaRPr/>
          </a:p>
        </p:txBody>
      </p:sp>
      <p:sp>
        <p:nvSpPr>
          <p:cNvPr id="1274" name="Google Shape;1274;p104"/>
          <p:cNvSpPr txBox="1"/>
          <p:nvPr/>
        </p:nvSpPr>
        <p:spPr>
          <a:xfrm>
            <a:off x="423150" y="1027900"/>
            <a:ext cx="8520600" cy="3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the “Guess My Number” game from the previous chapter.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 upon the application by</a:t>
            </a:r>
            <a:r>
              <a:rPr lang="en">
                <a:solidFill>
                  <a:schemeClr val="dk1"/>
                </a:solidFill>
              </a:rPr>
              <a:t> using</a:t>
            </a:r>
            <a:r>
              <a:rPr lang="en">
                <a:solidFill>
                  <a:schemeClr val="dk1"/>
                </a:solidFill>
              </a:rPr>
              <a:t> conditional statements to customize the output.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the user to guess the number as before.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the following feedback based on the rules below: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When the user’s guess is equal to the random number</a:t>
            </a:r>
            <a:endParaRPr>
              <a:solidFill>
                <a:schemeClr val="dk2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933FF"/>
                </a:solidFill>
              </a:rPr>
              <a:t>"Congrats! Your guess of "</a:t>
            </a:r>
            <a:r>
              <a:rPr lang="en" sz="1350">
                <a:solidFill>
                  <a:schemeClr val="dk1"/>
                </a:solidFill>
              </a:rPr>
              <a:t>+</a:t>
            </a:r>
            <a:r>
              <a:rPr lang="en" sz="1350">
                <a:solidFill>
                  <a:srgbClr val="7E504F"/>
                </a:solidFill>
              </a:rPr>
              <a:t>userGuess</a:t>
            </a:r>
            <a:r>
              <a:rPr lang="en" sz="1350">
                <a:solidFill>
                  <a:schemeClr val="dk1"/>
                </a:solidFill>
              </a:rPr>
              <a:t>+</a:t>
            </a:r>
            <a:r>
              <a:rPr lang="en" sz="1350">
                <a:solidFill>
                  <a:srgbClr val="3933FF"/>
                </a:solidFill>
              </a:rPr>
              <a:t>" was correct!"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When the user’s guess is greater than the random number</a:t>
            </a:r>
            <a:endParaRPr>
              <a:solidFill>
                <a:schemeClr val="dk2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933FF"/>
                </a:solidFill>
              </a:rPr>
              <a:t>"Your guess of "</a:t>
            </a:r>
            <a:r>
              <a:rPr lang="en" sz="1350">
                <a:solidFill>
                  <a:schemeClr val="dk1"/>
                </a:solidFill>
              </a:rPr>
              <a:t>+</a:t>
            </a:r>
            <a:r>
              <a:rPr lang="en" sz="1350">
                <a:solidFill>
                  <a:srgbClr val="7E504F"/>
                </a:solidFill>
              </a:rPr>
              <a:t>userGuess</a:t>
            </a:r>
            <a:r>
              <a:rPr lang="en" sz="1350">
                <a:solidFill>
                  <a:schemeClr val="dk1"/>
                </a:solidFill>
              </a:rPr>
              <a:t>+</a:t>
            </a:r>
            <a:r>
              <a:rPr lang="en" sz="1350">
                <a:solidFill>
                  <a:srgbClr val="3933FF"/>
                </a:solidFill>
              </a:rPr>
              <a:t>", is "</a:t>
            </a:r>
            <a:r>
              <a:rPr lang="en" sz="1350">
                <a:solidFill>
                  <a:schemeClr val="dk1"/>
                </a:solidFill>
              </a:rPr>
              <a:t>+</a:t>
            </a:r>
            <a:r>
              <a:rPr lang="en" sz="1350">
                <a:solidFill>
                  <a:srgbClr val="7E504F"/>
                </a:solidFill>
              </a:rPr>
              <a:t>diff</a:t>
            </a:r>
            <a:r>
              <a:rPr lang="en" sz="1350">
                <a:solidFill>
                  <a:schemeClr val="dk1"/>
                </a:solidFill>
              </a:rPr>
              <a:t>+</a:t>
            </a:r>
            <a:r>
              <a:rPr lang="en" sz="1350">
                <a:solidFill>
                  <a:srgbClr val="3933FF"/>
                </a:solidFill>
              </a:rPr>
              <a:t>" greater than the number I was thinking of, "</a:t>
            </a:r>
            <a:r>
              <a:rPr lang="en" sz="1350">
                <a:solidFill>
                  <a:schemeClr val="dk1"/>
                </a:solidFill>
              </a:rPr>
              <a:t>+</a:t>
            </a:r>
            <a:r>
              <a:rPr lang="en" sz="1350">
                <a:solidFill>
                  <a:srgbClr val="7E504F"/>
                </a:solidFill>
              </a:rPr>
              <a:t>randNum</a:t>
            </a:r>
            <a:endParaRPr sz="1350">
              <a:solidFill>
                <a:srgbClr val="3933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When the user’s guess is less than the random number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Print the difference in the two numbers as a positive value, followed by</a:t>
            </a:r>
            <a:endParaRPr>
              <a:solidFill>
                <a:schemeClr val="dk2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933FF"/>
                </a:solidFill>
              </a:rPr>
              <a:t>"Your guess of "</a:t>
            </a:r>
            <a:r>
              <a:rPr lang="en" sz="1350">
                <a:solidFill>
                  <a:schemeClr val="dk1"/>
                </a:solidFill>
              </a:rPr>
              <a:t>+</a:t>
            </a:r>
            <a:r>
              <a:rPr lang="en" sz="1350">
                <a:solidFill>
                  <a:srgbClr val="7E504F"/>
                </a:solidFill>
              </a:rPr>
              <a:t>userGuess</a:t>
            </a:r>
            <a:r>
              <a:rPr lang="en" sz="1350">
                <a:solidFill>
                  <a:schemeClr val="dk1"/>
                </a:solidFill>
              </a:rPr>
              <a:t>+</a:t>
            </a:r>
            <a:r>
              <a:rPr lang="en" sz="1350">
                <a:solidFill>
                  <a:srgbClr val="3933FF"/>
                </a:solidFill>
              </a:rPr>
              <a:t>", is "</a:t>
            </a:r>
            <a:r>
              <a:rPr lang="en" sz="1350">
                <a:solidFill>
                  <a:schemeClr val="dk1"/>
                </a:solidFill>
              </a:rPr>
              <a:t>+</a:t>
            </a:r>
            <a:r>
              <a:rPr lang="en" sz="1350">
                <a:solidFill>
                  <a:srgbClr val="7E504F"/>
                </a:solidFill>
              </a:rPr>
              <a:t>diff</a:t>
            </a:r>
            <a:r>
              <a:rPr lang="en" sz="1350">
                <a:solidFill>
                  <a:schemeClr val="dk1"/>
                </a:solidFill>
              </a:rPr>
              <a:t>+</a:t>
            </a:r>
            <a:r>
              <a:rPr lang="en" sz="1350">
                <a:solidFill>
                  <a:srgbClr val="3933FF"/>
                </a:solidFill>
              </a:rPr>
              <a:t>" less than the number I was thinking of, "</a:t>
            </a:r>
            <a:r>
              <a:rPr lang="en" sz="1350">
                <a:solidFill>
                  <a:schemeClr val="dk1"/>
                </a:solidFill>
              </a:rPr>
              <a:t>+</a:t>
            </a:r>
            <a:r>
              <a:rPr lang="en" sz="1350">
                <a:solidFill>
                  <a:srgbClr val="7E504F"/>
                </a:solidFill>
              </a:rPr>
              <a:t>randNum</a:t>
            </a:r>
            <a:endParaRPr sz="1350">
              <a:solidFill>
                <a:srgbClr val="3933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NOTE: The difference in the two numbers is always presented as a positive value. Hint: Math.abs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