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389ce28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389ce28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7a132145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7a132145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7a132145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7a132145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389ce28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389ce28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7a132145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7a132145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060dbd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a060dbd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389ce28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389ce28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7a132145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7a132145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7a132145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7a132145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969ff19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969ff19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42776f85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42776f85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7a132145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97a132145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969ff19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9969ff19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969ff19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9969ff19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969ff196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9969ff196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969ff196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969ff196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969ff196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969ff196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969ff196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969ff196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969ff196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969ff196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97a13214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97a13214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9969ff1969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9969ff1969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42776f8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42776f8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bbf0820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ebbf0820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9969ff196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9969ff196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97a132145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97a132145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9969ff196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9969ff196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9969ff196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9969ff196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9969ff1969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9969ff1969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9969ff1969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9969ff1969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9969ff196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9969ff196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9389ce28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9389ce28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97a132145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97a132145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42776f85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42776f85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97b9f11d9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97b9f11d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9389ce28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9389ce28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97a132145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97a132145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97fcdb4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97fcdb4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97fcdb444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97fcdb444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97fcdb444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97fcdb444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97fcdb444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97fcdb444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97fcdb444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97fcdb444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97fcdb444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97fcdb444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97fcdb444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97fcdb444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42776f85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42776f85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97fcdb444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97fcdb444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9969ff196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9969ff196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9a060dbdd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9a060dbdd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9a060dbdd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9a060dbdd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97fcdb444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97fcdb444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9a060dbdd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9a060dbdd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9a060dbdd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9a060dbdd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9a060dbdd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9a060dbdd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97fcdb444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97fcdb444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97fcdb444e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97fcdb444e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42776f85a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42776f85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9a060dbdd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9a060dbdd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9a060dbdd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9a060dbdd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931A68"/>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42776f85a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42776f85a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2776f85a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42776f85a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42776f85a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42776f85a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Iteration (Loops)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 1 Chapter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a:t>
            </a:r>
            <a:r>
              <a:rPr lang="en"/>
              <a:t> </a:t>
            </a:r>
            <a:r>
              <a:rPr lang="en">
                <a:solidFill>
                  <a:schemeClr val="accent5"/>
                </a:solidFill>
              </a:rPr>
              <a:t>for</a:t>
            </a:r>
            <a:endParaRPr>
              <a:solidFill>
                <a:schemeClr val="accent5"/>
              </a:solidFill>
            </a:endParaRPr>
          </a:p>
        </p:txBody>
      </p:sp>
      <p:sp>
        <p:nvSpPr>
          <p:cNvPr id="200" name="Google Shape;200;p23"/>
          <p:cNvSpPr txBox="1"/>
          <p:nvPr/>
        </p:nvSpPr>
        <p:spPr>
          <a:xfrm>
            <a:off x="349950" y="1231675"/>
            <a:ext cx="8444400" cy="21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rPr>
              <a:t>Within the </a:t>
            </a:r>
            <a:r>
              <a:rPr lang="en" sz="1600">
                <a:solidFill>
                  <a:srgbClr val="595959"/>
                </a:solidFill>
              </a:rPr>
              <a:t>parentheses, the variable is initialized, the entry condition is specified, and the variable adjustment step is specified</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TRUE CONDITION</a:t>
            </a:r>
            <a:r>
              <a:rPr lang="en" sz="1600">
                <a:solidFill>
                  <a:srgbClr val="595959"/>
                </a:solidFill>
              </a:rPr>
              <a:t> </a:t>
            </a:r>
            <a:r>
              <a:rPr lang="en" sz="1600" u="sng">
                <a:solidFill>
                  <a:schemeClr val="accent5"/>
                </a:solidFill>
              </a:rPr>
              <a:t>enter loop</a:t>
            </a:r>
            <a:r>
              <a:rPr lang="en" sz="1600">
                <a:solidFill>
                  <a:srgbClr val="595959"/>
                </a:solidFill>
              </a:rPr>
              <a:t> block</a:t>
            </a:r>
            <a:endParaRPr sz="1600">
              <a:solidFill>
                <a:srgbClr val="595959"/>
              </a:solidFill>
            </a:endParaRPr>
          </a:p>
          <a:p>
            <a:pPr indent="-330200" lvl="1" marL="914400" rtl="0" algn="l">
              <a:lnSpc>
                <a:spcPct val="115000"/>
              </a:lnSpc>
              <a:spcBef>
                <a:spcPts val="0"/>
              </a:spcBef>
              <a:spcAft>
                <a:spcPts val="0"/>
              </a:spcAft>
              <a:buSzPts val="1600"/>
              <a:buChar char="○"/>
            </a:pPr>
            <a:r>
              <a:rPr lang="en" sz="1600">
                <a:solidFill>
                  <a:srgbClr val="595959"/>
                </a:solidFill>
              </a:rPr>
              <a:t>execute loop’s code block</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adjust loop’s iteration variable</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re-evaluate loop’s condition to determine re-entry</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FALSE CONDITION </a:t>
            </a:r>
            <a:r>
              <a:rPr lang="en" sz="1600" u="sng">
                <a:solidFill>
                  <a:schemeClr val="accent5"/>
                </a:solidFill>
              </a:rPr>
              <a:t>skip loop</a:t>
            </a:r>
            <a:r>
              <a:rPr lang="en" sz="1600">
                <a:solidFill>
                  <a:srgbClr val="595959"/>
                </a:solidFill>
              </a:rPr>
              <a:t> block</a:t>
            </a:r>
            <a:endParaRPr sz="1600">
              <a:solidFill>
                <a:srgbClr val="595959"/>
              </a:solidFill>
            </a:endParaRPr>
          </a:p>
        </p:txBody>
      </p:sp>
      <p:sp>
        <p:nvSpPr>
          <p:cNvPr id="201" name="Google Shape;201;p23"/>
          <p:cNvSpPr txBox="1"/>
          <p:nvPr/>
        </p:nvSpPr>
        <p:spPr>
          <a:xfrm>
            <a:off x="311700" y="3503300"/>
            <a:ext cx="8520600" cy="15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Structure</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rPr b="1" lang="en">
                <a:solidFill>
                  <a:schemeClr val="accent5"/>
                </a:solidFill>
              </a:rPr>
              <a:t>for</a:t>
            </a:r>
            <a:r>
              <a:rPr b="1" lang="en">
                <a:solidFill>
                  <a:schemeClr val="accent5"/>
                </a:solidFill>
              </a:rPr>
              <a:t> </a:t>
            </a:r>
            <a:r>
              <a:rPr lang="en">
                <a:solidFill>
                  <a:schemeClr val="accent5"/>
                </a:solidFill>
              </a:rPr>
              <a:t>( VARIABLE INITIALIZATION; CONDITIONAL EXPRESSION; INCREMENT or DECREMENT )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
        <p:nvSpPr>
          <p:cNvPr id="202" name="Google Shape;202;p23"/>
          <p:cNvSpPr txBox="1"/>
          <p:nvPr/>
        </p:nvSpPr>
        <p:spPr>
          <a:xfrm>
            <a:off x="311850" y="8909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203" name="Google Shape;203;p23"/>
          <p:cNvSpPr txBox="1"/>
          <p:nvPr/>
        </p:nvSpPr>
        <p:spPr>
          <a:xfrm>
            <a:off x="503000" y="4213250"/>
            <a:ext cx="6872700" cy="438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Block of code to execute each time the condition is TRUE	</a:t>
            </a:r>
            <a:endParaRPr sz="2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ppt_w</p:attrName>
                                        </p:attrNameLst>
                                      </p:cBhvr>
                                      <p:tavLst>
                                        <p:tav fmla="" tm="0">
                                          <p:val>
                                            <p:strVal val="0"/>
                                          </p:val>
                                        </p:tav>
                                        <p:tav fmla="" tm="100000">
                                          <p:val>
                                            <p:strVal val="#ppt_w"/>
                                          </p:val>
                                        </p:tav>
                                      </p:tavLst>
                                    </p:anim>
                                    <p:anim calcmode="lin" valueType="num">
                                      <p:cBhvr additive="base">
                                        <p:cTn dur="1000"/>
                                        <p:tgtEl>
                                          <p:spTgt spid="20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p:nvPr/>
        </p:nvSpPr>
        <p:spPr>
          <a:xfrm rot="4964924">
            <a:off x="3582959" y="2629489"/>
            <a:ext cx="1773081" cy="2813071"/>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3173650" y="2461500"/>
            <a:ext cx="2724950" cy="967550"/>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210" name="Google Shape;210;p24"/>
          <p:cNvSpPr/>
          <p:nvPr/>
        </p:nvSpPr>
        <p:spPr>
          <a:xfrm>
            <a:off x="218675" y="1119525"/>
            <a:ext cx="1063500" cy="10833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229619" y="1701325"/>
            <a:ext cx="757200" cy="239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numCookies</a:t>
            </a:r>
            <a:endParaRPr sz="800"/>
          </a:p>
        </p:txBody>
      </p:sp>
      <p:sp>
        <p:nvSpPr>
          <p:cNvPr id="212" name="Google Shape;212;p24"/>
          <p:cNvSpPr txBox="1"/>
          <p:nvPr/>
        </p:nvSpPr>
        <p:spPr>
          <a:xfrm>
            <a:off x="277740" y="1320908"/>
            <a:ext cx="641400" cy="3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213" name="Google Shape;213;p24"/>
          <p:cNvSpPr txBox="1"/>
          <p:nvPr/>
        </p:nvSpPr>
        <p:spPr>
          <a:xfrm>
            <a:off x="382101" y="1895988"/>
            <a:ext cx="4122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214" name="Google Shape;214;p24"/>
          <p:cNvSpPr/>
          <p:nvPr/>
        </p:nvSpPr>
        <p:spPr>
          <a:xfrm>
            <a:off x="2924472" y="2751424"/>
            <a:ext cx="834600" cy="3879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txBox="1"/>
          <p:nvPr/>
        </p:nvSpPr>
        <p:spPr>
          <a:xfrm>
            <a:off x="3900556" y="3712296"/>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p:txBody>
      </p:sp>
      <p:pic>
        <p:nvPicPr>
          <p:cNvPr id="216" name="Google Shape;216;p24"/>
          <p:cNvPicPr preferRelativeResize="0"/>
          <p:nvPr/>
        </p:nvPicPr>
        <p:blipFill>
          <a:blip r:embed="rId3">
            <a:alphaModFix/>
          </a:blip>
          <a:stretch>
            <a:fillRect/>
          </a:stretch>
        </p:blipFill>
        <p:spPr>
          <a:xfrm>
            <a:off x="790453" y="2818272"/>
            <a:ext cx="1365521" cy="1021222"/>
          </a:xfrm>
          <a:prstGeom prst="rect">
            <a:avLst/>
          </a:prstGeom>
          <a:noFill/>
          <a:ln>
            <a:noFill/>
          </a:ln>
        </p:spPr>
      </p:pic>
      <p:pic>
        <p:nvPicPr>
          <p:cNvPr id="217" name="Google Shape;217;p24"/>
          <p:cNvPicPr preferRelativeResize="0"/>
          <p:nvPr/>
        </p:nvPicPr>
        <p:blipFill>
          <a:blip r:embed="rId3">
            <a:alphaModFix/>
          </a:blip>
          <a:stretch>
            <a:fillRect/>
          </a:stretch>
        </p:blipFill>
        <p:spPr>
          <a:xfrm>
            <a:off x="18600" y="3361273"/>
            <a:ext cx="1365521" cy="1021222"/>
          </a:xfrm>
          <a:prstGeom prst="rect">
            <a:avLst/>
          </a:prstGeom>
          <a:noFill/>
          <a:ln>
            <a:noFill/>
          </a:ln>
        </p:spPr>
      </p:pic>
      <p:pic>
        <p:nvPicPr>
          <p:cNvPr id="218" name="Google Shape;218;p24"/>
          <p:cNvPicPr preferRelativeResize="0"/>
          <p:nvPr/>
        </p:nvPicPr>
        <p:blipFill>
          <a:blip r:embed="rId3">
            <a:alphaModFix/>
          </a:blip>
          <a:stretch>
            <a:fillRect/>
          </a:stretch>
        </p:blipFill>
        <p:spPr>
          <a:xfrm>
            <a:off x="976828" y="3684528"/>
            <a:ext cx="1365521" cy="1021222"/>
          </a:xfrm>
          <a:prstGeom prst="rect">
            <a:avLst/>
          </a:prstGeom>
          <a:noFill/>
          <a:ln>
            <a:noFill/>
          </a:ln>
        </p:spPr>
      </p:pic>
      <p:sp>
        <p:nvSpPr>
          <p:cNvPr id="219" name="Google Shape;219;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for</a:t>
            </a:r>
            <a:endParaRPr>
              <a:solidFill>
                <a:schemeClr val="accent5"/>
              </a:solidFill>
            </a:endParaRPr>
          </a:p>
        </p:txBody>
      </p:sp>
      <p:sp>
        <p:nvSpPr>
          <p:cNvPr id="220" name="Google Shape;220;p24"/>
          <p:cNvSpPr txBox="1"/>
          <p:nvPr/>
        </p:nvSpPr>
        <p:spPr>
          <a:xfrm>
            <a:off x="311850" y="662325"/>
            <a:ext cx="16581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Syntax</a:t>
            </a:r>
            <a:endParaRPr sz="1800"/>
          </a:p>
        </p:txBody>
      </p:sp>
      <p:sp>
        <p:nvSpPr>
          <p:cNvPr id="221" name="Google Shape;221;p24"/>
          <p:cNvSpPr txBox="1"/>
          <p:nvPr/>
        </p:nvSpPr>
        <p:spPr>
          <a:xfrm>
            <a:off x="2112125" y="722275"/>
            <a:ext cx="6720300" cy="17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for( int numCookies = 3; numCookies &gt; 0; numCookies-- ){</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	System.out.println(“Eat a cookie”);</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0" lvl="0" marL="457200" rtl="0" algn="l">
              <a:spcBef>
                <a:spcPts val="0"/>
              </a:spcBef>
              <a:spcAft>
                <a:spcPts val="0"/>
              </a:spcAft>
              <a:buNone/>
            </a:pP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
        <p:nvSpPr>
          <p:cNvPr id="222" name="Google Shape;222;p24"/>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223" name="Google Shape;223;p24"/>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224" name="Google Shape;224;p24"/>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0</a:t>
            </a:r>
            <a:endParaRPr sz="1200"/>
          </a:p>
        </p:txBody>
      </p:sp>
      <p:sp>
        <p:nvSpPr>
          <p:cNvPr id="225" name="Google Shape;225;p24"/>
          <p:cNvSpPr/>
          <p:nvPr/>
        </p:nvSpPr>
        <p:spPr>
          <a:xfrm rot="5400000">
            <a:off x="4800475" y="3622900"/>
            <a:ext cx="1844100" cy="5223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txBox="1"/>
          <p:nvPr/>
        </p:nvSpPr>
        <p:spPr>
          <a:xfrm>
            <a:off x="6916281" y="3243946"/>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227" name="Google Shape;227;p24"/>
          <p:cNvSpPr txBox="1"/>
          <p:nvPr/>
        </p:nvSpPr>
        <p:spPr>
          <a:xfrm>
            <a:off x="6916281" y="3578533"/>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228" name="Google Shape;228;p24"/>
          <p:cNvSpPr txBox="1"/>
          <p:nvPr/>
        </p:nvSpPr>
        <p:spPr>
          <a:xfrm>
            <a:off x="6916281" y="3913121"/>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229" name="Google Shape;229;p24"/>
          <p:cNvSpPr txBox="1"/>
          <p:nvPr/>
        </p:nvSpPr>
        <p:spPr>
          <a:xfrm>
            <a:off x="6916274" y="2809592"/>
            <a:ext cx="1852200" cy="17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p:txBody>
      </p:sp>
      <p:sp>
        <p:nvSpPr>
          <p:cNvPr id="230" name="Google Shape;230;p24"/>
          <p:cNvSpPr txBox="1"/>
          <p:nvPr/>
        </p:nvSpPr>
        <p:spPr>
          <a:xfrm>
            <a:off x="2266150" y="2967725"/>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numCookies--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xit" presetID="2" presetSubtype="1">
                                  <p:stCondLst>
                                    <p:cond delay="0"/>
                                  </p:stCondLst>
                                  <p:childTnLst>
                                    <p:anim calcmode="lin" valueType="num">
                                      <p:cBhvr additive="base">
                                        <p:cTn dur="1000"/>
                                        <p:tgtEl>
                                          <p:spTgt spid="218"/>
                                        </p:tgtEl>
                                        <p:attrNameLst>
                                          <p:attrName>ppt_y</p:attrName>
                                        </p:attrNameLst>
                                      </p:cBhvr>
                                      <p:tavLst>
                                        <p:tav fmla="" tm="0">
                                          <p:val>
                                            <p:strVal val="#ppt_y"/>
                                          </p:val>
                                        </p:tav>
                                        <p:tav fmla="" tm="100000">
                                          <p:val>
                                            <p:strVal val="#ppt_y-1"/>
                                          </p:val>
                                        </p:tav>
                                      </p:tavLst>
                                    </p:anim>
                                    <p:set>
                                      <p:cBhvr>
                                        <p:cTn dur="1" fill="hold">
                                          <p:stCondLst>
                                            <p:cond delay="1000"/>
                                          </p:stCondLst>
                                        </p:cTn>
                                        <p:tgtEl>
                                          <p:spTgt spid="2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208"/>
                                        </p:tgtEl>
                                      </p:cBhvr>
                                    </p:animEffect>
                                    <p:set>
                                      <p:cBhvr>
                                        <p:cTn dur="1" fill="hold">
                                          <p:stCondLst>
                                            <p:cond delay="1000"/>
                                          </p:stCondLst>
                                        </p:cTn>
                                        <p:tgtEl>
                                          <p:spTgt spid="2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xit" presetID="2" presetSubtype="1">
                                  <p:stCondLst>
                                    <p:cond delay="0"/>
                                  </p:stCondLst>
                                  <p:childTnLst>
                                    <p:anim calcmode="lin" valueType="num">
                                      <p:cBhvr additive="base">
                                        <p:cTn dur="1000"/>
                                        <p:tgtEl>
                                          <p:spTgt spid="217"/>
                                        </p:tgtEl>
                                        <p:attrNameLst>
                                          <p:attrName>ppt_y</p:attrName>
                                        </p:attrNameLst>
                                      </p:cBhvr>
                                      <p:tavLst>
                                        <p:tav fmla="" tm="0">
                                          <p:val>
                                            <p:strVal val="#ppt_y"/>
                                          </p:val>
                                        </p:tav>
                                        <p:tav fmla="" tm="100000">
                                          <p:val>
                                            <p:strVal val="#ppt_y-1"/>
                                          </p:val>
                                        </p:tav>
                                      </p:tavLst>
                                    </p:anim>
                                    <p:set>
                                      <p:cBhvr>
                                        <p:cTn dur="1" fill="hold">
                                          <p:stCondLst>
                                            <p:cond delay="1000"/>
                                          </p:stCondLst>
                                        </p:cTn>
                                        <p:tgtEl>
                                          <p:spTgt spid="2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1000"/>
                                        <p:tgtEl>
                                          <p:spTgt spid="208"/>
                                        </p:tgtEl>
                                      </p:cBhvr>
                                    </p:animEffect>
                                    <p:set>
                                      <p:cBhvr>
                                        <p:cTn dur="1" fill="hold">
                                          <p:stCondLst>
                                            <p:cond delay="1000"/>
                                          </p:stCondLst>
                                        </p:cTn>
                                        <p:tgtEl>
                                          <p:spTgt spid="2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xit" presetID="2" presetSubtype="1">
                                  <p:stCondLst>
                                    <p:cond delay="0"/>
                                  </p:stCondLst>
                                  <p:childTnLst>
                                    <p:anim calcmode="lin" valueType="num">
                                      <p:cBhvr additive="base">
                                        <p:cTn dur="1000"/>
                                        <p:tgtEl>
                                          <p:spTgt spid="216"/>
                                        </p:tgtEl>
                                        <p:attrNameLst>
                                          <p:attrName>ppt_y</p:attrName>
                                        </p:attrNameLst>
                                      </p:cBhvr>
                                      <p:tavLst>
                                        <p:tav fmla="" tm="0">
                                          <p:val>
                                            <p:strVal val="#ppt_y"/>
                                          </p:val>
                                        </p:tav>
                                        <p:tav fmla="" tm="100000">
                                          <p:val>
                                            <p:strVal val="#ppt_y-1"/>
                                          </p:val>
                                        </p:tav>
                                      </p:tavLst>
                                    </p:anim>
                                    <p:set>
                                      <p:cBhvr>
                                        <p:cTn dur="1" fill="hold">
                                          <p:stCondLst>
                                            <p:cond delay="1000"/>
                                          </p:stCondLst>
                                        </p:cTn>
                                        <p:tgtEl>
                                          <p:spTgt spid="2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11000"/>
                            </p:stCondLst>
                            <p:childTnLst>
                              <p:par>
                                <p:cTn fill="hold" nodeType="afterEffect" presetClass="exit" presetID="10" presetSubtype="0">
                                  <p:stCondLst>
                                    <p:cond delay="0"/>
                                  </p:stCondLst>
                                  <p:childTnLst>
                                    <p:animEffect filter="fade" transition="out">
                                      <p:cBhvr>
                                        <p:cTn dur="1000"/>
                                        <p:tgtEl>
                                          <p:spTgt spid="208"/>
                                        </p:tgtEl>
                                      </p:cBhvr>
                                    </p:animEffect>
                                    <p:set>
                                      <p:cBhvr>
                                        <p:cTn dur="1" fill="hold">
                                          <p:stCondLst>
                                            <p:cond delay="1000"/>
                                          </p:stCondLst>
                                        </p:cTn>
                                        <p:tgtEl>
                                          <p:spTgt spid="208"/>
                                        </p:tgtEl>
                                        <p:attrNameLst>
                                          <p:attrName>style.visibility</p:attrName>
                                        </p:attrNameLst>
                                      </p:cBhvr>
                                      <p:to>
                                        <p:strVal val="hidden"/>
                                      </p:to>
                                    </p:se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while</a:t>
            </a:r>
            <a:endParaRPr>
              <a:solidFill>
                <a:schemeClr val="accent5"/>
              </a:solidFill>
            </a:endParaRPr>
          </a:p>
        </p:txBody>
      </p:sp>
      <p:sp>
        <p:nvSpPr>
          <p:cNvPr id="241" name="Google Shape;241;p26"/>
          <p:cNvSpPr txBox="1"/>
          <p:nvPr/>
        </p:nvSpPr>
        <p:spPr>
          <a:xfrm>
            <a:off x="349950" y="1286325"/>
            <a:ext cx="8444400" cy="19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rPr>
              <a:t>The condition within the parentheses is evaluated to decide whether </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TRUE CONDITION</a:t>
            </a:r>
            <a:r>
              <a:rPr lang="en" sz="1600">
                <a:solidFill>
                  <a:srgbClr val="595959"/>
                </a:solidFill>
              </a:rPr>
              <a:t> </a:t>
            </a:r>
            <a:r>
              <a:rPr lang="en" sz="1600" u="sng">
                <a:solidFill>
                  <a:schemeClr val="accent5"/>
                </a:solidFill>
              </a:rPr>
              <a:t>enter loop</a:t>
            </a:r>
            <a:r>
              <a:rPr lang="en" sz="1600">
                <a:solidFill>
                  <a:srgbClr val="595959"/>
                </a:solidFill>
              </a:rPr>
              <a:t> block</a:t>
            </a:r>
            <a:endParaRPr sz="1600">
              <a:solidFill>
                <a:srgbClr val="595959"/>
              </a:solidFill>
            </a:endParaRPr>
          </a:p>
          <a:p>
            <a:pPr indent="-330200" lvl="1" marL="914400" rtl="0" algn="l">
              <a:lnSpc>
                <a:spcPct val="115000"/>
              </a:lnSpc>
              <a:spcBef>
                <a:spcPts val="0"/>
              </a:spcBef>
              <a:spcAft>
                <a:spcPts val="0"/>
              </a:spcAft>
              <a:buSzPts val="1600"/>
              <a:buChar char="○"/>
            </a:pPr>
            <a:r>
              <a:rPr lang="en" sz="1600">
                <a:solidFill>
                  <a:srgbClr val="595959"/>
                </a:solidFill>
              </a:rPr>
              <a:t>execute loop’s code block</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adjust loop’s iteration variable</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re-evaluate loop’s condition to determine re-entry</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FALSE </a:t>
            </a:r>
            <a:r>
              <a:rPr lang="en" sz="1600">
                <a:solidFill>
                  <a:schemeClr val="dk1"/>
                </a:solidFill>
              </a:rPr>
              <a:t>CONDITION</a:t>
            </a:r>
            <a:r>
              <a:rPr lang="en" sz="1600">
                <a:solidFill>
                  <a:srgbClr val="595959"/>
                </a:solidFill>
              </a:rPr>
              <a:t> </a:t>
            </a:r>
            <a:r>
              <a:rPr lang="en" sz="1600" u="sng">
                <a:solidFill>
                  <a:schemeClr val="accent5"/>
                </a:solidFill>
              </a:rPr>
              <a:t>skip loop</a:t>
            </a:r>
            <a:r>
              <a:rPr lang="en" sz="1600">
                <a:solidFill>
                  <a:srgbClr val="595959"/>
                </a:solidFill>
              </a:rPr>
              <a:t> block</a:t>
            </a:r>
            <a:endParaRPr sz="1600">
              <a:solidFill>
                <a:srgbClr val="595959"/>
              </a:solidFill>
            </a:endParaRPr>
          </a:p>
        </p:txBody>
      </p:sp>
      <p:sp>
        <p:nvSpPr>
          <p:cNvPr id="242" name="Google Shape;242;p26"/>
          <p:cNvSpPr txBox="1"/>
          <p:nvPr/>
        </p:nvSpPr>
        <p:spPr>
          <a:xfrm>
            <a:off x="311850" y="3220900"/>
            <a:ext cx="8520600" cy="18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5"/>
                </a:solidFill>
              </a:rPr>
              <a:t>Structure</a:t>
            </a:r>
            <a:endParaRPr b="1">
              <a:solidFill>
                <a:schemeClr val="accent5"/>
              </a:solidFill>
            </a:endParaRPr>
          </a:p>
          <a:p>
            <a:pPr indent="0" lvl="0" marL="0" rtl="0" algn="l">
              <a:lnSpc>
                <a:spcPct val="100000"/>
              </a:lnSpc>
              <a:spcBef>
                <a:spcPts val="0"/>
              </a:spcBef>
              <a:spcAft>
                <a:spcPts val="0"/>
              </a:spcAft>
              <a:buClr>
                <a:schemeClr val="dk1"/>
              </a:buClr>
              <a:buSzPts val="1100"/>
              <a:buFont typeface="Arial"/>
              <a:buNone/>
            </a:pPr>
            <a:r>
              <a:rPr lang="en">
                <a:solidFill>
                  <a:schemeClr val="accent5"/>
                </a:solidFill>
              </a:rPr>
              <a:t>VARIABLE INITIALIZATION; </a:t>
            </a:r>
            <a:endParaRPr b="1">
              <a:solidFill>
                <a:schemeClr val="accent5"/>
              </a:solidFill>
            </a:endParaRPr>
          </a:p>
          <a:p>
            <a:pPr indent="0" lvl="0" marL="0" rtl="0" algn="l">
              <a:lnSpc>
                <a:spcPct val="100000"/>
              </a:lnSpc>
              <a:spcBef>
                <a:spcPts val="0"/>
              </a:spcBef>
              <a:spcAft>
                <a:spcPts val="0"/>
              </a:spcAft>
              <a:buNone/>
            </a:pPr>
            <a:r>
              <a:rPr b="1" lang="en">
                <a:solidFill>
                  <a:schemeClr val="accent5"/>
                </a:solidFill>
              </a:rPr>
              <a:t>while </a:t>
            </a:r>
            <a:r>
              <a:rPr lang="en">
                <a:solidFill>
                  <a:schemeClr val="accent5"/>
                </a:solidFill>
              </a:rPr>
              <a:t>( CONDITIONAL EXPRESSION ) {</a:t>
            </a:r>
            <a:endParaRPr>
              <a:solidFill>
                <a:schemeClr val="accent5"/>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Clr>
                <a:schemeClr val="dk1"/>
              </a:buClr>
              <a:buSzPts val="1100"/>
              <a:buFont typeface="Arial"/>
              <a:buNone/>
            </a:pPr>
            <a:r>
              <a:rPr lang="en">
                <a:solidFill>
                  <a:schemeClr val="accent5"/>
                </a:solidFill>
              </a:rPr>
              <a:t>  INCREMENT or DECREMENT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a:t>
            </a:r>
            <a:endParaRPr>
              <a:solidFill>
                <a:schemeClr val="accent5"/>
              </a:solidFill>
            </a:endParaRPr>
          </a:p>
        </p:txBody>
      </p:sp>
      <p:sp>
        <p:nvSpPr>
          <p:cNvPr id="243" name="Google Shape;243;p26"/>
          <p:cNvSpPr txBox="1"/>
          <p:nvPr/>
        </p:nvSpPr>
        <p:spPr>
          <a:xfrm>
            <a:off x="311850" y="890925"/>
            <a:ext cx="42603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244" name="Google Shape;244;p26"/>
          <p:cNvSpPr txBox="1"/>
          <p:nvPr/>
        </p:nvSpPr>
        <p:spPr>
          <a:xfrm>
            <a:off x="503000" y="4012991"/>
            <a:ext cx="6872700" cy="798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a:t>
            </a:r>
            <a:r>
              <a:rPr lang="en" sz="1600">
                <a:solidFill>
                  <a:schemeClr val="dk2"/>
                </a:solidFill>
              </a:rPr>
              <a:t>Block of code to execute each time the condition is TRUE	</a:t>
            </a:r>
            <a:endParaRPr sz="2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1000"/>
                                        <p:tgtEl>
                                          <p:spTgt spid="243"/>
                                        </p:tgtEl>
                                        <p:attrNameLst>
                                          <p:attrName>ppt_w</p:attrName>
                                        </p:attrNameLst>
                                      </p:cBhvr>
                                      <p:tavLst>
                                        <p:tav fmla="" tm="0">
                                          <p:val>
                                            <p:strVal val="0"/>
                                          </p:val>
                                        </p:tav>
                                        <p:tav fmla="" tm="100000">
                                          <p:val>
                                            <p:strVal val="#ppt_w"/>
                                          </p:val>
                                        </p:tav>
                                      </p:tavLst>
                                    </p:anim>
                                    <p:anim calcmode="lin" valueType="num">
                                      <p:cBhvr additive="base">
                                        <p:cTn dur="1000"/>
                                        <p:tgtEl>
                                          <p:spTgt spid="243"/>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p:nvPr/>
        </p:nvSpPr>
        <p:spPr>
          <a:xfrm rot="4964924">
            <a:off x="3582959" y="2629489"/>
            <a:ext cx="1773081" cy="2813071"/>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173650" y="2461500"/>
            <a:ext cx="2724950" cy="967550"/>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251" name="Google Shape;251;p27"/>
          <p:cNvSpPr/>
          <p:nvPr/>
        </p:nvSpPr>
        <p:spPr>
          <a:xfrm>
            <a:off x="218675" y="1119525"/>
            <a:ext cx="1063500" cy="10833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229619" y="1701325"/>
            <a:ext cx="757200" cy="239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numCookies</a:t>
            </a:r>
            <a:endParaRPr sz="800"/>
          </a:p>
        </p:txBody>
      </p:sp>
      <p:sp>
        <p:nvSpPr>
          <p:cNvPr id="253" name="Google Shape;253;p27"/>
          <p:cNvSpPr txBox="1"/>
          <p:nvPr/>
        </p:nvSpPr>
        <p:spPr>
          <a:xfrm>
            <a:off x="277740" y="1320908"/>
            <a:ext cx="641400" cy="3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254" name="Google Shape;254;p27"/>
          <p:cNvSpPr txBox="1"/>
          <p:nvPr/>
        </p:nvSpPr>
        <p:spPr>
          <a:xfrm>
            <a:off x="382101" y="1895988"/>
            <a:ext cx="4122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255" name="Google Shape;255;p27"/>
          <p:cNvSpPr/>
          <p:nvPr/>
        </p:nvSpPr>
        <p:spPr>
          <a:xfrm>
            <a:off x="2924472" y="2751424"/>
            <a:ext cx="834600" cy="3879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txBox="1"/>
          <p:nvPr/>
        </p:nvSpPr>
        <p:spPr>
          <a:xfrm>
            <a:off x="3900556" y="3712296"/>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p:txBody>
      </p:sp>
      <p:pic>
        <p:nvPicPr>
          <p:cNvPr id="257" name="Google Shape;257;p27"/>
          <p:cNvPicPr preferRelativeResize="0"/>
          <p:nvPr/>
        </p:nvPicPr>
        <p:blipFill>
          <a:blip r:embed="rId3">
            <a:alphaModFix/>
          </a:blip>
          <a:stretch>
            <a:fillRect/>
          </a:stretch>
        </p:blipFill>
        <p:spPr>
          <a:xfrm>
            <a:off x="790453" y="2818272"/>
            <a:ext cx="1365521" cy="1021222"/>
          </a:xfrm>
          <a:prstGeom prst="rect">
            <a:avLst/>
          </a:prstGeom>
          <a:noFill/>
          <a:ln>
            <a:noFill/>
          </a:ln>
        </p:spPr>
      </p:pic>
      <p:pic>
        <p:nvPicPr>
          <p:cNvPr id="258" name="Google Shape;258;p27"/>
          <p:cNvPicPr preferRelativeResize="0"/>
          <p:nvPr/>
        </p:nvPicPr>
        <p:blipFill>
          <a:blip r:embed="rId3">
            <a:alphaModFix/>
          </a:blip>
          <a:stretch>
            <a:fillRect/>
          </a:stretch>
        </p:blipFill>
        <p:spPr>
          <a:xfrm>
            <a:off x="18600" y="3361273"/>
            <a:ext cx="1365521" cy="1021222"/>
          </a:xfrm>
          <a:prstGeom prst="rect">
            <a:avLst/>
          </a:prstGeom>
          <a:noFill/>
          <a:ln>
            <a:noFill/>
          </a:ln>
        </p:spPr>
      </p:pic>
      <p:pic>
        <p:nvPicPr>
          <p:cNvPr id="259" name="Google Shape;259;p27"/>
          <p:cNvPicPr preferRelativeResize="0"/>
          <p:nvPr/>
        </p:nvPicPr>
        <p:blipFill>
          <a:blip r:embed="rId3">
            <a:alphaModFix/>
          </a:blip>
          <a:stretch>
            <a:fillRect/>
          </a:stretch>
        </p:blipFill>
        <p:spPr>
          <a:xfrm>
            <a:off x="976828" y="3684528"/>
            <a:ext cx="1365521" cy="1021222"/>
          </a:xfrm>
          <a:prstGeom prst="rect">
            <a:avLst/>
          </a:prstGeom>
          <a:noFill/>
          <a:ln>
            <a:noFill/>
          </a:ln>
        </p:spPr>
      </p:pic>
      <p:sp>
        <p:nvSpPr>
          <p:cNvPr id="260" name="Google Shape;260;p2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while</a:t>
            </a:r>
            <a:endParaRPr>
              <a:solidFill>
                <a:schemeClr val="accent5"/>
              </a:solidFill>
            </a:endParaRPr>
          </a:p>
        </p:txBody>
      </p:sp>
      <p:sp>
        <p:nvSpPr>
          <p:cNvPr id="261" name="Google Shape;261;p27"/>
          <p:cNvSpPr txBox="1"/>
          <p:nvPr/>
        </p:nvSpPr>
        <p:spPr>
          <a:xfrm>
            <a:off x="311850" y="662325"/>
            <a:ext cx="16581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Syntax</a:t>
            </a:r>
            <a:endParaRPr sz="1800"/>
          </a:p>
        </p:txBody>
      </p:sp>
      <p:sp>
        <p:nvSpPr>
          <p:cNvPr id="262" name="Google Shape;262;p27"/>
          <p:cNvSpPr txBox="1"/>
          <p:nvPr/>
        </p:nvSpPr>
        <p:spPr>
          <a:xfrm>
            <a:off x="2112125" y="722275"/>
            <a:ext cx="6720300" cy="1739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100"/>
              <a:buFont typeface="Arial"/>
              <a:buNone/>
            </a:pPr>
            <a:r>
              <a:rPr lang="en" sz="1600">
                <a:solidFill>
                  <a:schemeClr val="dk1"/>
                </a:solidFill>
              </a:rPr>
              <a:t>int numCookies = 3; </a:t>
            </a:r>
            <a:endParaRPr sz="1600">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600">
                <a:solidFill>
                  <a:schemeClr val="dk1"/>
                </a:solidFill>
              </a:rPr>
              <a:t>while( numCookies &gt; 0 ){</a:t>
            </a:r>
            <a:endParaRPr sz="1600">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600">
                <a:solidFill>
                  <a:schemeClr val="dk1"/>
                </a:solidFill>
              </a:rPr>
              <a:t>	System.out.println(“Eat a cookie”);</a:t>
            </a:r>
            <a:endParaRPr sz="1600">
              <a:solidFill>
                <a:schemeClr val="dk1"/>
              </a:solidFill>
            </a:endParaRPr>
          </a:p>
          <a:p>
            <a:pPr indent="0" lvl="0" marL="457200" rtl="0" algn="l">
              <a:lnSpc>
                <a:spcPct val="150000"/>
              </a:lnSpc>
              <a:spcBef>
                <a:spcPts val="0"/>
              </a:spcBef>
              <a:spcAft>
                <a:spcPts val="0"/>
              </a:spcAft>
              <a:buClr>
                <a:schemeClr val="dk1"/>
              </a:buClr>
              <a:buSzPts val="1100"/>
              <a:buFont typeface="Arial"/>
              <a:buNone/>
            </a:pPr>
            <a:r>
              <a:rPr lang="en" sz="1600">
                <a:solidFill>
                  <a:schemeClr val="dk1"/>
                </a:solidFill>
              </a:rPr>
              <a:t>	numCookies--;</a:t>
            </a:r>
            <a:endParaRPr sz="1600">
              <a:solidFill>
                <a:schemeClr val="dk1"/>
              </a:solidFill>
            </a:endParaRPr>
          </a:p>
          <a:p>
            <a:pPr indent="0" lvl="0" marL="457200" rtl="0" algn="l">
              <a:spcBef>
                <a:spcPts val="0"/>
              </a:spcBef>
              <a:spcAft>
                <a:spcPts val="0"/>
              </a:spcAft>
              <a:buNone/>
            </a:pPr>
            <a:r>
              <a:rPr lang="en" sz="1600">
                <a:solidFill>
                  <a:schemeClr val="dk1"/>
                </a:solidFill>
              </a:rPr>
              <a:t>}</a:t>
            </a:r>
            <a:endParaRPr sz="1600">
              <a:solidFill>
                <a:schemeClr val="dk1"/>
              </a:solidFill>
            </a:endParaRPr>
          </a:p>
        </p:txBody>
      </p:sp>
      <p:sp>
        <p:nvSpPr>
          <p:cNvPr id="263" name="Google Shape;263;p27"/>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264" name="Google Shape;264;p27"/>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265" name="Google Shape;265;p27"/>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0</a:t>
            </a:r>
            <a:endParaRPr sz="1200"/>
          </a:p>
        </p:txBody>
      </p:sp>
      <p:sp>
        <p:nvSpPr>
          <p:cNvPr id="266" name="Google Shape;266;p27"/>
          <p:cNvSpPr/>
          <p:nvPr/>
        </p:nvSpPr>
        <p:spPr>
          <a:xfrm rot="5400000">
            <a:off x="4800475" y="3622900"/>
            <a:ext cx="1844100" cy="5223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txBox="1"/>
          <p:nvPr/>
        </p:nvSpPr>
        <p:spPr>
          <a:xfrm>
            <a:off x="6916281" y="3243946"/>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268" name="Google Shape;268;p27"/>
          <p:cNvSpPr txBox="1"/>
          <p:nvPr/>
        </p:nvSpPr>
        <p:spPr>
          <a:xfrm>
            <a:off x="6916281" y="3578533"/>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269" name="Google Shape;269;p27"/>
          <p:cNvSpPr txBox="1"/>
          <p:nvPr/>
        </p:nvSpPr>
        <p:spPr>
          <a:xfrm>
            <a:off x="6916281" y="3913121"/>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270" name="Google Shape;270;p27"/>
          <p:cNvSpPr txBox="1"/>
          <p:nvPr/>
        </p:nvSpPr>
        <p:spPr>
          <a:xfrm>
            <a:off x="6916274" y="2809592"/>
            <a:ext cx="1852200" cy="17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p:txBody>
      </p:sp>
      <p:sp>
        <p:nvSpPr>
          <p:cNvPr id="271" name="Google Shape;271;p27"/>
          <p:cNvSpPr txBox="1"/>
          <p:nvPr/>
        </p:nvSpPr>
        <p:spPr>
          <a:xfrm>
            <a:off x="2266150" y="2967725"/>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numCookies--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xit" presetID="2" presetSubtype="1">
                                  <p:stCondLst>
                                    <p:cond delay="0"/>
                                  </p:stCondLst>
                                  <p:childTnLst>
                                    <p:anim calcmode="lin" valueType="num">
                                      <p:cBhvr additive="base">
                                        <p:cTn dur="1000"/>
                                        <p:tgtEl>
                                          <p:spTgt spid="259"/>
                                        </p:tgtEl>
                                        <p:attrNameLst>
                                          <p:attrName>ppt_y</p:attrName>
                                        </p:attrNameLst>
                                      </p:cBhvr>
                                      <p:tavLst>
                                        <p:tav fmla="" tm="0">
                                          <p:val>
                                            <p:strVal val="#ppt_y"/>
                                          </p:val>
                                        </p:tav>
                                        <p:tav fmla="" tm="100000">
                                          <p:val>
                                            <p:strVal val="#ppt_y-1"/>
                                          </p:val>
                                        </p:tav>
                                      </p:tavLst>
                                    </p:anim>
                                    <p:set>
                                      <p:cBhvr>
                                        <p:cTn dur="1" fill="hold">
                                          <p:stCondLst>
                                            <p:cond delay="1000"/>
                                          </p:stCondLst>
                                        </p:cTn>
                                        <p:tgtEl>
                                          <p:spTgt spid="2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1"/>
                                        </p:tgtEl>
                                      </p:cBhvr>
                                    </p:animEffect>
                                    <p:set>
                                      <p:cBhvr>
                                        <p:cTn dur="1" fill="hold">
                                          <p:stCondLst>
                                            <p:cond delay="1000"/>
                                          </p:stCondLst>
                                        </p:cTn>
                                        <p:tgtEl>
                                          <p:spTgt spid="271"/>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xit" presetID="2" presetSubtype="1">
                                  <p:stCondLst>
                                    <p:cond delay="0"/>
                                  </p:stCondLst>
                                  <p:childTnLst>
                                    <p:anim calcmode="lin" valueType="num">
                                      <p:cBhvr additive="base">
                                        <p:cTn dur="1000"/>
                                        <p:tgtEl>
                                          <p:spTgt spid="258"/>
                                        </p:tgtEl>
                                        <p:attrNameLst>
                                          <p:attrName>ppt_y</p:attrName>
                                        </p:attrNameLst>
                                      </p:cBhvr>
                                      <p:tavLst>
                                        <p:tav fmla="" tm="0">
                                          <p:val>
                                            <p:strVal val="#ppt_y"/>
                                          </p:val>
                                        </p:tav>
                                        <p:tav fmla="" tm="100000">
                                          <p:val>
                                            <p:strVal val="#ppt_y-1"/>
                                          </p:val>
                                        </p:tav>
                                      </p:tavLst>
                                    </p:anim>
                                    <p:set>
                                      <p:cBhvr>
                                        <p:cTn dur="1" fill="hold">
                                          <p:stCondLst>
                                            <p:cond delay="1000"/>
                                          </p:stCondLst>
                                        </p:cTn>
                                        <p:tgtEl>
                                          <p:spTgt spid="2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71"/>
                                        </p:tgtEl>
                                      </p:cBhvr>
                                    </p:animEffect>
                                    <p:set>
                                      <p:cBhvr>
                                        <p:cTn dur="1" fill="hold">
                                          <p:stCondLst>
                                            <p:cond delay="1000"/>
                                          </p:stCondLst>
                                        </p:cTn>
                                        <p:tgtEl>
                                          <p:spTgt spid="271"/>
                                        </p:tgtEl>
                                        <p:attrNameLst>
                                          <p:attrName>style.visibility</p:attrName>
                                        </p:attrNameLst>
                                      </p:cBhvr>
                                      <p:to>
                                        <p:strVal val="hidden"/>
                                      </p:to>
                                    </p:se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xit" presetID="2" presetSubtype="1">
                                  <p:stCondLst>
                                    <p:cond delay="0"/>
                                  </p:stCondLst>
                                  <p:childTnLst>
                                    <p:anim calcmode="lin" valueType="num">
                                      <p:cBhvr additive="base">
                                        <p:cTn dur="1000"/>
                                        <p:tgtEl>
                                          <p:spTgt spid="257"/>
                                        </p:tgtEl>
                                        <p:attrNameLst>
                                          <p:attrName>ppt_y</p:attrName>
                                        </p:attrNameLst>
                                      </p:cBhvr>
                                      <p:tavLst>
                                        <p:tav fmla="" tm="0">
                                          <p:val>
                                            <p:strVal val="#ppt_y"/>
                                          </p:val>
                                        </p:tav>
                                        <p:tav fmla="" tm="100000">
                                          <p:val>
                                            <p:strVal val="#ppt_y-1"/>
                                          </p:val>
                                        </p:tav>
                                      </p:tavLst>
                                    </p:anim>
                                    <p:set>
                                      <p:cBhvr>
                                        <p:cTn dur="1" fill="hold">
                                          <p:stCondLst>
                                            <p:cond delay="1000"/>
                                          </p:stCondLst>
                                        </p:cTn>
                                        <p:tgtEl>
                                          <p:spTgt spid="2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11000"/>
                            </p:stCondLst>
                            <p:childTnLst>
                              <p:par>
                                <p:cTn fill="hold" nodeType="afterEffect" presetClass="exit" presetID="10" presetSubtype="0">
                                  <p:stCondLst>
                                    <p:cond delay="0"/>
                                  </p:stCondLst>
                                  <p:childTnLst>
                                    <p:animEffect filter="fade" transition="out">
                                      <p:cBhvr>
                                        <p:cTn dur="1000"/>
                                        <p:tgtEl>
                                          <p:spTgt spid="249"/>
                                        </p:tgtEl>
                                      </p:cBhvr>
                                    </p:animEffect>
                                    <p:set>
                                      <p:cBhvr>
                                        <p:cTn dur="1" fill="hold">
                                          <p:stCondLst>
                                            <p:cond delay="1000"/>
                                          </p:stCondLst>
                                        </p:cTn>
                                        <p:tgtEl>
                                          <p:spTgt spid="249"/>
                                        </p:tgtEl>
                                        <p:attrNameLst>
                                          <p:attrName>style.visibility</p:attrName>
                                        </p:attrNameLst>
                                      </p:cBhvr>
                                      <p:to>
                                        <p:strVal val="hidden"/>
                                      </p:to>
                                    </p:se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xit" presetID="10" presetSubtype="0">
                                  <p:stCondLst>
                                    <p:cond delay="0"/>
                                  </p:stCondLst>
                                  <p:childTnLst>
                                    <p:animEffect filter="fade" transition="out">
                                      <p:cBhvr>
                                        <p:cTn dur="1000"/>
                                        <p:tgtEl>
                                          <p:spTgt spid="271"/>
                                        </p:tgtEl>
                                      </p:cBhvr>
                                    </p:animEffect>
                                    <p:set>
                                      <p:cBhvr>
                                        <p:cTn dur="1" fill="hold">
                                          <p:stCondLst>
                                            <p:cond delay="1000"/>
                                          </p:stCondLst>
                                        </p:cTn>
                                        <p:tgtEl>
                                          <p:spTgt spid="2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56"/>
                                        </p:tgtEl>
                                      </p:cBhvr>
                                    </p:animEffect>
                                    <p:set>
                                      <p:cBhvr>
                                        <p:cTn dur="1" fill="hold">
                                          <p:stCondLst>
                                            <p:cond delay="1000"/>
                                          </p:stCondLst>
                                        </p:cTn>
                                        <p:tgtEl>
                                          <p:spTgt spid="256"/>
                                        </p:tgtEl>
                                        <p:attrNameLst>
                                          <p:attrName>style.visibility</p:attrName>
                                        </p:attrNameLst>
                                      </p:cBhvr>
                                      <p:to>
                                        <p:strVal val="hidden"/>
                                      </p:to>
                                    </p:se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 while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do while</a:t>
            </a:r>
            <a:endParaRPr>
              <a:solidFill>
                <a:schemeClr val="accent5"/>
              </a:solidFill>
            </a:endParaRPr>
          </a:p>
        </p:txBody>
      </p:sp>
      <p:sp>
        <p:nvSpPr>
          <p:cNvPr id="282" name="Google Shape;282;p29"/>
          <p:cNvSpPr txBox="1"/>
          <p:nvPr/>
        </p:nvSpPr>
        <p:spPr>
          <a:xfrm>
            <a:off x="349950" y="1151004"/>
            <a:ext cx="8444400" cy="208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rPr>
              <a:t>The condition within the parentheses is evaluated to decide whether re-entry should occur </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ENTER LOOP BLOCK 1st time regardless of TRUE / FALSE CONDITION</a:t>
            </a:r>
            <a:endParaRPr sz="1600">
              <a:solidFill>
                <a:schemeClr val="dk1"/>
              </a:solidFill>
            </a:endParaRPr>
          </a:p>
          <a:p>
            <a:pPr indent="-330200" lvl="1" marL="914400" rtl="0" algn="l">
              <a:lnSpc>
                <a:spcPct val="115000"/>
              </a:lnSpc>
              <a:spcBef>
                <a:spcPts val="0"/>
              </a:spcBef>
              <a:spcAft>
                <a:spcPts val="0"/>
              </a:spcAft>
              <a:buSzPts val="1600"/>
              <a:buChar char="○"/>
            </a:pPr>
            <a:r>
              <a:rPr lang="en" sz="1600">
                <a:solidFill>
                  <a:schemeClr val="dk1"/>
                </a:solidFill>
              </a:rPr>
              <a:t>TRUE CONDITION</a:t>
            </a:r>
            <a:r>
              <a:rPr lang="en" sz="1600">
                <a:solidFill>
                  <a:srgbClr val="595959"/>
                </a:solidFill>
              </a:rPr>
              <a:t> </a:t>
            </a:r>
            <a:r>
              <a:rPr lang="en" sz="1600" u="sng">
                <a:solidFill>
                  <a:schemeClr val="accent5"/>
                </a:solidFill>
              </a:rPr>
              <a:t>re-nter loop</a:t>
            </a:r>
            <a:r>
              <a:rPr lang="en" sz="1600">
                <a:solidFill>
                  <a:srgbClr val="595959"/>
                </a:solidFill>
              </a:rPr>
              <a:t> block</a:t>
            </a:r>
            <a:endParaRPr sz="1600">
              <a:solidFill>
                <a:srgbClr val="595959"/>
              </a:solidFill>
            </a:endParaRPr>
          </a:p>
          <a:p>
            <a:pPr indent="-330200" lvl="2" marL="1371600" rtl="0" algn="l">
              <a:lnSpc>
                <a:spcPct val="115000"/>
              </a:lnSpc>
              <a:spcBef>
                <a:spcPts val="0"/>
              </a:spcBef>
              <a:spcAft>
                <a:spcPts val="0"/>
              </a:spcAft>
              <a:buSzPts val="1600"/>
              <a:buChar char="■"/>
            </a:pPr>
            <a:r>
              <a:rPr lang="en" sz="1600">
                <a:solidFill>
                  <a:srgbClr val="595959"/>
                </a:solidFill>
              </a:rPr>
              <a:t>execute loop’s code block</a:t>
            </a:r>
            <a:endParaRPr sz="1600">
              <a:solidFill>
                <a:srgbClr val="595959"/>
              </a:solidFill>
            </a:endParaRPr>
          </a:p>
          <a:p>
            <a:pPr indent="-330200" lvl="2" marL="1371600" rtl="0" algn="l">
              <a:lnSpc>
                <a:spcPct val="115000"/>
              </a:lnSpc>
              <a:spcBef>
                <a:spcPts val="0"/>
              </a:spcBef>
              <a:spcAft>
                <a:spcPts val="0"/>
              </a:spcAft>
              <a:buClr>
                <a:srgbClr val="595959"/>
              </a:buClr>
              <a:buSzPts val="1600"/>
              <a:buChar char="■"/>
            </a:pPr>
            <a:r>
              <a:rPr lang="en" sz="1600">
                <a:solidFill>
                  <a:srgbClr val="595959"/>
                </a:solidFill>
              </a:rPr>
              <a:t>adjust loop’s iteration variable</a:t>
            </a:r>
            <a:endParaRPr sz="1600">
              <a:solidFill>
                <a:srgbClr val="595959"/>
              </a:solidFill>
            </a:endParaRPr>
          </a:p>
          <a:p>
            <a:pPr indent="-330200" lvl="2" marL="1371600" rtl="0" algn="l">
              <a:lnSpc>
                <a:spcPct val="115000"/>
              </a:lnSpc>
              <a:spcBef>
                <a:spcPts val="0"/>
              </a:spcBef>
              <a:spcAft>
                <a:spcPts val="0"/>
              </a:spcAft>
              <a:buClr>
                <a:srgbClr val="595959"/>
              </a:buClr>
              <a:buSzPts val="1600"/>
              <a:buChar char="■"/>
            </a:pPr>
            <a:r>
              <a:rPr lang="en" sz="1600">
                <a:solidFill>
                  <a:srgbClr val="595959"/>
                </a:solidFill>
              </a:rPr>
              <a:t>re-evaluate loop’s condition to determine re-entry</a:t>
            </a:r>
            <a:endParaRPr sz="1600">
              <a:solidFill>
                <a:srgbClr val="595959"/>
              </a:solidFill>
            </a:endParaRPr>
          </a:p>
          <a:p>
            <a:pPr indent="-330200" lvl="1" marL="914400" rtl="0" algn="l">
              <a:lnSpc>
                <a:spcPct val="115000"/>
              </a:lnSpc>
              <a:spcBef>
                <a:spcPts val="0"/>
              </a:spcBef>
              <a:spcAft>
                <a:spcPts val="0"/>
              </a:spcAft>
              <a:buSzPts val="1600"/>
              <a:buChar char="○"/>
            </a:pPr>
            <a:r>
              <a:rPr lang="en" sz="1600">
                <a:solidFill>
                  <a:schemeClr val="dk1"/>
                </a:solidFill>
              </a:rPr>
              <a:t>FALSE CONDITION</a:t>
            </a:r>
            <a:r>
              <a:rPr lang="en" sz="1600">
                <a:solidFill>
                  <a:srgbClr val="595959"/>
                </a:solidFill>
              </a:rPr>
              <a:t> </a:t>
            </a:r>
            <a:r>
              <a:rPr lang="en" sz="1600" u="sng">
                <a:solidFill>
                  <a:schemeClr val="accent5"/>
                </a:solidFill>
              </a:rPr>
              <a:t>skip re-entry of loop</a:t>
            </a:r>
            <a:r>
              <a:rPr lang="en" sz="1600">
                <a:solidFill>
                  <a:srgbClr val="595959"/>
                </a:solidFill>
              </a:rPr>
              <a:t> block</a:t>
            </a:r>
            <a:endParaRPr sz="1600">
              <a:solidFill>
                <a:srgbClr val="595959"/>
              </a:solidFill>
            </a:endParaRPr>
          </a:p>
        </p:txBody>
      </p:sp>
      <p:sp>
        <p:nvSpPr>
          <p:cNvPr id="283" name="Google Shape;283;p29"/>
          <p:cNvSpPr txBox="1"/>
          <p:nvPr/>
        </p:nvSpPr>
        <p:spPr>
          <a:xfrm>
            <a:off x="311850" y="3220900"/>
            <a:ext cx="8520600" cy="186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accent5"/>
                </a:solidFill>
              </a:rPr>
              <a:t>Structure</a:t>
            </a:r>
            <a:endParaRPr b="1">
              <a:solidFill>
                <a:schemeClr val="accent5"/>
              </a:solidFill>
            </a:endParaRPr>
          </a:p>
          <a:p>
            <a:pPr indent="0" lvl="0" marL="0" rtl="0" algn="l">
              <a:lnSpc>
                <a:spcPct val="100000"/>
              </a:lnSpc>
              <a:spcBef>
                <a:spcPts val="0"/>
              </a:spcBef>
              <a:spcAft>
                <a:spcPts val="0"/>
              </a:spcAft>
              <a:buNone/>
            </a:pPr>
            <a:r>
              <a:rPr lang="en">
                <a:solidFill>
                  <a:schemeClr val="accent5"/>
                </a:solidFill>
              </a:rPr>
              <a:t>VARIABLE INITIALIZATION; </a:t>
            </a:r>
            <a:endParaRPr b="1">
              <a:solidFill>
                <a:schemeClr val="accent5"/>
              </a:solidFill>
            </a:endParaRPr>
          </a:p>
          <a:p>
            <a:pPr indent="0" lvl="0" marL="0" rtl="0" algn="l">
              <a:lnSpc>
                <a:spcPct val="100000"/>
              </a:lnSpc>
              <a:spcBef>
                <a:spcPts val="0"/>
              </a:spcBef>
              <a:spcAft>
                <a:spcPts val="0"/>
              </a:spcAft>
              <a:buNone/>
            </a:pPr>
            <a:r>
              <a:rPr b="1" lang="en">
                <a:solidFill>
                  <a:schemeClr val="accent5"/>
                </a:solidFill>
              </a:rPr>
              <a:t>do </a:t>
            </a:r>
            <a:r>
              <a:rPr lang="en">
                <a:solidFill>
                  <a:schemeClr val="accent5"/>
                </a:solidFill>
              </a:rPr>
              <a:t>{</a:t>
            </a:r>
            <a:endParaRPr>
              <a:solidFill>
                <a:schemeClr val="accent5"/>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p>
          <a:p>
            <a:pPr indent="457200" lvl="0" marL="0" rtl="0" algn="l">
              <a:lnSpc>
                <a:spcPct val="100000"/>
              </a:lnSpc>
              <a:spcBef>
                <a:spcPts val="0"/>
              </a:spcBef>
              <a:spcAft>
                <a:spcPts val="0"/>
              </a:spcAft>
              <a:buNone/>
            </a:pPr>
            <a:r>
              <a:rPr lang="en">
                <a:solidFill>
                  <a:schemeClr val="accent5"/>
                </a:solidFill>
              </a:rPr>
              <a:t>  INCREMENT or </a:t>
            </a:r>
            <a:r>
              <a:rPr lang="en">
                <a:solidFill>
                  <a:schemeClr val="accent5"/>
                </a:solidFill>
              </a:rPr>
              <a:t>DECREMENT</a:t>
            </a:r>
            <a:r>
              <a:rPr lang="en">
                <a:solidFill>
                  <a:schemeClr val="accent5"/>
                </a:solidFill>
              </a:rPr>
              <a:t> </a:t>
            </a:r>
            <a:endParaRPr>
              <a:solidFill>
                <a:schemeClr val="accent5"/>
              </a:solidFill>
            </a:endParaRPr>
          </a:p>
          <a:p>
            <a:pPr indent="0" lvl="0" marL="0" rtl="0" algn="l">
              <a:lnSpc>
                <a:spcPct val="100000"/>
              </a:lnSpc>
              <a:spcBef>
                <a:spcPts val="0"/>
              </a:spcBef>
              <a:spcAft>
                <a:spcPts val="0"/>
              </a:spcAft>
              <a:buNone/>
            </a:pPr>
            <a:r>
              <a:t/>
            </a:r>
            <a:endParaRPr>
              <a:solidFill>
                <a:schemeClr val="accent5"/>
              </a:solidFill>
            </a:endParaRPr>
          </a:p>
          <a:p>
            <a:pPr indent="0" lvl="0" marL="0" rtl="0" algn="l">
              <a:lnSpc>
                <a:spcPct val="100000"/>
              </a:lnSpc>
              <a:spcBef>
                <a:spcPts val="0"/>
              </a:spcBef>
              <a:spcAft>
                <a:spcPts val="0"/>
              </a:spcAft>
              <a:buNone/>
            </a:pPr>
            <a:r>
              <a:rPr lang="en">
                <a:solidFill>
                  <a:schemeClr val="accent5"/>
                </a:solidFill>
              </a:rPr>
              <a:t>}</a:t>
            </a:r>
            <a:r>
              <a:rPr b="1" lang="en">
                <a:solidFill>
                  <a:schemeClr val="accent5"/>
                </a:solidFill>
              </a:rPr>
              <a:t>while </a:t>
            </a:r>
            <a:r>
              <a:rPr lang="en">
                <a:solidFill>
                  <a:schemeClr val="accent5"/>
                </a:solidFill>
              </a:rPr>
              <a:t>( CONDITIONAL EXPRESSION ); </a:t>
            </a:r>
            <a:endParaRPr>
              <a:solidFill>
                <a:schemeClr val="accent5"/>
              </a:solidFill>
            </a:endParaRPr>
          </a:p>
        </p:txBody>
      </p:sp>
      <p:sp>
        <p:nvSpPr>
          <p:cNvPr id="284" name="Google Shape;284;p29"/>
          <p:cNvSpPr txBox="1"/>
          <p:nvPr/>
        </p:nvSpPr>
        <p:spPr>
          <a:xfrm>
            <a:off x="311850" y="755604"/>
            <a:ext cx="42603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285" name="Google Shape;285;p29"/>
          <p:cNvSpPr txBox="1"/>
          <p:nvPr/>
        </p:nvSpPr>
        <p:spPr>
          <a:xfrm>
            <a:off x="503000" y="4000500"/>
            <a:ext cx="7645800" cy="699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Block of code to execute 1st time and each time the condition is TRUE again	</a:t>
            </a:r>
            <a:endParaRPr sz="2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1000"/>
                                        <p:tgtEl>
                                          <p:spTgt spid="284"/>
                                        </p:tgtEl>
                                        <p:attrNameLst>
                                          <p:attrName>ppt_w</p:attrName>
                                        </p:attrNameLst>
                                      </p:cBhvr>
                                      <p:tavLst>
                                        <p:tav fmla="" tm="0">
                                          <p:val>
                                            <p:strVal val="0"/>
                                          </p:val>
                                        </p:tav>
                                        <p:tav fmla="" tm="100000">
                                          <p:val>
                                            <p:strVal val="#ppt_w"/>
                                          </p:val>
                                        </p:tav>
                                      </p:tavLst>
                                    </p:anim>
                                    <p:anim calcmode="lin" valueType="num">
                                      <p:cBhvr additive="base">
                                        <p:cTn dur="1000"/>
                                        <p:tgtEl>
                                          <p:spTgt spid="28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p:nvPr/>
        </p:nvSpPr>
        <p:spPr>
          <a:xfrm rot="5400000">
            <a:off x="5245325" y="4342275"/>
            <a:ext cx="1027500" cy="5223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rot="4965365">
            <a:off x="3653962" y="2412451"/>
            <a:ext cx="1470336" cy="2675648"/>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3076892" y="3631245"/>
            <a:ext cx="2724950" cy="967550"/>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293" name="Google Shape;293;p30"/>
          <p:cNvSpPr/>
          <p:nvPr/>
        </p:nvSpPr>
        <p:spPr>
          <a:xfrm>
            <a:off x="218675" y="1119525"/>
            <a:ext cx="1063500" cy="10833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229619" y="1701325"/>
            <a:ext cx="757200" cy="239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numCookies</a:t>
            </a:r>
            <a:endParaRPr sz="800"/>
          </a:p>
        </p:txBody>
      </p:sp>
      <p:sp>
        <p:nvSpPr>
          <p:cNvPr id="295" name="Google Shape;295;p30"/>
          <p:cNvSpPr txBox="1"/>
          <p:nvPr/>
        </p:nvSpPr>
        <p:spPr>
          <a:xfrm>
            <a:off x="277740" y="1320908"/>
            <a:ext cx="641400" cy="3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296" name="Google Shape;296;p30"/>
          <p:cNvSpPr txBox="1"/>
          <p:nvPr/>
        </p:nvSpPr>
        <p:spPr>
          <a:xfrm>
            <a:off x="382101" y="1895988"/>
            <a:ext cx="4122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297" name="Google Shape;297;p30"/>
          <p:cNvSpPr/>
          <p:nvPr/>
        </p:nvSpPr>
        <p:spPr>
          <a:xfrm>
            <a:off x="3123122" y="2744449"/>
            <a:ext cx="834600" cy="3879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txBox="1"/>
          <p:nvPr/>
        </p:nvSpPr>
        <p:spPr>
          <a:xfrm>
            <a:off x="3659531" y="3017771"/>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p:txBody>
      </p:sp>
      <p:pic>
        <p:nvPicPr>
          <p:cNvPr id="299" name="Google Shape;299;p30"/>
          <p:cNvPicPr preferRelativeResize="0"/>
          <p:nvPr/>
        </p:nvPicPr>
        <p:blipFill>
          <a:blip r:embed="rId3">
            <a:alphaModFix/>
          </a:blip>
          <a:stretch>
            <a:fillRect/>
          </a:stretch>
        </p:blipFill>
        <p:spPr>
          <a:xfrm>
            <a:off x="790453" y="2818272"/>
            <a:ext cx="1365521" cy="1021222"/>
          </a:xfrm>
          <a:prstGeom prst="rect">
            <a:avLst/>
          </a:prstGeom>
          <a:noFill/>
          <a:ln>
            <a:noFill/>
          </a:ln>
        </p:spPr>
      </p:pic>
      <p:pic>
        <p:nvPicPr>
          <p:cNvPr id="300" name="Google Shape;300;p30"/>
          <p:cNvPicPr preferRelativeResize="0"/>
          <p:nvPr/>
        </p:nvPicPr>
        <p:blipFill>
          <a:blip r:embed="rId3">
            <a:alphaModFix/>
          </a:blip>
          <a:stretch>
            <a:fillRect/>
          </a:stretch>
        </p:blipFill>
        <p:spPr>
          <a:xfrm>
            <a:off x="18600" y="3361273"/>
            <a:ext cx="1365521" cy="1021222"/>
          </a:xfrm>
          <a:prstGeom prst="rect">
            <a:avLst/>
          </a:prstGeom>
          <a:noFill/>
          <a:ln>
            <a:noFill/>
          </a:ln>
        </p:spPr>
      </p:pic>
      <p:pic>
        <p:nvPicPr>
          <p:cNvPr id="301" name="Google Shape;301;p30"/>
          <p:cNvPicPr preferRelativeResize="0"/>
          <p:nvPr/>
        </p:nvPicPr>
        <p:blipFill>
          <a:blip r:embed="rId3">
            <a:alphaModFix/>
          </a:blip>
          <a:stretch>
            <a:fillRect/>
          </a:stretch>
        </p:blipFill>
        <p:spPr>
          <a:xfrm>
            <a:off x="976828" y="3684528"/>
            <a:ext cx="1365521" cy="1021222"/>
          </a:xfrm>
          <a:prstGeom prst="rect">
            <a:avLst/>
          </a:prstGeom>
          <a:noFill/>
          <a:ln>
            <a:noFill/>
          </a:ln>
        </p:spPr>
      </p:pic>
      <p:sp>
        <p:nvSpPr>
          <p:cNvPr id="302" name="Google Shape;302;p3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do while</a:t>
            </a:r>
            <a:endParaRPr>
              <a:solidFill>
                <a:schemeClr val="accent5"/>
              </a:solidFill>
            </a:endParaRPr>
          </a:p>
        </p:txBody>
      </p:sp>
      <p:sp>
        <p:nvSpPr>
          <p:cNvPr id="303" name="Google Shape;303;p30"/>
          <p:cNvSpPr txBox="1"/>
          <p:nvPr/>
        </p:nvSpPr>
        <p:spPr>
          <a:xfrm>
            <a:off x="311850" y="662325"/>
            <a:ext cx="16581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Syntax</a:t>
            </a:r>
            <a:endParaRPr sz="1800"/>
          </a:p>
        </p:txBody>
      </p:sp>
      <p:sp>
        <p:nvSpPr>
          <p:cNvPr id="304" name="Google Shape;304;p30"/>
          <p:cNvSpPr txBox="1"/>
          <p:nvPr/>
        </p:nvSpPr>
        <p:spPr>
          <a:xfrm>
            <a:off x="1731125" y="617275"/>
            <a:ext cx="6720300" cy="1844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solidFill>
                  <a:schemeClr val="dk1"/>
                </a:solidFill>
              </a:rPr>
              <a:t>int numCookies = 3; </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rPr>
              <a:t>do{</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rPr>
              <a:t>	System.out.println(“Eat a cookie”);</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rPr>
              <a:t>	numCookies--;</a:t>
            </a:r>
            <a:endParaRPr sz="1600">
              <a:solidFill>
                <a:schemeClr val="dk1"/>
              </a:solidFill>
            </a:endParaRPr>
          </a:p>
          <a:p>
            <a:pPr indent="0" lvl="0" marL="457200" rtl="0" algn="l">
              <a:spcBef>
                <a:spcPts val="0"/>
              </a:spcBef>
              <a:spcAft>
                <a:spcPts val="0"/>
              </a:spcAft>
              <a:buNone/>
            </a:pPr>
            <a:r>
              <a:rPr lang="en" sz="1600">
                <a:solidFill>
                  <a:schemeClr val="dk1"/>
                </a:solidFill>
              </a:rPr>
              <a:t>}</a:t>
            </a:r>
            <a:r>
              <a:rPr lang="en" sz="1600">
                <a:solidFill>
                  <a:schemeClr val="dk1"/>
                </a:solidFill>
              </a:rPr>
              <a:t>while( numCookies &gt; 0 );</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
        <p:nvSpPr>
          <p:cNvPr id="305" name="Google Shape;305;p30"/>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306" name="Google Shape;306;p30"/>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307" name="Google Shape;307;p30"/>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0</a:t>
            </a:r>
            <a:endParaRPr sz="1200"/>
          </a:p>
        </p:txBody>
      </p:sp>
      <p:sp>
        <p:nvSpPr>
          <p:cNvPr id="308" name="Google Shape;308;p30"/>
          <p:cNvSpPr txBox="1"/>
          <p:nvPr/>
        </p:nvSpPr>
        <p:spPr>
          <a:xfrm>
            <a:off x="6916281" y="3243946"/>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309" name="Google Shape;309;p30"/>
          <p:cNvSpPr txBox="1"/>
          <p:nvPr/>
        </p:nvSpPr>
        <p:spPr>
          <a:xfrm>
            <a:off x="6916281" y="3578533"/>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310" name="Google Shape;310;p30"/>
          <p:cNvSpPr txBox="1"/>
          <p:nvPr/>
        </p:nvSpPr>
        <p:spPr>
          <a:xfrm>
            <a:off x="6916281" y="3913121"/>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311" name="Google Shape;311;p30"/>
          <p:cNvSpPr txBox="1"/>
          <p:nvPr/>
        </p:nvSpPr>
        <p:spPr>
          <a:xfrm>
            <a:off x="6916274" y="2809592"/>
            <a:ext cx="1852200" cy="17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p:txBody>
      </p:sp>
      <p:sp>
        <p:nvSpPr>
          <p:cNvPr id="312" name="Google Shape;312;p30"/>
          <p:cNvSpPr txBox="1"/>
          <p:nvPr/>
        </p:nvSpPr>
        <p:spPr>
          <a:xfrm>
            <a:off x="3549583" y="3243958"/>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numCookies--</a:t>
            </a:r>
            <a:endParaRPr/>
          </a:p>
        </p:txBody>
      </p:sp>
      <p:sp>
        <p:nvSpPr>
          <p:cNvPr id="313" name="Google Shape;313;p30"/>
          <p:cNvSpPr txBox="1"/>
          <p:nvPr/>
        </p:nvSpPr>
        <p:spPr>
          <a:xfrm>
            <a:off x="5985300" y="1081225"/>
            <a:ext cx="3059100" cy="141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The condition is</a:t>
            </a:r>
            <a:endParaRPr>
              <a:solidFill>
                <a:schemeClr val="dk2"/>
              </a:solidFill>
            </a:endParaRPr>
          </a:p>
          <a:p>
            <a:pPr indent="0" lvl="0" marL="0" rtl="0" algn="ctr">
              <a:spcBef>
                <a:spcPts val="0"/>
              </a:spcBef>
              <a:spcAft>
                <a:spcPts val="0"/>
              </a:spcAft>
              <a:buNone/>
            </a:pPr>
            <a:r>
              <a:rPr lang="en">
                <a:solidFill>
                  <a:schemeClr val="dk2"/>
                </a:solidFill>
              </a:rPr>
              <a:t>numCookies &gt; 0</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ctr">
              <a:spcBef>
                <a:spcPts val="0"/>
              </a:spcBef>
              <a:spcAft>
                <a:spcPts val="0"/>
              </a:spcAft>
              <a:buNone/>
            </a:pPr>
            <a:r>
              <a:rPr lang="en">
                <a:solidFill>
                  <a:schemeClr val="dk2"/>
                </a:solidFill>
              </a:rPr>
              <a:t>The </a:t>
            </a:r>
            <a:r>
              <a:rPr lang="en">
                <a:solidFill>
                  <a:schemeClr val="dk1"/>
                </a:solidFill>
              </a:rPr>
              <a:t>do</a:t>
            </a:r>
            <a:r>
              <a:rPr lang="en">
                <a:solidFill>
                  <a:schemeClr val="dk2"/>
                </a:solidFill>
              </a:rPr>
              <a:t> block is entered the 1st time</a:t>
            </a:r>
            <a:endParaRPr>
              <a:solidFill>
                <a:schemeClr val="dk2"/>
              </a:solidFill>
            </a:endParaRPr>
          </a:p>
          <a:p>
            <a:pPr indent="0" lvl="0" marL="0" rtl="0" algn="ctr">
              <a:spcBef>
                <a:spcPts val="0"/>
              </a:spcBef>
              <a:spcAft>
                <a:spcPts val="0"/>
              </a:spcAft>
              <a:buNone/>
            </a:pPr>
            <a:r>
              <a:rPr lang="en">
                <a:solidFill>
                  <a:schemeClr val="dk2"/>
                </a:solidFill>
              </a:rPr>
              <a:t>then the </a:t>
            </a:r>
            <a:r>
              <a:rPr lang="en">
                <a:solidFill>
                  <a:schemeClr val="dk1"/>
                </a:solidFill>
              </a:rPr>
              <a:t>while</a:t>
            </a:r>
            <a:r>
              <a:rPr lang="en">
                <a:solidFill>
                  <a:schemeClr val="dk2"/>
                </a:solidFill>
              </a:rPr>
              <a:t> condition is evaluated</a:t>
            </a:r>
            <a:endParaRPr>
              <a:solidFill>
                <a:schemeClr val="dk2"/>
              </a:solidFill>
            </a:endParaRPr>
          </a:p>
          <a:p>
            <a:pPr indent="0" lvl="0" marL="0" rtl="0" algn="ctr">
              <a:spcBef>
                <a:spcPts val="0"/>
              </a:spcBef>
              <a:spcAft>
                <a:spcPts val="0"/>
              </a:spcAft>
              <a:buNone/>
            </a:pPr>
            <a:r>
              <a:rPr lang="en">
                <a:solidFill>
                  <a:schemeClr val="dk2"/>
                </a:solidFill>
              </a:rPr>
              <a:t>to determine re-entry or not </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xit" presetID="2" presetSubtype="1">
                                  <p:stCondLst>
                                    <p:cond delay="0"/>
                                  </p:stCondLst>
                                  <p:childTnLst>
                                    <p:anim calcmode="lin" valueType="num">
                                      <p:cBhvr additive="base">
                                        <p:cTn dur="1000"/>
                                        <p:tgtEl>
                                          <p:spTgt spid="301"/>
                                        </p:tgtEl>
                                        <p:attrNameLst>
                                          <p:attrName>ppt_y</p:attrName>
                                        </p:attrNameLst>
                                      </p:cBhvr>
                                      <p:tavLst>
                                        <p:tav fmla="" tm="0">
                                          <p:val>
                                            <p:strVal val="#ppt_y"/>
                                          </p:val>
                                        </p:tav>
                                        <p:tav fmla="" tm="100000">
                                          <p:val>
                                            <p:strVal val="#ppt_y-1"/>
                                          </p:val>
                                        </p:tav>
                                      </p:tavLst>
                                    </p:anim>
                                    <p:set>
                                      <p:cBhvr>
                                        <p:cTn dur="1" fill="hold">
                                          <p:stCondLst>
                                            <p:cond delay="1000"/>
                                          </p:stCondLst>
                                        </p:cTn>
                                        <p:tgtEl>
                                          <p:spTgt spid="3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1000"/>
                                        <p:tgtEl>
                                          <p:spTgt spid="291"/>
                                        </p:tgtEl>
                                      </p:cBhvr>
                                    </p:animEffect>
                                    <p:set>
                                      <p:cBhvr>
                                        <p:cTn dur="1" fill="hold">
                                          <p:stCondLst>
                                            <p:cond delay="1000"/>
                                          </p:stCondLst>
                                        </p:cTn>
                                        <p:tgtEl>
                                          <p:spTgt spid="291"/>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xit" presetID="2" presetSubtype="1">
                                  <p:stCondLst>
                                    <p:cond delay="0"/>
                                  </p:stCondLst>
                                  <p:childTnLst>
                                    <p:anim calcmode="lin" valueType="num">
                                      <p:cBhvr additive="base">
                                        <p:cTn dur="1000"/>
                                        <p:tgtEl>
                                          <p:spTgt spid="300"/>
                                        </p:tgtEl>
                                        <p:attrNameLst>
                                          <p:attrName>ppt_y</p:attrName>
                                        </p:attrNameLst>
                                      </p:cBhvr>
                                      <p:tavLst>
                                        <p:tav fmla="" tm="0">
                                          <p:val>
                                            <p:strVal val="#ppt_y"/>
                                          </p:val>
                                        </p:tav>
                                        <p:tav fmla="" tm="100000">
                                          <p:val>
                                            <p:strVal val="#ppt_y-1"/>
                                          </p:val>
                                        </p:tav>
                                      </p:tavLst>
                                    </p:anim>
                                    <p:set>
                                      <p:cBhvr>
                                        <p:cTn dur="1" fill="hold">
                                          <p:stCondLst>
                                            <p:cond delay="1000"/>
                                          </p:stCondLst>
                                        </p:cTn>
                                        <p:tgtEl>
                                          <p:spTgt spid="3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par>
                          <p:cTn fill="hold">
                            <p:stCondLst>
                              <p:cond delay="9000"/>
                            </p:stCondLst>
                            <p:childTnLst>
                              <p:par>
                                <p:cTn fill="hold" nodeType="after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childTnLst>
                          </p:cTn>
                        </p:par>
                        <p:par>
                          <p:cTn fill="hold">
                            <p:stCondLst>
                              <p:cond delay="10000"/>
                            </p:stCondLst>
                            <p:childTnLst>
                              <p:par>
                                <p:cTn fill="hold" nodeType="afterEffect" presetClass="exit" presetID="10" presetSubtype="0">
                                  <p:stCondLst>
                                    <p:cond delay="0"/>
                                  </p:stCondLst>
                                  <p:childTnLst>
                                    <p:animEffect filter="fade" transition="out">
                                      <p:cBhvr>
                                        <p:cTn dur="1000"/>
                                        <p:tgtEl>
                                          <p:spTgt spid="291"/>
                                        </p:tgtEl>
                                      </p:cBhvr>
                                    </p:animEffect>
                                    <p:set>
                                      <p:cBhvr>
                                        <p:cTn dur="1" fill="hold">
                                          <p:stCondLst>
                                            <p:cond delay="1000"/>
                                          </p:stCondLst>
                                        </p:cTn>
                                        <p:tgtEl>
                                          <p:spTgt spid="2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xit" presetID="2" presetSubtype="1">
                                  <p:stCondLst>
                                    <p:cond delay="0"/>
                                  </p:stCondLst>
                                  <p:childTnLst>
                                    <p:anim calcmode="lin" valueType="num">
                                      <p:cBhvr additive="base">
                                        <p:cTn dur="1000"/>
                                        <p:tgtEl>
                                          <p:spTgt spid="299"/>
                                        </p:tgtEl>
                                        <p:attrNameLst>
                                          <p:attrName>ppt_y</p:attrName>
                                        </p:attrNameLst>
                                      </p:cBhvr>
                                      <p:tavLst>
                                        <p:tav fmla="" tm="0">
                                          <p:val>
                                            <p:strVal val="#ppt_y"/>
                                          </p:val>
                                        </p:tav>
                                        <p:tav fmla="" tm="100000">
                                          <p:val>
                                            <p:strVal val="#ppt_y-1"/>
                                          </p:val>
                                        </p:tav>
                                      </p:tavLst>
                                    </p:anim>
                                    <p:set>
                                      <p:cBhvr>
                                        <p:cTn dur="1" fill="hold">
                                          <p:stCondLst>
                                            <p:cond delay="100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par>
                          <p:cTn fill="hold">
                            <p:stCondLst>
                              <p:cond delay="11000"/>
                            </p:stCondLst>
                            <p:childTnLst>
                              <p:par>
                                <p:cTn fill="hold" nodeType="after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
                                        </p:tgtEl>
                                      </p:cBhvr>
                                    </p:animEffect>
                                    <p:set>
                                      <p:cBhvr>
                                        <p:cTn dur="1" fill="hold">
                                          <p:stCondLst>
                                            <p:cond delay="1000"/>
                                          </p:stCondLst>
                                        </p:cTn>
                                        <p:tgtEl>
                                          <p:spTgt spid="298"/>
                                        </p:tgtEl>
                                        <p:attrNameLst>
                                          <p:attrName>style.visibility</p:attrName>
                                        </p:attrNameLst>
                                      </p:cBhvr>
                                      <p:to>
                                        <p:strVal val="hidden"/>
                                      </p:to>
                                    </p:se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p:nvPr/>
        </p:nvSpPr>
        <p:spPr>
          <a:xfrm rot="5400000">
            <a:off x="4711925" y="4342275"/>
            <a:ext cx="1027500" cy="5223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4965365">
            <a:off x="3653962" y="2412451"/>
            <a:ext cx="1470336" cy="2675648"/>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3076892" y="3631245"/>
            <a:ext cx="2724950" cy="967550"/>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3</a:t>
            </a:r>
            <a:endParaRPr sz="1200"/>
          </a:p>
        </p:txBody>
      </p:sp>
      <p:sp>
        <p:nvSpPr>
          <p:cNvPr id="321" name="Google Shape;321;p31"/>
          <p:cNvSpPr/>
          <p:nvPr/>
        </p:nvSpPr>
        <p:spPr>
          <a:xfrm>
            <a:off x="218675" y="1119525"/>
            <a:ext cx="1063500" cy="10833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229619" y="1701325"/>
            <a:ext cx="757200" cy="2391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numCookies</a:t>
            </a:r>
            <a:endParaRPr sz="800"/>
          </a:p>
        </p:txBody>
      </p:sp>
      <p:sp>
        <p:nvSpPr>
          <p:cNvPr id="323" name="Google Shape;323;p31"/>
          <p:cNvSpPr txBox="1"/>
          <p:nvPr/>
        </p:nvSpPr>
        <p:spPr>
          <a:xfrm>
            <a:off x="277740" y="1320908"/>
            <a:ext cx="641400" cy="32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324" name="Google Shape;324;p31"/>
          <p:cNvSpPr txBox="1"/>
          <p:nvPr/>
        </p:nvSpPr>
        <p:spPr>
          <a:xfrm>
            <a:off x="382101" y="1895988"/>
            <a:ext cx="412200" cy="23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325" name="Google Shape;325;p31"/>
          <p:cNvSpPr/>
          <p:nvPr/>
        </p:nvSpPr>
        <p:spPr>
          <a:xfrm>
            <a:off x="3046922" y="2744449"/>
            <a:ext cx="834600" cy="3879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txBox="1"/>
          <p:nvPr/>
        </p:nvSpPr>
        <p:spPr>
          <a:xfrm>
            <a:off x="3659525" y="3017777"/>
            <a:ext cx="1559700" cy="5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a:p>
            <a:pPr indent="0" lvl="0" marL="0" rtl="0" algn="ctr">
              <a:spcBef>
                <a:spcPts val="0"/>
              </a:spcBef>
              <a:spcAft>
                <a:spcPts val="0"/>
              </a:spcAft>
              <a:buNone/>
            </a:pPr>
            <a:r>
              <a:rPr lang="en"/>
              <a:t>numCookies--</a:t>
            </a:r>
            <a:endParaRPr/>
          </a:p>
        </p:txBody>
      </p:sp>
      <p:pic>
        <p:nvPicPr>
          <p:cNvPr id="327" name="Google Shape;327;p31"/>
          <p:cNvPicPr preferRelativeResize="0"/>
          <p:nvPr/>
        </p:nvPicPr>
        <p:blipFill>
          <a:blip r:embed="rId3">
            <a:alphaModFix/>
          </a:blip>
          <a:stretch>
            <a:fillRect/>
          </a:stretch>
        </p:blipFill>
        <p:spPr>
          <a:xfrm>
            <a:off x="790453" y="2818272"/>
            <a:ext cx="1365521" cy="1021222"/>
          </a:xfrm>
          <a:prstGeom prst="rect">
            <a:avLst/>
          </a:prstGeom>
          <a:noFill/>
          <a:ln>
            <a:noFill/>
          </a:ln>
        </p:spPr>
      </p:pic>
      <p:pic>
        <p:nvPicPr>
          <p:cNvPr id="328" name="Google Shape;328;p31"/>
          <p:cNvPicPr preferRelativeResize="0"/>
          <p:nvPr/>
        </p:nvPicPr>
        <p:blipFill>
          <a:blip r:embed="rId3">
            <a:alphaModFix/>
          </a:blip>
          <a:stretch>
            <a:fillRect/>
          </a:stretch>
        </p:blipFill>
        <p:spPr>
          <a:xfrm>
            <a:off x="18600" y="3361273"/>
            <a:ext cx="1365521" cy="1021222"/>
          </a:xfrm>
          <a:prstGeom prst="rect">
            <a:avLst/>
          </a:prstGeom>
          <a:noFill/>
          <a:ln>
            <a:noFill/>
          </a:ln>
        </p:spPr>
      </p:pic>
      <p:pic>
        <p:nvPicPr>
          <p:cNvPr id="329" name="Google Shape;329;p31"/>
          <p:cNvPicPr preferRelativeResize="0"/>
          <p:nvPr/>
        </p:nvPicPr>
        <p:blipFill>
          <a:blip r:embed="rId3">
            <a:alphaModFix/>
          </a:blip>
          <a:stretch>
            <a:fillRect/>
          </a:stretch>
        </p:blipFill>
        <p:spPr>
          <a:xfrm>
            <a:off x="976828" y="3684528"/>
            <a:ext cx="1365521" cy="1021222"/>
          </a:xfrm>
          <a:prstGeom prst="rect">
            <a:avLst/>
          </a:prstGeom>
          <a:noFill/>
          <a:ln>
            <a:noFill/>
          </a:ln>
        </p:spPr>
      </p:pic>
      <p:sp>
        <p:nvSpPr>
          <p:cNvPr id="330" name="Google Shape;330;p3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do while</a:t>
            </a:r>
            <a:endParaRPr>
              <a:solidFill>
                <a:schemeClr val="accent5"/>
              </a:solidFill>
            </a:endParaRPr>
          </a:p>
        </p:txBody>
      </p:sp>
      <p:sp>
        <p:nvSpPr>
          <p:cNvPr id="331" name="Google Shape;331;p31"/>
          <p:cNvSpPr txBox="1"/>
          <p:nvPr/>
        </p:nvSpPr>
        <p:spPr>
          <a:xfrm>
            <a:off x="311850" y="662325"/>
            <a:ext cx="16581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Syntax</a:t>
            </a:r>
            <a:endParaRPr sz="1800"/>
          </a:p>
        </p:txBody>
      </p:sp>
      <p:sp>
        <p:nvSpPr>
          <p:cNvPr id="332" name="Google Shape;332;p31"/>
          <p:cNvSpPr txBox="1"/>
          <p:nvPr/>
        </p:nvSpPr>
        <p:spPr>
          <a:xfrm>
            <a:off x="1731125" y="617275"/>
            <a:ext cx="6720300" cy="1844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600">
                <a:solidFill>
                  <a:schemeClr val="dk1"/>
                </a:solidFill>
              </a:rPr>
              <a:t>int numCookies = 3; </a:t>
            </a:r>
            <a:endParaRPr sz="1600">
              <a:solidFill>
                <a:schemeClr val="dk1"/>
              </a:solidFill>
            </a:endParaRPr>
          </a:p>
          <a:p>
            <a:pPr indent="0" lvl="0" marL="457200" rtl="0" algn="l">
              <a:lnSpc>
                <a:spcPct val="150000"/>
              </a:lnSpc>
              <a:spcBef>
                <a:spcPts val="0"/>
              </a:spcBef>
              <a:spcAft>
                <a:spcPts val="0"/>
              </a:spcAft>
              <a:buNone/>
            </a:pPr>
            <a:r>
              <a:rPr b="1" lang="en" sz="1600">
                <a:solidFill>
                  <a:schemeClr val="dk1"/>
                </a:solidFill>
              </a:rPr>
              <a:t>do</a:t>
            </a:r>
            <a:r>
              <a:rPr lang="en" sz="1600">
                <a:solidFill>
                  <a:schemeClr val="dk1"/>
                </a:solidFill>
              </a:rPr>
              <a:t>{</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rPr>
              <a:t>	System.out.println(“Eat a cookie”);</a:t>
            </a:r>
            <a:endParaRPr sz="1600">
              <a:solidFill>
                <a:schemeClr val="dk1"/>
              </a:solidFill>
            </a:endParaRPr>
          </a:p>
          <a:p>
            <a:pPr indent="0" lvl="0" marL="457200" rtl="0" algn="l">
              <a:lnSpc>
                <a:spcPct val="150000"/>
              </a:lnSpc>
              <a:spcBef>
                <a:spcPts val="0"/>
              </a:spcBef>
              <a:spcAft>
                <a:spcPts val="0"/>
              </a:spcAft>
              <a:buNone/>
            </a:pPr>
            <a:r>
              <a:rPr lang="en" sz="1600">
                <a:solidFill>
                  <a:schemeClr val="dk1"/>
                </a:solidFill>
              </a:rPr>
              <a:t>	numCookies--;</a:t>
            </a:r>
            <a:endParaRPr sz="1600">
              <a:solidFill>
                <a:schemeClr val="dk1"/>
              </a:solidFill>
            </a:endParaRPr>
          </a:p>
          <a:p>
            <a:pPr indent="0" lvl="0" marL="457200" rtl="0" algn="l">
              <a:spcBef>
                <a:spcPts val="0"/>
              </a:spcBef>
              <a:spcAft>
                <a:spcPts val="0"/>
              </a:spcAft>
              <a:buNone/>
            </a:pPr>
            <a:r>
              <a:rPr lang="en" sz="1600">
                <a:solidFill>
                  <a:schemeClr val="dk1"/>
                </a:solidFill>
              </a:rPr>
              <a:t>}</a:t>
            </a:r>
            <a:r>
              <a:rPr b="1" lang="en" sz="1600">
                <a:solidFill>
                  <a:schemeClr val="dk1"/>
                </a:solidFill>
              </a:rPr>
              <a:t>while</a:t>
            </a:r>
            <a:r>
              <a:rPr lang="en" sz="1600">
                <a:solidFill>
                  <a:schemeClr val="dk1"/>
                </a:solidFill>
              </a:rPr>
              <a:t>( numCookies &gt; 3 );</a:t>
            </a:r>
            <a:endParaRPr sz="1600">
              <a:solidFill>
                <a:schemeClr val="dk1"/>
              </a:solidFill>
            </a:endParaRPr>
          </a:p>
          <a:p>
            <a:pPr indent="0" lvl="0" marL="0" rtl="0" algn="l">
              <a:spcBef>
                <a:spcPts val="0"/>
              </a:spcBef>
              <a:spcAft>
                <a:spcPts val="0"/>
              </a:spcAft>
              <a:buNone/>
            </a:pPr>
            <a:r>
              <a:t/>
            </a:r>
            <a:endParaRPr>
              <a:solidFill>
                <a:schemeClr val="dk1"/>
              </a:solidFill>
            </a:endParaRPr>
          </a:p>
        </p:txBody>
      </p:sp>
      <p:sp>
        <p:nvSpPr>
          <p:cNvPr id="333" name="Google Shape;333;p31"/>
          <p:cNvSpPr txBox="1"/>
          <p:nvPr/>
        </p:nvSpPr>
        <p:spPr>
          <a:xfrm>
            <a:off x="382101" y="1953426"/>
            <a:ext cx="412200" cy="237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334" name="Google Shape;334;p31"/>
          <p:cNvSpPr txBox="1"/>
          <p:nvPr/>
        </p:nvSpPr>
        <p:spPr>
          <a:xfrm>
            <a:off x="6916281" y="3243946"/>
            <a:ext cx="1559700" cy="3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Eat a cookie</a:t>
            </a:r>
            <a:endParaRPr>
              <a:solidFill>
                <a:schemeClr val="dk2"/>
              </a:solidFill>
            </a:endParaRPr>
          </a:p>
        </p:txBody>
      </p:sp>
      <p:sp>
        <p:nvSpPr>
          <p:cNvPr id="335" name="Google Shape;335;p31"/>
          <p:cNvSpPr txBox="1"/>
          <p:nvPr/>
        </p:nvSpPr>
        <p:spPr>
          <a:xfrm>
            <a:off x="6992474" y="2809592"/>
            <a:ext cx="1852200" cy="17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p:txBody>
      </p:sp>
      <p:sp>
        <p:nvSpPr>
          <p:cNvPr id="336" name="Google Shape;336;p31"/>
          <p:cNvSpPr txBox="1"/>
          <p:nvPr/>
        </p:nvSpPr>
        <p:spPr>
          <a:xfrm>
            <a:off x="5985300" y="1081225"/>
            <a:ext cx="3059100" cy="141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T</a:t>
            </a:r>
            <a:r>
              <a:rPr lang="en">
                <a:solidFill>
                  <a:schemeClr val="dk2"/>
                </a:solidFill>
              </a:rPr>
              <a:t>he condition is</a:t>
            </a:r>
            <a:endParaRPr>
              <a:solidFill>
                <a:schemeClr val="dk2"/>
              </a:solidFill>
            </a:endParaRPr>
          </a:p>
          <a:p>
            <a:pPr indent="0" lvl="0" marL="0" rtl="0" algn="ctr">
              <a:spcBef>
                <a:spcPts val="0"/>
              </a:spcBef>
              <a:spcAft>
                <a:spcPts val="0"/>
              </a:spcAft>
              <a:buNone/>
            </a:pPr>
            <a:r>
              <a:rPr lang="en">
                <a:solidFill>
                  <a:schemeClr val="dk2"/>
                </a:solidFill>
              </a:rPr>
              <a:t>numCookies &gt; 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ctr">
              <a:spcBef>
                <a:spcPts val="0"/>
              </a:spcBef>
              <a:spcAft>
                <a:spcPts val="0"/>
              </a:spcAft>
              <a:buNone/>
            </a:pPr>
            <a:r>
              <a:rPr lang="en">
                <a:solidFill>
                  <a:schemeClr val="dk2"/>
                </a:solidFill>
              </a:rPr>
              <a:t>The</a:t>
            </a:r>
            <a:r>
              <a:rPr lang="en">
                <a:solidFill>
                  <a:schemeClr val="dk2"/>
                </a:solidFill>
              </a:rPr>
              <a:t> </a:t>
            </a:r>
            <a:r>
              <a:rPr lang="en">
                <a:solidFill>
                  <a:schemeClr val="dk1"/>
                </a:solidFill>
              </a:rPr>
              <a:t>do</a:t>
            </a:r>
            <a:r>
              <a:rPr lang="en">
                <a:solidFill>
                  <a:schemeClr val="dk2"/>
                </a:solidFill>
              </a:rPr>
              <a:t> block </a:t>
            </a:r>
            <a:r>
              <a:rPr lang="en">
                <a:solidFill>
                  <a:schemeClr val="dk2"/>
                </a:solidFill>
              </a:rPr>
              <a:t>is entered the 1st time</a:t>
            </a:r>
            <a:endParaRPr>
              <a:solidFill>
                <a:schemeClr val="dk2"/>
              </a:solidFill>
            </a:endParaRPr>
          </a:p>
          <a:p>
            <a:pPr indent="0" lvl="0" marL="0" rtl="0" algn="ctr">
              <a:spcBef>
                <a:spcPts val="0"/>
              </a:spcBef>
              <a:spcAft>
                <a:spcPts val="0"/>
              </a:spcAft>
              <a:buNone/>
            </a:pPr>
            <a:r>
              <a:rPr lang="en">
                <a:solidFill>
                  <a:schemeClr val="dk2"/>
                </a:solidFill>
              </a:rPr>
              <a:t>then the </a:t>
            </a:r>
            <a:r>
              <a:rPr lang="en">
                <a:solidFill>
                  <a:schemeClr val="dk1"/>
                </a:solidFill>
              </a:rPr>
              <a:t>while</a:t>
            </a:r>
            <a:r>
              <a:rPr lang="en">
                <a:solidFill>
                  <a:schemeClr val="dk2"/>
                </a:solidFill>
              </a:rPr>
              <a:t> condition is evaluated</a:t>
            </a:r>
            <a:endParaRPr>
              <a:solidFill>
                <a:schemeClr val="dk2"/>
              </a:solidFill>
            </a:endParaRPr>
          </a:p>
          <a:p>
            <a:pPr indent="0" lvl="0" marL="0" rtl="0" algn="ctr">
              <a:spcBef>
                <a:spcPts val="0"/>
              </a:spcBef>
              <a:spcAft>
                <a:spcPts val="0"/>
              </a:spcAft>
              <a:buNone/>
            </a:pPr>
            <a:r>
              <a:rPr lang="en">
                <a:solidFill>
                  <a:schemeClr val="dk2"/>
                </a:solidFill>
              </a:rPr>
              <a:t>to determine re-entry or not </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xit" presetID="2" presetSubtype="1">
                                  <p:stCondLst>
                                    <p:cond delay="0"/>
                                  </p:stCondLst>
                                  <p:childTnLst>
                                    <p:anim calcmode="lin" valueType="num">
                                      <p:cBhvr additive="base">
                                        <p:cTn dur="1000"/>
                                        <p:tgtEl>
                                          <p:spTgt spid="329"/>
                                        </p:tgtEl>
                                        <p:attrNameLst>
                                          <p:attrName>ppt_y</p:attrName>
                                        </p:attrNameLst>
                                      </p:cBhvr>
                                      <p:tavLst>
                                        <p:tav fmla="" tm="0">
                                          <p:val>
                                            <p:strVal val="#ppt_y"/>
                                          </p:val>
                                        </p:tav>
                                        <p:tav fmla="" tm="100000">
                                          <p:val>
                                            <p:strVal val="#ppt_y-1"/>
                                          </p:val>
                                        </p:tav>
                                      </p:tavLst>
                                    </p:anim>
                                    <p:set>
                                      <p:cBhvr>
                                        <p:cTn dur="1" fill="hold">
                                          <p:stCondLst>
                                            <p:cond delay="1000"/>
                                          </p:stCondLst>
                                        </p:cTn>
                                        <p:tgtEl>
                                          <p:spTgt spid="32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319"/>
                                        </p:tgtEl>
                                      </p:cBhvr>
                                    </p:animEffect>
                                    <p:set>
                                      <p:cBhvr>
                                        <p:cTn dur="1" fill="hold">
                                          <p:stCondLst>
                                            <p:cond delay="1000"/>
                                          </p:stCondLst>
                                        </p:cTn>
                                        <p:tgtEl>
                                          <p:spTgt spid="319"/>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xit" presetID="10" presetSubtype="0">
                                  <p:stCondLst>
                                    <p:cond delay="0"/>
                                  </p:stCondLst>
                                  <p:childTnLst>
                                    <p:animEffect filter="fade" transition="out">
                                      <p:cBhvr>
                                        <p:cTn dur="1000"/>
                                        <p:tgtEl>
                                          <p:spTgt spid="325"/>
                                        </p:tgtEl>
                                      </p:cBhvr>
                                    </p:animEffect>
                                    <p:set>
                                      <p:cBhvr>
                                        <p:cTn dur="1" fill="hold">
                                          <p:stCondLst>
                                            <p:cond delay="1000"/>
                                          </p:stCondLst>
                                        </p:cTn>
                                        <p:tgtEl>
                                          <p:spTgt spid="325"/>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xit" presetID="10" presetSubtype="0">
                                  <p:stCondLst>
                                    <p:cond delay="0"/>
                                  </p:stCondLst>
                                  <p:childTnLst>
                                    <p:animEffect filter="fade" transition="out">
                                      <p:cBhvr>
                                        <p:cTn dur="1000"/>
                                        <p:tgtEl>
                                          <p:spTgt spid="326"/>
                                        </p:tgtEl>
                                      </p:cBhvr>
                                    </p:animEffect>
                                    <p:set>
                                      <p:cBhvr>
                                        <p:cTn dur="1" fill="hold">
                                          <p:stCondLst>
                                            <p:cond delay="1000"/>
                                          </p:stCondLst>
                                        </p:cTn>
                                        <p:tgtEl>
                                          <p:spTgt spid="3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0" y="3688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Loop</a:t>
            </a:r>
            <a:endParaRPr sz="2800">
              <a:solidFill>
                <a:srgbClr val="000000"/>
              </a:solidFill>
            </a:endParaRPr>
          </a:p>
        </p:txBody>
      </p:sp>
      <p:sp>
        <p:nvSpPr>
          <p:cNvPr id="61" name="Google Shape;61;p14"/>
          <p:cNvSpPr txBox="1"/>
          <p:nvPr/>
        </p:nvSpPr>
        <p:spPr>
          <a:xfrm>
            <a:off x="387900" y="1000075"/>
            <a:ext cx="8373600" cy="7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rgbClr val="595959"/>
                </a:solidFill>
              </a:rPr>
              <a:t>A program construct used to </a:t>
            </a:r>
            <a:r>
              <a:rPr lang="en" sz="1800" u="sng">
                <a:solidFill>
                  <a:srgbClr val="595959"/>
                </a:solidFill>
              </a:rPr>
              <a:t>repeatedly</a:t>
            </a:r>
            <a:r>
              <a:rPr lang="en" sz="1800">
                <a:solidFill>
                  <a:srgbClr val="595959"/>
                </a:solidFill>
              </a:rPr>
              <a:t> execute statements for as long as the loop’s conditional expression is true.</a:t>
            </a:r>
            <a:endParaRPr sz="1800">
              <a:solidFill>
                <a:srgbClr val="595959"/>
              </a:solidFill>
            </a:endParaRPr>
          </a:p>
        </p:txBody>
      </p:sp>
      <p:sp>
        <p:nvSpPr>
          <p:cNvPr id="62" name="Google Shape;62;p14"/>
          <p:cNvSpPr txBox="1"/>
          <p:nvPr/>
        </p:nvSpPr>
        <p:spPr>
          <a:xfrm>
            <a:off x="311850" y="1957725"/>
            <a:ext cx="8041200" cy="18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97A7"/>
                </a:solidFill>
              </a:rPr>
              <a:t>Iteration</a:t>
            </a:r>
            <a:endParaRPr b="1" sz="1600">
              <a:solidFill>
                <a:srgbClr val="0097A7"/>
              </a:solidFill>
            </a:endParaRPr>
          </a:p>
          <a:p>
            <a:pPr indent="0" lvl="0" marL="0" rtl="0" algn="l">
              <a:spcBef>
                <a:spcPts val="0"/>
              </a:spcBef>
              <a:spcAft>
                <a:spcPts val="0"/>
              </a:spcAft>
              <a:buNone/>
            </a:pPr>
            <a:r>
              <a:t/>
            </a:r>
            <a:endParaRPr b="1" sz="1600">
              <a:solidFill>
                <a:srgbClr val="0097A7"/>
              </a:solidFill>
            </a:endParaRPr>
          </a:p>
          <a:p>
            <a:pPr indent="0" lvl="0" marL="0" rtl="0" algn="l">
              <a:spcBef>
                <a:spcPts val="0"/>
              </a:spcBef>
              <a:spcAft>
                <a:spcPts val="0"/>
              </a:spcAft>
              <a:buNone/>
            </a:pPr>
            <a:r>
              <a:rPr lang="en" sz="1600">
                <a:solidFill>
                  <a:schemeClr val="dk2"/>
                </a:solidFill>
              </a:rPr>
              <a:t>Each execution of the loop’s body is known as a single iteration</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The repeated execution of a block of code created by loops is known as iteration.</a:t>
            </a:r>
            <a:endParaRPr sz="16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nested loops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a:t>
            </a:r>
            <a:endParaRPr>
              <a:solidFill>
                <a:schemeClr val="accent5"/>
              </a:solidFill>
            </a:endParaRPr>
          </a:p>
        </p:txBody>
      </p:sp>
      <p:sp>
        <p:nvSpPr>
          <p:cNvPr id="347" name="Google Shape;347;p33"/>
          <p:cNvSpPr txBox="1"/>
          <p:nvPr/>
        </p:nvSpPr>
        <p:spPr>
          <a:xfrm>
            <a:off x="349950" y="1079275"/>
            <a:ext cx="8444400" cy="190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rPr>
              <a:t>A loop that appears within another loop, where the same rules apply</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TRUE CONDITION</a:t>
            </a:r>
            <a:r>
              <a:rPr lang="en" sz="1600">
                <a:solidFill>
                  <a:srgbClr val="595959"/>
                </a:solidFill>
              </a:rPr>
              <a:t> </a:t>
            </a:r>
            <a:r>
              <a:rPr lang="en" sz="1600" u="sng">
                <a:solidFill>
                  <a:schemeClr val="accent5"/>
                </a:solidFill>
              </a:rPr>
              <a:t>enter loop</a:t>
            </a:r>
            <a:r>
              <a:rPr lang="en" sz="1600">
                <a:solidFill>
                  <a:srgbClr val="595959"/>
                </a:solidFill>
              </a:rPr>
              <a:t> block</a:t>
            </a:r>
            <a:endParaRPr sz="1600">
              <a:solidFill>
                <a:srgbClr val="595959"/>
              </a:solidFill>
            </a:endParaRPr>
          </a:p>
          <a:p>
            <a:pPr indent="-330200" lvl="1" marL="914400" rtl="0" algn="l">
              <a:lnSpc>
                <a:spcPct val="115000"/>
              </a:lnSpc>
              <a:spcBef>
                <a:spcPts val="0"/>
              </a:spcBef>
              <a:spcAft>
                <a:spcPts val="0"/>
              </a:spcAft>
              <a:buSzPts val="1600"/>
              <a:buChar char="○"/>
            </a:pPr>
            <a:r>
              <a:rPr lang="en" sz="1600">
                <a:solidFill>
                  <a:srgbClr val="595959"/>
                </a:solidFill>
              </a:rPr>
              <a:t>execute loop’s code block</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adjust loop’s iteration variable</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re-evaluate loop’s condition to determine re-entry</a:t>
            </a:r>
            <a:endParaRPr sz="1600">
              <a:solidFill>
                <a:srgbClr val="595959"/>
              </a:solidFill>
            </a:endParaRPr>
          </a:p>
          <a:p>
            <a:pPr indent="-330200" lvl="0" marL="457200" rtl="0" algn="l">
              <a:lnSpc>
                <a:spcPct val="115000"/>
              </a:lnSpc>
              <a:spcBef>
                <a:spcPts val="0"/>
              </a:spcBef>
              <a:spcAft>
                <a:spcPts val="0"/>
              </a:spcAft>
              <a:buSzPts val="1600"/>
              <a:buChar char="●"/>
            </a:pPr>
            <a:r>
              <a:rPr lang="en" sz="1600">
                <a:solidFill>
                  <a:schemeClr val="dk1"/>
                </a:solidFill>
              </a:rPr>
              <a:t>FALSE CONDITION </a:t>
            </a:r>
            <a:r>
              <a:rPr lang="en" sz="1600" u="sng">
                <a:solidFill>
                  <a:schemeClr val="accent5"/>
                </a:solidFill>
              </a:rPr>
              <a:t>skip loop</a:t>
            </a:r>
            <a:r>
              <a:rPr lang="en" sz="1600">
                <a:solidFill>
                  <a:srgbClr val="595959"/>
                </a:solidFill>
              </a:rPr>
              <a:t> block</a:t>
            </a:r>
            <a:endParaRPr sz="1600">
              <a:solidFill>
                <a:srgbClr val="595959"/>
              </a:solidFill>
            </a:endParaRPr>
          </a:p>
        </p:txBody>
      </p:sp>
      <p:sp>
        <p:nvSpPr>
          <p:cNvPr id="348" name="Google Shape;348;p33"/>
          <p:cNvSpPr txBox="1"/>
          <p:nvPr/>
        </p:nvSpPr>
        <p:spPr>
          <a:xfrm>
            <a:off x="311700" y="3023675"/>
            <a:ext cx="8520600" cy="20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for </a:t>
            </a:r>
            <a:r>
              <a:rPr lang="en">
                <a:solidFill>
                  <a:schemeClr val="accent5"/>
                </a:solidFill>
              </a:rPr>
              <a:t>( VARIABLE INITIALIZATION; CONDITIONAL EXPRESSION; INCREMENT or DECREMENT )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accent5"/>
                </a:solidFill>
              </a:rPr>
              <a:t>    for </a:t>
            </a:r>
            <a:r>
              <a:rPr lang="en">
                <a:solidFill>
                  <a:schemeClr val="accent5"/>
                </a:solidFill>
              </a:rPr>
              <a:t>( VARIABLE INITIALIZATION; CONDITIONAL EXPRESSION; INCREMENT or DECREMENT ) {</a:t>
            </a:r>
            <a:endParaRPr>
              <a:solidFill>
                <a:schemeClr val="accent5"/>
              </a:solidFill>
            </a:endParaRPr>
          </a:p>
          <a:p>
            <a:pPr indent="0" lvl="0" marL="0" rtl="0" algn="l">
              <a:spcBef>
                <a:spcPts val="0"/>
              </a:spcBef>
              <a:spcAft>
                <a:spcPts val="0"/>
              </a:spcAft>
              <a:buClr>
                <a:schemeClr val="dk1"/>
              </a:buClr>
              <a:buSzPts val="1100"/>
              <a:buFont typeface="Arial"/>
              <a:buNone/>
            </a:pPr>
            <a:r>
              <a:t/>
            </a:r>
            <a:endParaRPr>
              <a:solidFill>
                <a:schemeClr val="accent5"/>
              </a:solidFill>
            </a:endParaRPr>
          </a:p>
          <a:p>
            <a:pPr indent="0" lvl="0" marL="0" rtl="0" algn="l">
              <a:spcBef>
                <a:spcPts val="0"/>
              </a:spcBef>
              <a:spcAft>
                <a:spcPts val="0"/>
              </a:spcAft>
              <a:buNone/>
            </a:pPr>
            <a:r>
              <a:rPr lang="en">
                <a:solidFill>
                  <a:schemeClr val="accent5"/>
                </a:solidFill>
              </a:rPr>
              <a:t>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Clr>
                <a:schemeClr val="dk1"/>
              </a:buClr>
              <a:buSzPts val="1100"/>
              <a:buFont typeface="Arial"/>
              <a:buNone/>
            </a:pPr>
            <a:r>
              <a:rPr lang="en">
                <a:solidFill>
                  <a:schemeClr val="accent5"/>
                </a:solidFill>
              </a:rPr>
              <a:t>}</a:t>
            </a:r>
            <a:endParaRPr>
              <a:solidFill>
                <a:schemeClr val="accent5"/>
              </a:solidFill>
            </a:endParaRPr>
          </a:p>
        </p:txBody>
      </p:sp>
      <p:sp>
        <p:nvSpPr>
          <p:cNvPr id="349" name="Google Shape;349;p33"/>
          <p:cNvSpPr txBox="1"/>
          <p:nvPr/>
        </p:nvSpPr>
        <p:spPr>
          <a:xfrm>
            <a:off x="311850" y="7385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What is it</a:t>
            </a:r>
            <a:r>
              <a:rPr b="1" lang="en" sz="1800">
                <a:solidFill>
                  <a:srgbClr val="0097A7"/>
                </a:solidFill>
              </a:rPr>
              <a:t>?</a:t>
            </a:r>
            <a:endParaRPr sz="1800"/>
          </a:p>
        </p:txBody>
      </p:sp>
      <p:sp>
        <p:nvSpPr>
          <p:cNvPr id="350" name="Google Shape;350;p33"/>
          <p:cNvSpPr txBox="1"/>
          <p:nvPr/>
        </p:nvSpPr>
        <p:spPr>
          <a:xfrm>
            <a:off x="482144" y="3365313"/>
            <a:ext cx="6806100" cy="2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OUTER condition is TRUE </a:t>
            </a:r>
            <a:endParaRPr sz="2400">
              <a:solidFill>
                <a:schemeClr val="dk2"/>
              </a:solidFill>
            </a:endParaRPr>
          </a:p>
        </p:txBody>
      </p:sp>
      <p:sp>
        <p:nvSpPr>
          <p:cNvPr id="351" name="Google Shape;351;p33"/>
          <p:cNvSpPr txBox="1"/>
          <p:nvPr/>
        </p:nvSpPr>
        <p:spPr>
          <a:xfrm>
            <a:off x="904850" y="3931551"/>
            <a:ext cx="6806100" cy="2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INNER condition is TRUE </a:t>
            </a:r>
            <a:endParaRPr sz="2400">
              <a:solidFill>
                <a:schemeClr val="dk2"/>
              </a:solidFill>
            </a:endParaRPr>
          </a:p>
        </p:txBody>
      </p:sp>
      <p:sp>
        <p:nvSpPr>
          <p:cNvPr id="352" name="Google Shape;352;p33"/>
          <p:cNvSpPr txBox="1"/>
          <p:nvPr/>
        </p:nvSpPr>
        <p:spPr>
          <a:xfrm>
            <a:off x="482150" y="4497775"/>
            <a:ext cx="6806100" cy="27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OUTER condition is TRUE </a:t>
            </a:r>
            <a:endParaRPr sz="24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ppt_w</p:attrName>
                                        </p:attrNameLst>
                                      </p:cBhvr>
                                      <p:tavLst>
                                        <p:tav fmla="" tm="0">
                                          <p:val>
                                            <p:strVal val="0"/>
                                          </p:val>
                                        </p:tav>
                                        <p:tav fmla="" tm="100000">
                                          <p:val>
                                            <p:strVal val="#ppt_w"/>
                                          </p:val>
                                        </p:tav>
                                      </p:tavLst>
                                    </p:anim>
                                    <p:anim calcmode="lin" valueType="num">
                                      <p:cBhvr additive="base">
                                        <p:cTn dur="1000"/>
                                        <p:tgtEl>
                                          <p:spTgt spid="34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loops</a:t>
            </a:r>
            <a:endParaRPr>
              <a:solidFill>
                <a:schemeClr val="accent5"/>
              </a:solidFill>
            </a:endParaRPr>
          </a:p>
        </p:txBody>
      </p:sp>
      <p:sp>
        <p:nvSpPr>
          <p:cNvPr id="358" name="Google Shape;358;p34"/>
          <p:cNvSpPr txBox="1"/>
          <p:nvPr/>
        </p:nvSpPr>
        <p:spPr>
          <a:xfrm>
            <a:off x="311700" y="1626525"/>
            <a:ext cx="8520600" cy="3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for </a:t>
            </a:r>
            <a:r>
              <a:rPr lang="en">
                <a:solidFill>
                  <a:schemeClr val="accent5"/>
                </a:solidFill>
              </a:rPr>
              <a:t>( VARIABLE INITIALIZATION; CONDITIONAL EXPRESSION; INCREMENT or DECREMENT )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accent5"/>
                </a:solidFill>
              </a:rPr>
              <a:t>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
        <p:nvSpPr>
          <p:cNvPr id="359" name="Google Shape;359;p34"/>
          <p:cNvSpPr txBox="1"/>
          <p:nvPr/>
        </p:nvSpPr>
        <p:spPr>
          <a:xfrm>
            <a:off x="311850" y="7385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 they work</a:t>
            </a:r>
            <a:r>
              <a:rPr b="1" lang="en" sz="1800">
                <a:solidFill>
                  <a:srgbClr val="0097A7"/>
                </a:solidFill>
              </a:rPr>
              <a:t>?</a:t>
            </a:r>
            <a:endParaRPr sz="1800"/>
          </a:p>
        </p:txBody>
      </p:sp>
      <p:sp>
        <p:nvSpPr>
          <p:cNvPr id="360" name="Google Shape;360;p34"/>
          <p:cNvSpPr txBox="1"/>
          <p:nvPr/>
        </p:nvSpPr>
        <p:spPr>
          <a:xfrm>
            <a:off x="482150" y="2022730"/>
            <a:ext cx="6806100" cy="39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OUTER condition is TRUE </a:t>
            </a:r>
            <a:endParaRPr sz="2400">
              <a:solidFill>
                <a:schemeClr val="dk2"/>
              </a:solidFill>
            </a:endParaRPr>
          </a:p>
        </p:txBody>
      </p:sp>
      <p:sp>
        <p:nvSpPr>
          <p:cNvPr id="361" name="Google Shape;361;p34"/>
          <p:cNvSpPr txBox="1"/>
          <p:nvPr/>
        </p:nvSpPr>
        <p:spPr>
          <a:xfrm>
            <a:off x="1057250" y="2945750"/>
            <a:ext cx="6806100" cy="43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INNER condition is TRUE </a:t>
            </a:r>
            <a:endParaRPr sz="2400">
              <a:solidFill>
                <a:schemeClr val="dk2"/>
              </a:solidFill>
            </a:endParaRPr>
          </a:p>
        </p:txBody>
      </p:sp>
      <p:sp>
        <p:nvSpPr>
          <p:cNvPr id="362" name="Google Shape;362;p34"/>
          <p:cNvSpPr txBox="1"/>
          <p:nvPr/>
        </p:nvSpPr>
        <p:spPr>
          <a:xfrm>
            <a:off x="482150" y="3917275"/>
            <a:ext cx="6806100" cy="39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OUTER condition is TRUE </a:t>
            </a:r>
            <a:endParaRPr sz="2400">
              <a:solidFill>
                <a:schemeClr val="dk2"/>
              </a:solidFill>
            </a:endParaRPr>
          </a:p>
        </p:txBody>
      </p:sp>
      <p:sp>
        <p:nvSpPr>
          <p:cNvPr id="363" name="Google Shape;363;p34"/>
          <p:cNvSpPr txBox="1"/>
          <p:nvPr/>
        </p:nvSpPr>
        <p:spPr>
          <a:xfrm>
            <a:off x="777000" y="2548500"/>
            <a:ext cx="8177100" cy="1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for </a:t>
            </a:r>
            <a:r>
              <a:rPr lang="en">
                <a:solidFill>
                  <a:schemeClr val="accent5"/>
                </a:solidFill>
              </a:rPr>
              <a:t>( VARIABLE INITIALIZATION; CONDITIONAL EXPRESSION; INCREMENT or DECREMENT )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ppt_w</p:attrName>
                                        </p:attrNameLst>
                                      </p:cBhvr>
                                      <p:tavLst>
                                        <p:tav fmla="" tm="0">
                                          <p:val>
                                            <p:strVal val="0"/>
                                          </p:val>
                                        </p:tav>
                                        <p:tav fmla="" tm="100000">
                                          <p:val>
                                            <p:strVal val="#ppt_w"/>
                                          </p:val>
                                        </p:tav>
                                      </p:tavLst>
                                    </p:anim>
                                    <p:anim calcmode="lin" valueType="num">
                                      <p:cBhvr additive="base">
                                        <p:cTn dur="1000"/>
                                        <p:tgtEl>
                                          <p:spTgt spid="35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par>
                          <p:cTn fill="hold">
                            <p:stCondLst>
                              <p:cond delay="2100"/>
                            </p:stCondLst>
                            <p:childTnLst>
                              <p:par>
                                <p:cTn fill="hold" nodeType="after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loops</a:t>
            </a:r>
            <a:endParaRPr/>
          </a:p>
        </p:txBody>
      </p:sp>
      <p:sp>
        <p:nvSpPr>
          <p:cNvPr id="369" name="Google Shape;369;p35"/>
          <p:cNvSpPr txBox="1"/>
          <p:nvPr/>
        </p:nvSpPr>
        <p:spPr>
          <a:xfrm>
            <a:off x="311850" y="9671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What are they used for?</a:t>
            </a:r>
            <a:endParaRPr sz="1800"/>
          </a:p>
        </p:txBody>
      </p:sp>
      <p:sp>
        <p:nvSpPr>
          <p:cNvPr id="370" name="Google Shape;370;p35"/>
          <p:cNvSpPr txBox="1"/>
          <p:nvPr/>
        </p:nvSpPr>
        <p:spPr>
          <a:xfrm>
            <a:off x="349950" y="1384075"/>
            <a:ext cx="8444400" cy="1005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595959"/>
              </a:buClr>
              <a:buSzPts val="1600"/>
              <a:buChar char="●"/>
            </a:pPr>
            <a:r>
              <a:rPr lang="en" sz="1600">
                <a:solidFill>
                  <a:srgbClr val="595959"/>
                </a:solidFill>
              </a:rPr>
              <a:t>Repeatedly deciding to performing a repetitive operation</a:t>
            </a:r>
            <a:endParaRPr sz="1600">
              <a:solidFill>
                <a:srgbClr val="595959"/>
              </a:solidFill>
            </a:endParaRPr>
          </a:p>
          <a:p>
            <a:pPr indent="-330200" lvl="0" marL="457200" rtl="0" algn="l">
              <a:lnSpc>
                <a:spcPct val="150000"/>
              </a:lnSpc>
              <a:spcBef>
                <a:spcPts val="0"/>
              </a:spcBef>
              <a:spcAft>
                <a:spcPts val="0"/>
              </a:spcAft>
              <a:buClr>
                <a:schemeClr val="dk2"/>
              </a:buClr>
              <a:buSzPts val="1600"/>
              <a:buChar char="●"/>
            </a:pPr>
            <a:r>
              <a:rPr lang="en" sz="1600">
                <a:solidFill>
                  <a:schemeClr val="dk2"/>
                </a:solidFill>
              </a:rPr>
              <a:t>Generating combinations of values</a:t>
            </a:r>
            <a:endParaRPr sz="1600">
              <a:solidFill>
                <a:schemeClr val="dk2"/>
              </a:solidFill>
            </a:endParaRPr>
          </a:p>
          <a:p>
            <a:pPr indent="-330200" lvl="0" marL="457200" rtl="0" algn="l">
              <a:lnSpc>
                <a:spcPct val="150000"/>
              </a:lnSpc>
              <a:spcBef>
                <a:spcPts val="0"/>
              </a:spcBef>
              <a:spcAft>
                <a:spcPts val="0"/>
              </a:spcAft>
              <a:buClr>
                <a:schemeClr val="dk2"/>
              </a:buClr>
              <a:buSzPts val="1600"/>
              <a:buChar char="●"/>
            </a:pPr>
            <a:r>
              <a:rPr lang="en" sz="1600">
                <a:solidFill>
                  <a:schemeClr val="dk2"/>
                </a:solidFill>
              </a:rPr>
              <a:t>Generating patterns</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p:txBody>
      </p:sp>
      <p:sp>
        <p:nvSpPr>
          <p:cNvPr id="371" name="Google Shape;371;p35"/>
          <p:cNvSpPr txBox="1"/>
          <p:nvPr/>
        </p:nvSpPr>
        <p:spPr>
          <a:xfrm>
            <a:off x="311700" y="2571750"/>
            <a:ext cx="8520600" cy="22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Some Examples: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Generating a number pattern</a:t>
            </a:r>
            <a:endParaRPr>
              <a:solidFill>
                <a:schemeClr val="dk2"/>
              </a:solidFill>
            </a:endParaRPr>
          </a:p>
          <a:p>
            <a:pPr indent="0" lvl="0" marL="0" rtl="0" algn="l">
              <a:spcBef>
                <a:spcPts val="0"/>
              </a:spcBef>
              <a:spcAft>
                <a:spcPts val="0"/>
              </a:spcAft>
              <a:buNone/>
            </a:pPr>
            <a:br>
              <a:rPr lang="en">
                <a:solidFill>
                  <a:schemeClr val="dk2"/>
                </a:solidFill>
              </a:rPr>
            </a:br>
            <a:r>
              <a:rPr lang="en">
                <a:solidFill>
                  <a:schemeClr val="dk2"/>
                </a:solidFill>
              </a:rPr>
              <a:t>Generating a letter number combination</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None/>
            </a:pPr>
            <a:r>
              <a:rPr lang="en">
                <a:solidFill>
                  <a:schemeClr val="dk2"/>
                </a:solidFill>
              </a:rPr>
              <a:t>Repeatedly d</a:t>
            </a:r>
            <a:r>
              <a:rPr lang="en">
                <a:solidFill>
                  <a:schemeClr val="dk2"/>
                </a:solidFill>
              </a:rPr>
              <a:t>istributing cookies to each person</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loops Example Number Pattern</a:t>
            </a:r>
            <a:endParaRPr/>
          </a:p>
        </p:txBody>
      </p:sp>
      <p:sp>
        <p:nvSpPr>
          <p:cNvPr id="377" name="Google Shape;377;p36"/>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Output:</a:t>
            </a:r>
            <a:endParaRPr/>
          </a:p>
        </p:txBody>
      </p:sp>
      <p:sp>
        <p:nvSpPr>
          <p:cNvPr id="378" name="Google Shape;378;p36"/>
          <p:cNvSpPr/>
          <p:nvPr/>
        </p:nvSpPr>
        <p:spPr>
          <a:xfrm rot="4957618">
            <a:off x="3272267" y="1181725"/>
            <a:ext cx="3249468" cy="4439650"/>
          </a:xfrm>
          <a:prstGeom prst="curvedLeftArrow">
            <a:avLst>
              <a:gd fmla="val 12011" name="adj1"/>
              <a:gd fmla="val 23230" name="adj2"/>
              <a:gd fmla="val 16421"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3150330" y="882900"/>
            <a:ext cx="3778301" cy="1241463"/>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 &lt;= rows</a:t>
            </a:r>
            <a:endParaRPr sz="1200"/>
          </a:p>
        </p:txBody>
      </p:sp>
      <p:sp>
        <p:nvSpPr>
          <p:cNvPr id="380" name="Google Shape;380;p36"/>
          <p:cNvSpPr/>
          <p:nvPr/>
        </p:nvSpPr>
        <p:spPr>
          <a:xfrm>
            <a:off x="2523900" y="1225232"/>
            <a:ext cx="1224000" cy="5601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txBox="1"/>
          <p:nvPr/>
        </p:nvSpPr>
        <p:spPr>
          <a:xfrm>
            <a:off x="3965447" y="4525228"/>
            <a:ext cx="22875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new line</a:t>
            </a:r>
            <a:endParaRPr/>
          </a:p>
        </p:txBody>
      </p:sp>
      <p:sp>
        <p:nvSpPr>
          <p:cNvPr id="382" name="Google Shape;382;p36"/>
          <p:cNvSpPr/>
          <p:nvPr/>
        </p:nvSpPr>
        <p:spPr>
          <a:xfrm rot="4967019">
            <a:off x="4642303" y="22026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4294669" y="21924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 &lt;= i</a:t>
            </a:r>
            <a:endParaRPr sz="1200"/>
          </a:p>
        </p:txBody>
      </p:sp>
      <p:sp>
        <p:nvSpPr>
          <p:cNvPr id="384" name="Google Shape;384;p36"/>
          <p:cNvSpPr/>
          <p:nvPr/>
        </p:nvSpPr>
        <p:spPr>
          <a:xfrm>
            <a:off x="4135575" y="23780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txBox="1"/>
          <p:nvPr/>
        </p:nvSpPr>
        <p:spPr>
          <a:xfrm>
            <a:off x="4682581" y="30697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j</a:t>
            </a:r>
            <a:endParaRPr/>
          </a:p>
        </p:txBody>
      </p:sp>
      <p:sp>
        <p:nvSpPr>
          <p:cNvPr id="386" name="Google Shape;386;p36"/>
          <p:cNvSpPr/>
          <p:nvPr/>
        </p:nvSpPr>
        <p:spPr>
          <a:xfrm>
            <a:off x="1891812" y="1755738"/>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1899623" y="2088739"/>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i</a:t>
            </a:r>
            <a:endParaRPr sz="1600"/>
          </a:p>
        </p:txBody>
      </p:sp>
      <p:sp>
        <p:nvSpPr>
          <p:cNvPr id="388" name="Google Shape;388;p36"/>
          <p:cNvSpPr txBox="1"/>
          <p:nvPr/>
        </p:nvSpPr>
        <p:spPr>
          <a:xfrm>
            <a:off x="1933969" y="1811002"/>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389" name="Google Shape;389;p36"/>
          <p:cNvSpPr txBox="1"/>
          <p:nvPr/>
        </p:nvSpPr>
        <p:spPr>
          <a:xfrm>
            <a:off x="2022748" y="2229626"/>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390" name="Google Shape;390;p36"/>
          <p:cNvSpPr/>
          <p:nvPr/>
        </p:nvSpPr>
        <p:spPr>
          <a:xfrm>
            <a:off x="3483875" y="24971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txBox="1"/>
          <p:nvPr/>
        </p:nvSpPr>
        <p:spPr>
          <a:xfrm>
            <a:off x="3526032" y="25524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392" name="Google Shape;392;p36"/>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393" name="Google Shape;393;p36"/>
          <p:cNvSpPr/>
          <p:nvPr/>
        </p:nvSpPr>
        <p:spPr>
          <a:xfrm>
            <a:off x="269799" y="938100"/>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277610" y="1271100"/>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rows</a:t>
            </a:r>
            <a:endParaRPr sz="1600"/>
          </a:p>
        </p:txBody>
      </p:sp>
      <p:sp>
        <p:nvSpPr>
          <p:cNvPr id="395" name="Google Shape;395;p36"/>
          <p:cNvSpPr txBox="1"/>
          <p:nvPr/>
        </p:nvSpPr>
        <p:spPr>
          <a:xfrm>
            <a:off x="311956" y="993364"/>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396" name="Google Shape;396;p36"/>
          <p:cNvSpPr txBox="1"/>
          <p:nvPr/>
        </p:nvSpPr>
        <p:spPr>
          <a:xfrm>
            <a:off x="400735" y="1411988"/>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397" name="Google Shape;397;p36"/>
          <p:cNvSpPr txBox="1"/>
          <p:nvPr/>
        </p:nvSpPr>
        <p:spPr>
          <a:xfrm>
            <a:off x="137700" y="2737250"/>
            <a:ext cx="3555900" cy="229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for(int i = 1; i &lt;= rows; ++i){</a:t>
            </a:r>
            <a:endParaRPr/>
          </a:p>
          <a:p>
            <a:pPr indent="0" lvl="0" marL="0" rtl="0" algn="l">
              <a:lnSpc>
                <a:spcPct val="150000"/>
              </a:lnSpc>
              <a:spcBef>
                <a:spcPts val="0"/>
              </a:spcBef>
              <a:spcAft>
                <a:spcPts val="0"/>
              </a:spcAft>
              <a:buNone/>
            </a:pPr>
            <a:r>
              <a:rPr lang="en"/>
              <a:t>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   System.out.println();</a:t>
            </a:r>
            <a:endParaRPr/>
          </a:p>
          <a:p>
            <a:pPr indent="0" lvl="0" marL="0" rtl="0" algn="l">
              <a:lnSpc>
                <a:spcPct val="150000"/>
              </a:lnSpc>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
        <p:nvSpPr>
          <p:cNvPr id="398" name="Google Shape;398;p36"/>
          <p:cNvSpPr txBox="1"/>
          <p:nvPr/>
        </p:nvSpPr>
        <p:spPr>
          <a:xfrm>
            <a:off x="137700" y="3391125"/>
            <a:ext cx="2612400" cy="105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    for(int j = 1; j &lt;= i; ++j){</a:t>
            </a:r>
            <a:endParaRPr/>
          </a:p>
          <a:p>
            <a:pPr indent="457200" lvl="0" marL="0" rtl="0" algn="l">
              <a:lnSpc>
                <a:spcPct val="150000"/>
              </a:lnSpc>
              <a:spcBef>
                <a:spcPts val="0"/>
              </a:spcBef>
              <a:spcAft>
                <a:spcPts val="0"/>
              </a:spcAft>
              <a:buNone/>
            </a:pPr>
            <a:r>
              <a:rPr lang="en"/>
              <a:t>System.out.print(j + " ");</a:t>
            </a:r>
            <a:endParaRPr/>
          </a:p>
          <a:p>
            <a:pPr indent="0" lvl="0" marL="0" rtl="0" algn="l">
              <a:lnSpc>
                <a:spcPct val="150000"/>
              </a:lnSpc>
              <a:spcBef>
                <a:spcPts val="0"/>
              </a:spcBef>
              <a:spcAft>
                <a:spcPts val="0"/>
              </a:spcAft>
              <a:buNone/>
            </a:pPr>
            <a:r>
              <a:rPr lang="en"/>
              <a:t>    }</a:t>
            </a:r>
            <a:endParaRPr/>
          </a:p>
        </p:txBody>
      </p:sp>
      <p:sp>
        <p:nvSpPr>
          <p:cNvPr id="399" name="Google Shape;399;p36"/>
          <p:cNvSpPr txBox="1"/>
          <p:nvPr/>
        </p:nvSpPr>
        <p:spPr>
          <a:xfrm>
            <a:off x="152400" y="2743200"/>
            <a:ext cx="2287500" cy="44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int rows = 3;</a:t>
            </a:r>
            <a:endParaRPr/>
          </a:p>
        </p:txBody>
      </p:sp>
      <p:sp>
        <p:nvSpPr>
          <p:cNvPr id="400" name="Google Shape;400;p36"/>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1</a:t>
            </a:r>
            <a:endParaRPr/>
          </a:p>
        </p:txBody>
      </p:sp>
      <p:sp>
        <p:nvSpPr>
          <p:cNvPr id="401" name="Google Shape;401;p36"/>
          <p:cNvSpPr/>
          <p:nvPr/>
        </p:nvSpPr>
        <p:spPr>
          <a:xfrm rot="5400000">
            <a:off x="5331450" y="29367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403" name="Google Shape;403;p36"/>
          <p:cNvSpPr txBox="1"/>
          <p:nvPr/>
        </p:nvSpPr>
        <p:spPr>
          <a:xfrm>
            <a:off x="2015723" y="2229626"/>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404" name="Google Shape;404;p36"/>
          <p:cNvSpPr/>
          <p:nvPr/>
        </p:nvSpPr>
        <p:spPr>
          <a:xfrm>
            <a:off x="3491686" y="28301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j</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xit" presetID="10" presetSubtype="0">
                                  <p:stCondLst>
                                    <p:cond delay="0"/>
                                  </p:stCondLst>
                                  <p:childTnLst>
                                    <p:animEffect filter="fade" transition="out">
                                      <p:cBhvr>
                                        <p:cTn dur="1000"/>
                                        <p:tgtEl>
                                          <p:spTgt spid="382"/>
                                        </p:tgtEl>
                                      </p:cBhvr>
                                    </p:animEffect>
                                    <p:set>
                                      <p:cBhvr>
                                        <p:cTn dur="1" fill="hold">
                                          <p:stCondLst>
                                            <p:cond delay="10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85"/>
                                        </p:tgtEl>
                                      </p:cBhvr>
                                    </p:animEffect>
                                    <p:set>
                                      <p:cBhvr>
                                        <p:cTn dur="1" fill="hold">
                                          <p:stCondLst>
                                            <p:cond delay="1000"/>
                                          </p:stCondLst>
                                        </p:cTn>
                                        <p:tgtEl>
                                          <p:spTgt spid="385"/>
                                        </p:tgtEl>
                                        <p:attrNameLst>
                                          <p:attrName>style.visibility</p:attrName>
                                        </p:attrNameLst>
                                      </p:cBhvr>
                                      <p:to>
                                        <p:strVal val="hidden"/>
                                      </p:to>
                                    </p:se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loops Example Number Pattern</a:t>
            </a:r>
            <a:endParaRPr/>
          </a:p>
        </p:txBody>
      </p:sp>
      <p:sp>
        <p:nvSpPr>
          <p:cNvPr id="410" name="Google Shape;410;p37"/>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1600"/>
              </a:spcBef>
              <a:spcAft>
                <a:spcPts val="1600"/>
              </a:spcAft>
              <a:buNone/>
            </a:pPr>
            <a:r>
              <a:rPr lang="en"/>
              <a:t>1</a:t>
            </a:r>
            <a:endParaRPr/>
          </a:p>
        </p:txBody>
      </p:sp>
      <p:sp>
        <p:nvSpPr>
          <p:cNvPr id="411" name="Google Shape;411;p37"/>
          <p:cNvSpPr/>
          <p:nvPr/>
        </p:nvSpPr>
        <p:spPr>
          <a:xfrm rot="4957618">
            <a:off x="3272267" y="1181725"/>
            <a:ext cx="3249468" cy="4439650"/>
          </a:xfrm>
          <a:prstGeom prst="curvedLeftArrow">
            <a:avLst>
              <a:gd fmla="val 12011" name="adj1"/>
              <a:gd fmla="val 23230" name="adj2"/>
              <a:gd fmla="val 16421"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p:cNvSpPr/>
          <p:nvPr/>
        </p:nvSpPr>
        <p:spPr>
          <a:xfrm>
            <a:off x="3150330" y="882900"/>
            <a:ext cx="3778301" cy="1241463"/>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 &lt;= rows</a:t>
            </a:r>
            <a:endParaRPr sz="1200"/>
          </a:p>
        </p:txBody>
      </p:sp>
      <p:sp>
        <p:nvSpPr>
          <p:cNvPr id="413" name="Google Shape;413;p37"/>
          <p:cNvSpPr/>
          <p:nvPr/>
        </p:nvSpPr>
        <p:spPr>
          <a:xfrm>
            <a:off x="2523900" y="1225232"/>
            <a:ext cx="1224000" cy="5601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7"/>
          <p:cNvSpPr txBox="1"/>
          <p:nvPr/>
        </p:nvSpPr>
        <p:spPr>
          <a:xfrm>
            <a:off x="3965447" y="4525228"/>
            <a:ext cx="22875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new line</a:t>
            </a:r>
            <a:endParaRPr/>
          </a:p>
        </p:txBody>
      </p:sp>
      <p:sp>
        <p:nvSpPr>
          <p:cNvPr id="415" name="Google Shape;415;p37"/>
          <p:cNvSpPr/>
          <p:nvPr/>
        </p:nvSpPr>
        <p:spPr>
          <a:xfrm rot="4967019">
            <a:off x="4642303" y="22026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4294669" y="21924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 &lt;= i</a:t>
            </a:r>
            <a:endParaRPr sz="1200"/>
          </a:p>
        </p:txBody>
      </p:sp>
      <p:sp>
        <p:nvSpPr>
          <p:cNvPr id="417" name="Google Shape;417;p37"/>
          <p:cNvSpPr/>
          <p:nvPr/>
        </p:nvSpPr>
        <p:spPr>
          <a:xfrm>
            <a:off x="4135575" y="23780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txBox="1"/>
          <p:nvPr/>
        </p:nvSpPr>
        <p:spPr>
          <a:xfrm>
            <a:off x="4682581" y="30697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j</a:t>
            </a:r>
            <a:endParaRPr/>
          </a:p>
        </p:txBody>
      </p:sp>
      <p:sp>
        <p:nvSpPr>
          <p:cNvPr id="419" name="Google Shape;419;p37"/>
          <p:cNvSpPr/>
          <p:nvPr/>
        </p:nvSpPr>
        <p:spPr>
          <a:xfrm>
            <a:off x="1891812" y="1755738"/>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1899623" y="2088739"/>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i</a:t>
            </a:r>
            <a:endParaRPr sz="1600"/>
          </a:p>
        </p:txBody>
      </p:sp>
      <p:sp>
        <p:nvSpPr>
          <p:cNvPr id="421" name="Google Shape;421;p37"/>
          <p:cNvSpPr txBox="1"/>
          <p:nvPr/>
        </p:nvSpPr>
        <p:spPr>
          <a:xfrm>
            <a:off x="1933969" y="1811002"/>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422" name="Google Shape;422;p37"/>
          <p:cNvSpPr txBox="1"/>
          <p:nvPr/>
        </p:nvSpPr>
        <p:spPr>
          <a:xfrm>
            <a:off x="2022748" y="2229626"/>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423" name="Google Shape;423;p37"/>
          <p:cNvSpPr/>
          <p:nvPr/>
        </p:nvSpPr>
        <p:spPr>
          <a:xfrm>
            <a:off x="3483875" y="24971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txBox="1"/>
          <p:nvPr/>
        </p:nvSpPr>
        <p:spPr>
          <a:xfrm>
            <a:off x="3526032" y="25524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425" name="Google Shape;425;p37"/>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426" name="Google Shape;426;p37"/>
          <p:cNvSpPr/>
          <p:nvPr/>
        </p:nvSpPr>
        <p:spPr>
          <a:xfrm>
            <a:off x="269799" y="938100"/>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277610" y="1271100"/>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rows</a:t>
            </a:r>
            <a:endParaRPr sz="1600"/>
          </a:p>
        </p:txBody>
      </p:sp>
      <p:sp>
        <p:nvSpPr>
          <p:cNvPr id="428" name="Google Shape;428;p37"/>
          <p:cNvSpPr txBox="1"/>
          <p:nvPr/>
        </p:nvSpPr>
        <p:spPr>
          <a:xfrm>
            <a:off x="311956" y="993364"/>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429" name="Google Shape;429;p37"/>
          <p:cNvSpPr txBox="1"/>
          <p:nvPr/>
        </p:nvSpPr>
        <p:spPr>
          <a:xfrm>
            <a:off x="400735" y="1411988"/>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430" name="Google Shape;430;p37"/>
          <p:cNvSpPr txBox="1"/>
          <p:nvPr/>
        </p:nvSpPr>
        <p:spPr>
          <a:xfrm>
            <a:off x="137700" y="2737250"/>
            <a:ext cx="3555900" cy="229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for(int i = 1; i &lt;= rows; ++i){</a:t>
            </a:r>
            <a:endParaRPr/>
          </a:p>
          <a:p>
            <a:pPr indent="0" lvl="0" marL="0" rtl="0" algn="l">
              <a:lnSpc>
                <a:spcPct val="150000"/>
              </a:lnSpc>
              <a:spcBef>
                <a:spcPts val="0"/>
              </a:spcBef>
              <a:spcAft>
                <a:spcPts val="0"/>
              </a:spcAft>
              <a:buNone/>
            </a:pPr>
            <a:r>
              <a:rPr lang="en"/>
              <a:t>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System.out.println();</a:t>
            </a:r>
            <a:endParaRPr/>
          </a:p>
          <a:p>
            <a:pPr indent="0" lvl="0" marL="0" rtl="0" algn="l">
              <a:lnSpc>
                <a:spcPct val="150000"/>
              </a:lnSpc>
              <a:spcBef>
                <a:spcPts val="0"/>
              </a:spcBef>
              <a:spcAft>
                <a:spcPts val="0"/>
              </a:spcAft>
              <a:buNone/>
            </a:pPr>
            <a:r>
              <a:rPr lang="en"/>
              <a:t>}</a:t>
            </a:r>
            <a:endParaRPr/>
          </a:p>
          <a:p>
            <a:pPr indent="0" lvl="0" marL="0" rtl="0" algn="l">
              <a:spcBef>
                <a:spcPts val="0"/>
              </a:spcBef>
              <a:spcAft>
                <a:spcPts val="0"/>
              </a:spcAft>
              <a:buNone/>
            </a:pPr>
            <a:r>
              <a:t/>
            </a:r>
            <a:endParaRPr/>
          </a:p>
        </p:txBody>
      </p:sp>
      <p:sp>
        <p:nvSpPr>
          <p:cNvPr id="431" name="Google Shape;431;p37"/>
          <p:cNvSpPr txBox="1"/>
          <p:nvPr/>
        </p:nvSpPr>
        <p:spPr>
          <a:xfrm>
            <a:off x="137700" y="3391125"/>
            <a:ext cx="2612400" cy="105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    for(int j = 1; j &lt;= i; ++j){</a:t>
            </a:r>
            <a:endParaRPr/>
          </a:p>
          <a:p>
            <a:pPr indent="457200" lvl="0" marL="0" rtl="0" algn="l">
              <a:lnSpc>
                <a:spcPct val="150000"/>
              </a:lnSpc>
              <a:spcBef>
                <a:spcPts val="0"/>
              </a:spcBef>
              <a:spcAft>
                <a:spcPts val="0"/>
              </a:spcAft>
              <a:buNone/>
            </a:pPr>
            <a:r>
              <a:rPr lang="en"/>
              <a:t>System.out.print(j + " ");</a:t>
            </a:r>
            <a:endParaRPr/>
          </a:p>
          <a:p>
            <a:pPr indent="0" lvl="0" marL="0" rtl="0" algn="l">
              <a:lnSpc>
                <a:spcPct val="150000"/>
              </a:lnSpc>
              <a:spcBef>
                <a:spcPts val="0"/>
              </a:spcBef>
              <a:spcAft>
                <a:spcPts val="0"/>
              </a:spcAft>
              <a:buNone/>
            </a:pPr>
            <a:r>
              <a:rPr lang="en"/>
              <a:t>    }</a:t>
            </a:r>
            <a:endParaRPr/>
          </a:p>
        </p:txBody>
      </p:sp>
      <p:sp>
        <p:nvSpPr>
          <p:cNvPr id="432" name="Google Shape;432;p37"/>
          <p:cNvSpPr txBox="1"/>
          <p:nvPr/>
        </p:nvSpPr>
        <p:spPr>
          <a:xfrm>
            <a:off x="152400" y="2743200"/>
            <a:ext cx="2287500" cy="44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int rows = 3;</a:t>
            </a:r>
            <a:endParaRPr/>
          </a:p>
        </p:txBody>
      </p:sp>
      <p:sp>
        <p:nvSpPr>
          <p:cNvPr id="433" name="Google Shape;433;p37"/>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1  </a:t>
            </a:r>
            <a:endParaRPr/>
          </a:p>
        </p:txBody>
      </p:sp>
      <p:sp>
        <p:nvSpPr>
          <p:cNvPr id="434" name="Google Shape;434;p37"/>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435" name="Google Shape;435;p37"/>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1 2</a:t>
            </a:r>
            <a:endParaRPr/>
          </a:p>
        </p:txBody>
      </p:sp>
      <p:sp>
        <p:nvSpPr>
          <p:cNvPr id="436" name="Google Shape;436;p37"/>
          <p:cNvSpPr txBox="1"/>
          <p:nvPr/>
        </p:nvSpPr>
        <p:spPr>
          <a:xfrm>
            <a:off x="2022748" y="2229626"/>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437" name="Google Shape;437;p37"/>
          <p:cNvSpPr txBox="1"/>
          <p:nvPr/>
        </p:nvSpPr>
        <p:spPr>
          <a:xfrm>
            <a:off x="3607787"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438" name="Google Shape;438;p37"/>
          <p:cNvSpPr/>
          <p:nvPr/>
        </p:nvSpPr>
        <p:spPr>
          <a:xfrm rot="5400000">
            <a:off x="5331450" y="29367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3491686" y="28301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j</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xit" presetID="10" presetSubtype="0">
                                  <p:stCondLst>
                                    <p:cond delay="0"/>
                                  </p:stCondLst>
                                  <p:childTnLst>
                                    <p:animEffect filter="fade" transition="out">
                                      <p:cBhvr>
                                        <p:cTn dur="1000"/>
                                        <p:tgtEl>
                                          <p:spTgt spid="418"/>
                                        </p:tgtEl>
                                      </p:cBhvr>
                                    </p:animEffect>
                                    <p:set>
                                      <p:cBhvr>
                                        <p:cTn dur="1" fill="hold">
                                          <p:stCondLst>
                                            <p:cond delay="1000"/>
                                          </p:stCondLst>
                                        </p:cTn>
                                        <p:tgtEl>
                                          <p:spTgt spid="4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15"/>
                                        </p:tgtEl>
                                      </p:cBhvr>
                                    </p:animEffect>
                                    <p:set>
                                      <p:cBhvr>
                                        <p:cTn dur="1" fill="hold">
                                          <p:stCondLst>
                                            <p:cond delay="1000"/>
                                          </p:stCondLst>
                                        </p:cTn>
                                        <p:tgtEl>
                                          <p:spTgt spid="415"/>
                                        </p:tgtEl>
                                        <p:attrNameLst>
                                          <p:attrName>style.visibility</p:attrName>
                                        </p:attrNameLst>
                                      </p:cBhvr>
                                      <p:to>
                                        <p:strVal val="hidden"/>
                                      </p:to>
                                    </p:se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loops Example Number Pattern</a:t>
            </a:r>
            <a:endParaRPr/>
          </a:p>
        </p:txBody>
      </p:sp>
      <p:sp>
        <p:nvSpPr>
          <p:cNvPr id="445" name="Google Shape;445;p38"/>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1600"/>
              </a:spcBef>
              <a:spcAft>
                <a:spcPts val="0"/>
              </a:spcAft>
              <a:buNone/>
            </a:pPr>
            <a:r>
              <a:rPr lang="en"/>
              <a:t>1</a:t>
            </a:r>
            <a:endParaRPr/>
          </a:p>
          <a:p>
            <a:pPr indent="0" lvl="0" marL="0" rtl="0" algn="l">
              <a:spcBef>
                <a:spcPts val="1600"/>
              </a:spcBef>
              <a:spcAft>
                <a:spcPts val="1600"/>
              </a:spcAft>
              <a:buNone/>
            </a:pPr>
            <a:r>
              <a:rPr lang="en"/>
              <a:t>1 2 </a:t>
            </a:r>
            <a:endParaRPr/>
          </a:p>
        </p:txBody>
      </p:sp>
      <p:sp>
        <p:nvSpPr>
          <p:cNvPr id="446" name="Google Shape;446;p38"/>
          <p:cNvSpPr/>
          <p:nvPr/>
        </p:nvSpPr>
        <p:spPr>
          <a:xfrm rot="4957618">
            <a:off x="3272267" y="1181725"/>
            <a:ext cx="3249468" cy="4439650"/>
          </a:xfrm>
          <a:prstGeom prst="curvedLeftArrow">
            <a:avLst>
              <a:gd fmla="val 12011" name="adj1"/>
              <a:gd fmla="val 23230" name="adj2"/>
              <a:gd fmla="val 16421"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txBox="1"/>
          <p:nvPr/>
        </p:nvSpPr>
        <p:spPr>
          <a:xfrm>
            <a:off x="3965447" y="4525228"/>
            <a:ext cx="2287500" cy="4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new line</a:t>
            </a:r>
            <a:endParaRPr/>
          </a:p>
        </p:txBody>
      </p:sp>
      <p:sp>
        <p:nvSpPr>
          <p:cNvPr id="448" name="Google Shape;448;p38"/>
          <p:cNvSpPr/>
          <p:nvPr/>
        </p:nvSpPr>
        <p:spPr>
          <a:xfrm rot="4967019">
            <a:off x="4642303" y="22026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4294669" y="21924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j &lt;= i</a:t>
            </a:r>
            <a:endParaRPr sz="1200"/>
          </a:p>
        </p:txBody>
      </p:sp>
      <p:sp>
        <p:nvSpPr>
          <p:cNvPr id="450" name="Google Shape;450;p38"/>
          <p:cNvSpPr/>
          <p:nvPr/>
        </p:nvSpPr>
        <p:spPr>
          <a:xfrm>
            <a:off x="4135575" y="23780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txBox="1"/>
          <p:nvPr/>
        </p:nvSpPr>
        <p:spPr>
          <a:xfrm>
            <a:off x="4682581" y="30697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j</a:t>
            </a:r>
            <a:endParaRPr/>
          </a:p>
        </p:txBody>
      </p:sp>
      <p:sp>
        <p:nvSpPr>
          <p:cNvPr id="452" name="Google Shape;452;p38"/>
          <p:cNvSpPr/>
          <p:nvPr/>
        </p:nvSpPr>
        <p:spPr>
          <a:xfrm>
            <a:off x="1891812" y="1755738"/>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a:off x="1899623" y="2088739"/>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i</a:t>
            </a:r>
            <a:endParaRPr sz="1600"/>
          </a:p>
        </p:txBody>
      </p:sp>
      <p:sp>
        <p:nvSpPr>
          <p:cNvPr id="454" name="Google Shape;454;p38"/>
          <p:cNvSpPr txBox="1"/>
          <p:nvPr/>
        </p:nvSpPr>
        <p:spPr>
          <a:xfrm>
            <a:off x="1933969" y="1811002"/>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455" name="Google Shape;455;p38"/>
          <p:cNvSpPr txBox="1"/>
          <p:nvPr/>
        </p:nvSpPr>
        <p:spPr>
          <a:xfrm>
            <a:off x="2022748" y="2229626"/>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456" name="Google Shape;456;p38"/>
          <p:cNvSpPr/>
          <p:nvPr/>
        </p:nvSpPr>
        <p:spPr>
          <a:xfrm>
            <a:off x="3483875" y="24971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3491686" y="28301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j</a:t>
            </a:r>
            <a:endParaRPr sz="1600"/>
          </a:p>
        </p:txBody>
      </p:sp>
      <p:sp>
        <p:nvSpPr>
          <p:cNvPr id="458" name="Google Shape;458;p38"/>
          <p:cNvSpPr txBox="1"/>
          <p:nvPr/>
        </p:nvSpPr>
        <p:spPr>
          <a:xfrm>
            <a:off x="3526032" y="25524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459" name="Google Shape;459;p38"/>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460" name="Google Shape;460;p38"/>
          <p:cNvSpPr/>
          <p:nvPr/>
        </p:nvSpPr>
        <p:spPr>
          <a:xfrm>
            <a:off x="269799" y="938100"/>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277610" y="1271100"/>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rows</a:t>
            </a:r>
            <a:endParaRPr sz="1600"/>
          </a:p>
        </p:txBody>
      </p:sp>
      <p:sp>
        <p:nvSpPr>
          <p:cNvPr id="462" name="Google Shape;462;p38"/>
          <p:cNvSpPr txBox="1"/>
          <p:nvPr/>
        </p:nvSpPr>
        <p:spPr>
          <a:xfrm>
            <a:off x="311956" y="993364"/>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463" name="Google Shape;463;p38"/>
          <p:cNvSpPr txBox="1"/>
          <p:nvPr/>
        </p:nvSpPr>
        <p:spPr>
          <a:xfrm>
            <a:off x="400735" y="1411988"/>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464" name="Google Shape;464;p38"/>
          <p:cNvSpPr txBox="1"/>
          <p:nvPr/>
        </p:nvSpPr>
        <p:spPr>
          <a:xfrm>
            <a:off x="137700" y="2737250"/>
            <a:ext cx="3555900" cy="2299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for(int i = 1; i &lt;= rows; ++i){</a:t>
            </a:r>
            <a:endParaRPr/>
          </a:p>
          <a:p>
            <a:pPr indent="0" lvl="0" marL="0" rtl="0" algn="l">
              <a:lnSpc>
                <a:spcPct val="150000"/>
              </a:lnSpc>
              <a:spcBef>
                <a:spcPts val="0"/>
              </a:spcBef>
              <a:spcAft>
                <a:spcPts val="0"/>
              </a:spcAft>
              <a:buNone/>
            </a:pPr>
            <a:r>
              <a:rPr lang="en"/>
              <a:t>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   System.out.println();</a:t>
            </a:r>
            <a:endParaRPr/>
          </a:p>
          <a:p>
            <a:pPr indent="0" lvl="0" marL="0" rtl="0" algn="l">
              <a:lnSpc>
                <a:spcPct val="150000"/>
              </a:lnSpc>
              <a:spcBef>
                <a:spcPts val="0"/>
              </a:spcBef>
              <a:spcAft>
                <a:spcPts val="0"/>
              </a:spcAft>
              <a:buNone/>
            </a:pPr>
            <a:r>
              <a:rPr lang="en"/>
              <a:t>}</a:t>
            </a:r>
            <a:endParaRPr/>
          </a:p>
          <a:p>
            <a:pPr indent="0" lvl="0" marL="0" rtl="0" algn="l">
              <a:spcBef>
                <a:spcPts val="0"/>
              </a:spcBef>
              <a:spcAft>
                <a:spcPts val="0"/>
              </a:spcAft>
              <a:buNone/>
            </a:pPr>
            <a:r>
              <a:t/>
            </a:r>
            <a:endParaRPr/>
          </a:p>
        </p:txBody>
      </p:sp>
      <p:sp>
        <p:nvSpPr>
          <p:cNvPr id="465" name="Google Shape;465;p38"/>
          <p:cNvSpPr txBox="1"/>
          <p:nvPr/>
        </p:nvSpPr>
        <p:spPr>
          <a:xfrm>
            <a:off x="137700" y="3391125"/>
            <a:ext cx="2612400" cy="105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    for(int j = 1; j &lt;= i; ++j){</a:t>
            </a:r>
            <a:endParaRPr/>
          </a:p>
          <a:p>
            <a:pPr indent="457200" lvl="0" marL="0" rtl="0" algn="l">
              <a:lnSpc>
                <a:spcPct val="150000"/>
              </a:lnSpc>
              <a:spcBef>
                <a:spcPts val="0"/>
              </a:spcBef>
              <a:spcAft>
                <a:spcPts val="0"/>
              </a:spcAft>
              <a:buNone/>
            </a:pPr>
            <a:r>
              <a:rPr lang="en"/>
              <a:t>System.out.print(j + " ");</a:t>
            </a:r>
            <a:endParaRPr/>
          </a:p>
          <a:p>
            <a:pPr indent="0" lvl="0" marL="0" rtl="0" algn="l">
              <a:lnSpc>
                <a:spcPct val="150000"/>
              </a:lnSpc>
              <a:spcBef>
                <a:spcPts val="0"/>
              </a:spcBef>
              <a:spcAft>
                <a:spcPts val="0"/>
              </a:spcAft>
              <a:buNone/>
            </a:pPr>
            <a:r>
              <a:rPr lang="en"/>
              <a:t>    }</a:t>
            </a:r>
            <a:endParaRPr/>
          </a:p>
        </p:txBody>
      </p:sp>
      <p:sp>
        <p:nvSpPr>
          <p:cNvPr id="466" name="Google Shape;466;p38"/>
          <p:cNvSpPr txBox="1"/>
          <p:nvPr/>
        </p:nvSpPr>
        <p:spPr>
          <a:xfrm>
            <a:off x="152400" y="2743200"/>
            <a:ext cx="2287500" cy="44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int rows = 3;</a:t>
            </a:r>
            <a:endParaRPr/>
          </a:p>
        </p:txBody>
      </p:sp>
      <p:sp>
        <p:nvSpPr>
          <p:cNvPr id="467" name="Google Shape;467;p38"/>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1  </a:t>
            </a:r>
            <a:endParaRPr/>
          </a:p>
        </p:txBody>
      </p:sp>
      <p:sp>
        <p:nvSpPr>
          <p:cNvPr id="468" name="Google Shape;468;p38"/>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469" name="Google Shape;469;p38"/>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1 2</a:t>
            </a:r>
            <a:endParaRPr/>
          </a:p>
        </p:txBody>
      </p:sp>
      <p:sp>
        <p:nvSpPr>
          <p:cNvPr id="470" name="Google Shape;470;p38"/>
          <p:cNvSpPr txBox="1"/>
          <p:nvPr/>
        </p:nvSpPr>
        <p:spPr>
          <a:xfrm>
            <a:off x="2022748" y="2229626"/>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471" name="Google Shape;471;p38"/>
          <p:cNvSpPr txBox="1"/>
          <p:nvPr>
            <p:ph idx="1" type="body"/>
          </p:nvPr>
        </p:nvSpPr>
        <p:spPr>
          <a:xfrm>
            <a:off x="7468200" y="1152475"/>
            <a:ext cx="13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1 2 3</a:t>
            </a:r>
            <a:endParaRPr/>
          </a:p>
        </p:txBody>
      </p:sp>
      <p:sp>
        <p:nvSpPr>
          <p:cNvPr id="472" name="Google Shape;472;p38"/>
          <p:cNvSpPr txBox="1"/>
          <p:nvPr/>
        </p:nvSpPr>
        <p:spPr>
          <a:xfrm>
            <a:off x="3614812" y="2971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473" name="Google Shape;473;p38"/>
          <p:cNvSpPr txBox="1"/>
          <p:nvPr/>
        </p:nvSpPr>
        <p:spPr>
          <a:xfrm>
            <a:off x="3607787" y="29666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474" name="Google Shape;474;p38"/>
          <p:cNvSpPr/>
          <p:nvPr/>
        </p:nvSpPr>
        <p:spPr>
          <a:xfrm rot="5400000">
            <a:off x="5331450" y="29367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rot="5400000">
            <a:off x="5373300" y="2477220"/>
            <a:ext cx="2661900" cy="7659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a:off x="3150330" y="882900"/>
            <a:ext cx="3778301" cy="1241463"/>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 &lt;= rows</a:t>
            </a:r>
            <a:endParaRPr sz="1200"/>
          </a:p>
        </p:txBody>
      </p:sp>
      <p:sp>
        <p:nvSpPr>
          <p:cNvPr id="477" name="Google Shape;477;p38"/>
          <p:cNvSpPr/>
          <p:nvPr/>
        </p:nvSpPr>
        <p:spPr>
          <a:xfrm>
            <a:off x="2523900" y="1225232"/>
            <a:ext cx="1224000" cy="5601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p:nvPr/>
        </p:nvSpPr>
        <p:spPr>
          <a:xfrm>
            <a:off x="3420825" y="2176100"/>
            <a:ext cx="2940600" cy="1055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8"/>
          <p:cNvSpPr/>
          <p:nvPr/>
        </p:nvSpPr>
        <p:spPr>
          <a:xfrm rot="-5532082">
            <a:off x="3588059" y="1696115"/>
            <a:ext cx="2686683" cy="2817870"/>
          </a:xfrm>
          <a:prstGeom prst="chord">
            <a:avLst>
              <a:gd fmla="val 2767157" name="adj1"/>
              <a:gd fmla="val 15747073"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xit" presetID="10" presetSubtype="0">
                                  <p:stCondLst>
                                    <p:cond delay="0"/>
                                  </p:stCondLst>
                                  <p:childTnLst>
                                    <p:animEffect filter="fade" transition="out">
                                      <p:cBhvr>
                                        <p:cTn dur="1000"/>
                                        <p:tgtEl>
                                          <p:spTgt spid="451"/>
                                        </p:tgtEl>
                                      </p:cBhvr>
                                    </p:animEffect>
                                    <p:set>
                                      <p:cBhvr>
                                        <p:cTn dur="1" fill="hold">
                                          <p:stCondLst>
                                            <p:cond delay="100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48"/>
                                        </p:tgtEl>
                                      </p:cBhvr>
                                    </p:animEffect>
                                    <p:set>
                                      <p:cBhvr>
                                        <p:cTn dur="1" fill="hold">
                                          <p:stCondLst>
                                            <p:cond delay="1000"/>
                                          </p:stCondLst>
                                        </p:cTn>
                                        <p:tgtEl>
                                          <p:spTgt spid="448"/>
                                        </p:tgtEl>
                                        <p:attrNameLst>
                                          <p:attrName>style.visibility</p:attrName>
                                        </p:attrNameLst>
                                      </p:cBhvr>
                                      <p:to>
                                        <p:strVal val="hidden"/>
                                      </p:to>
                                    </p:se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xit" presetID="10" presetSubtype="0">
                                  <p:stCondLst>
                                    <p:cond delay="0"/>
                                  </p:stCondLst>
                                  <p:childTnLst>
                                    <p:animEffect filter="fade" transition="out">
                                      <p:cBhvr>
                                        <p:cTn dur="1000"/>
                                        <p:tgtEl>
                                          <p:spTgt spid="446"/>
                                        </p:tgtEl>
                                      </p:cBhvr>
                                    </p:animEffect>
                                    <p:set>
                                      <p:cBhvr>
                                        <p:cTn dur="1" fill="hold">
                                          <p:stCondLst>
                                            <p:cond delay="1000"/>
                                          </p:stCondLst>
                                        </p:cTn>
                                        <p:tgtEl>
                                          <p:spTgt spid="4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47"/>
                                        </p:tgtEl>
                                      </p:cBhvr>
                                    </p:animEffect>
                                    <p:set>
                                      <p:cBhvr>
                                        <p:cTn dur="1" fill="hold">
                                          <p:stCondLst>
                                            <p:cond delay="1000"/>
                                          </p:stCondLst>
                                        </p:cTn>
                                        <p:tgtEl>
                                          <p:spTgt spid="447"/>
                                        </p:tgtEl>
                                        <p:attrNameLst>
                                          <p:attrName>style.visibility</p:attrName>
                                        </p:attrNameLst>
                                      </p:cBhvr>
                                      <p:to>
                                        <p:strVal val="hidden"/>
                                      </p:to>
                                    </p:se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9"/>
          <p:cNvSpPr/>
          <p:nvPr/>
        </p:nvSpPr>
        <p:spPr>
          <a:xfrm>
            <a:off x="92400" y="2041825"/>
            <a:ext cx="6679200" cy="679500"/>
          </a:xfrm>
          <a:prstGeom prst="bevel">
            <a:avLst>
              <a:gd fmla="val 526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txBox="1"/>
          <p:nvPr>
            <p:ph type="title"/>
          </p:nvPr>
        </p:nvSpPr>
        <p:spPr>
          <a:xfrm>
            <a:off x="311700" y="388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nested loops Example Cookie Distribution</a:t>
            </a:r>
            <a:endParaRPr/>
          </a:p>
        </p:txBody>
      </p:sp>
      <p:sp>
        <p:nvSpPr>
          <p:cNvPr id="486" name="Google Shape;486;p39"/>
          <p:cNvSpPr txBox="1"/>
          <p:nvPr>
            <p:ph idx="1" type="body"/>
          </p:nvPr>
        </p:nvSpPr>
        <p:spPr>
          <a:xfrm>
            <a:off x="654804" y="1117988"/>
            <a:ext cx="481200" cy="34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a:t>
            </a:r>
            <a:endParaRPr/>
          </a:p>
        </p:txBody>
      </p:sp>
      <p:sp>
        <p:nvSpPr>
          <p:cNvPr id="487" name="Google Shape;487;p39"/>
          <p:cNvSpPr txBox="1"/>
          <p:nvPr>
            <p:ph idx="1" type="body"/>
          </p:nvPr>
        </p:nvSpPr>
        <p:spPr>
          <a:xfrm>
            <a:off x="2341359" y="1117988"/>
            <a:ext cx="481200" cy="34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t>
            </a:r>
            <a:endParaRPr/>
          </a:p>
        </p:txBody>
      </p:sp>
      <p:sp>
        <p:nvSpPr>
          <p:cNvPr id="488" name="Google Shape;488;p39"/>
          <p:cNvSpPr txBox="1"/>
          <p:nvPr>
            <p:ph idx="1" type="body"/>
          </p:nvPr>
        </p:nvSpPr>
        <p:spPr>
          <a:xfrm>
            <a:off x="4014672" y="1117988"/>
            <a:ext cx="481200" cy="34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a:t>
            </a:r>
            <a:endParaRPr/>
          </a:p>
        </p:txBody>
      </p:sp>
      <p:sp>
        <p:nvSpPr>
          <p:cNvPr id="489" name="Google Shape;489;p39"/>
          <p:cNvSpPr txBox="1"/>
          <p:nvPr>
            <p:ph idx="1" type="body"/>
          </p:nvPr>
        </p:nvSpPr>
        <p:spPr>
          <a:xfrm>
            <a:off x="5687377" y="1117988"/>
            <a:ext cx="481200" cy="34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
            </a:r>
            <a:endParaRPr/>
          </a:p>
        </p:txBody>
      </p:sp>
      <p:sp>
        <p:nvSpPr>
          <p:cNvPr id="490" name="Google Shape;490;p39"/>
          <p:cNvSpPr/>
          <p:nvPr/>
        </p:nvSpPr>
        <p:spPr>
          <a:xfrm>
            <a:off x="558448" y="1438641"/>
            <a:ext cx="678900" cy="521400"/>
          </a:xfrm>
          <a:prstGeom prst="smileyFace">
            <a:avLst>
              <a:gd fmla="val 4653"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9"/>
          <p:cNvSpPr/>
          <p:nvPr/>
        </p:nvSpPr>
        <p:spPr>
          <a:xfrm>
            <a:off x="2237137" y="1438641"/>
            <a:ext cx="678900" cy="521400"/>
          </a:xfrm>
          <a:prstGeom prst="smileyFace">
            <a:avLst>
              <a:gd fmla="val 4653"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9"/>
          <p:cNvSpPr/>
          <p:nvPr/>
        </p:nvSpPr>
        <p:spPr>
          <a:xfrm>
            <a:off x="3915827" y="1438641"/>
            <a:ext cx="678900" cy="521400"/>
          </a:xfrm>
          <a:prstGeom prst="smileyFace">
            <a:avLst>
              <a:gd fmla="val 4653"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9"/>
          <p:cNvSpPr/>
          <p:nvPr/>
        </p:nvSpPr>
        <p:spPr>
          <a:xfrm>
            <a:off x="5594517" y="1438641"/>
            <a:ext cx="678900" cy="521400"/>
          </a:xfrm>
          <a:prstGeom prst="smileyFace">
            <a:avLst>
              <a:gd fmla="val 4653"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9"/>
          <p:cNvSpPr/>
          <p:nvPr/>
        </p:nvSpPr>
        <p:spPr>
          <a:xfrm>
            <a:off x="149427" y="2152818"/>
            <a:ext cx="1588800" cy="421500"/>
          </a:xfrm>
          <a:prstGeom prst="donut">
            <a:avLst>
              <a:gd fmla="val 1130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5" name="Google Shape;495;p39"/>
          <p:cNvPicPr preferRelativeResize="0"/>
          <p:nvPr/>
        </p:nvPicPr>
        <p:blipFill>
          <a:blip r:embed="rId3">
            <a:alphaModFix/>
          </a:blip>
          <a:stretch>
            <a:fillRect/>
          </a:stretch>
        </p:blipFill>
        <p:spPr>
          <a:xfrm>
            <a:off x="600642" y="2164717"/>
            <a:ext cx="661106" cy="322242"/>
          </a:xfrm>
          <a:prstGeom prst="rect">
            <a:avLst/>
          </a:prstGeom>
          <a:noFill/>
          <a:ln>
            <a:noFill/>
          </a:ln>
        </p:spPr>
      </p:pic>
      <p:pic>
        <p:nvPicPr>
          <p:cNvPr id="496" name="Google Shape;496;p39"/>
          <p:cNvPicPr preferRelativeResize="0"/>
          <p:nvPr/>
        </p:nvPicPr>
        <p:blipFill>
          <a:blip r:embed="rId3">
            <a:alphaModFix/>
          </a:blip>
          <a:stretch>
            <a:fillRect/>
          </a:stretch>
        </p:blipFill>
        <p:spPr>
          <a:xfrm>
            <a:off x="186352" y="2212017"/>
            <a:ext cx="661106" cy="322242"/>
          </a:xfrm>
          <a:prstGeom prst="rect">
            <a:avLst/>
          </a:prstGeom>
          <a:noFill/>
          <a:ln>
            <a:noFill/>
          </a:ln>
        </p:spPr>
      </p:pic>
      <p:pic>
        <p:nvPicPr>
          <p:cNvPr id="497" name="Google Shape;497;p39"/>
          <p:cNvPicPr preferRelativeResize="0"/>
          <p:nvPr/>
        </p:nvPicPr>
        <p:blipFill>
          <a:blip r:embed="rId3">
            <a:alphaModFix/>
          </a:blip>
          <a:stretch>
            <a:fillRect/>
          </a:stretch>
        </p:blipFill>
        <p:spPr>
          <a:xfrm>
            <a:off x="1030341" y="2212008"/>
            <a:ext cx="661106" cy="322242"/>
          </a:xfrm>
          <a:prstGeom prst="rect">
            <a:avLst/>
          </a:prstGeom>
          <a:noFill/>
          <a:ln>
            <a:noFill/>
          </a:ln>
        </p:spPr>
      </p:pic>
      <p:sp>
        <p:nvSpPr>
          <p:cNvPr id="498" name="Google Shape;498;p39"/>
          <p:cNvSpPr txBox="1"/>
          <p:nvPr/>
        </p:nvSpPr>
        <p:spPr>
          <a:xfrm>
            <a:off x="388459"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99" name="Google Shape;499;p39"/>
          <p:cNvSpPr txBox="1"/>
          <p:nvPr/>
        </p:nvSpPr>
        <p:spPr>
          <a:xfrm>
            <a:off x="816262" y="2257312"/>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00" name="Google Shape;500;p39"/>
          <p:cNvSpPr txBox="1"/>
          <p:nvPr/>
        </p:nvSpPr>
        <p:spPr>
          <a:xfrm>
            <a:off x="1261744"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01" name="Google Shape;501;p39"/>
          <p:cNvSpPr/>
          <p:nvPr/>
        </p:nvSpPr>
        <p:spPr>
          <a:xfrm>
            <a:off x="1800149" y="2152818"/>
            <a:ext cx="1588800" cy="421500"/>
          </a:xfrm>
          <a:prstGeom prst="donut">
            <a:avLst>
              <a:gd fmla="val 1130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2" name="Google Shape;502;p39"/>
          <p:cNvPicPr preferRelativeResize="0"/>
          <p:nvPr/>
        </p:nvPicPr>
        <p:blipFill>
          <a:blip r:embed="rId3">
            <a:alphaModFix/>
          </a:blip>
          <a:stretch>
            <a:fillRect/>
          </a:stretch>
        </p:blipFill>
        <p:spPr>
          <a:xfrm>
            <a:off x="2251365" y="2164717"/>
            <a:ext cx="661106" cy="322242"/>
          </a:xfrm>
          <a:prstGeom prst="rect">
            <a:avLst/>
          </a:prstGeom>
          <a:noFill/>
          <a:ln>
            <a:noFill/>
          </a:ln>
        </p:spPr>
      </p:pic>
      <p:pic>
        <p:nvPicPr>
          <p:cNvPr id="503" name="Google Shape;503;p39"/>
          <p:cNvPicPr preferRelativeResize="0"/>
          <p:nvPr/>
        </p:nvPicPr>
        <p:blipFill>
          <a:blip r:embed="rId3">
            <a:alphaModFix/>
          </a:blip>
          <a:stretch>
            <a:fillRect/>
          </a:stretch>
        </p:blipFill>
        <p:spPr>
          <a:xfrm>
            <a:off x="1837075" y="2212017"/>
            <a:ext cx="661106" cy="322242"/>
          </a:xfrm>
          <a:prstGeom prst="rect">
            <a:avLst/>
          </a:prstGeom>
          <a:noFill/>
          <a:ln>
            <a:noFill/>
          </a:ln>
        </p:spPr>
      </p:pic>
      <p:pic>
        <p:nvPicPr>
          <p:cNvPr id="504" name="Google Shape;504;p39"/>
          <p:cNvPicPr preferRelativeResize="0"/>
          <p:nvPr/>
        </p:nvPicPr>
        <p:blipFill>
          <a:blip r:embed="rId3">
            <a:alphaModFix/>
          </a:blip>
          <a:stretch>
            <a:fillRect/>
          </a:stretch>
        </p:blipFill>
        <p:spPr>
          <a:xfrm>
            <a:off x="2681064" y="2212008"/>
            <a:ext cx="661106" cy="322242"/>
          </a:xfrm>
          <a:prstGeom prst="rect">
            <a:avLst/>
          </a:prstGeom>
          <a:noFill/>
          <a:ln>
            <a:noFill/>
          </a:ln>
        </p:spPr>
      </p:pic>
      <p:sp>
        <p:nvSpPr>
          <p:cNvPr id="505" name="Google Shape;505;p39"/>
          <p:cNvSpPr txBox="1"/>
          <p:nvPr/>
        </p:nvSpPr>
        <p:spPr>
          <a:xfrm>
            <a:off x="2039182"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06" name="Google Shape;506;p39"/>
          <p:cNvSpPr txBox="1"/>
          <p:nvPr/>
        </p:nvSpPr>
        <p:spPr>
          <a:xfrm>
            <a:off x="2466984" y="2257312"/>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07" name="Google Shape;507;p39"/>
          <p:cNvSpPr txBox="1"/>
          <p:nvPr/>
        </p:nvSpPr>
        <p:spPr>
          <a:xfrm>
            <a:off x="2912466"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08" name="Google Shape;508;p39"/>
          <p:cNvSpPr/>
          <p:nvPr/>
        </p:nvSpPr>
        <p:spPr>
          <a:xfrm>
            <a:off x="3465930" y="2162492"/>
            <a:ext cx="1588800" cy="421500"/>
          </a:xfrm>
          <a:prstGeom prst="donut">
            <a:avLst>
              <a:gd fmla="val 1130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9" name="Google Shape;509;p39"/>
          <p:cNvPicPr preferRelativeResize="0"/>
          <p:nvPr/>
        </p:nvPicPr>
        <p:blipFill>
          <a:blip r:embed="rId3">
            <a:alphaModFix/>
          </a:blip>
          <a:stretch>
            <a:fillRect/>
          </a:stretch>
        </p:blipFill>
        <p:spPr>
          <a:xfrm>
            <a:off x="3917145" y="2174390"/>
            <a:ext cx="661106" cy="322242"/>
          </a:xfrm>
          <a:prstGeom prst="rect">
            <a:avLst/>
          </a:prstGeom>
          <a:noFill/>
          <a:ln>
            <a:noFill/>
          </a:ln>
        </p:spPr>
      </p:pic>
      <p:pic>
        <p:nvPicPr>
          <p:cNvPr id="510" name="Google Shape;510;p39"/>
          <p:cNvPicPr preferRelativeResize="0"/>
          <p:nvPr/>
        </p:nvPicPr>
        <p:blipFill>
          <a:blip r:embed="rId3">
            <a:alphaModFix/>
          </a:blip>
          <a:stretch>
            <a:fillRect/>
          </a:stretch>
        </p:blipFill>
        <p:spPr>
          <a:xfrm>
            <a:off x="3502855" y="2221690"/>
            <a:ext cx="661106" cy="322242"/>
          </a:xfrm>
          <a:prstGeom prst="rect">
            <a:avLst/>
          </a:prstGeom>
          <a:noFill/>
          <a:ln>
            <a:noFill/>
          </a:ln>
        </p:spPr>
      </p:pic>
      <p:pic>
        <p:nvPicPr>
          <p:cNvPr id="511" name="Google Shape;511;p39"/>
          <p:cNvPicPr preferRelativeResize="0"/>
          <p:nvPr/>
        </p:nvPicPr>
        <p:blipFill>
          <a:blip r:embed="rId3">
            <a:alphaModFix/>
          </a:blip>
          <a:stretch>
            <a:fillRect/>
          </a:stretch>
        </p:blipFill>
        <p:spPr>
          <a:xfrm>
            <a:off x="4346844" y="2221681"/>
            <a:ext cx="661106" cy="322242"/>
          </a:xfrm>
          <a:prstGeom prst="rect">
            <a:avLst/>
          </a:prstGeom>
          <a:noFill/>
          <a:ln>
            <a:noFill/>
          </a:ln>
        </p:spPr>
      </p:pic>
      <p:sp>
        <p:nvSpPr>
          <p:cNvPr id="512" name="Google Shape;512;p39"/>
          <p:cNvSpPr txBox="1"/>
          <p:nvPr/>
        </p:nvSpPr>
        <p:spPr>
          <a:xfrm>
            <a:off x="3704962" y="2297991"/>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3" name="Google Shape;513;p39"/>
          <p:cNvSpPr txBox="1"/>
          <p:nvPr/>
        </p:nvSpPr>
        <p:spPr>
          <a:xfrm>
            <a:off x="4132764" y="2266985"/>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14" name="Google Shape;514;p39"/>
          <p:cNvSpPr txBox="1"/>
          <p:nvPr/>
        </p:nvSpPr>
        <p:spPr>
          <a:xfrm>
            <a:off x="4578246" y="2297991"/>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15" name="Google Shape;515;p39"/>
          <p:cNvSpPr/>
          <p:nvPr/>
        </p:nvSpPr>
        <p:spPr>
          <a:xfrm>
            <a:off x="5108713" y="2146198"/>
            <a:ext cx="1588800" cy="421500"/>
          </a:xfrm>
          <a:prstGeom prst="donut">
            <a:avLst>
              <a:gd fmla="val 1130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6" name="Google Shape;516;p39"/>
          <p:cNvPicPr preferRelativeResize="0"/>
          <p:nvPr/>
        </p:nvPicPr>
        <p:blipFill>
          <a:blip r:embed="rId3">
            <a:alphaModFix/>
          </a:blip>
          <a:stretch>
            <a:fillRect/>
          </a:stretch>
        </p:blipFill>
        <p:spPr>
          <a:xfrm>
            <a:off x="5559929" y="2158096"/>
            <a:ext cx="661106" cy="322242"/>
          </a:xfrm>
          <a:prstGeom prst="rect">
            <a:avLst/>
          </a:prstGeom>
          <a:noFill/>
          <a:ln>
            <a:noFill/>
          </a:ln>
        </p:spPr>
      </p:pic>
      <p:pic>
        <p:nvPicPr>
          <p:cNvPr id="517" name="Google Shape;517;p39"/>
          <p:cNvPicPr preferRelativeResize="0"/>
          <p:nvPr/>
        </p:nvPicPr>
        <p:blipFill>
          <a:blip r:embed="rId3">
            <a:alphaModFix/>
          </a:blip>
          <a:stretch>
            <a:fillRect/>
          </a:stretch>
        </p:blipFill>
        <p:spPr>
          <a:xfrm>
            <a:off x="5145639" y="2205396"/>
            <a:ext cx="661106" cy="322242"/>
          </a:xfrm>
          <a:prstGeom prst="rect">
            <a:avLst/>
          </a:prstGeom>
          <a:noFill/>
          <a:ln>
            <a:noFill/>
          </a:ln>
        </p:spPr>
      </p:pic>
      <p:pic>
        <p:nvPicPr>
          <p:cNvPr id="518" name="Google Shape;518;p39"/>
          <p:cNvPicPr preferRelativeResize="0"/>
          <p:nvPr/>
        </p:nvPicPr>
        <p:blipFill>
          <a:blip r:embed="rId3">
            <a:alphaModFix/>
          </a:blip>
          <a:stretch>
            <a:fillRect/>
          </a:stretch>
        </p:blipFill>
        <p:spPr>
          <a:xfrm>
            <a:off x="5989628" y="2205388"/>
            <a:ext cx="661106" cy="322242"/>
          </a:xfrm>
          <a:prstGeom prst="rect">
            <a:avLst/>
          </a:prstGeom>
          <a:noFill/>
          <a:ln>
            <a:noFill/>
          </a:ln>
        </p:spPr>
      </p:pic>
      <p:sp>
        <p:nvSpPr>
          <p:cNvPr id="519" name="Google Shape;519;p39"/>
          <p:cNvSpPr txBox="1"/>
          <p:nvPr/>
        </p:nvSpPr>
        <p:spPr>
          <a:xfrm>
            <a:off x="5347746" y="228169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20" name="Google Shape;520;p39"/>
          <p:cNvSpPr txBox="1"/>
          <p:nvPr/>
        </p:nvSpPr>
        <p:spPr>
          <a:xfrm>
            <a:off x="5775548" y="2250692"/>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21" name="Google Shape;521;p39"/>
          <p:cNvSpPr txBox="1"/>
          <p:nvPr/>
        </p:nvSpPr>
        <p:spPr>
          <a:xfrm>
            <a:off x="6221030" y="228169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22" name="Google Shape;522;p39"/>
          <p:cNvSpPr txBox="1"/>
          <p:nvPr/>
        </p:nvSpPr>
        <p:spPr>
          <a:xfrm>
            <a:off x="34450" y="3192550"/>
            <a:ext cx="4274700" cy="18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for</a:t>
            </a:r>
            <a:r>
              <a:rPr lang="en"/>
              <a:t>(char ltr = 'A'; ltr &lt;= 'D'; ltr++){</a:t>
            </a:r>
            <a:endParaRPr/>
          </a:p>
          <a:p>
            <a:pPr indent="0" lvl="0" marL="0" rtl="0" algn="l">
              <a:lnSpc>
                <a:spcPct val="115000"/>
              </a:lnSpc>
              <a:spcBef>
                <a:spcPts val="0"/>
              </a:spcBef>
              <a:spcAft>
                <a:spcPts val="0"/>
              </a:spcAft>
              <a:buNone/>
            </a:pPr>
            <a:r>
              <a:rPr lang="en"/>
              <a:t>      System.out.println("\nGive cookies to "+ltr);</a:t>
            </a:r>
            <a:endParaRPr/>
          </a:p>
          <a:p>
            <a:pPr indent="0" lvl="0" marL="0" rtl="0" algn="l">
              <a:lnSpc>
                <a:spcPct val="115000"/>
              </a:lnSpc>
              <a:spcBef>
                <a:spcPts val="0"/>
              </a:spcBef>
              <a:spcAft>
                <a:spcPts val="0"/>
              </a:spcAft>
              <a:buNone/>
            </a:pPr>
            <a:r>
              <a:rPr lang="en"/>
              <a:t>      </a:t>
            </a:r>
            <a:r>
              <a:rPr b="1" lang="en"/>
              <a:t>for</a:t>
            </a:r>
            <a:r>
              <a:rPr lang="en"/>
              <a:t>(int i=1; i&lt;=3; i++){</a:t>
            </a:r>
            <a:endParaRPr/>
          </a:p>
          <a:p>
            <a:pPr indent="457200" lvl="0" marL="0" rtl="0" algn="l">
              <a:lnSpc>
                <a:spcPct val="115000"/>
              </a:lnSpc>
              <a:spcBef>
                <a:spcPts val="0"/>
              </a:spcBef>
              <a:spcAft>
                <a:spcPts val="0"/>
              </a:spcAft>
              <a:buNone/>
            </a:pPr>
            <a:r>
              <a:rPr lang="en"/>
              <a:t>  System.out.println("cookie # "+i);</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System.out.println("Done giving cookies to "+ltr);</a:t>
            </a:r>
            <a:endParaRPr/>
          </a:p>
          <a:p>
            <a:pPr indent="0" lvl="0" marL="0" rtl="0" algn="l">
              <a:lnSpc>
                <a:spcPct val="115000"/>
              </a:lnSpc>
              <a:spcBef>
                <a:spcPts val="0"/>
              </a:spcBef>
              <a:spcAft>
                <a:spcPts val="0"/>
              </a:spcAft>
              <a:buNone/>
            </a:pPr>
            <a:r>
              <a:rPr lang="en"/>
              <a:t>}</a:t>
            </a:r>
            <a:endParaRPr/>
          </a:p>
        </p:txBody>
      </p:sp>
      <p:sp>
        <p:nvSpPr>
          <p:cNvPr id="523" name="Google Shape;523;p39"/>
          <p:cNvSpPr txBox="1"/>
          <p:nvPr/>
        </p:nvSpPr>
        <p:spPr>
          <a:xfrm>
            <a:off x="6995425" y="1206900"/>
            <a:ext cx="1992600" cy="87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Give cookies to A</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cookie # 1</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cookie # 2</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cookie # 3</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Done giving cookies to A</a:t>
            </a:r>
            <a:endParaRPr/>
          </a:p>
        </p:txBody>
      </p:sp>
      <p:sp>
        <p:nvSpPr>
          <p:cNvPr id="524" name="Google Shape;524;p39"/>
          <p:cNvSpPr txBox="1"/>
          <p:nvPr/>
        </p:nvSpPr>
        <p:spPr>
          <a:xfrm>
            <a:off x="6995425" y="1974900"/>
            <a:ext cx="1992600" cy="11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Give cookies to B</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1</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2</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3</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Done giving cookies to B</a:t>
            </a:r>
            <a:endParaRPr sz="850">
              <a:solidFill>
                <a:schemeClr val="dk1"/>
              </a:solidFill>
            </a:endParaRPr>
          </a:p>
          <a:p>
            <a:pPr indent="0" lvl="0" marL="0" rtl="0" algn="l">
              <a:spcBef>
                <a:spcPts val="0"/>
              </a:spcBef>
              <a:spcAft>
                <a:spcPts val="0"/>
              </a:spcAft>
              <a:buNone/>
            </a:pPr>
            <a:r>
              <a:t/>
            </a:r>
            <a:endParaRPr/>
          </a:p>
        </p:txBody>
      </p:sp>
      <p:sp>
        <p:nvSpPr>
          <p:cNvPr id="525" name="Google Shape;525;p39"/>
          <p:cNvSpPr txBox="1"/>
          <p:nvPr/>
        </p:nvSpPr>
        <p:spPr>
          <a:xfrm>
            <a:off x="6995425" y="2969100"/>
            <a:ext cx="1992600" cy="11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Give cookies to C</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1</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2</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3</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Done giving cookies to C</a:t>
            </a:r>
            <a:endParaRPr/>
          </a:p>
        </p:txBody>
      </p:sp>
      <p:sp>
        <p:nvSpPr>
          <p:cNvPr id="526" name="Google Shape;526;p39"/>
          <p:cNvSpPr txBox="1"/>
          <p:nvPr/>
        </p:nvSpPr>
        <p:spPr>
          <a:xfrm>
            <a:off x="6995425" y="3963300"/>
            <a:ext cx="1746000" cy="11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Give cookies to D</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1</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2</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cookie # 3</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Done giving cookies to D</a:t>
            </a:r>
            <a:endParaRPr sz="850">
              <a:solidFill>
                <a:schemeClr val="dk1"/>
              </a:solidFill>
            </a:endParaRPr>
          </a:p>
          <a:p>
            <a:pPr indent="0" lvl="0" marL="0" rtl="0" algn="l">
              <a:spcBef>
                <a:spcPts val="0"/>
              </a:spcBef>
              <a:spcAft>
                <a:spcPts val="0"/>
              </a:spcAft>
              <a:buNone/>
            </a:pPr>
            <a:r>
              <a:t/>
            </a:r>
            <a:endParaRPr/>
          </a:p>
        </p:txBody>
      </p:sp>
      <p:sp>
        <p:nvSpPr>
          <p:cNvPr id="527" name="Google Shape;527;p39"/>
          <p:cNvSpPr txBox="1"/>
          <p:nvPr/>
        </p:nvSpPr>
        <p:spPr>
          <a:xfrm>
            <a:off x="6987325" y="910500"/>
            <a:ext cx="1898400" cy="4130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Output</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loops </a:t>
            </a:r>
            <a:endParaRPr/>
          </a:p>
          <a:p>
            <a:pPr indent="0" lvl="0" marL="0" rtl="0" algn="l">
              <a:spcBef>
                <a:spcPts val="0"/>
              </a:spcBef>
              <a:spcAft>
                <a:spcPts val="0"/>
              </a:spcAft>
              <a:buNone/>
            </a:pPr>
            <a:r>
              <a:rPr lang="en"/>
              <a:t>containing </a:t>
            </a:r>
            <a:endParaRPr/>
          </a:p>
          <a:p>
            <a:pPr indent="0" lvl="0" marL="0" rtl="0" algn="l">
              <a:spcBef>
                <a:spcPts val="0"/>
              </a:spcBef>
              <a:spcAft>
                <a:spcPts val="0"/>
              </a:spcAft>
              <a:buNone/>
            </a:pPr>
            <a:r>
              <a:rPr lang="en"/>
              <a:t>decision branches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containing </a:t>
            </a:r>
            <a:r>
              <a:rPr lang="en">
                <a:solidFill>
                  <a:schemeClr val="accent5"/>
                </a:solidFill>
              </a:rPr>
              <a:t>decision branch</a:t>
            </a:r>
            <a:endParaRPr/>
          </a:p>
        </p:txBody>
      </p:sp>
      <p:sp>
        <p:nvSpPr>
          <p:cNvPr id="538" name="Google Shape;538;p41"/>
          <p:cNvSpPr txBox="1"/>
          <p:nvPr/>
        </p:nvSpPr>
        <p:spPr>
          <a:xfrm>
            <a:off x="311850" y="9671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What is it used for?</a:t>
            </a:r>
            <a:endParaRPr sz="1800"/>
          </a:p>
        </p:txBody>
      </p:sp>
      <p:sp>
        <p:nvSpPr>
          <p:cNvPr id="539" name="Google Shape;539;p41"/>
          <p:cNvSpPr txBox="1"/>
          <p:nvPr/>
        </p:nvSpPr>
        <p:spPr>
          <a:xfrm>
            <a:off x="349950" y="1384075"/>
            <a:ext cx="8444400" cy="717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595959"/>
              </a:buClr>
              <a:buSzPts val="1600"/>
              <a:buChar char="●"/>
            </a:pPr>
            <a:r>
              <a:rPr lang="en" sz="1600">
                <a:solidFill>
                  <a:srgbClr val="595959"/>
                </a:solidFill>
              </a:rPr>
              <a:t>Adding decision rules to each iteration of the loop</a:t>
            </a:r>
            <a:endParaRPr sz="1600">
              <a:solidFill>
                <a:srgbClr val="595959"/>
              </a:solidFill>
            </a:endParaRPr>
          </a:p>
          <a:p>
            <a:pPr indent="-330200" lvl="0" marL="457200" rtl="0" algn="l">
              <a:lnSpc>
                <a:spcPct val="150000"/>
              </a:lnSpc>
              <a:spcBef>
                <a:spcPts val="0"/>
              </a:spcBef>
              <a:spcAft>
                <a:spcPts val="0"/>
              </a:spcAft>
              <a:buClr>
                <a:srgbClr val="595959"/>
              </a:buClr>
              <a:buSzPts val="1600"/>
              <a:buChar char="●"/>
            </a:pPr>
            <a:r>
              <a:rPr lang="en" sz="1600">
                <a:solidFill>
                  <a:srgbClr val="595959"/>
                </a:solidFill>
              </a:rPr>
              <a:t>R</a:t>
            </a:r>
            <a:r>
              <a:rPr lang="en" sz="1600">
                <a:solidFill>
                  <a:srgbClr val="595959"/>
                </a:solidFill>
              </a:rPr>
              <a:t>epeatedly making a decision</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p:txBody>
      </p:sp>
      <p:sp>
        <p:nvSpPr>
          <p:cNvPr id="540" name="Google Shape;540;p41"/>
          <p:cNvSpPr txBox="1"/>
          <p:nvPr/>
        </p:nvSpPr>
        <p:spPr>
          <a:xfrm>
            <a:off x="311700" y="2454300"/>
            <a:ext cx="85206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Some Examples: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Generating a pattern</a:t>
            </a:r>
            <a:endParaRPr>
              <a:solidFill>
                <a:schemeClr val="dk2"/>
              </a:solidFill>
            </a:endParaRPr>
          </a:p>
          <a:p>
            <a:pPr indent="0" lvl="0" marL="0" rtl="0" algn="l">
              <a:spcBef>
                <a:spcPts val="0"/>
              </a:spcBef>
              <a:spcAft>
                <a:spcPts val="0"/>
              </a:spcAft>
              <a:buNone/>
            </a:pPr>
            <a:br>
              <a:rPr lang="en">
                <a:solidFill>
                  <a:schemeClr val="dk2"/>
                </a:solidFill>
              </a:rPr>
            </a:br>
            <a:r>
              <a:rPr lang="en">
                <a:solidFill>
                  <a:schemeClr val="dk2"/>
                </a:solidFill>
              </a:rPr>
              <a:t>Generating a letter number combination</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Cookie distribution taking turns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Eating Cookies</a:t>
            </a:r>
            <a:endParaRPr/>
          </a:p>
        </p:txBody>
      </p:sp>
      <p:sp>
        <p:nvSpPr>
          <p:cNvPr id="69" name="Google Shape;69;p15"/>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70" name="Google Shape;70;p15"/>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numCookies</a:t>
            </a:r>
            <a:endParaRPr sz="800"/>
          </a:p>
        </p:txBody>
      </p:sp>
      <p:sp>
        <p:nvSpPr>
          <p:cNvPr id="72" name="Google Shape;72;p15"/>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73" name="Google Shape;73;p15"/>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74" name="Google Shape;74;p15"/>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p:txBody>
      </p:sp>
      <p:pic>
        <p:nvPicPr>
          <p:cNvPr id="76" name="Google Shape;76;p15"/>
          <p:cNvPicPr preferRelativeResize="0"/>
          <p:nvPr/>
        </p:nvPicPr>
        <p:blipFill>
          <a:blip r:embed="rId3">
            <a:alphaModFix/>
          </a:blip>
          <a:stretch>
            <a:fillRect/>
          </a:stretch>
        </p:blipFill>
        <p:spPr>
          <a:xfrm>
            <a:off x="942750" y="2913100"/>
            <a:ext cx="1500149" cy="1078229"/>
          </a:xfrm>
          <a:prstGeom prst="rect">
            <a:avLst/>
          </a:prstGeom>
          <a:noFill/>
          <a:ln>
            <a:noFill/>
          </a:ln>
        </p:spPr>
      </p:pic>
      <p:pic>
        <p:nvPicPr>
          <p:cNvPr id="77" name="Google Shape;77;p15"/>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78" name="Google Shape;78;p15"/>
          <p:cNvPicPr preferRelativeResize="0"/>
          <p:nvPr/>
        </p:nvPicPr>
        <p:blipFill>
          <a:blip r:embed="rId3">
            <a:alphaModFix/>
          </a:blip>
          <a:stretch>
            <a:fillRect/>
          </a:stretch>
        </p:blipFill>
        <p:spPr>
          <a:xfrm>
            <a:off x="1147500" y="3827713"/>
            <a:ext cx="1500149" cy="1078229"/>
          </a:xfrm>
          <a:prstGeom prst="rect">
            <a:avLst/>
          </a:prstGeom>
          <a:noFill/>
          <a:ln>
            <a:noFill/>
          </a:ln>
        </p:spPr>
      </p:pic>
      <p:sp>
        <p:nvSpPr>
          <p:cNvPr id="79" name="Google Shape;79;p15"/>
          <p:cNvSpPr txBox="1"/>
          <p:nvPr/>
        </p:nvSpPr>
        <p:spPr>
          <a:xfrm>
            <a:off x="2182800" y="173380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numCookies--</a:t>
            </a:r>
            <a:endParaRPr/>
          </a:p>
        </p:txBody>
      </p:sp>
      <p:sp>
        <p:nvSpPr>
          <p:cNvPr id="80" name="Google Shape;80;p15"/>
          <p:cNvSpPr txBox="1"/>
          <p:nvPr/>
        </p:nvSpPr>
        <p:spPr>
          <a:xfrm>
            <a:off x="828989" y="1997274"/>
            <a:ext cx="452700" cy="25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xit" presetID="2" presetSubtype="1">
                                  <p:stCondLst>
                                    <p:cond delay="0"/>
                                  </p:stCondLst>
                                  <p:childTnLst>
                                    <p:anim calcmode="lin" valueType="num">
                                      <p:cBhvr additive="base">
                                        <p:cTn dur="1000"/>
                                        <p:tgtEl>
                                          <p:spTgt spid="77"/>
                                        </p:tgtEl>
                                        <p:attrNameLst>
                                          <p:attrName>ppt_y</p:attrName>
                                        </p:attrNameLst>
                                      </p:cBhvr>
                                      <p:tavLst>
                                        <p:tav fmla="" tm="0">
                                          <p:val>
                                            <p:strVal val="#ppt_y"/>
                                          </p:val>
                                        </p:tav>
                                        <p:tav fmla="" tm="100000">
                                          <p:val>
                                            <p:strVal val="#ppt_y-1"/>
                                          </p:val>
                                        </p:tav>
                                      </p:tavLst>
                                    </p:anim>
                                    <p:set>
                                      <p:cBhvr>
                                        <p:cTn dur="1" fill="hold">
                                          <p:stCondLst>
                                            <p:cond delay="1000"/>
                                          </p:stCondLst>
                                        </p:cTn>
                                        <p:tgtEl>
                                          <p:spTgt spid="7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79"/>
                                        </p:tgtEl>
                                      </p:cBhvr>
                                    </p:animEffect>
                                    <p:set>
                                      <p:cBhvr>
                                        <p:cTn dur="1" fill="hold">
                                          <p:stCondLst>
                                            <p:cond delay="1000"/>
                                          </p:stCondLst>
                                        </p:cTn>
                                        <p:tgtEl>
                                          <p:spTgt spid="7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containing </a:t>
            </a:r>
            <a:r>
              <a:rPr lang="en">
                <a:solidFill>
                  <a:schemeClr val="accent5"/>
                </a:solidFill>
              </a:rPr>
              <a:t>decision branch</a:t>
            </a:r>
            <a:endParaRPr/>
          </a:p>
        </p:txBody>
      </p:sp>
      <p:sp>
        <p:nvSpPr>
          <p:cNvPr id="546" name="Google Shape;546;p42"/>
          <p:cNvSpPr txBox="1"/>
          <p:nvPr/>
        </p:nvSpPr>
        <p:spPr>
          <a:xfrm>
            <a:off x="182100" y="1626525"/>
            <a:ext cx="8520600" cy="3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for </a:t>
            </a:r>
            <a:r>
              <a:rPr lang="en">
                <a:solidFill>
                  <a:schemeClr val="accent5"/>
                </a:solidFill>
              </a:rPr>
              <a:t>( VARIABLE INITIALIZATION; CONDITIONAL EXPRESSION; INCREMENT or DECREMENT )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accent5"/>
                </a:solidFill>
              </a:rPr>
              <a:t>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
        <p:nvSpPr>
          <p:cNvPr id="547" name="Google Shape;547;p42"/>
          <p:cNvSpPr txBox="1"/>
          <p:nvPr/>
        </p:nvSpPr>
        <p:spPr>
          <a:xfrm>
            <a:off x="311850" y="7385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548" name="Google Shape;548;p42"/>
          <p:cNvSpPr txBox="1"/>
          <p:nvPr/>
        </p:nvSpPr>
        <p:spPr>
          <a:xfrm>
            <a:off x="482150" y="2022730"/>
            <a:ext cx="6806100" cy="39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a:t>
            </a:r>
            <a:r>
              <a:rPr lang="en" sz="1600" u="sng">
                <a:solidFill>
                  <a:schemeClr val="dk2"/>
                </a:solidFill>
              </a:rPr>
              <a:t>each time </a:t>
            </a:r>
            <a:r>
              <a:rPr lang="en" sz="1600">
                <a:solidFill>
                  <a:schemeClr val="dk2"/>
                </a:solidFill>
              </a:rPr>
              <a:t>the OUTER condition is TRUE </a:t>
            </a:r>
            <a:endParaRPr sz="2400">
              <a:solidFill>
                <a:schemeClr val="dk2"/>
              </a:solidFill>
            </a:endParaRPr>
          </a:p>
        </p:txBody>
      </p:sp>
      <p:sp>
        <p:nvSpPr>
          <p:cNvPr id="549" name="Google Shape;549;p42"/>
          <p:cNvSpPr txBox="1"/>
          <p:nvPr/>
        </p:nvSpPr>
        <p:spPr>
          <a:xfrm>
            <a:off x="939600" y="2945750"/>
            <a:ext cx="7954200" cy="43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1 time per outer iteration when the INNER condition is TRUE</a:t>
            </a:r>
            <a:endParaRPr sz="2400">
              <a:solidFill>
                <a:schemeClr val="dk2"/>
              </a:solidFill>
            </a:endParaRPr>
          </a:p>
        </p:txBody>
      </p:sp>
      <p:sp>
        <p:nvSpPr>
          <p:cNvPr id="550" name="Google Shape;550;p42"/>
          <p:cNvSpPr txBox="1"/>
          <p:nvPr/>
        </p:nvSpPr>
        <p:spPr>
          <a:xfrm>
            <a:off x="482150" y="3917275"/>
            <a:ext cx="6806100" cy="39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each time the OUTER condition is TRUE </a:t>
            </a:r>
            <a:endParaRPr sz="2400">
              <a:solidFill>
                <a:schemeClr val="dk2"/>
              </a:solidFill>
            </a:endParaRPr>
          </a:p>
        </p:txBody>
      </p:sp>
      <p:sp>
        <p:nvSpPr>
          <p:cNvPr id="551" name="Google Shape;551;p42"/>
          <p:cNvSpPr txBox="1"/>
          <p:nvPr/>
        </p:nvSpPr>
        <p:spPr>
          <a:xfrm>
            <a:off x="483450" y="2548500"/>
            <a:ext cx="8177100" cy="1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if </a:t>
            </a:r>
            <a:r>
              <a:rPr lang="en">
                <a:solidFill>
                  <a:schemeClr val="accent5"/>
                </a:solidFill>
              </a:rPr>
              <a:t>( CONDITIONAL EXPRESSION )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1000"/>
                                        <p:tgtEl>
                                          <p:spTgt spid="547"/>
                                        </p:tgtEl>
                                        <p:attrNameLst>
                                          <p:attrName>ppt_w</p:attrName>
                                        </p:attrNameLst>
                                      </p:cBhvr>
                                      <p:tavLst>
                                        <p:tav fmla="" tm="0">
                                          <p:val>
                                            <p:strVal val="0"/>
                                          </p:val>
                                        </p:tav>
                                        <p:tav fmla="" tm="100000">
                                          <p:val>
                                            <p:strVal val="#ppt_w"/>
                                          </p:val>
                                        </p:tav>
                                      </p:tavLst>
                                    </p:anim>
                                    <p:anim calcmode="lin" valueType="num">
                                      <p:cBhvr additive="base">
                                        <p:cTn dur="1000"/>
                                        <p:tgtEl>
                                          <p:spTgt spid="54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par>
                          <p:cTn fill="hold">
                            <p:stCondLst>
                              <p:cond delay="4100"/>
                            </p:stCondLst>
                            <p:childTnLst>
                              <p:par>
                                <p:cTn fill="hold" nodeType="after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containing </a:t>
            </a:r>
            <a:r>
              <a:rPr lang="en">
                <a:solidFill>
                  <a:schemeClr val="accent5"/>
                </a:solidFill>
              </a:rPr>
              <a:t>decision branch Cookie Distribution</a:t>
            </a:r>
            <a:endParaRPr/>
          </a:p>
        </p:txBody>
      </p:sp>
      <p:sp>
        <p:nvSpPr>
          <p:cNvPr id="557" name="Google Shape;557;p43"/>
          <p:cNvSpPr/>
          <p:nvPr/>
        </p:nvSpPr>
        <p:spPr>
          <a:xfrm>
            <a:off x="92400" y="1965625"/>
            <a:ext cx="4573200" cy="979500"/>
          </a:xfrm>
          <a:prstGeom prst="bevel">
            <a:avLst>
              <a:gd fmla="val 526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txBox="1"/>
          <p:nvPr>
            <p:ph idx="1" type="body"/>
          </p:nvPr>
        </p:nvSpPr>
        <p:spPr>
          <a:xfrm>
            <a:off x="735200" y="1085600"/>
            <a:ext cx="678900" cy="34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a:t>
            </a:r>
            <a:endParaRPr/>
          </a:p>
        </p:txBody>
      </p:sp>
      <p:sp>
        <p:nvSpPr>
          <p:cNvPr id="559" name="Google Shape;559;p43"/>
          <p:cNvSpPr/>
          <p:nvPr/>
        </p:nvSpPr>
        <p:spPr>
          <a:xfrm>
            <a:off x="710848" y="1406241"/>
            <a:ext cx="678900" cy="521400"/>
          </a:xfrm>
          <a:prstGeom prst="smileyFace">
            <a:avLst>
              <a:gd fmla="val 4653"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149425" y="2076625"/>
            <a:ext cx="1794600" cy="661200"/>
          </a:xfrm>
          <a:prstGeom prst="donut">
            <a:avLst>
              <a:gd fmla="val 1130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1" name="Google Shape;561;p43"/>
          <p:cNvPicPr preferRelativeResize="0"/>
          <p:nvPr/>
        </p:nvPicPr>
        <p:blipFill>
          <a:blip r:embed="rId3">
            <a:alphaModFix/>
          </a:blip>
          <a:stretch>
            <a:fillRect/>
          </a:stretch>
        </p:blipFill>
        <p:spPr>
          <a:xfrm>
            <a:off x="600642" y="2164717"/>
            <a:ext cx="661106" cy="322242"/>
          </a:xfrm>
          <a:prstGeom prst="rect">
            <a:avLst/>
          </a:prstGeom>
          <a:noFill/>
          <a:ln>
            <a:noFill/>
          </a:ln>
        </p:spPr>
      </p:pic>
      <p:pic>
        <p:nvPicPr>
          <p:cNvPr id="562" name="Google Shape;562;p43"/>
          <p:cNvPicPr preferRelativeResize="0"/>
          <p:nvPr/>
        </p:nvPicPr>
        <p:blipFill>
          <a:blip r:embed="rId3">
            <a:alphaModFix/>
          </a:blip>
          <a:stretch>
            <a:fillRect/>
          </a:stretch>
        </p:blipFill>
        <p:spPr>
          <a:xfrm>
            <a:off x="186352" y="2212017"/>
            <a:ext cx="661106" cy="322242"/>
          </a:xfrm>
          <a:prstGeom prst="rect">
            <a:avLst/>
          </a:prstGeom>
          <a:noFill/>
          <a:ln>
            <a:noFill/>
          </a:ln>
        </p:spPr>
      </p:pic>
      <p:pic>
        <p:nvPicPr>
          <p:cNvPr id="563" name="Google Shape;563;p43"/>
          <p:cNvPicPr preferRelativeResize="0"/>
          <p:nvPr/>
        </p:nvPicPr>
        <p:blipFill>
          <a:blip r:embed="rId3">
            <a:alphaModFix/>
          </a:blip>
          <a:stretch>
            <a:fillRect/>
          </a:stretch>
        </p:blipFill>
        <p:spPr>
          <a:xfrm>
            <a:off x="1030341" y="2212008"/>
            <a:ext cx="661106" cy="322242"/>
          </a:xfrm>
          <a:prstGeom prst="rect">
            <a:avLst/>
          </a:prstGeom>
          <a:noFill/>
          <a:ln>
            <a:noFill/>
          </a:ln>
        </p:spPr>
      </p:pic>
      <p:sp>
        <p:nvSpPr>
          <p:cNvPr id="564" name="Google Shape;564;p43"/>
          <p:cNvSpPr txBox="1"/>
          <p:nvPr/>
        </p:nvSpPr>
        <p:spPr>
          <a:xfrm>
            <a:off x="388459"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65" name="Google Shape;565;p43"/>
          <p:cNvSpPr txBox="1"/>
          <p:nvPr/>
        </p:nvSpPr>
        <p:spPr>
          <a:xfrm>
            <a:off x="816262" y="2257312"/>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566" name="Google Shape;566;p43"/>
          <p:cNvSpPr txBox="1"/>
          <p:nvPr/>
        </p:nvSpPr>
        <p:spPr>
          <a:xfrm>
            <a:off x="1261744"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pic>
        <p:nvPicPr>
          <p:cNvPr id="567" name="Google Shape;567;p43"/>
          <p:cNvPicPr preferRelativeResize="0"/>
          <p:nvPr/>
        </p:nvPicPr>
        <p:blipFill>
          <a:blip r:embed="rId3">
            <a:alphaModFix/>
          </a:blip>
          <a:stretch>
            <a:fillRect/>
          </a:stretch>
        </p:blipFill>
        <p:spPr>
          <a:xfrm>
            <a:off x="338752" y="2364417"/>
            <a:ext cx="661106" cy="322242"/>
          </a:xfrm>
          <a:prstGeom prst="rect">
            <a:avLst/>
          </a:prstGeom>
          <a:noFill/>
          <a:ln>
            <a:noFill/>
          </a:ln>
        </p:spPr>
      </p:pic>
      <p:sp>
        <p:nvSpPr>
          <p:cNvPr id="568" name="Google Shape;568;p43"/>
          <p:cNvSpPr txBox="1"/>
          <p:nvPr/>
        </p:nvSpPr>
        <p:spPr>
          <a:xfrm>
            <a:off x="540859" y="24407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pic>
        <p:nvPicPr>
          <p:cNvPr id="569" name="Google Shape;569;p43"/>
          <p:cNvPicPr preferRelativeResize="0"/>
          <p:nvPr/>
        </p:nvPicPr>
        <p:blipFill>
          <a:blip r:embed="rId3">
            <a:alphaModFix/>
          </a:blip>
          <a:stretch>
            <a:fillRect/>
          </a:stretch>
        </p:blipFill>
        <p:spPr>
          <a:xfrm>
            <a:off x="795952" y="2364417"/>
            <a:ext cx="661106" cy="322242"/>
          </a:xfrm>
          <a:prstGeom prst="rect">
            <a:avLst/>
          </a:prstGeom>
          <a:noFill/>
          <a:ln>
            <a:noFill/>
          </a:ln>
        </p:spPr>
      </p:pic>
      <p:sp>
        <p:nvSpPr>
          <p:cNvPr id="570" name="Google Shape;570;p43"/>
          <p:cNvSpPr txBox="1"/>
          <p:nvPr/>
        </p:nvSpPr>
        <p:spPr>
          <a:xfrm>
            <a:off x="998059" y="24407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1" name="Google Shape;571;p43"/>
          <p:cNvSpPr txBox="1"/>
          <p:nvPr>
            <p:ph idx="1" type="body"/>
          </p:nvPr>
        </p:nvSpPr>
        <p:spPr>
          <a:xfrm>
            <a:off x="3097400" y="1085600"/>
            <a:ext cx="678900" cy="34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t>
            </a:r>
            <a:endParaRPr/>
          </a:p>
        </p:txBody>
      </p:sp>
      <p:sp>
        <p:nvSpPr>
          <p:cNvPr id="572" name="Google Shape;572;p43"/>
          <p:cNvSpPr/>
          <p:nvPr/>
        </p:nvSpPr>
        <p:spPr>
          <a:xfrm>
            <a:off x="3073048" y="1406241"/>
            <a:ext cx="678900" cy="521400"/>
          </a:xfrm>
          <a:prstGeom prst="smileyFace">
            <a:avLst>
              <a:gd fmla="val 4653"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3"/>
          <p:cNvSpPr/>
          <p:nvPr/>
        </p:nvSpPr>
        <p:spPr>
          <a:xfrm>
            <a:off x="2511625" y="2076625"/>
            <a:ext cx="1794600" cy="661200"/>
          </a:xfrm>
          <a:prstGeom prst="donut">
            <a:avLst>
              <a:gd fmla="val 1130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4" name="Google Shape;574;p43"/>
          <p:cNvPicPr preferRelativeResize="0"/>
          <p:nvPr/>
        </p:nvPicPr>
        <p:blipFill>
          <a:blip r:embed="rId3">
            <a:alphaModFix/>
          </a:blip>
          <a:stretch>
            <a:fillRect/>
          </a:stretch>
        </p:blipFill>
        <p:spPr>
          <a:xfrm>
            <a:off x="2962842" y="2164717"/>
            <a:ext cx="661106" cy="322242"/>
          </a:xfrm>
          <a:prstGeom prst="rect">
            <a:avLst/>
          </a:prstGeom>
          <a:noFill/>
          <a:ln>
            <a:noFill/>
          </a:ln>
        </p:spPr>
      </p:pic>
      <p:pic>
        <p:nvPicPr>
          <p:cNvPr id="575" name="Google Shape;575;p43"/>
          <p:cNvPicPr preferRelativeResize="0"/>
          <p:nvPr/>
        </p:nvPicPr>
        <p:blipFill>
          <a:blip r:embed="rId3">
            <a:alphaModFix/>
          </a:blip>
          <a:stretch>
            <a:fillRect/>
          </a:stretch>
        </p:blipFill>
        <p:spPr>
          <a:xfrm>
            <a:off x="2548552" y="2212017"/>
            <a:ext cx="661106" cy="322242"/>
          </a:xfrm>
          <a:prstGeom prst="rect">
            <a:avLst/>
          </a:prstGeom>
          <a:noFill/>
          <a:ln>
            <a:noFill/>
          </a:ln>
        </p:spPr>
      </p:pic>
      <p:pic>
        <p:nvPicPr>
          <p:cNvPr id="576" name="Google Shape;576;p43"/>
          <p:cNvPicPr preferRelativeResize="0"/>
          <p:nvPr/>
        </p:nvPicPr>
        <p:blipFill>
          <a:blip r:embed="rId3">
            <a:alphaModFix/>
          </a:blip>
          <a:stretch>
            <a:fillRect/>
          </a:stretch>
        </p:blipFill>
        <p:spPr>
          <a:xfrm>
            <a:off x="3392541" y="2212008"/>
            <a:ext cx="661106" cy="322242"/>
          </a:xfrm>
          <a:prstGeom prst="rect">
            <a:avLst/>
          </a:prstGeom>
          <a:noFill/>
          <a:ln>
            <a:noFill/>
          </a:ln>
        </p:spPr>
      </p:pic>
      <p:sp>
        <p:nvSpPr>
          <p:cNvPr id="577" name="Google Shape;577;p43"/>
          <p:cNvSpPr txBox="1"/>
          <p:nvPr/>
        </p:nvSpPr>
        <p:spPr>
          <a:xfrm>
            <a:off x="2750659"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78" name="Google Shape;578;p43"/>
          <p:cNvSpPr txBox="1"/>
          <p:nvPr/>
        </p:nvSpPr>
        <p:spPr>
          <a:xfrm>
            <a:off x="3178462" y="2257312"/>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79" name="Google Shape;579;p43"/>
          <p:cNvSpPr txBox="1"/>
          <p:nvPr/>
        </p:nvSpPr>
        <p:spPr>
          <a:xfrm>
            <a:off x="3623944" y="22883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pic>
        <p:nvPicPr>
          <p:cNvPr id="580" name="Google Shape;580;p43"/>
          <p:cNvPicPr preferRelativeResize="0"/>
          <p:nvPr/>
        </p:nvPicPr>
        <p:blipFill>
          <a:blip r:embed="rId3">
            <a:alphaModFix/>
          </a:blip>
          <a:stretch>
            <a:fillRect/>
          </a:stretch>
        </p:blipFill>
        <p:spPr>
          <a:xfrm>
            <a:off x="2853352" y="2372517"/>
            <a:ext cx="661106" cy="322242"/>
          </a:xfrm>
          <a:prstGeom prst="rect">
            <a:avLst/>
          </a:prstGeom>
          <a:noFill/>
          <a:ln>
            <a:noFill/>
          </a:ln>
        </p:spPr>
      </p:pic>
      <p:sp>
        <p:nvSpPr>
          <p:cNvPr id="581" name="Google Shape;581;p43"/>
          <p:cNvSpPr txBox="1"/>
          <p:nvPr/>
        </p:nvSpPr>
        <p:spPr>
          <a:xfrm>
            <a:off x="3055459" y="2448818"/>
            <a:ext cx="2295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82" name="Google Shape;582;p43"/>
          <p:cNvSpPr txBox="1"/>
          <p:nvPr/>
        </p:nvSpPr>
        <p:spPr>
          <a:xfrm>
            <a:off x="34450" y="2998800"/>
            <a:ext cx="4680900" cy="20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for</a:t>
            </a:r>
            <a:r>
              <a:rPr lang="en"/>
              <a:t>(int cookieNum=1; cookieNum &lt;= 10; cookieNum++){</a:t>
            </a:r>
            <a:endParaRPr/>
          </a:p>
          <a:p>
            <a:pPr indent="0" lvl="0" marL="0" rtl="0" algn="l">
              <a:lnSpc>
                <a:spcPct val="115000"/>
              </a:lnSpc>
              <a:spcBef>
                <a:spcPts val="0"/>
              </a:spcBef>
              <a:spcAft>
                <a:spcPts val="0"/>
              </a:spcAft>
              <a:buNone/>
            </a:pPr>
            <a:r>
              <a:rPr lang="en"/>
              <a:t>   </a:t>
            </a:r>
            <a:r>
              <a:rPr b="1" lang="en"/>
              <a:t>if</a:t>
            </a:r>
            <a:r>
              <a:rPr lang="en"/>
              <a:t>(cookieNum % 2 == 0){ 	//even cookie number</a:t>
            </a:r>
            <a:endParaRPr/>
          </a:p>
          <a:p>
            <a:pPr indent="457200" lvl="0" marL="0" rtl="0" algn="l">
              <a:lnSpc>
                <a:spcPct val="115000"/>
              </a:lnSpc>
              <a:spcBef>
                <a:spcPts val="0"/>
              </a:spcBef>
              <a:spcAft>
                <a:spcPts val="0"/>
              </a:spcAft>
              <a:buNone/>
            </a:pPr>
            <a:r>
              <a:rPr lang="en"/>
              <a:t>System.out.println("B gets a cookie");</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r>
              <a:rPr b="1" lang="en"/>
              <a:t>else</a:t>
            </a:r>
            <a:r>
              <a:rPr lang="en"/>
              <a:t>{	//odd number cookie</a:t>
            </a:r>
            <a:endParaRPr/>
          </a:p>
          <a:p>
            <a:pPr indent="457200" lvl="0" marL="0" rtl="0" algn="l">
              <a:lnSpc>
                <a:spcPct val="115000"/>
              </a:lnSpc>
              <a:spcBef>
                <a:spcPts val="0"/>
              </a:spcBef>
              <a:spcAft>
                <a:spcPts val="0"/>
              </a:spcAft>
              <a:buNone/>
            </a:pPr>
            <a:r>
              <a:rPr lang="en"/>
              <a:t>System.out.println("A gets a cookie");</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a:t>
            </a:r>
            <a:endParaRPr/>
          </a:p>
          <a:p>
            <a:pPr indent="0" lvl="0" marL="0" rtl="0" algn="l">
              <a:lnSpc>
                <a:spcPct val="115000"/>
              </a:lnSpc>
              <a:spcBef>
                <a:spcPts val="0"/>
              </a:spcBef>
              <a:spcAft>
                <a:spcPts val="0"/>
              </a:spcAft>
              <a:buNone/>
            </a:pPr>
            <a:r>
              <a:t/>
            </a:r>
            <a:endParaRPr/>
          </a:p>
        </p:txBody>
      </p:sp>
      <p:sp>
        <p:nvSpPr>
          <p:cNvPr id="583" name="Google Shape;583;p43"/>
          <p:cNvSpPr txBox="1"/>
          <p:nvPr/>
        </p:nvSpPr>
        <p:spPr>
          <a:xfrm>
            <a:off x="6987325" y="910500"/>
            <a:ext cx="1898400" cy="4130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rPr>
              <a:t>Output</a:t>
            </a:r>
            <a:endParaRPr>
              <a:solidFill>
                <a:schemeClr val="dk2"/>
              </a:solidFill>
            </a:endParaRPr>
          </a:p>
        </p:txBody>
      </p:sp>
      <p:sp>
        <p:nvSpPr>
          <p:cNvPr id="584" name="Google Shape;584;p43"/>
          <p:cNvSpPr txBox="1"/>
          <p:nvPr/>
        </p:nvSpPr>
        <p:spPr>
          <a:xfrm>
            <a:off x="7057675" y="13365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A gets a cookie</a:t>
            </a:r>
            <a:endParaRPr sz="850">
              <a:solidFill>
                <a:schemeClr val="dk1"/>
              </a:solidFill>
            </a:endParaRPr>
          </a:p>
        </p:txBody>
      </p:sp>
      <p:sp>
        <p:nvSpPr>
          <p:cNvPr id="585" name="Google Shape;585;p43"/>
          <p:cNvSpPr txBox="1"/>
          <p:nvPr/>
        </p:nvSpPr>
        <p:spPr>
          <a:xfrm>
            <a:off x="7057675" y="14889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B</a:t>
            </a:r>
            <a:r>
              <a:rPr lang="en" sz="850">
                <a:solidFill>
                  <a:schemeClr val="dk1"/>
                </a:solidFill>
              </a:rPr>
              <a:t> gets a cookie</a:t>
            </a:r>
            <a:endParaRPr sz="850">
              <a:solidFill>
                <a:schemeClr val="dk1"/>
              </a:solidFill>
            </a:endParaRPr>
          </a:p>
        </p:txBody>
      </p:sp>
      <p:sp>
        <p:nvSpPr>
          <p:cNvPr id="586" name="Google Shape;586;p43"/>
          <p:cNvSpPr txBox="1"/>
          <p:nvPr/>
        </p:nvSpPr>
        <p:spPr>
          <a:xfrm>
            <a:off x="7057675" y="16413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A gets a cookie</a:t>
            </a:r>
            <a:endParaRPr sz="850">
              <a:solidFill>
                <a:schemeClr val="dk1"/>
              </a:solidFill>
            </a:endParaRPr>
          </a:p>
        </p:txBody>
      </p:sp>
      <p:sp>
        <p:nvSpPr>
          <p:cNvPr id="587" name="Google Shape;587;p43"/>
          <p:cNvSpPr txBox="1"/>
          <p:nvPr/>
        </p:nvSpPr>
        <p:spPr>
          <a:xfrm>
            <a:off x="7057675" y="17937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B gets a cookie</a:t>
            </a:r>
            <a:endParaRPr sz="850">
              <a:solidFill>
                <a:schemeClr val="dk1"/>
              </a:solidFill>
            </a:endParaRPr>
          </a:p>
        </p:txBody>
      </p:sp>
      <p:sp>
        <p:nvSpPr>
          <p:cNvPr id="588" name="Google Shape;588;p43"/>
          <p:cNvSpPr txBox="1"/>
          <p:nvPr/>
        </p:nvSpPr>
        <p:spPr>
          <a:xfrm>
            <a:off x="7057675" y="19461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A gets a cookie</a:t>
            </a:r>
            <a:endParaRPr sz="850">
              <a:solidFill>
                <a:schemeClr val="dk1"/>
              </a:solidFill>
            </a:endParaRPr>
          </a:p>
        </p:txBody>
      </p:sp>
      <p:sp>
        <p:nvSpPr>
          <p:cNvPr id="589" name="Google Shape;589;p43"/>
          <p:cNvSpPr txBox="1"/>
          <p:nvPr/>
        </p:nvSpPr>
        <p:spPr>
          <a:xfrm>
            <a:off x="7057675" y="20985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B gets a cookie</a:t>
            </a:r>
            <a:endParaRPr sz="850">
              <a:solidFill>
                <a:schemeClr val="dk1"/>
              </a:solidFill>
            </a:endParaRPr>
          </a:p>
        </p:txBody>
      </p:sp>
      <p:sp>
        <p:nvSpPr>
          <p:cNvPr id="590" name="Google Shape;590;p43"/>
          <p:cNvSpPr txBox="1"/>
          <p:nvPr/>
        </p:nvSpPr>
        <p:spPr>
          <a:xfrm>
            <a:off x="7057675" y="22509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A gets a cookie</a:t>
            </a:r>
            <a:endParaRPr sz="850">
              <a:solidFill>
                <a:schemeClr val="dk1"/>
              </a:solidFill>
            </a:endParaRPr>
          </a:p>
        </p:txBody>
      </p:sp>
      <p:sp>
        <p:nvSpPr>
          <p:cNvPr id="591" name="Google Shape;591;p43"/>
          <p:cNvSpPr txBox="1"/>
          <p:nvPr/>
        </p:nvSpPr>
        <p:spPr>
          <a:xfrm>
            <a:off x="7057675" y="24033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B gets a cookie</a:t>
            </a:r>
            <a:endParaRPr sz="850">
              <a:solidFill>
                <a:schemeClr val="dk1"/>
              </a:solidFill>
            </a:endParaRPr>
          </a:p>
        </p:txBody>
      </p:sp>
      <p:sp>
        <p:nvSpPr>
          <p:cNvPr id="592" name="Google Shape;592;p43"/>
          <p:cNvSpPr txBox="1"/>
          <p:nvPr/>
        </p:nvSpPr>
        <p:spPr>
          <a:xfrm>
            <a:off x="7057675" y="25557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A gets a cookie</a:t>
            </a:r>
            <a:endParaRPr sz="850">
              <a:solidFill>
                <a:schemeClr val="dk1"/>
              </a:solidFill>
            </a:endParaRPr>
          </a:p>
        </p:txBody>
      </p:sp>
      <p:pic>
        <p:nvPicPr>
          <p:cNvPr id="593" name="Google Shape;593;p43"/>
          <p:cNvPicPr preferRelativeResize="0"/>
          <p:nvPr/>
        </p:nvPicPr>
        <p:blipFill>
          <a:blip r:embed="rId3">
            <a:alphaModFix/>
          </a:blip>
          <a:stretch>
            <a:fillRect/>
          </a:stretch>
        </p:blipFill>
        <p:spPr>
          <a:xfrm>
            <a:off x="3310552" y="2372517"/>
            <a:ext cx="661106" cy="322242"/>
          </a:xfrm>
          <a:prstGeom prst="rect">
            <a:avLst/>
          </a:prstGeom>
          <a:noFill/>
          <a:ln>
            <a:noFill/>
          </a:ln>
        </p:spPr>
      </p:pic>
      <p:sp>
        <p:nvSpPr>
          <p:cNvPr id="594" name="Google Shape;594;p43"/>
          <p:cNvSpPr txBox="1"/>
          <p:nvPr/>
        </p:nvSpPr>
        <p:spPr>
          <a:xfrm>
            <a:off x="3420251" y="2448825"/>
            <a:ext cx="415800" cy="13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95" name="Google Shape;595;p43"/>
          <p:cNvSpPr txBox="1"/>
          <p:nvPr/>
        </p:nvSpPr>
        <p:spPr>
          <a:xfrm>
            <a:off x="7057675" y="2708100"/>
            <a:ext cx="1757700" cy="228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B gets a cookie</a:t>
            </a:r>
            <a:endParaRPr sz="85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decision </a:t>
            </a:r>
            <a:r>
              <a:rPr lang="en"/>
              <a:t>branches</a:t>
            </a:r>
            <a:endParaRPr/>
          </a:p>
          <a:p>
            <a:pPr indent="0" lvl="0" marL="0" rtl="0" algn="l">
              <a:spcBef>
                <a:spcPts val="0"/>
              </a:spcBef>
              <a:spcAft>
                <a:spcPts val="0"/>
              </a:spcAft>
              <a:buNone/>
            </a:pPr>
            <a:r>
              <a:rPr lang="en"/>
              <a:t>containing </a:t>
            </a:r>
            <a:endParaRPr/>
          </a:p>
          <a:p>
            <a:pPr indent="0" lvl="0" marL="0" rtl="0" algn="l">
              <a:spcBef>
                <a:spcPts val="0"/>
              </a:spcBef>
              <a:spcAft>
                <a:spcPts val="0"/>
              </a:spcAft>
              <a:buNone/>
            </a:pPr>
            <a:r>
              <a:rPr lang="en"/>
              <a:t>loops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within a </a:t>
            </a:r>
            <a:r>
              <a:rPr lang="en">
                <a:solidFill>
                  <a:schemeClr val="accent5"/>
                </a:solidFill>
              </a:rPr>
              <a:t>decision branch</a:t>
            </a:r>
            <a:endParaRPr/>
          </a:p>
        </p:txBody>
      </p:sp>
      <p:sp>
        <p:nvSpPr>
          <p:cNvPr id="606" name="Google Shape;606;p45"/>
          <p:cNvSpPr txBox="1"/>
          <p:nvPr/>
        </p:nvSpPr>
        <p:spPr>
          <a:xfrm>
            <a:off x="311850" y="9671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What is it used for?</a:t>
            </a:r>
            <a:endParaRPr sz="1800"/>
          </a:p>
        </p:txBody>
      </p:sp>
      <p:sp>
        <p:nvSpPr>
          <p:cNvPr id="607" name="Google Shape;607;p45"/>
          <p:cNvSpPr txBox="1"/>
          <p:nvPr/>
        </p:nvSpPr>
        <p:spPr>
          <a:xfrm>
            <a:off x="349950" y="1384075"/>
            <a:ext cx="8444400" cy="495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595959"/>
              </a:buClr>
              <a:buSzPts val="1600"/>
              <a:buChar char="●"/>
            </a:pPr>
            <a:r>
              <a:rPr lang="en" sz="1600">
                <a:solidFill>
                  <a:srgbClr val="595959"/>
                </a:solidFill>
              </a:rPr>
              <a:t>Making a decision, then repeatedly executing code based on the loop’s condition</a:t>
            </a:r>
            <a:endParaRPr sz="1600">
              <a:solidFill>
                <a:schemeClr val="dk2"/>
              </a:solidFill>
            </a:endParaRPr>
          </a:p>
          <a:p>
            <a:pPr indent="0" lvl="0" marL="0" rtl="0" algn="l">
              <a:lnSpc>
                <a:spcPct val="115000"/>
              </a:lnSpc>
              <a:spcBef>
                <a:spcPts val="0"/>
              </a:spcBef>
              <a:spcAft>
                <a:spcPts val="0"/>
              </a:spcAft>
              <a:buNone/>
            </a:pPr>
            <a:r>
              <a:t/>
            </a:r>
            <a:endParaRPr sz="1600">
              <a:solidFill>
                <a:srgbClr val="595959"/>
              </a:solidFill>
            </a:endParaRPr>
          </a:p>
        </p:txBody>
      </p:sp>
      <p:sp>
        <p:nvSpPr>
          <p:cNvPr id="608" name="Google Shape;608;p45"/>
          <p:cNvSpPr txBox="1"/>
          <p:nvPr/>
        </p:nvSpPr>
        <p:spPr>
          <a:xfrm>
            <a:off x="311700" y="2245425"/>
            <a:ext cx="8520600" cy="22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Some Examples: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Generating a pattern</a:t>
            </a:r>
            <a:endParaRPr>
              <a:solidFill>
                <a:schemeClr val="dk2"/>
              </a:solidFill>
            </a:endParaRPr>
          </a:p>
          <a:p>
            <a:pPr indent="0" lvl="0" marL="0" rtl="0" algn="l">
              <a:spcBef>
                <a:spcPts val="0"/>
              </a:spcBef>
              <a:spcAft>
                <a:spcPts val="0"/>
              </a:spcAft>
              <a:buNone/>
            </a:pPr>
            <a:br>
              <a:rPr lang="en">
                <a:solidFill>
                  <a:schemeClr val="dk2"/>
                </a:solidFill>
              </a:rPr>
            </a:br>
            <a:r>
              <a:rPr lang="en">
                <a:solidFill>
                  <a:schemeClr val="dk2"/>
                </a:solidFill>
              </a:rPr>
              <a:t>Generating a letter number combination</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Cookie distribution</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within a </a:t>
            </a:r>
            <a:r>
              <a:rPr lang="en">
                <a:solidFill>
                  <a:schemeClr val="accent5"/>
                </a:solidFill>
              </a:rPr>
              <a:t>decision branch</a:t>
            </a:r>
            <a:endParaRPr/>
          </a:p>
        </p:txBody>
      </p:sp>
      <p:sp>
        <p:nvSpPr>
          <p:cNvPr id="614" name="Google Shape;614;p46"/>
          <p:cNvSpPr txBox="1"/>
          <p:nvPr/>
        </p:nvSpPr>
        <p:spPr>
          <a:xfrm>
            <a:off x="311700" y="1626525"/>
            <a:ext cx="8520600" cy="3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if</a:t>
            </a:r>
            <a:r>
              <a:rPr b="1" lang="en">
                <a:solidFill>
                  <a:schemeClr val="accent5"/>
                </a:solidFill>
              </a:rPr>
              <a:t> </a:t>
            </a:r>
            <a:r>
              <a:rPr lang="en">
                <a:solidFill>
                  <a:schemeClr val="accent5"/>
                </a:solidFill>
              </a:rPr>
              <a:t>( CONDITIONAL EXPRESSION)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accent5"/>
                </a:solidFill>
              </a:rPr>
              <a:t>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
        <p:nvSpPr>
          <p:cNvPr id="615" name="Google Shape;615;p46"/>
          <p:cNvSpPr txBox="1"/>
          <p:nvPr/>
        </p:nvSpPr>
        <p:spPr>
          <a:xfrm>
            <a:off x="311850" y="7385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616" name="Google Shape;616;p46"/>
          <p:cNvSpPr txBox="1"/>
          <p:nvPr/>
        </p:nvSpPr>
        <p:spPr>
          <a:xfrm>
            <a:off x="482150" y="2022730"/>
            <a:ext cx="6806100" cy="39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1 time when the OUTER condition is TRUE </a:t>
            </a:r>
            <a:endParaRPr sz="2400">
              <a:solidFill>
                <a:schemeClr val="dk2"/>
              </a:solidFill>
            </a:endParaRPr>
          </a:p>
        </p:txBody>
      </p:sp>
      <p:sp>
        <p:nvSpPr>
          <p:cNvPr id="617" name="Google Shape;617;p46"/>
          <p:cNvSpPr txBox="1"/>
          <p:nvPr/>
        </p:nvSpPr>
        <p:spPr>
          <a:xfrm>
            <a:off x="1057250" y="2945750"/>
            <a:ext cx="7836600" cy="43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repeatedly as long as the loop’s condition is TRUE</a:t>
            </a:r>
            <a:endParaRPr sz="2400">
              <a:solidFill>
                <a:schemeClr val="dk2"/>
              </a:solidFill>
            </a:endParaRPr>
          </a:p>
        </p:txBody>
      </p:sp>
      <p:sp>
        <p:nvSpPr>
          <p:cNvPr id="618" name="Google Shape;618;p46"/>
          <p:cNvSpPr txBox="1"/>
          <p:nvPr/>
        </p:nvSpPr>
        <p:spPr>
          <a:xfrm>
            <a:off x="482150" y="3917275"/>
            <a:ext cx="6806100" cy="39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2"/>
                </a:solidFill>
              </a:rPr>
              <a:t>Block of code to execute 1 time when the OUTER condition is TRUE </a:t>
            </a:r>
            <a:endParaRPr sz="1600">
              <a:solidFill>
                <a:schemeClr val="dk2"/>
              </a:solidFill>
            </a:endParaRPr>
          </a:p>
        </p:txBody>
      </p:sp>
      <p:sp>
        <p:nvSpPr>
          <p:cNvPr id="619" name="Google Shape;619;p46"/>
          <p:cNvSpPr txBox="1"/>
          <p:nvPr/>
        </p:nvSpPr>
        <p:spPr>
          <a:xfrm>
            <a:off x="777000" y="2548500"/>
            <a:ext cx="8177100" cy="1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for </a:t>
            </a:r>
            <a:r>
              <a:rPr lang="en">
                <a:solidFill>
                  <a:schemeClr val="accent5"/>
                </a:solidFill>
              </a:rPr>
              <a:t>( VARIABLE INITIALIZATION; CONDITIONAL EXPRESSION; INCREMENT or DECREMENT)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15"/>
                                        </p:tgtEl>
                                        <p:attrNameLst>
                                          <p:attrName>style.visibility</p:attrName>
                                        </p:attrNameLst>
                                      </p:cBhvr>
                                      <p:to>
                                        <p:strVal val="visible"/>
                                      </p:to>
                                    </p:set>
                                    <p:anim calcmode="lin" valueType="num">
                                      <p:cBhvr additive="base">
                                        <p:cTn dur="1000"/>
                                        <p:tgtEl>
                                          <p:spTgt spid="615"/>
                                        </p:tgtEl>
                                        <p:attrNameLst>
                                          <p:attrName>ppt_w</p:attrName>
                                        </p:attrNameLst>
                                      </p:cBhvr>
                                      <p:tavLst>
                                        <p:tav fmla="" tm="0">
                                          <p:val>
                                            <p:strVal val="0"/>
                                          </p:val>
                                        </p:tav>
                                        <p:tav fmla="" tm="100000">
                                          <p:val>
                                            <p:strVal val="#ppt_w"/>
                                          </p:val>
                                        </p:tav>
                                      </p:tavLst>
                                    </p:anim>
                                    <p:anim calcmode="lin" valueType="num">
                                      <p:cBhvr additive="base">
                                        <p:cTn dur="1000"/>
                                        <p:tgtEl>
                                          <p:spTgt spid="61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par>
                          <p:cTn fill="hold">
                            <p:stCondLst>
                              <p:cond delay="4100"/>
                            </p:stCondLst>
                            <p:childTnLst>
                              <p:par>
                                <p:cTn fill="hold" nodeType="after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47"/>
          <p:cNvSpPr/>
          <p:nvPr/>
        </p:nvSpPr>
        <p:spPr>
          <a:xfrm>
            <a:off x="1080775" y="2289350"/>
            <a:ext cx="2891700" cy="213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within a </a:t>
            </a:r>
            <a:r>
              <a:rPr lang="en">
                <a:solidFill>
                  <a:schemeClr val="accent5"/>
                </a:solidFill>
              </a:rPr>
              <a:t>decision branch</a:t>
            </a:r>
            <a:endParaRPr/>
          </a:p>
        </p:txBody>
      </p:sp>
      <p:sp>
        <p:nvSpPr>
          <p:cNvPr id="626" name="Google Shape;626;p47"/>
          <p:cNvSpPr txBox="1"/>
          <p:nvPr>
            <p:ph idx="1" type="body"/>
          </p:nvPr>
        </p:nvSpPr>
        <p:spPr>
          <a:xfrm>
            <a:off x="7272400" y="1152475"/>
            <a:ext cx="17943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1600"/>
              </a:spcBef>
              <a:spcAft>
                <a:spcPts val="1600"/>
              </a:spcAft>
              <a:buNone/>
            </a:pPr>
            <a:r>
              <a:t/>
            </a:r>
            <a:endParaRPr/>
          </a:p>
        </p:txBody>
      </p:sp>
      <p:sp>
        <p:nvSpPr>
          <p:cNvPr id="627" name="Google Shape;627;p47"/>
          <p:cNvSpPr/>
          <p:nvPr/>
        </p:nvSpPr>
        <p:spPr>
          <a:xfrm rot="4967019">
            <a:off x="2356303" y="23550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a:off x="2008669" y="23448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a:t>
            </a:r>
            <a:r>
              <a:rPr lang="en" sz="1200"/>
              <a:t> &gt;=5</a:t>
            </a:r>
            <a:endParaRPr sz="1200"/>
          </a:p>
        </p:txBody>
      </p:sp>
      <p:sp>
        <p:nvSpPr>
          <p:cNvPr id="629" name="Google Shape;629;p47"/>
          <p:cNvSpPr/>
          <p:nvPr/>
        </p:nvSpPr>
        <p:spPr>
          <a:xfrm>
            <a:off x="1849575" y="25304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7"/>
          <p:cNvSpPr txBox="1"/>
          <p:nvPr/>
        </p:nvSpPr>
        <p:spPr>
          <a:xfrm>
            <a:off x="2396581" y="32221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i</a:t>
            </a:r>
            <a:endParaRPr/>
          </a:p>
        </p:txBody>
      </p:sp>
      <p:sp>
        <p:nvSpPr>
          <p:cNvPr id="631" name="Google Shape;631;p47"/>
          <p:cNvSpPr/>
          <p:nvPr/>
        </p:nvSpPr>
        <p:spPr>
          <a:xfrm>
            <a:off x="352812" y="11935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7"/>
          <p:cNvSpPr/>
          <p:nvPr/>
        </p:nvSpPr>
        <p:spPr>
          <a:xfrm>
            <a:off x="360623" y="1526576"/>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x</a:t>
            </a:r>
            <a:endParaRPr sz="1600"/>
          </a:p>
        </p:txBody>
      </p:sp>
      <p:sp>
        <p:nvSpPr>
          <p:cNvPr id="633" name="Google Shape;633;p47"/>
          <p:cNvSpPr txBox="1"/>
          <p:nvPr/>
        </p:nvSpPr>
        <p:spPr>
          <a:xfrm>
            <a:off x="394969" y="1248840"/>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634" name="Google Shape;634;p47"/>
          <p:cNvSpPr txBox="1"/>
          <p:nvPr/>
        </p:nvSpPr>
        <p:spPr>
          <a:xfrm>
            <a:off x="483748" y="1667463"/>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8</a:t>
            </a:r>
            <a:endParaRPr sz="1200"/>
          </a:p>
        </p:txBody>
      </p:sp>
      <p:sp>
        <p:nvSpPr>
          <p:cNvPr id="635" name="Google Shape;635;p47"/>
          <p:cNvSpPr/>
          <p:nvPr/>
        </p:nvSpPr>
        <p:spPr>
          <a:xfrm>
            <a:off x="1197875" y="26495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7"/>
          <p:cNvSpPr/>
          <p:nvPr/>
        </p:nvSpPr>
        <p:spPr>
          <a:xfrm>
            <a:off x="1205686" y="29825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i</a:t>
            </a:r>
            <a:endParaRPr sz="1600"/>
          </a:p>
        </p:txBody>
      </p:sp>
      <p:sp>
        <p:nvSpPr>
          <p:cNvPr id="637" name="Google Shape;637;p47"/>
          <p:cNvSpPr txBox="1"/>
          <p:nvPr/>
        </p:nvSpPr>
        <p:spPr>
          <a:xfrm>
            <a:off x="1240032" y="27048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638" name="Google Shape;638;p47"/>
          <p:cNvSpPr txBox="1"/>
          <p:nvPr/>
        </p:nvSpPr>
        <p:spPr>
          <a:xfrm>
            <a:off x="1328812"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8</a:t>
            </a:r>
            <a:endParaRPr sz="1200"/>
          </a:p>
        </p:txBody>
      </p:sp>
      <p:sp>
        <p:nvSpPr>
          <p:cNvPr id="639" name="Google Shape;639;p47"/>
          <p:cNvSpPr/>
          <p:nvPr/>
        </p:nvSpPr>
        <p:spPr>
          <a:xfrm rot="5400000">
            <a:off x="3045450" y="30891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7"/>
          <p:cNvSpPr/>
          <p:nvPr/>
        </p:nvSpPr>
        <p:spPr>
          <a:xfrm>
            <a:off x="2159730" y="959100"/>
            <a:ext cx="3778301" cy="1241463"/>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 &gt; 5</a:t>
            </a:r>
            <a:endParaRPr sz="1200"/>
          </a:p>
        </p:txBody>
      </p:sp>
      <p:sp>
        <p:nvSpPr>
          <p:cNvPr id="641" name="Google Shape;641;p47"/>
          <p:cNvSpPr/>
          <p:nvPr/>
        </p:nvSpPr>
        <p:spPr>
          <a:xfrm>
            <a:off x="1685700" y="1301432"/>
            <a:ext cx="1224000" cy="5601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7"/>
          <p:cNvSpPr/>
          <p:nvPr/>
        </p:nvSpPr>
        <p:spPr>
          <a:xfrm flipH="1" rot="-2544488">
            <a:off x="2512150" y="2058853"/>
            <a:ext cx="670811" cy="131435"/>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true</a:t>
            </a:r>
            <a:endParaRPr/>
          </a:p>
          <a:p>
            <a:pPr indent="0" lvl="0" marL="0" rtl="0" algn="ctr">
              <a:spcBef>
                <a:spcPts val="0"/>
              </a:spcBef>
              <a:spcAft>
                <a:spcPts val="0"/>
              </a:spcAft>
              <a:buNone/>
            </a:pPr>
            <a:r>
              <a:t/>
            </a:r>
            <a:endParaRPr/>
          </a:p>
        </p:txBody>
      </p:sp>
      <p:sp>
        <p:nvSpPr>
          <p:cNvPr id="643" name="Google Shape;643;p47"/>
          <p:cNvSpPr/>
          <p:nvPr/>
        </p:nvSpPr>
        <p:spPr>
          <a:xfrm rot="2544488">
            <a:off x="5086925" y="2022603"/>
            <a:ext cx="670811" cy="131435"/>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false</a:t>
            </a:r>
            <a:endParaRPr/>
          </a:p>
          <a:p>
            <a:pPr indent="0" lvl="0" marL="0" rtl="0" algn="l">
              <a:spcBef>
                <a:spcPts val="0"/>
              </a:spcBef>
              <a:spcAft>
                <a:spcPts val="0"/>
              </a:spcAft>
              <a:buNone/>
            </a:pPr>
            <a:r>
              <a:t/>
            </a:r>
            <a:endParaRPr/>
          </a:p>
        </p:txBody>
      </p:sp>
      <p:sp>
        <p:nvSpPr>
          <p:cNvPr id="644" name="Google Shape;644;p47"/>
          <p:cNvSpPr/>
          <p:nvPr/>
        </p:nvSpPr>
        <p:spPr>
          <a:xfrm rot="4967019">
            <a:off x="5404303" y="23550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7"/>
          <p:cNvSpPr/>
          <p:nvPr/>
        </p:nvSpPr>
        <p:spPr>
          <a:xfrm>
            <a:off x="5056669" y="23448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 &lt;=5</a:t>
            </a:r>
            <a:endParaRPr sz="1200"/>
          </a:p>
        </p:txBody>
      </p:sp>
      <p:sp>
        <p:nvSpPr>
          <p:cNvPr id="646" name="Google Shape;646;p47"/>
          <p:cNvSpPr/>
          <p:nvPr/>
        </p:nvSpPr>
        <p:spPr>
          <a:xfrm>
            <a:off x="4897575" y="25304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7"/>
          <p:cNvSpPr txBox="1"/>
          <p:nvPr/>
        </p:nvSpPr>
        <p:spPr>
          <a:xfrm>
            <a:off x="5444581" y="32221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i</a:t>
            </a:r>
            <a:endParaRPr/>
          </a:p>
        </p:txBody>
      </p:sp>
      <p:sp>
        <p:nvSpPr>
          <p:cNvPr id="648" name="Google Shape;648;p47"/>
          <p:cNvSpPr/>
          <p:nvPr/>
        </p:nvSpPr>
        <p:spPr>
          <a:xfrm>
            <a:off x="4245875" y="26495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7"/>
          <p:cNvSpPr/>
          <p:nvPr/>
        </p:nvSpPr>
        <p:spPr>
          <a:xfrm>
            <a:off x="4253686" y="29825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j</a:t>
            </a:r>
            <a:endParaRPr sz="1600"/>
          </a:p>
        </p:txBody>
      </p:sp>
      <p:sp>
        <p:nvSpPr>
          <p:cNvPr id="650" name="Google Shape;650;p47"/>
          <p:cNvSpPr txBox="1"/>
          <p:nvPr/>
        </p:nvSpPr>
        <p:spPr>
          <a:xfrm>
            <a:off x="4288032" y="27048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651" name="Google Shape;651;p47"/>
          <p:cNvSpPr txBox="1"/>
          <p:nvPr/>
        </p:nvSpPr>
        <p:spPr>
          <a:xfrm>
            <a:off x="4376812"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652" name="Google Shape;652;p47"/>
          <p:cNvSpPr txBox="1"/>
          <p:nvPr/>
        </p:nvSpPr>
        <p:spPr>
          <a:xfrm>
            <a:off x="4376812"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653" name="Google Shape;653;p47"/>
          <p:cNvSpPr txBox="1"/>
          <p:nvPr/>
        </p:nvSpPr>
        <p:spPr>
          <a:xfrm>
            <a:off x="4376812"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654" name="Google Shape;654;p47"/>
          <p:cNvSpPr txBox="1"/>
          <p:nvPr/>
        </p:nvSpPr>
        <p:spPr>
          <a:xfrm>
            <a:off x="4369787" y="3119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655" name="Google Shape;655;p47"/>
          <p:cNvSpPr/>
          <p:nvPr/>
        </p:nvSpPr>
        <p:spPr>
          <a:xfrm rot="5400000">
            <a:off x="6093450" y="30891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7"/>
          <p:cNvSpPr txBox="1"/>
          <p:nvPr/>
        </p:nvSpPr>
        <p:spPr>
          <a:xfrm>
            <a:off x="2118300" y="3837225"/>
            <a:ext cx="17028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Counted down to 5</a:t>
            </a:r>
            <a:endParaRPr/>
          </a:p>
        </p:txBody>
      </p:sp>
      <p:sp>
        <p:nvSpPr>
          <p:cNvPr id="657" name="Google Shape;657;p47"/>
          <p:cNvSpPr txBox="1"/>
          <p:nvPr/>
        </p:nvSpPr>
        <p:spPr>
          <a:xfrm>
            <a:off x="5327000" y="3837225"/>
            <a:ext cx="16500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Counted up to 5</a:t>
            </a:r>
            <a:endParaRPr/>
          </a:p>
        </p:txBody>
      </p:sp>
      <p:sp>
        <p:nvSpPr>
          <p:cNvPr id="658" name="Google Shape;658;p47"/>
          <p:cNvSpPr txBox="1"/>
          <p:nvPr/>
        </p:nvSpPr>
        <p:spPr>
          <a:xfrm>
            <a:off x="7314300" y="16524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8</a:t>
            </a:r>
            <a:endParaRPr/>
          </a:p>
        </p:txBody>
      </p:sp>
      <p:sp>
        <p:nvSpPr>
          <p:cNvPr id="659" name="Google Shape;659;p47"/>
          <p:cNvSpPr txBox="1"/>
          <p:nvPr/>
        </p:nvSpPr>
        <p:spPr>
          <a:xfrm>
            <a:off x="7314300" y="19451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660" name="Google Shape;660;p47"/>
          <p:cNvSpPr txBox="1"/>
          <p:nvPr/>
        </p:nvSpPr>
        <p:spPr>
          <a:xfrm>
            <a:off x="7314300" y="22378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61" name="Google Shape;661;p47"/>
          <p:cNvSpPr txBox="1"/>
          <p:nvPr/>
        </p:nvSpPr>
        <p:spPr>
          <a:xfrm>
            <a:off x="7314300" y="25305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62" name="Google Shape;662;p47"/>
          <p:cNvSpPr txBox="1"/>
          <p:nvPr/>
        </p:nvSpPr>
        <p:spPr>
          <a:xfrm>
            <a:off x="1321787"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7</a:t>
            </a:r>
            <a:endParaRPr sz="1200"/>
          </a:p>
        </p:txBody>
      </p:sp>
      <p:sp>
        <p:nvSpPr>
          <p:cNvPr id="663" name="Google Shape;663;p47"/>
          <p:cNvSpPr txBox="1"/>
          <p:nvPr/>
        </p:nvSpPr>
        <p:spPr>
          <a:xfrm>
            <a:off x="1321787"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6</a:t>
            </a:r>
            <a:endParaRPr sz="1200"/>
          </a:p>
        </p:txBody>
      </p:sp>
      <p:sp>
        <p:nvSpPr>
          <p:cNvPr id="664" name="Google Shape;664;p47"/>
          <p:cNvSpPr txBox="1"/>
          <p:nvPr/>
        </p:nvSpPr>
        <p:spPr>
          <a:xfrm>
            <a:off x="1321787" y="31190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5</a:t>
            </a:r>
            <a:endParaRPr sz="1200"/>
          </a:p>
        </p:txBody>
      </p:sp>
      <p:sp>
        <p:nvSpPr>
          <p:cNvPr id="665" name="Google Shape;665;p47"/>
          <p:cNvSpPr txBox="1"/>
          <p:nvPr/>
        </p:nvSpPr>
        <p:spPr>
          <a:xfrm>
            <a:off x="1328687"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666" name="Google Shape;666;p47"/>
          <p:cNvSpPr txBox="1"/>
          <p:nvPr/>
        </p:nvSpPr>
        <p:spPr>
          <a:xfrm>
            <a:off x="7305826" y="2855925"/>
            <a:ext cx="17397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Counted down to 5</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34"/>
                                        </p:tgtEl>
                                        <p:attrNameLst>
                                          <p:attrName>style.visibility</p:attrName>
                                        </p:attrNameLst>
                                      </p:cBhvr>
                                      <p:to>
                                        <p:strVal val="visible"/>
                                      </p:to>
                                    </p:set>
                                    <p:anim calcmode="lin" valueType="num">
                                      <p:cBhvr additive="base">
                                        <p:cTn dur="1000"/>
                                        <p:tgtEl>
                                          <p:spTgt spid="634"/>
                                        </p:tgtEl>
                                        <p:attrNameLst>
                                          <p:attrName>ppt_w</p:attrName>
                                        </p:attrNameLst>
                                      </p:cBhvr>
                                      <p:tavLst>
                                        <p:tav fmla="" tm="0">
                                          <p:val>
                                            <p:strVal val="0"/>
                                          </p:val>
                                        </p:tav>
                                        <p:tav fmla="" tm="100000">
                                          <p:val>
                                            <p:strVal val="#ppt_w"/>
                                          </p:val>
                                        </p:tav>
                                      </p:tavLst>
                                    </p:anim>
                                    <p:anim calcmode="lin" valueType="num">
                                      <p:cBhvr additive="base">
                                        <p:cTn dur="1000"/>
                                        <p:tgtEl>
                                          <p:spTgt spid="63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000"/>
                                        <p:tgtEl>
                                          <p:spTgt spid="658"/>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par>
                          <p:cTn fill="hold">
                            <p:stCondLst>
                              <p:cond delay="30000"/>
                            </p:stCondLst>
                            <p:childTnLst>
                              <p:par>
                                <p:cTn fill="hold" nodeType="afterEffect" presetClass="exit" presetID="10" presetSubtype="0">
                                  <p:stCondLst>
                                    <p:cond delay="0"/>
                                  </p:stCondLst>
                                  <p:childTnLst>
                                    <p:animEffect filter="fade" transition="out">
                                      <p:cBhvr>
                                        <p:cTn dur="1000"/>
                                        <p:tgtEl>
                                          <p:spTgt spid="630"/>
                                        </p:tgtEl>
                                      </p:cBhvr>
                                    </p:animEffect>
                                    <p:set>
                                      <p:cBhvr>
                                        <p:cTn dur="1" fill="hold">
                                          <p:stCondLst>
                                            <p:cond delay="1000"/>
                                          </p:stCondLst>
                                        </p:cTn>
                                        <p:tgtEl>
                                          <p:spTgt spid="6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7"/>
                                        </p:tgtEl>
                                      </p:cBhvr>
                                    </p:animEffect>
                                    <p:set>
                                      <p:cBhvr>
                                        <p:cTn dur="1" fill="hold">
                                          <p:stCondLst>
                                            <p:cond delay="1000"/>
                                          </p:stCondLst>
                                        </p:cTn>
                                        <p:tgtEl>
                                          <p:spTgt spid="627"/>
                                        </p:tgtEl>
                                        <p:attrNameLst>
                                          <p:attrName>style.visibility</p:attrName>
                                        </p:attrNameLst>
                                      </p:cBhvr>
                                      <p:to>
                                        <p:strVal val="hidden"/>
                                      </p:to>
                                    </p:se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000"/>
                                        <p:tgtEl>
                                          <p:spTgt spid="6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0" name="Shape 670"/>
        <p:cNvGrpSpPr/>
        <p:nvPr/>
      </p:nvGrpSpPr>
      <p:grpSpPr>
        <a:xfrm>
          <a:off x="0" y="0"/>
          <a:ext cx="0" cy="0"/>
          <a:chOff x="0" y="0"/>
          <a:chExt cx="0" cy="0"/>
        </a:xfrm>
      </p:grpSpPr>
      <p:sp>
        <p:nvSpPr>
          <p:cNvPr id="671" name="Google Shape;671;p48"/>
          <p:cNvSpPr/>
          <p:nvPr/>
        </p:nvSpPr>
        <p:spPr>
          <a:xfrm>
            <a:off x="4100900" y="2238326"/>
            <a:ext cx="2891700" cy="21384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within a </a:t>
            </a:r>
            <a:r>
              <a:rPr lang="en">
                <a:solidFill>
                  <a:schemeClr val="accent5"/>
                </a:solidFill>
              </a:rPr>
              <a:t>decision branch</a:t>
            </a:r>
            <a:endParaRPr/>
          </a:p>
        </p:txBody>
      </p:sp>
      <p:sp>
        <p:nvSpPr>
          <p:cNvPr id="673" name="Google Shape;673;p48"/>
          <p:cNvSpPr txBox="1"/>
          <p:nvPr>
            <p:ph idx="1" type="body"/>
          </p:nvPr>
        </p:nvSpPr>
        <p:spPr>
          <a:xfrm>
            <a:off x="7272400" y="1152475"/>
            <a:ext cx="16500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a:p>
            <a:pPr indent="0" lvl="0" marL="0" rtl="0" algn="l">
              <a:spcBef>
                <a:spcPts val="1600"/>
              </a:spcBef>
              <a:spcAft>
                <a:spcPts val="1600"/>
              </a:spcAft>
              <a:buNone/>
            </a:pPr>
            <a:r>
              <a:t/>
            </a:r>
            <a:endParaRPr/>
          </a:p>
        </p:txBody>
      </p:sp>
      <p:sp>
        <p:nvSpPr>
          <p:cNvPr id="674" name="Google Shape;674;p48"/>
          <p:cNvSpPr/>
          <p:nvPr/>
        </p:nvSpPr>
        <p:spPr>
          <a:xfrm rot="4967019">
            <a:off x="2356303" y="23550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8"/>
          <p:cNvSpPr/>
          <p:nvPr/>
        </p:nvSpPr>
        <p:spPr>
          <a:xfrm>
            <a:off x="2008669" y="23448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 &gt;=5</a:t>
            </a:r>
            <a:endParaRPr sz="1200"/>
          </a:p>
        </p:txBody>
      </p:sp>
      <p:sp>
        <p:nvSpPr>
          <p:cNvPr id="676" name="Google Shape;676;p48"/>
          <p:cNvSpPr/>
          <p:nvPr/>
        </p:nvSpPr>
        <p:spPr>
          <a:xfrm>
            <a:off x="1849575" y="25304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8"/>
          <p:cNvSpPr txBox="1"/>
          <p:nvPr/>
        </p:nvSpPr>
        <p:spPr>
          <a:xfrm>
            <a:off x="2396581" y="32221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i</a:t>
            </a:r>
            <a:endParaRPr/>
          </a:p>
        </p:txBody>
      </p:sp>
      <p:sp>
        <p:nvSpPr>
          <p:cNvPr id="678" name="Google Shape;678;p48"/>
          <p:cNvSpPr/>
          <p:nvPr/>
        </p:nvSpPr>
        <p:spPr>
          <a:xfrm>
            <a:off x="352812" y="11935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8"/>
          <p:cNvSpPr/>
          <p:nvPr/>
        </p:nvSpPr>
        <p:spPr>
          <a:xfrm>
            <a:off x="360623" y="1526576"/>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x</a:t>
            </a:r>
            <a:endParaRPr sz="1600"/>
          </a:p>
        </p:txBody>
      </p:sp>
      <p:sp>
        <p:nvSpPr>
          <p:cNvPr id="680" name="Google Shape;680;p48"/>
          <p:cNvSpPr txBox="1"/>
          <p:nvPr/>
        </p:nvSpPr>
        <p:spPr>
          <a:xfrm>
            <a:off x="394969" y="1248840"/>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681" name="Google Shape;681;p48"/>
          <p:cNvSpPr txBox="1"/>
          <p:nvPr/>
        </p:nvSpPr>
        <p:spPr>
          <a:xfrm>
            <a:off x="483748" y="1667463"/>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682" name="Google Shape;682;p48"/>
          <p:cNvSpPr/>
          <p:nvPr/>
        </p:nvSpPr>
        <p:spPr>
          <a:xfrm>
            <a:off x="1197875" y="26495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1205686" y="29825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i</a:t>
            </a:r>
            <a:endParaRPr sz="1600"/>
          </a:p>
        </p:txBody>
      </p:sp>
      <p:sp>
        <p:nvSpPr>
          <p:cNvPr id="684" name="Google Shape;684;p48"/>
          <p:cNvSpPr txBox="1"/>
          <p:nvPr/>
        </p:nvSpPr>
        <p:spPr>
          <a:xfrm>
            <a:off x="1240032" y="27048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685" name="Google Shape;685;p48"/>
          <p:cNvSpPr txBox="1"/>
          <p:nvPr/>
        </p:nvSpPr>
        <p:spPr>
          <a:xfrm>
            <a:off x="1328812"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686" name="Google Shape;686;p48"/>
          <p:cNvSpPr/>
          <p:nvPr/>
        </p:nvSpPr>
        <p:spPr>
          <a:xfrm rot="5400000">
            <a:off x="3045450" y="30891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2159730" y="959100"/>
            <a:ext cx="3778301" cy="1241463"/>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 &gt; 5</a:t>
            </a:r>
            <a:endParaRPr sz="1200"/>
          </a:p>
        </p:txBody>
      </p:sp>
      <p:sp>
        <p:nvSpPr>
          <p:cNvPr id="688" name="Google Shape;688;p48"/>
          <p:cNvSpPr/>
          <p:nvPr/>
        </p:nvSpPr>
        <p:spPr>
          <a:xfrm>
            <a:off x="1685700" y="1301432"/>
            <a:ext cx="1224000" cy="5601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flipH="1" rot="-2544488">
            <a:off x="2512150" y="2058853"/>
            <a:ext cx="670811" cy="131435"/>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true</a:t>
            </a:r>
            <a:endParaRPr/>
          </a:p>
          <a:p>
            <a:pPr indent="0" lvl="0" marL="0" rtl="0" algn="ctr">
              <a:spcBef>
                <a:spcPts val="0"/>
              </a:spcBef>
              <a:spcAft>
                <a:spcPts val="0"/>
              </a:spcAft>
              <a:buNone/>
            </a:pPr>
            <a:r>
              <a:t/>
            </a:r>
            <a:endParaRPr/>
          </a:p>
        </p:txBody>
      </p:sp>
      <p:sp>
        <p:nvSpPr>
          <p:cNvPr id="690" name="Google Shape;690;p48"/>
          <p:cNvSpPr/>
          <p:nvPr/>
        </p:nvSpPr>
        <p:spPr>
          <a:xfrm rot="2544488">
            <a:off x="5086925" y="2022603"/>
            <a:ext cx="670811" cy="131435"/>
          </a:xfrm>
          <a:prstGeom prst="rightArrow">
            <a:avLst>
              <a:gd fmla="val 50000" name="adj1"/>
              <a:gd fmla="val 50000" name="adj2"/>
            </a:avLst>
          </a:prstGeom>
          <a:solidFill>
            <a:srgbClr val="0097A7"/>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false</a:t>
            </a:r>
            <a:endParaRPr/>
          </a:p>
          <a:p>
            <a:pPr indent="0" lvl="0" marL="0" rtl="0" algn="ctr">
              <a:spcBef>
                <a:spcPts val="0"/>
              </a:spcBef>
              <a:spcAft>
                <a:spcPts val="0"/>
              </a:spcAft>
              <a:buNone/>
            </a:pPr>
            <a:r>
              <a:t/>
            </a:r>
            <a:endParaRPr/>
          </a:p>
        </p:txBody>
      </p:sp>
      <p:sp>
        <p:nvSpPr>
          <p:cNvPr id="691" name="Google Shape;691;p48"/>
          <p:cNvSpPr/>
          <p:nvPr/>
        </p:nvSpPr>
        <p:spPr>
          <a:xfrm rot="4967019">
            <a:off x="5404303" y="2355002"/>
            <a:ext cx="933797" cy="1796249"/>
          </a:xfrm>
          <a:prstGeom prst="curvedLeftArrow">
            <a:avLst>
              <a:gd fmla="val 208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8"/>
          <p:cNvSpPr/>
          <p:nvPr/>
        </p:nvSpPr>
        <p:spPr>
          <a:xfrm>
            <a:off x="5056669" y="2344801"/>
            <a:ext cx="1739813" cy="619714"/>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 &lt;=5</a:t>
            </a:r>
            <a:endParaRPr sz="1200"/>
          </a:p>
        </p:txBody>
      </p:sp>
      <p:sp>
        <p:nvSpPr>
          <p:cNvPr id="693" name="Google Shape;693;p48"/>
          <p:cNvSpPr/>
          <p:nvPr/>
        </p:nvSpPr>
        <p:spPr>
          <a:xfrm>
            <a:off x="4897575" y="2530496"/>
            <a:ext cx="532800" cy="24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8"/>
          <p:cNvSpPr txBox="1"/>
          <p:nvPr/>
        </p:nvSpPr>
        <p:spPr>
          <a:xfrm>
            <a:off x="5444581" y="3222134"/>
            <a:ext cx="995700" cy="2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i</a:t>
            </a:r>
            <a:endParaRPr/>
          </a:p>
        </p:txBody>
      </p:sp>
      <p:sp>
        <p:nvSpPr>
          <p:cNvPr id="695" name="Google Shape;695;p48"/>
          <p:cNvSpPr/>
          <p:nvPr/>
        </p:nvSpPr>
        <p:spPr>
          <a:xfrm>
            <a:off x="4245875" y="2649576"/>
            <a:ext cx="759000" cy="6201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8"/>
          <p:cNvSpPr/>
          <p:nvPr/>
        </p:nvSpPr>
        <p:spPr>
          <a:xfrm>
            <a:off x="4253686" y="2982577"/>
            <a:ext cx="540300" cy="136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j</a:t>
            </a:r>
            <a:endParaRPr sz="1600"/>
          </a:p>
        </p:txBody>
      </p:sp>
      <p:sp>
        <p:nvSpPr>
          <p:cNvPr id="697" name="Google Shape;697;p48"/>
          <p:cNvSpPr txBox="1"/>
          <p:nvPr/>
        </p:nvSpPr>
        <p:spPr>
          <a:xfrm>
            <a:off x="4288032" y="2704841"/>
            <a:ext cx="457800" cy="1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698" name="Google Shape;698;p48"/>
          <p:cNvSpPr txBox="1"/>
          <p:nvPr/>
        </p:nvSpPr>
        <p:spPr>
          <a:xfrm>
            <a:off x="4376687"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699" name="Google Shape;699;p48"/>
          <p:cNvSpPr/>
          <p:nvPr/>
        </p:nvSpPr>
        <p:spPr>
          <a:xfrm rot="5400000">
            <a:off x="6093450" y="3089120"/>
            <a:ext cx="1181100" cy="3336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8"/>
          <p:cNvSpPr txBox="1"/>
          <p:nvPr/>
        </p:nvSpPr>
        <p:spPr>
          <a:xfrm>
            <a:off x="2118300" y="3837225"/>
            <a:ext cx="17028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Counted down to 5</a:t>
            </a:r>
            <a:endParaRPr/>
          </a:p>
        </p:txBody>
      </p:sp>
      <p:sp>
        <p:nvSpPr>
          <p:cNvPr id="701" name="Google Shape;701;p48"/>
          <p:cNvSpPr txBox="1"/>
          <p:nvPr/>
        </p:nvSpPr>
        <p:spPr>
          <a:xfrm>
            <a:off x="5327000" y="3837225"/>
            <a:ext cx="16500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Counted up to 5</a:t>
            </a:r>
            <a:endParaRPr/>
          </a:p>
        </p:txBody>
      </p:sp>
      <p:sp>
        <p:nvSpPr>
          <p:cNvPr id="702" name="Google Shape;702;p48"/>
          <p:cNvSpPr txBox="1"/>
          <p:nvPr/>
        </p:nvSpPr>
        <p:spPr>
          <a:xfrm>
            <a:off x="7314300" y="16524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03" name="Google Shape;703;p48"/>
          <p:cNvSpPr txBox="1"/>
          <p:nvPr/>
        </p:nvSpPr>
        <p:spPr>
          <a:xfrm>
            <a:off x="7314300" y="19451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04" name="Google Shape;704;p48"/>
          <p:cNvSpPr txBox="1"/>
          <p:nvPr/>
        </p:nvSpPr>
        <p:spPr>
          <a:xfrm>
            <a:off x="7314300" y="22378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705" name="Google Shape;705;p48"/>
          <p:cNvSpPr txBox="1"/>
          <p:nvPr/>
        </p:nvSpPr>
        <p:spPr>
          <a:xfrm>
            <a:off x="7314300" y="2530500"/>
            <a:ext cx="14580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706" name="Google Shape;706;p48"/>
          <p:cNvSpPr txBox="1"/>
          <p:nvPr/>
        </p:nvSpPr>
        <p:spPr>
          <a:xfrm>
            <a:off x="4362049"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707" name="Google Shape;707;p48"/>
          <p:cNvSpPr txBox="1"/>
          <p:nvPr/>
        </p:nvSpPr>
        <p:spPr>
          <a:xfrm>
            <a:off x="4369774"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708" name="Google Shape;708;p48"/>
          <p:cNvSpPr txBox="1"/>
          <p:nvPr/>
        </p:nvSpPr>
        <p:spPr>
          <a:xfrm>
            <a:off x="4369774"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5</a:t>
            </a:r>
            <a:endParaRPr sz="1200"/>
          </a:p>
        </p:txBody>
      </p:sp>
      <p:sp>
        <p:nvSpPr>
          <p:cNvPr id="709" name="Google Shape;709;p48"/>
          <p:cNvSpPr txBox="1"/>
          <p:nvPr/>
        </p:nvSpPr>
        <p:spPr>
          <a:xfrm>
            <a:off x="4369774" y="3123464"/>
            <a:ext cx="294300" cy="13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6</a:t>
            </a:r>
            <a:endParaRPr sz="1200"/>
          </a:p>
        </p:txBody>
      </p:sp>
      <p:sp>
        <p:nvSpPr>
          <p:cNvPr id="710" name="Google Shape;710;p48"/>
          <p:cNvSpPr txBox="1"/>
          <p:nvPr/>
        </p:nvSpPr>
        <p:spPr>
          <a:xfrm>
            <a:off x="7305826" y="2855925"/>
            <a:ext cx="17397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Counted up to 5</a:t>
            </a:r>
            <a:endParaRPr>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81"/>
                                        </p:tgtEl>
                                        <p:attrNameLst>
                                          <p:attrName>style.visibility</p:attrName>
                                        </p:attrNameLst>
                                      </p:cBhvr>
                                      <p:to>
                                        <p:strVal val="visible"/>
                                      </p:to>
                                    </p:set>
                                    <p:anim calcmode="lin" valueType="num">
                                      <p:cBhvr additive="base">
                                        <p:cTn dur="1000"/>
                                        <p:tgtEl>
                                          <p:spTgt spid="681"/>
                                        </p:tgtEl>
                                        <p:attrNameLst>
                                          <p:attrName>ppt_w</p:attrName>
                                        </p:attrNameLst>
                                      </p:cBhvr>
                                      <p:tavLst>
                                        <p:tav fmla="" tm="0">
                                          <p:val>
                                            <p:strVal val="0"/>
                                          </p:val>
                                        </p:tav>
                                        <p:tav fmla="" tm="100000">
                                          <p:val>
                                            <p:strVal val="#ppt_w"/>
                                          </p:val>
                                        </p:tav>
                                      </p:tavLst>
                                    </p:anim>
                                    <p:anim calcmode="lin" valueType="num">
                                      <p:cBhvr additive="base">
                                        <p:cTn dur="1000"/>
                                        <p:tgtEl>
                                          <p:spTgt spid="681"/>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fill="hold" nodeType="with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par>
                                <p:cTn fill="hold" nodeType="with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000"/>
                                        <p:tgtEl>
                                          <p:spTgt spid="709"/>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xit" presetID="10" presetSubtype="0">
                                  <p:stCondLst>
                                    <p:cond delay="0"/>
                                  </p:stCondLst>
                                  <p:childTnLst>
                                    <p:animEffect filter="fade" transition="out">
                                      <p:cBhvr>
                                        <p:cTn dur="1000"/>
                                        <p:tgtEl>
                                          <p:spTgt spid="694"/>
                                        </p:tgtEl>
                                      </p:cBhvr>
                                    </p:animEffect>
                                    <p:set>
                                      <p:cBhvr>
                                        <p:cTn dur="1" fill="hold">
                                          <p:stCondLst>
                                            <p:cond delay="1000"/>
                                          </p:stCondLst>
                                        </p:cTn>
                                        <p:tgtEl>
                                          <p:spTgt spid="6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91"/>
                                        </p:tgtEl>
                                      </p:cBhvr>
                                    </p:animEffect>
                                    <p:set>
                                      <p:cBhvr>
                                        <p:cTn dur="1" fill="hold">
                                          <p:stCondLst>
                                            <p:cond delay="1000"/>
                                          </p:stCondLst>
                                        </p:cTn>
                                        <p:tgtEl>
                                          <p:spTgt spid="691"/>
                                        </p:tgtEl>
                                        <p:attrNameLst>
                                          <p:attrName>style.visibility</p:attrName>
                                        </p:attrNameLst>
                                      </p:cBhvr>
                                      <p:to>
                                        <p:strVal val="hidden"/>
                                      </p:to>
                                    </p:se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000"/>
                                        <p:tgtEl>
                                          <p:spTgt spid="7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4" name="Shape 714"/>
        <p:cNvGrpSpPr/>
        <p:nvPr/>
      </p:nvGrpSpPr>
      <p:grpSpPr>
        <a:xfrm>
          <a:off x="0" y="0"/>
          <a:ext cx="0" cy="0"/>
          <a:chOff x="0" y="0"/>
          <a:chExt cx="0" cy="0"/>
        </a:xfrm>
      </p:grpSpPr>
      <p:sp>
        <p:nvSpPr>
          <p:cNvPr id="715" name="Google Shape;715;p4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within a </a:t>
            </a:r>
            <a:r>
              <a:rPr lang="en">
                <a:solidFill>
                  <a:schemeClr val="accent5"/>
                </a:solidFill>
              </a:rPr>
              <a:t>decision branch</a:t>
            </a:r>
            <a:endParaRPr/>
          </a:p>
        </p:txBody>
      </p:sp>
      <p:sp>
        <p:nvSpPr>
          <p:cNvPr id="716" name="Google Shape;716;p49"/>
          <p:cNvSpPr txBox="1"/>
          <p:nvPr>
            <p:ph idx="1" type="body"/>
          </p:nvPr>
        </p:nvSpPr>
        <p:spPr>
          <a:xfrm>
            <a:off x="311700" y="1152475"/>
            <a:ext cx="4260300" cy="34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50">
              <a:solidFill>
                <a:srgbClr val="4E9072"/>
              </a:solidFill>
            </a:endParaRPr>
          </a:p>
          <a:p>
            <a:pPr indent="0" lvl="0" marL="0" rtl="0" algn="l">
              <a:spcBef>
                <a:spcPts val="0"/>
              </a:spcBef>
              <a:spcAft>
                <a:spcPts val="0"/>
              </a:spcAft>
              <a:buClr>
                <a:schemeClr val="dk1"/>
              </a:buClr>
              <a:buSzPts val="1100"/>
              <a:buFont typeface="Arial"/>
              <a:buNone/>
            </a:pPr>
            <a:r>
              <a:rPr lang="en" sz="1350">
                <a:solidFill>
                  <a:srgbClr val="931A68"/>
                </a:solidFill>
              </a:rPr>
              <a:t>if</a:t>
            </a:r>
            <a:r>
              <a:rPr lang="en" sz="1350">
                <a:solidFill>
                  <a:schemeClr val="dk1"/>
                </a:solidFill>
              </a:rPr>
              <a:t>(</a:t>
            </a:r>
            <a:r>
              <a:rPr lang="en" sz="1350">
                <a:solidFill>
                  <a:srgbClr val="7E504F"/>
                </a:solidFill>
              </a:rPr>
              <a:t>x</a:t>
            </a:r>
            <a:r>
              <a:rPr lang="en" sz="1350">
                <a:solidFill>
                  <a:schemeClr val="dk1"/>
                </a:solidFill>
              </a:rPr>
              <a:t> &gt; 5){</a:t>
            </a:r>
            <a:endParaRPr sz="1350">
              <a:solidFill>
                <a:schemeClr val="dk1"/>
              </a:solidFill>
            </a:endParaRPr>
          </a:p>
          <a:p>
            <a:pPr indent="457200" lvl="0" marL="0" rtl="0" algn="l">
              <a:spcBef>
                <a:spcPts val="0"/>
              </a:spcBef>
              <a:spcAft>
                <a:spcPts val="0"/>
              </a:spcAft>
              <a:buClr>
                <a:schemeClr val="dk1"/>
              </a:buClr>
              <a:buSzPts val="1100"/>
              <a:buFont typeface="Arial"/>
              <a:buNone/>
            </a:pPr>
            <a:r>
              <a:rPr lang="en" sz="1350">
                <a:solidFill>
                  <a:srgbClr val="931A68"/>
                </a:solidFill>
              </a:rPr>
              <a:t>for</a:t>
            </a:r>
            <a:r>
              <a:rPr lang="en" sz="1350">
                <a:solidFill>
                  <a:schemeClr val="dk1"/>
                </a:solidFill>
              </a:rPr>
              <a:t>(</a:t>
            </a:r>
            <a:r>
              <a:rPr lang="en" sz="1350">
                <a:solidFill>
                  <a:srgbClr val="931A68"/>
                </a:solidFill>
              </a:rPr>
              <a:t>int</a:t>
            </a:r>
            <a:r>
              <a:rPr lang="en" sz="1350">
                <a:solidFill>
                  <a:schemeClr val="dk1"/>
                </a:solidFill>
              </a:rPr>
              <a:t> </a:t>
            </a:r>
            <a:r>
              <a:rPr lang="en" sz="1350">
                <a:solidFill>
                  <a:srgbClr val="7E504F"/>
                </a:solidFill>
              </a:rPr>
              <a:t>i</a:t>
            </a:r>
            <a:r>
              <a:rPr lang="en" sz="1350">
                <a:solidFill>
                  <a:schemeClr val="dk1"/>
                </a:solidFill>
              </a:rPr>
              <a:t>=</a:t>
            </a:r>
            <a:r>
              <a:rPr lang="en" sz="1350">
                <a:solidFill>
                  <a:srgbClr val="7E504F"/>
                </a:solidFill>
              </a:rPr>
              <a:t>x</a:t>
            </a:r>
            <a:r>
              <a:rPr lang="en" sz="1350">
                <a:solidFill>
                  <a:schemeClr val="dk1"/>
                </a:solidFill>
              </a:rPr>
              <a:t>; </a:t>
            </a:r>
            <a:r>
              <a:rPr lang="en" sz="1350">
                <a:solidFill>
                  <a:srgbClr val="7E504F"/>
                </a:solidFill>
              </a:rPr>
              <a:t>i</a:t>
            </a:r>
            <a:r>
              <a:rPr lang="en" sz="1350">
                <a:solidFill>
                  <a:schemeClr val="dk1"/>
                </a:solidFill>
              </a:rPr>
              <a:t>&gt;=5; </a:t>
            </a:r>
            <a:r>
              <a:rPr lang="en" sz="1350">
                <a:solidFill>
                  <a:srgbClr val="7E504F"/>
                </a:solidFill>
              </a:rPr>
              <a:t>i</a:t>
            </a:r>
            <a:r>
              <a:rPr lang="en" sz="1350">
                <a:solidFill>
                  <a:schemeClr val="dk1"/>
                </a:solidFill>
              </a:rPr>
              <a:t>--){</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		System.</a:t>
            </a:r>
            <a:r>
              <a:rPr lang="en" sz="1350">
                <a:solidFill>
                  <a:srgbClr val="0326CC"/>
                </a:solidFill>
              </a:rPr>
              <a:t>out</a:t>
            </a:r>
            <a:r>
              <a:rPr lang="en" sz="1350">
                <a:solidFill>
                  <a:schemeClr val="dk1"/>
                </a:solidFill>
              </a:rPr>
              <a:t>.println(</a:t>
            </a:r>
            <a:r>
              <a:rPr lang="en" sz="1350">
                <a:solidFill>
                  <a:srgbClr val="7E504F"/>
                </a:solidFill>
              </a:rPr>
              <a:t>i</a:t>
            </a:r>
            <a:r>
              <a:rPr lang="en" sz="1350">
                <a:solidFill>
                  <a:schemeClr val="dk1"/>
                </a:solidFill>
              </a:rPr>
              <a:t>);</a:t>
            </a:r>
            <a:endParaRPr sz="1350">
              <a:solidFill>
                <a:schemeClr val="dk1"/>
              </a:solidFill>
            </a:endParaRPr>
          </a:p>
          <a:p>
            <a:pPr indent="457200" lvl="0" marL="0" rtl="0" algn="l">
              <a:spcBef>
                <a:spcPts val="0"/>
              </a:spcBef>
              <a:spcAft>
                <a:spcPts val="0"/>
              </a:spcAft>
              <a:buNone/>
            </a:pPr>
            <a:r>
              <a:rPr lang="en" sz="1350">
                <a:solidFill>
                  <a:schemeClr val="dk1"/>
                </a:solidFill>
              </a:rPr>
              <a:t>}</a:t>
            </a:r>
            <a:endParaRPr sz="1350">
              <a:solidFill>
                <a:schemeClr val="dk1"/>
              </a:solidFill>
            </a:endParaRPr>
          </a:p>
          <a:p>
            <a:pPr indent="457200" lvl="0" marL="0" rtl="0" algn="l">
              <a:spcBef>
                <a:spcPts val="0"/>
              </a:spcBef>
              <a:spcAft>
                <a:spcPts val="0"/>
              </a:spcAft>
              <a:buNone/>
            </a:pPr>
            <a:r>
              <a:rPr lang="en" sz="1350">
                <a:solidFill>
                  <a:schemeClr val="dk1"/>
                </a:solidFill>
              </a:rPr>
              <a:t>System.</a:t>
            </a:r>
            <a:r>
              <a:rPr lang="en" sz="1350">
                <a:solidFill>
                  <a:srgbClr val="0326CC"/>
                </a:solidFill>
              </a:rPr>
              <a:t>out</a:t>
            </a:r>
            <a:r>
              <a:rPr lang="en" sz="1350">
                <a:solidFill>
                  <a:schemeClr val="dk1"/>
                </a:solidFill>
              </a:rPr>
              <a:t>.println(</a:t>
            </a:r>
            <a:r>
              <a:rPr lang="en" sz="1350">
                <a:solidFill>
                  <a:srgbClr val="3933FF"/>
                </a:solidFill>
              </a:rPr>
              <a:t>"Counted down to "</a:t>
            </a:r>
            <a:r>
              <a:rPr lang="en" sz="1350">
                <a:solidFill>
                  <a:schemeClr val="dk1"/>
                </a:solidFill>
              </a:rPr>
              <a:t>+5);</a:t>
            </a:r>
            <a:endParaRPr sz="1350">
              <a:solidFill>
                <a:schemeClr val="dk1"/>
              </a:solidFill>
            </a:endParaRPr>
          </a:p>
          <a:p>
            <a:pPr indent="0" lvl="0" marL="0" rtl="0" algn="l">
              <a:spcBef>
                <a:spcPts val="0"/>
              </a:spcBef>
              <a:spcAft>
                <a:spcPts val="0"/>
              </a:spcAft>
              <a:buNone/>
            </a:pPr>
            <a:r>
              <a:rPr lang="en" sz="1350">
                <a:solidFill>
                  <a:schemeClr val="dk1"/>
                </a:solidFill>
              </a:rPr>
              <a:t>}</a:t>
            </a:r>
            <a:endParaRPr sz="1350">
              <a:solidFill>
                <a:schemeClr val="dk1"/>
              </a:solidFill>
            </a:endParaRPr>
          </a:p>
          <a:p>
            <a:pPr indent="0" lvl="0" marL="0" rtl="0" algn="l">
              <a:spcBef>
                <a:spcPts val="0"/>
              </a:spcBef>
              <a:spcAft>
                <a:spcPts val="0"/>
              </a:spcAft>
              <a:buNone/>
            </a:pPr>
            <a:r>
              <a:rPr lang="en" sz="1350">
                <a:solidFill>
                  <a:srgbClr val="931A68"/>
                </a:solidFill>
              </a:rPr>
              <a:t>else</a:t>
            </a:r>
            <a:r>
              <a:rPr lang="en" sz="1350">
                <a:solidFill>
                  <a:schemeClr val="dk1"/>
                </a:solidFill>
              </a:rPr>
              <a:t>{</a:t>
            </a:r>
            <a:endParaRPr sz="1350">
              <a:solidFill>
                <a:schemeClr val="dk1"/>
              </a:solidFill>
            </a:endParaRPr>
          </a:p>
          <a:p>
            <a:pPr indent="457200" lvl="0" marL="0" rtl="0" algn="l">
              <a:spcBef>
                <a:spcPts val="0"/>
              </a:spcBef>
              <a:spcAft>
                <a:spcPts val="0"/>
              </a:spcAft>
              <a:buNone/>
            </a:pPr>
            <a:r>
              <a:rPr lang="en" sz="1350">
                <a:solidFill>
                  <a:srgbClr val="931A68"/>
                </a:solidFill>
              </a:rPr>
              <a:t>for</a:t>
            </a:r>
            <a:r>
              <a:rPr lang="en" sz="1350">
                <a:solidFill>
                  <a:schemeClr val="dk1"/>
                </a:solidFill>
              </a:rPr>
              <a:t>(</a:t>
            </a:r>
            <a:r>
              <a:rPr lang="en" sz="1350">
                <a:solidFill>
                  <a:srgbClr val="931A68"/>
                </a:solidFill>
              </a:rPr>
              <a:t>int</a:t>
            </a:r>
            <a:r>
              <a:rPr lang="en" sz="1350">
                <a:solidFill>
                  <a:schemeClr val="dk1"/>
                </a:solidFill>
              </a:rPr>
              <a:t> </a:t>
            </a:r>
            <a:r>
              <a:rPr lang="en" sz="1350">
                <a:solidFill>
                  <a:srgbClr val="7E504F"/>
                </a:solidFill>
              </a:rPr>
              <a:t>i</a:t>
            </a:r>
            <a:r>
              <a:rPr lang="en" sz="1350">
                <a:solidFill>
                  <a:schemeClr val="dk1"/>
                </a:solidFill>
              </a:rPr>
              <a:t>=</a:t>
            </a:r>
            <a:r>
              <a:rPr lang="en" sz="1350">
                <a:solidFill>
                  <a:srgbClr val="7E504F"/>
                </a:solidFill>
              </a:rPr>
              <a:t>x</a:t>
            </a:r>
            <a:r>
              <a:rPr lang="en" sz="1350">
                <a:solidFill>
                  <a:schemeClr val="dk1"/>
                </a:solidFill>
              </a:rPr>
              <a:t>; </a:t>
            </a:r>
            <a:r>
              <a:rPr lang="en" sz="1350">
                <a:solidFill>
                  <a:srgbClr val="7E504F"/>
                </a:solidFill>
              </a:rPr>
              <a:t>i</a:t>
            </a:r>
            <a:r>
              <a:rPr lang="en" sz="1350">
                <a:solidFill>
                  <a:schemeClr val="dk1"/>
                </a:solidFill>
              </a:rPr>
              <a:t>&lt;=5; </a:t>
            </a:r>
            <a:r>
              <a:rPr lang="en" sz="1350">
                <a:solidFill>
                  <a:srgbClr val="7E504F"/>
                </a:solidFill>
              </a:rPr>
              <a:t>i</a:t>
            </a:r>
            <a:r>
              <a:rPr lang="en" sz="1350">
                <a:solidFill>
                  <a:schemeClr val="dk1"/>
                </a:solidFill>
              </a:rPr>
              <a:t>++){</a:t>
            </a:r>
            <a:endParaRPr sz="1350">
              <a:solidFill>
                <a:schemeClr val="dk1"/>
              </a:solidFill>
            </a:endParaRPr>
          </a:p>
          <a:p>
            <a:pPr indent="457200" lvl="0" marL="457200" rtl="0" algn="l">
              <a:spcBef>
                <a:spcPts val="0"/>
              </a:spcBef>
              <a:spcAft>
                <a:spcPts val="0"/>
              </a:spcAft>
              <a:buNone/>
            </a:pPr>
            <a:r>
              <a:rPr lang="en" sz="1350">
                <a:solidFill>
                  <a:schemeClr val="dk1"/>
                </a:solidFill>
              </a:rPr>
              <a:t>System.</a:t>
            </a:r>
            <a:r>
              <a:rPr lang="en" sz="1350">
                <a:solidFill>
                  <a:srgbClr val="0326CC"/>
                </a:solidFill>
              </a:rPr>
              <a:t>out</a:t>
            </a:r>
            <a:r>
              <a:rPr lang="en" sz="1350">
                <a:solidFill>
                  <a:schemeClr val="dk1"/>
                </a:solidFill>
              </a:rPr>
              <a:t>.println(</a:t>
            </a:r>
            <a:r>
              <a:rPr lang="en" sz="1350">
                <a:solidFill>
                  <a:srgbClr val="7E504F"/>
                </a:solidFill>
              </a:rPr>
              <a:t>i</a:t>
            </a:r>
            <a:r>
              <a:rPr lang="en" sz="1350">
                <a:solidFill>
                  <a:schemeClr val="dk1"/>
                </a:solidFill>
              </a:rPr>
              <a:t>);</a:t>
            </a:r>
            <a:endParaRPr sz="1350">
              <a:solidFill>
                <a:schemeClr val="dk1"/>
              </a:solidFill>
            </a:endParaRPr>
          </a:p>
          <a:p>
            <a:pPr indent="0" lvl="0" marL="457200" rtl="0" algn="l">
              <a:spcBef>
                <a:spcPts val="0"/>
              </a:spcBef>
              <a:spcAft>
                <a:spcPts val="0"/>
              </a:spcAft>
              <a:buNone/>
            </a:pPr>
            <a:r>
              <a:rPr lang="en" sz="1350">
                <a:solidFill>
                  <a:schemeClr val="dk1"/>
                </a:solidFill>
              </a:rPr>
              <a:t>}</a:t>
            </a:r>
            <a:endParaRPr sz="1350">
              <a:solidFill>
                <a:schemeClr val="dk1"/>
              </a:solidFill>
            </a:endParaRPr>
          </a:p>
          <a:p>
            <a:pPr indent="0" lvl="0" marL="457200" rtl="0" algn="l">
              <a:spcBef>
                <a:spcPts val="0"/>
              </a:spcBef>
              <a:spcAft>
                <a:spcPts val="0"/>
              </a:spcAft>
              <a:buNone/>
            </a:pPr>
            <a:r>
              <a:rPr lang="en" sz="1350">
                <a:solidFill>
                  <a:schemeClr val="dk1"/>
                </a:solidFill>
              </a:rPr>
              <a:t>System.</a:t>
            </a:r>
            <a:r>
              <a:rPr lang="en" sz="1350">
                <a:solidFill>
                  <a:srgbClr val="0326CC"/>
                </a:solidFill>
              </a:rPr>
              <a:t>out</a:t>
            </a:r>
            <a:r>
              <a:rPr lang="en" sz="1350">
                <a:solidFill>
                  <a:schemeClr val="dk1"/>
                </a:solidFill>
              </a:rPr>
              <a:t>.println(</a:t>
            </a:r>
            <a:r>
              <a:rPr lang="en" sz="1350">
                <a:solidFill>
                  <a:srgbClr val="3933FF"/>
                </a:solidFill>
              </a:rPr>
              <a:t>"Counted up to "</a:t>
            </a:r>
            <a:r>
              <a:rPr lang="en" sz="1350">
                <a:solidFill>
                  <a:schemeClr val="dk1"/>
                </a:solidFill>
              </a:rPr>
              <a:t>+5);</a:t>
            </a:r>
            <a:endParaRPr sz="1350">
              <a:solidFill>
                <a:schemeClr val="dk1"/>
              </a:solidFill>
            </a:endParaRPr>
          </a:p>
          <a:p>
            <a:pPr indent="0" lvl="0" marL="0" rtl="0" algn="l">
              <a:spcBef>
                <a:spcPts val="0"/>
              </a:spcBef>
              <a:spcAft>
                <a:spcPts val="0"/>
              </a:spcAft>
              <a:buClr>
                <a:schemeClr val="dk1"/>
              </a:buClr>
              <a:buSzPts val="1100"/>
              <a:buFont typeface="Arial"/>
              <a:buNone/>
            </a:pPr>
            <a:r>
              <a:rPr lang="en" sz="1350">
                <a:solidFill>
                  <a:schemeClr val="dk1"/>
                </a:solidFill>
              </a:rPr>
              <a:t>}</a:t>
            </a:r>
            <a:endParaRPr sz="1350">
              <a:solidFill>
                <a:schemeClr val="dk1"/>
              </a:solidFill>
            </a:endParaRPr>
          </a:p>
          <a:p>
            <a:pPr indent="0" lvl="0" marL="0" rtl="0" algn="l">
              <a:spcBef>
                <a:spcPts val="0"/>
              </a:spcBef>
              <a:spcAft>
                <a:spcPts val="1600"/>
              </a:spcAft>
              <a:buNone/>
            </a:pPr>
            <a:r>
              <a:t/>
            </a:r>
            <a:endParaRPr/>
          </a:p>
        </p:txBody>
      </p:sp>
      <p:sp>
        <p:nvSpPr>
          <p:cNvPr id="717" name="Google Shape;717;p49"/>
          <p:cNvSpPr txBox="1"/>
          <p:nvPr>
            <p:ph idx="1" type="body"/>
          </p:nvPr>
        </p:nvSpPr>
        <p:spPr>
          <a:xfrm>
            <a:off x="7043600" y="1152475"/>
            <a:ext cx="1878900" cy="34164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931A68"/>
                </a:solidFill>
              </a:rPr>
              <a:t>int</a:t>
            </a:r>
            <a:r>
              <a:rPr lang="en" sz="1350">
                <a:solidFill>
                  <a:schemeClr val="dk1"/>
                </a:solidFill>
              </a:rPr>
              <a:t> </a:t>
            </a:r>
            <a:r>
              <a:rPr lang="en" sz="1350">
                <a:solidFill>
                  <a:srgbClr val="7E504F"/>
                </a:solidFill>
              </a:rPr>
              <a:t>x</a:t>
            </a:r>
            <a:r>
              <a:rPr lang="en" sz="1350">
                <a:solidFill>
                  <a:schemeClr val="dk1"/>
                </a:solidFill>
              </a:rPr>
              <a:t> = 2; </a:t>
            </a:r>
            <a:endParaRPr sz="1400">
              <a:solidFill>
                <a:schemeClr val="dk1"/>
              </a:solidFill>
            </a:endParaRPr>
          </a:p>
          <a:p>
            <a:pPr indent="0" lvl="0" marL="0" rtl="0" algn="l">
              <a:spcBef>
                <a:spcPts val="1600"/>
              </a:spcBef>
              <a:spcAft>
                <a:spcPts val="0"/>
              </a:spcAft>
              <a:buNone/>
            </a:pPr>
            <a:r>
              <a:rPr lang="en" sz="1400"/>
              <a:t>Output:</a:t>
            </a:r>
            <a:endParaRPr sz="1400"/>
          </a:p>
          <a:p>
            <a:pPr indent="0" lvl="0" marL="0" rtl="0" algn="l">
              <a:spcBef>
                <a:spcPts val="1600"/>
              </a:spcBef>
              <a:spcAft>
                <a:spcPts val="0"/>
              </a:spcAft>
              <a:buNone/>
            </a:pPr>
            <a:r>
              <a:rPr lang="en" sz="1400"/>
              <a:t>2</a:t>
            </a:r>
            <a:endParaRPr sz="1400"/>
          </a:p>
          <a:p>
            <a:pPr indent="0" lvl="0" marL="0" rtl="0" algn="l">
              <a:spcBef>
                <a:spcPts val="1600"/>
              </a:spcBef>
              <a:spcAft>
                <a:spcPts val="0"/>
              </a:spcAft>
              <a:buNone/>
            </a:pPr>
            <a:r>
              <a:rPr lang="en" sz="1400"/>
              <a:t>3</a:t>
            </a:r>
            <a:endParaRPr sz="1400"/>
          </a:p>
          <a:p>
            <a:pPr indent="0" lvl="0" marL="0" rtl="0" algn="l">
              <a:spcBef>
                <a:spcPts val="1600"/>
              </a:spcBef>
              <a:spcAft>
                <a:spcPts val="0"/>
              </a:spcAft>
              <a:buNone/>
            </a:pPr>
            <a:r>
              <a:rPr lang="en" sz="1400"/>
              <a:t>4</a:t>
            </a:r>
            <a:endParaRPr sz="1400"/>
          </a:p>
          <a:p>
            <a:pPr indent="0" lvl="0" marL="0" rtl="0" algn="l">
              <a:spcBef>
                <a:spcPts val="1600"/>
              </a:spcBef>
              <a:spcAft>
                <a:spcPts val="0"/>
              </a:spcAft>
              <a:buNone/>
            </a:pPr>
            <a:r>
              <a:rPr lang="en" sz="1400"/>
              <a:t>5</a:t>
            </a:r>
            <a:endParaRPr sz="1400"/>
          </a:p>
          <a:p>
            <a:pPr indent="0" lvl="0" marL="0" rtl="0" algn="l">
              <a:spcBef>
                <a:spcPts val="1600"/>
              </a:spcBef>
              <a:spcAft>
                <a:spcPts val="1600"/>
              </a:spcAft>
              <a:buNone/>
            </a:pPr>
            <a:r>
              <a:rPr lang="en" sz="1400"/>
              <a:t>Counted up to 5</a:t>
            </a:r>
            <a:endParaRPr sz="1400"/>
          </a:p>
        </p:txBody>
      </p:sp>
      <p:sp>
        <p:nvSpPr>
          <p:cNvPr id="718" name="Google Shape;718;p49"/>
          <p:cNvSpPr txBox="1"/>
          <p:nvPr>
            <p:ph idx="1" type="body"/>
          </p:nvPr>
        </p:nvSpPr>
        <p:spPr>
          <a:xfrm>
            <a:off x="4829075" y="1152475"/>
            <a:ext cx="1878900" cy="3416400"/>
          </a:xfrm>
          <a:prstGeom prst="rect">
            <a:avLst/>
          </a:prstGeom>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931A68"/>
                </a:solidFill>
              </a:rPr>
              <a:t>int</a:t>
            </a:r>
            <a:r>
              <a:rPr lang="en" sz="1350">
                <a:solidFill>
                  <a:schemeClr val="dk1"/>
                </a:solidFill>
              </a:rPr>
              <a:t> </a:t>
            </a:r>
            <a:r>
              <a:rPr lang="en" sz="1350">
                <a:solidFill>
                  <a:srgbClr val="7E504F"/>
                </a:solidFill>
              </a:rPr>
              <a:t>x</a:t>
            </a:r>
            <a:r>
              <a:rPr lang="en" sz="1350">
                <a:solidFill>
                  <a:schemeClr val="dk1"/>
                </a:solidFill>
              </a:rPr>
              <a:t> = 8; </a:t>
            </a:r>
            <a:endParaRPr sz="1400">
              <a:solidFill>
                <a:schemeClr val="dk1"/>
              </a:solidFill>
            </a:endParaRPr>
          </a:p>
          <a:p>
            <a:pPr indent="0" lvl="0" marL="0" rtl="0" algn="l">
              <a:spcBef>
                <a:spcPts val="1600"/>
              </a:spcBef>
              <a:spcAft>
                <a:spcPts val="0"/>
              </a:spcAft>
              <a:buNone/>
            </a:pPr>
            <a:r>
              <a:rPr lang="en" sz="1400"/>
              <a:t>Output:</a:t>
            </a:r>
            <a:endParaRPr sz="1400"/>
          </a:p>
          <a:p>
            <a:pPr indent="0" lvl="0" marL="0" rtl="0" algn="l">
              <a:spcBef>
                <a:spcPts val="1600"/>
              </a:spcBef>
              <a:spcAft>
                <a:spcPts val="0"/>
              </a:spcAft>
              <a:buNone/>
            </a:pPr>
            <a:r>
              <a:rPr lang="en" sz="1400"/>
              <a:t>8</a:t>
            </a:r>
            <a:endParaRPr sz="1400"/>
          </a:p>
          <a:p>
            <a:pPr indent="0" lvl="0" marL="0" rtl="0" algn="l">
              <a:spcBef>
                <a:spcPts val="1600"/>
              </a:spcBef>
              <a:spcAft>
                <a:spcPts val="0"/>
              </a:spcAft>
              <a:buNone/>
            </a:pPr>
            <a:r>
              <a:rPr lang="en" sz="1400"/>
              <a:t>7</a:t>
            </a:r>
            <a:endParaRPr sz="1400"/>
          </a:p>
          <a:p>
            <a:pPr indent="0" lvl="0" marL="0" rtl="0" algn="l">
              <a:spcBef>
                <a:spcPts val="1600"/>
              </a:spcBef>
              <a:spcAft>
                <a:spcPts val="0"/>
              </a:spcAft>
              <a:buNone/>
            </a:pPr>
            <a:r>
              <a:rPr lang="en" sz="1400"/>
              <a:t>6</a:t>
            </a:r>
            <a:endParaRPr sz="1400"/>
          </a:p>
          <a:p>
            <a:pPr indent="0" lvl="0" marL="0" rtl="0" algn="l">
              <a:spcBef>
                <a:spcPts val="1600"/>
              </a:spcBef>
              <a:spcAft>
                <a:spcPts val="0"/>
              </a:spcAft>
              <a:buNone/>
            </a:pPr>
            <a:r>
              <a:rPr lang="en" sz="1400"/>
              <a:t>5</a:t>
            </a:r>
            <a:endParaRPr sz="1400"/>
          </a:p>
          <a:p>
            <a:pPr indent="0" lvl="0" marL="0" rtl="0" algn="l">
              <a:spcBef>
                <a:spcPts val="1600"/>
              </a:spcBef>
              <a:spcAft>
                <a:spcPts val="1600"/>
              </a:spcAft>
              <a:buNone/>
            </a:pPr>
            <a:r>
              <a:rPr lang="en" sz="1400"/>
              <a:t>Counted down to 5</a:t>
            </a:r>
            <a:endParaRPr sz="1400"/>
          </a:p>
        </p:txBody>
      </p:sp>
      <p:sp>
        <p:nvSpPr>
          <p:cNvPr id="719" name="Google Shape;719;p49"/>
          <p:cNvSpPr/>
          <p:nvPr/>
        </p:nvSpPr>
        <p:spPr>
          <a:xfrm>
            <a:off x="286650" y="1310439"/>
            <a:ext cx="4260300" cy="1572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9"/>
          <p:cNvSpPr/>
          <p:nvPr/>
        </p:nvSpPr>
        <p:spPr>
          <a:xfrm>
            <a:off x="286650" y="2923990"/>
            <a:ext cx="4260300" cy="1572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9"/>
          <p:cNvSpPr txBox="1"/>
          <p:nvPr/>
        </p:nvSpPr>
        <p:spPr>
          <a:xfrm>
            <a:off x="286800" y="851800"/>
            <a:ext cx="1105500" cy="4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solidFill>
                  <a:srgbClr val="931A68"/>
                </a:solidFill>
              </a:rPr>
              <a:t>int</a:t>
            </a:r>
            <a:r>
              <a:rPr lang="en" sz="1350">
                <a:solidFill>
                  <a:schemeClr val="dk1"/>
                </a:solidFill>
              </a:rPr>
              <a:t> </a:t>
            </a:r>
            <a:r>
              <a:rPr lang="en" sz="1350">
                <a:solidFill>
                  <a:srgbClr val="7E504F"/>
                </a:solidFill>
              </a:rPr>
              <a:t>x</a:t>
            </a:r>
            <a:r>
              <a:rPr lang="en" sz="1350">
                <a:solidFill>
                  <a:schemeClr val="dk1"/>
                </a:solidFill>
              </a:rPr>
              <a:t> = 8; </a:t>
            </a:r>
            <a:endParaRPr/>
          </a:p>
        </p:txBody>
      </p:sp>
      <p:sp>
        <p:nvSpPr>
          <p:cNvPr id="722" name="Google Shape;722;p49"/>
          <p:cNvSpPr txBox="1"/>
          <p:nvPr/>
        </p:nvSpPr>
        <p:spPr>
          <a:xfrm>
            <a:off x="286800" y="851800"/>
            <a:ext cx="1105500" cy="40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50">
                <a:solidFill>
                  <a:srgbClr val="931A68"/>
                </a:solidFill>
              </a:rPr>
              <a:t>int</a:t>
            </a:r>
            <a:r>
              <a:rPr lang="en" sz="1350">
                <a:solidFill>
                  <a:schemeClr val="dk1"/>
                </a:solidFill>
              </a:rPr>
              <a:t> </a:t>
            </a:r>
            <a:r>
              <a:rPr lang="en" sz="1350">
                <a:solidFill>
                  <a:srgbClr val="7E504F"/>
                </a:solidFill>
              </a:rPr>
              <a:t>x</a:t>
            </a:r>
            <a:r>
              <a:rPr lang="en" sz="1350">
                <a:solidFill>
                  <a:schemeClr val="dk1"/>
                </a:solidFill>
              </a:rPr>
              <a:t> = 2;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19"/>
                                        </p:tgtEl>
                                      </p:cBhvr>
                                    </p:animEffect>
                                    <p:set>
                                      <p:cBhvr>
                                        <p:cTn dur="1" fill="hold">
                                          <p:stCondLst>
                                            <p:cond delay="1000"/>
                                          </p:stCondLst>
                                        </p:cTn>
                                        <p:tgtEl>
                                          <p:spTgt spid="7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21"/>
                                        </p:tgtEl>
                                      </p:cBhvr>
                                    </p:animEffect>
                                    <p:set>
                                      <p:cBhvr>
                                        <p:cTn dur="1" fill="hold">
                                          <p:stCondLst>
                                            <p:cond delay="1000"/>
                                          </p:stCondLst>
                                        </p:cTn>
                                        <p:tgtEl>
                                          <p:spTgt spid="7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18"/>
                                        </p:tgtEl>
                                      </p:cBhvr>
                                    </p:animEffect>
                                    <p:set>
                                      <p:cBhvr>
                                        <p:cTn dur="1" fill="hold">
                                          <p:stCondLst>
                                            <p:cond delay="1000"/>
                                          </p:stCondLst>
                                        </p:cTn>
                                        <p:tgtEl>
                                          <p:spTgt spid="7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000"/>
                                        <p:tgtEl>
                                          <p:spTgt spid="722"/>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0"/>
                                        </p:tgtEl>
                                      </p:cBhvr>
                                    </p:animEffect>
                                    <p:set>
                                      <p:cBhvr>
                                        <p:cTn dur="1" fill="hold">
                                          <p:stCondLst>
                                            <p:cond delay="1000"/>
                                          </p:stCondLst>
                                        </p:cTn>
                                        <p:tgtEl>
                                          <p:spTgt spid="7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17"/>
                                        </p:tgtEl>
                                      </p:cBhvr>
                                    </p:animEffect>
                                    <p:set>
                                      <p:cBhvr>
                                        <p:cTn dur="1" fill="hold">
                                          <p:stCondLst>
                                            <p:cond delay="1000"/>
                                          </p:stCondLst>
                                        </p:cTn>
                                        <p:tgtEl>
                                          <p:spTgt spid="71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break;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break;</a:t>
            </a:r>
            <a:endParaRPr>
              <a:solidFill>
                <a:schemeClr val="accent5"/>
              </a:solidFill>
            </a:endParaRPr>
          </a:p>
        </p:txBody>
      </p:sp>
      <p:sp>
        <p:nvSpPr>
          <p:cNvPr id="733" name="Google Shape;733;p51"/>
          <p:cNvSpPr txBox="1"/>
          <p:nvPr/>
        </p:nvSpPr>
        <p:spPr>
          <a:xfrm>
            <a:off x="349950" y="1231675"/>
            <a:ext cx="8444400" cy="13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Within the loop’s block a </a:t>
            </a:r>
            <a:r>
              <a:rPr lang="en" sz="1600">
                <a:solidFill>
                  <a:schemeClr val="accent5"/>
                </a:solidFill>
              </a:rPr>
              <a:t>break</a:t>
            </a:r>
            <a:r>
              <a:rPr lang="en" sz="1600">
                <a:solidFill>
                  <a:schemeClr val="dk1"/>
                </a:solidFill>
              </a:rPr>
              <a:t> can be used to </a:t>
            </a:r>
            <a:r>
              <a:rPr lang="en" sz="1600">
                <a:solidFill>
                  <a:schemeClr val="accent5"/>
                </a:solidFill>
              </a:rPr>
              <a:t>immediately exit the loop</a:t>
            </a:r>
            <a:endParaRPr sz="1600">
              <a:solidFill>
                <a:schemeClr val="accent5"/>
              </a:solidFill>
            </a:endParaRPr>
          </a:p>
          <a:p>
            <a:pPr indent="0" lvl="0" marL="0" rtl="0" algn="l">
              <a:lnSpc>
                <a:spcPct val="115000"/>
              </a:lnSpc>
              <a:spcBef>
                <a:spcPts val="0"/>
              </a:spcBef>
              <a:spcAft>
                <a:spcPts val="0"/>
              </a:spcAft>
              <a:buNone/>
            </a:pPr>
            <a:r>
              <a:t/>
            </a:r>
            <a:endParaRPr sz="16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a:solidFill>
                  <a:srgbClr val="595959"/>
                </a:solidFill>
              </a:rPr>
              <a:t>A decision branch within the loop can be used to determine when to exit the loop</a:t>
            </a:r>
            <a:endParaRPr>
              <a:solidFill>
                <a:srgbClr val="595959"/>
              </a:solidFill>
            </a:endParaRPr>
          </a:p>
          <a:p>
            <a:pPr indent="-317500" lvl="0" marL="457200" rtl="0" algn="l">
              <a:lnSpc>
                <a:spcPct val="115000"/>
              </a:lnSpc>
              <a:spcBef>
                <a:spcPts val="0"/>
              </a:spcBef>
              <a:spcAft>
                <a:spcPts val="0"/>
              </a:spcAft>
              <a:buClr>
                <a:srgbClr val="595959"/>
              </a:buClr>
              <a:buSzPts val="1400"/>
              <a:buChar char="●"/>
            </a:pPr>
            <a:r>
              <a:rPr lang="en">
                <a:solidFill>
                  <a:srgbClr val="595959"/>
                </a:solidFill>
              </a:rPr>
              <a:t>The nested decision branch will have the break statement in its code block to exit the loop</a:t>
            </a:r>
            <a:endParaRPr>
              <a:solidFill>
                <a:srgbClr val="595959"/>
              </a:solidFill>
            </a:endParaRPr>
          </a:p>
        </p:txBody>
      </p:sp>
      <p:sp>
        <p:nvSpPr>
          <p:cNvPr id="734" name="Google Shape;734;p51"/>
          <p:cNvSpPr txBox="1"/>
          <p:nvPr/>
        </p:nvSpPr>
        <p:spPr>
          <a:xfrm>
            <a:off x="311700" y="2571750"/>
            <a:ext cx="8520600" cy="24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Structure</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rPr b="1" lang="en">
                <a:solidFill>
                  <a:schemeClr val="accent5"/>
                </a:solidFill>
              </a:rPr>
              <a:t>for</a:t>
            </a:r>
            <a:r>
              <a:rPr lang="en">
                <a:solidFill>
                  <a:schemeClr val="accent5"/>
                </a:solidFill>
              </a:rPr>
              <a:t> (</a:t>
            </a:r>
            <a:r>
              <a:rPr lang="en">
                <a:solidFill>
                  <a:schemeClr val="accent5"/>
                </a:solidFill>
              </a:rPr>
              <a:t>VARIABLE INITIALIZATION; CONDITIONAL EXPRESSION; INCREMENT or DECREMENT )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	</a:t>
            </a:r>
            <a:endParaRPr/>
          </a:p>
          <a:p>
            <a:pPr indent="457200" lvl="0" marL="0" rtl="0" algn="l">
              <a:spcBef>
                <a:spcPts val="0"/>
              </a:spcBef>
              <a:spcAft>
                <a:spcPts val="0"/>
              </a:spcAft>
              <a:buNone/>
            </a:pPr>
            <a:r>
              <a:rPr b="1" lang="en">
                <a:solidFill>
                  <a:schemeClr val="accent5"/>
                </a:solidFill>
              </a:rPr>
              <a:t>if</a:t>
            </a:r>
            <a:r>
              <a:rPr lang="en">
                <a:solidFill>
                  <a:schemeClr val="accent5"/>
                </a:solidFill>
              </a:rPr>
              <a:t>(CONDITION){</a:t>
            </a:r>
            <a:endParaRPr>
              <a:solidFill>
                <a:schemeClr val="accent5"/>
              </a:solidFill>
            </a:endParaRPr>
          </a:p>
          <a:p>
            <a:pPr indent="457200" lvl="0" marL="457200" rtl="0" algn="l">
              <a:spcBef>
                <a:spcPts val="0"/>
              </a:spcBef>
              <a:spcAft>
                <a:spcPts val="0"/>
              </a:spcAft>
              <a:buNone/>
            </a:pPr>
            <a:r>
              <a:rPr b="1" lang="en">
                <a:solidFill>
                  <a:schemeClr val="accent5"/>
                </a:solidFill>
              </a:rPr>
              <a:t>break;</a:t>
            </a:r>
            <a:endParaRPr b="1">
              <a:solidFill>
                <a:schemeClr val="accent5"/>
              </a:solidFill>
            </a:endParaRPr>
          </a:p>
          <a:p>
            <a:pPr indent="457200" lvl="0" marL="0" rtl="0" algn="l">
              <a:spcBef>
                <a:spcPts val="0"/>
              </a:spcBef>
              <a:spcAft>
                <a:spcPts val="0"/>
              </a:spcAft>
              <a:buNone/>
            </a:pPr>
            <a:r>
              <a:rPr lang="en">
                <a:solidFill>
                  <a:schemeClr val="accent5"/>
                </a:solidFill>
              </a:rPr>
              <a:t>}</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
        <p:nvSpPr>
          <p:cNvPr id="735" name="Google Shape;735;p51"/>
          <p:cNvSpPr txBox="1"/>
          <p:nvPr/>
        </p:nvSpPr>
        <p:spPr>
          <a:xfrm>
            <a:off x="311850" y="8909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736" name="Google Shape;736;p51"/>
          <p:cNvSpPr txBox="1"/>
          <p:nvPr/>
        </p:nvSpPr>
        <p:spPr>
          <a:xfrm>
            <a:off x="581800" y="3313425"/>
            <a:ext cx="8118900" cy="1435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Block of code to execute each time the loop’s condition is TRUE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   Code within the loop, but after the </a:t>
            </a:r>
            <a:r>
              <a:rPr lang="en" sz="1600">
                <a:solidFill>
                  <a:schemeClr val="dk1"/>
                </a:solidFill>
              </a:rPr>
              <a:t>break</a:t>
            </a:r>
            <a:r>
              <a:rPr lang="en" sz="1600">
                <a:solidFill>
                  <a:schemeClr val="dk2"/>
                </a:solidFill>
              </a:rPr>
              <a:t> will be skipped when the break is executed.</a:t>
            </a:r>
            <a:endParaRPr sz="1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35"/>
                                        </p:tgtEl>
                                        <p:attrNameLst>
                                          <p:attrName>style.visibility</p:attrName>
                                        </p:attrNameLst>
                                      </p:cBhvr>
                                      <p:to>
                                        <p:strVal val="visible"/>
                                      </p:to>
                                    </p:set>
                                    <p:anim calcmode="lin" valueType="num">
                                      <p:cBhvr additive="base">
                                        <p:cTn dur="1000"/>
                                        <p:tgtEl>
                                          <p:spTgt spid="735"/>
                                        </p:tgtEl>
                                        <p:attrNameLst>
                                          <p:attrName>ppt_w</p:attrName>
                                        </p:attrNameLst>
                                      </p:cBhvr>
                                      <p:tavLst>
                                        <p:tav fmla="" tm="0">
                                          <p:val>
                                            <p:strVal val="0"/>
                                          </p:val>
                                        </p:tav>
                                        <p:tav fmla="" tm="100000">
                                          <p:val>
                                            <p:strVal val="#ppt_w"/>
                                          </p:val>
                                        </p:tav>
                                      </p:tavLst>
                                    </p:anim>
                                    <p:anim calcmode="lin" valueType="num">
                                      <p:cBhvr additive="base">
                                        <p:cTn dur="1000"/>
                                        <p:tgtEl>
                                          <p:spTgt spid="735"/>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Eating Cookies</a:t>
            </a:r>
            <a:endParaRPr/>
          </a:p>
        </p:txBody>
      </p:sp>
      <p:sp>
        <p:nvSpPr>
          <p:cNvPr id="87" name="Google Shape;87;p16"/>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88" name="Google Shape;88;p16"/>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numCookies</a:t>
            </a:r>
            <a:endParaRPr sz="800"/>
          </a:p>
        </p:txBody>
      </p:sp>
      <p:sp>
        <p:nvSpPr>
          <p:cNvPr id="90" name="Google Shape;90;p16"/>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91" name="Google Shape;91;p16"/>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92" name="Google Shape;92;p16"/>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p:txBody>
      </p:sp>
      <p:pic>
        <p:nvPicPr>
          <p:cNvPr id="94" name="Google Shape;94;p16"/>
          <p:cNvPicPr preferRelativeResize="0"/>
          <p:nvPr/>
        </p:nvPicPr>
        <p:blipFill>
          <a:blip r:embed="rId3">
            <a:alphaModFix/>
          </a:blip>
          <a:stretch>
            <a:fillRect/>
          </a:stretch>
        </p:blipFill>
        <p:spPr>
          <a:xfrm>
            <a:off x="942750" y="2913100"/>
            <a:ext cx="1500149" cy="1078229"/>
          </a:xfrm>
          <a:prstGeom prst="rect">
            <a:avLst/>
          </a:prstGeom>
          <a:noFill/>
          <a:ln>
            <a:noFill/>
          </a:ln>
        </p:spPr>
      </p:pic>
      <p:pic>
        <p:nvPicPr>
          <p:cNvPr id="95" name="Google Shape;95;p16"/>
          <p:cNvPicPr preferRelativeResize="0"/>
          <p:nvPr/>
        </p:nvPicPr>
        <p:blipFill>
          <a:blip r:embed="rId3">
            <a:alphaModFix/>
          </a:blip>
          <a:stretch>
            <a:fillRect/>
          </a:stretch>
        </p:blipFill>
        <p:spPr>
          <a:xfrm>
            <a:off x="1147500" y="3827713"/>
            <a:ext cx="1500149" cy="1078229"/>
          </a:xfrm>
          <a:prstGeom prst="rect">
            <a:avLst/>
          </a:prstGeom>
          <a:noFill/>
          <a:ln>
            <a:noFill/>
          </a:ln>
        </p:spPr>
      </p:pic>
      <p:sp>
        <p:nvSpPr>
          <p:cNvPr id="96" name="Google Shape;96;p16"/>
          <p:cNvSpPr txBox="1"/>
          <p:nvPr/>
        </p:nvSpPr>
        <p:spPr>
          <a:xfrm>
            <a:off x="2182800" y="173380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numCookies--</a:t>
            </a:r>
            <a:endParaRPr/>
          </a:p>
        </p:txBody>
      </p:sp>
      <p:sp>
        <p:nvSpPr>
          <p:cNvPr id="97" name="Google Shape;97;p16"/>
          <p:cNvSpPr txBox="1"/>
          <p:nvPr/>
        </p:nvSpPr>
        <p:spPr>
          <a:xfrm>
            <a:off x="828989" y="1997274"/>
            <a:ext cx="452700" cy="25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xit" presetID="2" presetSubtype="1">
                                  <p:stCondLst>
                                    <p:cond delay="0"/>
                                  </p:stCondLst>
                                  <p:childTnLst>
                                    <p:anim calcmode="lin" valueType="num">
                                      <p:cBhvr additive="base">
                                        <p:cTn dur="1000"/>
                                        <p:tgtEl>
                                          <p:spTgt spid="95"/>
                                        </p:tgtEl>
                                        <p:attrNameLst>
                                          <p:attrName>ppt_y</p:attrName>
                                        </p:attrNameLst>
                                      </p:cBhvr>
                                      <p:tavLst>
                                        <p:tav fmla="" tm="0">
                                          <p:val>
                                            <p:strVal val="#ppt_y"/>
                                          </p:val>
                                        </p:tav>
                                        <p:tav fmla="" tm="100000">
                                          <p:val>
                                            <p:strVal val="#ppt_y-1"/>
                                          </p:val>
                                        </p:tav>
                                      </p:tavLst>
                                    </p:anim>
                                    <p:set>
                                      <p:cBhvr>
                                        <p:cTn dur="1" fill="hold">
                                          <p:stCondLst>
                                            <p:cond delay="1000"/>
                                          </p:stCondLst>
                                        </p:cTn>
                                        <p:tgtEl>
                                          <p:spTgt spid="9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96"/>
                                        </p:tgtEl>
                                      </p:cBhvr>
                                    </p:animEffect>
                                    <p:set>
                                      <p:cBhvr>
                                        <p:cTn dur="1" fill="hold">
                                          <p:stCondLst>
                                            <p:cond delay="1000"/>
                                          </p:stCondLst>
                                        </p:cTn>
                                        <p:tgtEl>
                                          <p:spTgt spid="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2"/>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a:t>
            </a:r>
            <a:r>
              <a:rPr lang="en"/>
              <a:t>Loop </a:t>
            </a:r>
            <a:r>
              <a:rPr lang="en">
                <a:solidFill>
                  <a:schemeClr val="accent5"/>
                </a:solidFill>
              </a:rPr>
              <a:t>break;</a:t>
            </a:r>
            <a:endParaRPr>
              <a:solidFill>
                <a:schemeClr val="accent5"/>
              </a:solidFill>
            </a:endParaRPr>
          </a:p>
        </p:txBody>
      </p:sp>
      <p:sp>
        <p:nvSpPr>
          <p:cNvPr id="742" name="Google Shape;742;p52"/>
          <p:cNvSpPr/>
          <p:nvPr/>
        </p:nvSpPr>
        <p:spPr>
          <a:xfrm>
            <a:off x="4154650" y="738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4173278" y="1352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cookieNum</a:t>
            </a:r>
            <a:endParaRPr sz="800"/>
          </a:p>
        </p:txBody>
      </p:sp>
      <p:sp>
        <p:nvSpPr>
          <p:cNvPr id="744" name="Google Shape;744;p52"/>
          <p:cNvSpPr txBox="1"/>
          <p:nvPr/>
        </p:nvSpPr>
        <p:spPr>
          <a:xfrm>
            <a:off x="4219539" y="951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745" name="Google Shape;745;p52"/>
          <p:cNvSpPr txBox="1"/>
          <p:nvPr/>
        </p:nvSpPr>
        <p:spPr>
          <a:xfrm>
            <a:off x="4334189" y="1558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0</a:t>
            </a:r>
            <a:endParaRPr sz="1200"/>
          </a:p>
        </p:txBody>
      </p:sp>
      <p:sp>
        <p:nvSpPr>
          <p:cNvPr id="746" name="Google Shape;746;p52"/>
          <p:cNvSpPr txBox="1"/>
          <p:nvPr/>
        </p:nvSpPr>
        <p:spPr>
          <a:xfrm>
            <a:off x="5964700" y="1834000"/>
            <a:ext cx="22920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inside loop b</a:t>
            </a:r>
            <a:r>
              <a:rPr lang="en"/>
              <a:t>ake a cookie</a:t>
            </a:r>
            <a:endParaRPr/>
          </a:p>
        </p:txBody>
      </p:sp>
      <p:pic>
        <p:nvPicPr>
          <p:cNvPr id="747" name="Google Shape;747;p52"/>
          <p:cNvPicPr preferRelativeResize="0"/>
          <p:nvPr/>
        </p:nvPicPr>
        <p:blipFill>
          <a:blip r:embed="rId3">
            <a:alphaModFix/>
          </a:blip>
          <a:stretch>
            <a:fillRect/>
          </a:stretch>
        </p:blipFill>
        <p:spPr>
          <a:xfrm>
            <a:off x="4576500" y="2989513"/>
            <a:ext cx="1500149" cy="1078229"/>
          </a:xfrm>
          <a:prstGeom prst="rect">
            <a:avLst/>
          </a:prstGeom>
          <a:noFill/>
          <a:ln>
            <a:noFill/>
          </a:ln>
        </p:spPr>
      </p:pic>
      <p:pic>
        <p:nvPicPr>
          <p:cNvPr id="748" name="Google Shape;748;p52"/>
          <p:cNvPicPr preferRelativeResize="0"/>
          <p:nvPr/>
        </p:nvPicPr>
        <p:blipFill>
          <a:blip r:embed="rId3">
            <a:alphaModFix/>
          </a:blip>
          <a:stretch>
            <a:fillRect/>
          </a:stretch>
        </p:blipFill>
        <p:spPr>
          <a:xfrm>
            <a:off x="4029400" y="2484138"/>
            <a:ext cx="1500149" cy="1078229"/>
          </a:xfrm>
          <a:prstGeom prst="rect">
            <a:avLst/>
          </a:prstGeom>
          <a:noFill/>
          <a:ln>
            <a:noFill/>
          </a:ln>
        </p:spPr>
      </p:pic>
      <p:pic>
        <p:nvPicPr>
          <p:cNvPr id="749" name="Google Shape;749;p52"/>
          <p:cNvPicPr preferRelativeResize="0"/>
          <p:nvPr/>
        </p:nvPicPr>
        <p:blipFill>
          <a:blip r:embed="rId3">
            <a:alphaModFix/>
          </a:blip>
          <a:stretch>
            <a:fillRect/>
          </a:stretch>
        </p:blipFill>
        <p:spPr>
          <a:xfrm>
            <a:off x="3579200" y="3009588"/>
            <a:ext cx="1500149" cy="1078229"/>
          </a:xfrm>
          <a:prstGeom prst="rect">
            <a:avLst/>
          </a:prstGeom>
          <a:noFill/>
          <a:ln>
            <a:noFill/>
          </a:ln>
        </p:spPr>
      </p:pic>
      <p:sp>
        <p:nvSpPr>
          <p:cNvPr id="750" name="Google Shape;750;p52"/>
          <p:cNvSpPr txBox="1"/>
          <p:nvPr/>
        </p:nvSpPr>
        <p:spPr>
          <a:xfrm>
            <a:off x="312625" y="951150"/>
            <a:ext cx="3059100" cy="114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0000"/>
                </a:solidFill>
              </a:rPr>
              <a:t>NOTE: </a:t>
            </a:r>
            <a:endParaRPr>
              <a:solidFill>
                <a:srgbClr val="FF0000"/>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2"/>
                </a:solidFill>
              </a:rPr>
              <a:t>break when cookieNum == 3</a:t>
            </a:r>
            <a:endParaRPr>
              <a:solidFill>
                <a:schemeClr val="dk2"/>
              </a:solidFill>
            </a:endParaRPr>
          </a:p>
          <a:p>
            <a:pPr indent="0" lvl="0" marL="0" rtl="0" algn="ctr">
              <a:lnSpc>
                <a:spcPct val="115000"/>
              </a:lnSpc>
              <a:spcBef>
                <a:spcPts val="0"/>
              </a:spcBef>
              <a:spcAft>
                <a:spcPts val="0"/>
              </a:spcAft>
              <a:buNone/>
            </a:pPr>
            <a:r>
              <a:rPr lang="en">
                <a:solidFill>
                  <a:schemeClr val="dk2"/>
                </a:solidFill>
              </a:rPr>
              <a:t>exit loop before baking 4th cookie</a:t>
            </a:r>
            <a:endParaRPr>
              <a:solidFill>
                <a:schemeClr val="dk2"/>
              </a:solidFill>
            </a:endParaRPr>
          </a:p>
        </p:txBody>
      </p:sp>
      <p:sp>
        <p:nvSpPr>
          <p:cNvPr id="751" name="Google Shape;751;p52"/>
          <p:cNvSpPr txBox="1"/>
          <p:nvPr/>
        </p:nvSpPr>
        <p:spPr>
          <a:xfrm>
            <a:off x="4334189" y="1623488"/>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752" name="Google Shape;752;p52"/>
          <p:cNvSpPr txBox="1"/>
          <p:nvPr/>
        </p:nvSpPr>
        <p:spPr>
          <a:xfrm>
            <a:off x="4354214" y="1620644"/>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753" name="Google Shape;753;p52"/>
          <p:cNvSpPr txBox="1"/>
          <p:nvPr/>
        </p:nvSpPr>
        <p:spPr>
          <a:xfrm>
            <a:off x="4354214" y="1619466"/>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754" name="Google Shape;754;p52"/>
          <p:cNvSpPr txBox="1"/>
          <p:nvPr/>
        </p:nvSpPr>
        <p:spPr>
          <a:xfrm>
            <a:off x="159300" y="2170350"/>
            <a:ext cx="4593600" cy="268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solidFill>
                  <a:schemeClr val="dk1"/>
                </a:solidFill>
              </a:rPr>
              <a:t>for</a:t>
            </a:r>
            <a:r>
              <a:rPr lang="en">
                <a:solidFill>
                  <a:schemeClr val="dk1"/>
                </a:solidFill>
              </a:rPr>
              <a:t>(</a:t>
            </a:r>
            <a:r>
              <a:rPr lang="en">
                <a:solidFill>
                  <a:schemeClr val="dk1"/>
                </a:solidFill>
              </a:rPr>
              <a:t>int cookieNum=0; cookieNum</a:t>
            </a:r>
            <a:r>
              <a:rPr lang="en">
                <a:solidFill>
                  <a:schemeClr val="dk1"/>
                </a:solidFill>
              </a:rPr>
              <a:t>&lt;5; </a:t>
            </a:r>
            <a:r>
              <a:rPr lang="en">
                <a:solidFill>
                  <a:schemeClr val="dk1"/>
                </a:solidFill>
              </a:rPr>
              <a:t>cookieNum++</a:t>
            </a:r>
            <a:r>
              <a:rPr lang="en">
                <a:solidFill>
                  <a:schemeClr val="dk1"/>
                </a:solidFill>
              </a:rPr>
              <a:t>){</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System.out.print(“inside loop ”);</a:t>
            </a:r>
            <a:endParaRPr>
              <a:solidFill>
                <a:schemeClr val="dk1"/>
              </a:solidFill>
            </a:endParaRPr>
          </a:p>
          <a:p>
            <a:pPr indent="0" lvl="0" marL="457200" rtl="0" algn="l">
              <a:lnSpc>
                <a:spcPct val="150000"/>
              </a:lnSpc>
              <a:spcBef>
                <a:spcPts val="0"/>
              </a:spcBef>
              <a:spcAft>
                <a:spcPts val="0"/>
              </a:spcAft>
              <a:buNone/>
            </a:pPr>
            <a:r>
              <a:rPr b="1" lang="en">
                <a:solidFill>
                  <a:schemeClr val="dk1"/>
                </a:solidFill>
              </a:rPr>
              <a:t>if</a:t>
            </a:r>
            <a:r>
              <a:rPr lang="en">
                <a:solidFill>
                  <a:schemeClr val="dk1"/>
                </a:solidFill>
              </a:rPr>
              <a:t>( cookieNum == 3){</a:t>
            </a:r>
            <a:endParaRPr>
              <a:solidFill>
                <a:schemeClr val="dk1"/>
              </a:solidFill>
            </a:endParaRPr>
          </a:p>
          <a:p>
            <a:pPr indent="457200" lvl="0" marL="457200" rtl="0" algn="l">
              <a:lnSpc>
                <a:spcPct val="150000"/>
              </a:lnSpc>
              <a:spcBef>
                <a:spcPts val="0"/>
              </a:spcBef>
              <a:spcAft>
                <a:spcPts val="0"/>
              </a:spcAft>
              <a:buNone/>
            </a:pPr>
            <a:r>
              <a:rPr b="1" lang="en">
                <a:solidFill>
                  <a:schemeClr val="dk1"/>
                </a:solidFill>
              </a:rPr>
              <a:t>break;</a:t>
            </a:r>
            <a:r>
              <a:rPr lang="en">
                <a:solidFill>
                  <a:schemeClr val="dk1"/>
                </a:solidFill>
              </a:rPr>
              <a:t> </a:t>
            </a:r>
            <a:r>
              <a:rPr lang="en" sz="1350">
                <a:solidFill>
                  <a:srgbClr val="4E9072"/>
                </a:solidFill>
              </a:rPr>
              <a:t>//do not bake 4th cookie</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a:t>
            </a:r>
            <a:endParaRPr>
              <a:solidFill>
                <a:schemeClr val="dk1"/>
              </a:solidFill>
            </a:endParaRPr>
          </a:p>
          <a:p>
            <a:pPr indent="0" lvl="0" marL="457200" rtl="0" algn="l">
              <a:lnSpc>
                <a:spcPct val="150000"/>
              </a:lnSpc>
              <a:spcBef>
                <a:spcPts val="0"/>
              </a:spcBef>
              <a:spcAft>
                <a:spcPts val="0"/>
              </a:spcAft>
              <a:buNone/>
            </a:pPr>
            <a:r>
              <a:rPr lang="en">
                <a:solidFill>
                  <a:schemeClr val="dk1"/>
                </a:solidFill>
              </a:rPr>
              <a:t>System.out.println(“bake a cookie”);</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System.out.print(“\ndone baking”);</a:t>
            </a:r>
            <a:endParaRPr>
              <a:solidFill>
                <a:schemeClr val="dk1"/>
              </a:solidFill>
            </a:endParaRPr>
          </a:p>
        </p:txBody>
      </p:sp>
      <p:sp>
        <p:nvSpPr>
          <p:cNvPr id="755" name="Google Shape;755;p52"/>
          <p:cNvSpPr txBox="1"/>
          <p:nvPr/>
        </p:nvSpPr>
        <p:spPr>
          <a:xfrm>
            <a:off x="5964700" y="3266800"/>
            <a:ext cx="2961300" cy="173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rPr lang="en">
                <a:solidFill>
                  <a:schemeClr val="dk2"/>
                </a:solidFill>
              </a:rPr>
              <a:t>inside loop bake a cookie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56" name="Google Shape;756;p52"/>
          <p:cNvSpPr txBox="1"/>
          <p:nvPr/>
        </p:nvSpPr>
        <p:spPr>
          <a:xfrm>
            <a:off x="5946250" y="3266800"/>
            <a:ext cx="2961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 bake a cookie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57" name="Google Shape;757;p52"/>
          <p:cNvSpPr txBox="1"/>
          <p:nvPr/>
        </p:nvSpPr>
        <p:spPr>
          <a:xfrm>
            <a:off x="5946250" y="3495400"/>
            <a:ext cx="2961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 bake a cookie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58" name="Google Shape;758;p52"/>
          <p:cNvSpPr txBox="1"/>
          <p:nvPr/>
        </p:nvSpPr>
        <p:spPr>
          <a:xfrm>
            <a:off x="5946250" y="3724000"/>
            <a:ext cx="2961300" cy="9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59" name="Google Shape;759;p52"/>
          <p:cNvSpPr txBox="1"/>
          <p:nvPr/>
        </p:nvSpPr>
        <p:spPr>
          <a:xfrm>
            <a:off x="5946250" y="3952600"/>
            <a:ext cx="2961300" cy="9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done baking</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760" name="Google Shape;760;p52"/>
          <p:cNvSpPr txBox="1"/>
          <p:nvPr/>
        </p:nvSpPr>
        <p:spPr>
          <a:xfrm>
            <a:off x="5964700" y="1834000"/>
            <a:ext cx="2292000" cy="40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inside loop</a:t>
            </a:r>
            <a:endParaRPr/>
          </a:p>
        </p:txBody>
      </p:sp>
      <p:sp>
        <p:nvSpPr>
          <p:cNvPr id="761" name="Google Shape;761;p52"/>
          <p:cNvSpPr/>
          <p:nvPr/>
        </p:nvSpPr>
        <p:spPr>
          <a:xfrm rot="4951244">
            <a:off x="6367426" y="384690"/>
            <a:ext cx="1486547" cy="3466369"/>
          </a:xfrm>
          <a:prstGeom prst="curvedLeftArrow">
            <a:avLst>
              <a:gd fmla="val 20760"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p:nvPr/>
        </p:nvSpPr>
        <p:spPr>
          <a:xfrm>
            <a:off x="6043075" y="5564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cookieNum</a:t>
            </a:r>
            <a:r>
              <a:rPr lang="en" sz="1200"/>
              <a:t> &lt; 5</a:t>
            </a:r>
            <a:endParaRPr sz="1200"/>
          </a:p>
        </p:txBody>
      </p:sp>
      <p:sp>
        <p:nvSpPr>
          <p:cNvPr id="763" name="Google Shape;763;p52"/>
          <p:cNvSpPr/>
          <p:nvPr/>
        </p:nvSpPr>
        <p:spPr>
          <a:xfrm>
            <a:off x="5286825" y="8992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2"/>
          <p:cNvSpPr/>
          <p:nvPr/>
        </p:nvSpPr>
        <p:spPr>
          <a:xfrm rot="5400000">
            <a:off x="7475350" y="2252800"/>
            <a:ext cx="1170600" cy="5223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10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000"/>
                                        <p:tgtEl>
                                          <p:spTgt spid="751"/>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761"/>
                                        </p:tgtEl>
                                      </p:cBhvr>
                                    </p:animEffect>
                                    <p:set>
                                      <p:cBhvr>
                                        <p:cTn dur="1" fill="hold">
                                          <p:stCondLst>
                                            <p:cond delay="1000"/>
                                          </p:stCondLst>
                                        </p:cTn>
                                        <p:tgtEl>
                                          <p:spTgt spid="761"/>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000"/>
                                        <p:tgtEl>
                                          <p:spTgt spid="749"/>
                                        </p:tgtEl>
                                      </p:cBhvr>
                                    </p:animEffect>
                                  </p:childTnLst>
                                </p:cTn>
                              </p:par>
                              <p:par>
                                <p:cTn fill="hold" nodeType="with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par>
                                <p:cTn fill="hold" nodeType="with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761"/>
                                        </p:tgtEl>
                                      </p:cBhvr>
                                    </p:animEffect>
                                    <p:set>
                                      <p:cBhvr>
                                        <p:cTn dur="1" fill="hold">
                                          <p:stCondLst>
                                            <p:cond delay="1000"/>
                                          </p:stCondLst>
                                        </p:cTn>
                                        <p:tgtEl>
                                          <p:spTgt spid="761"/>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000"/>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par>
                                <p:cTn fill="hold" nodeType="with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000"/>
                                        <p:tgtEl>
                                          <p:spTgt spid="757"/>
                                        </p:tgtEl>
                                      </p:cBhvr>
                                    </p:animEffect>
                                  </p:childTnLst>
                                </p:cTn>
                              </p:par>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par>
                                <p:cTn fill="hold" nodeType="with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000"/>
                                        <p:tgtEl>
                                          <p:spTgt spid="760"/>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761"/>
                                        </p:tgtEl>
                                      </p:cBhvr>
                                    </p:animEffect>
                                    <p:set>
                                      <p:cBhvr>
                                        <p:cTn dur="1" fill="hold">
                                          <p:stCondLst>
                                            <p:cond delay="1000"/>
                                          </p:stCondLst>
                                        </p:cTn>
                                        <p:tgtEl>
                                          <p:spTgt spid="761"/>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1000"/>
                                        <p:tgtEl>
                                          <p:spTgt spid="750"/>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000"/>
                                        <p:tgtEl>
                                          <p:spTgt spid="7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5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continue</a:t>
            </a:r>
            <a:r>
              <a:rPr lang="en"/>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lang="en">
                <a:solidFill>
                  <a:schemeClr val="accent5"/>
                </a:solidFill>
              </a:rPr>
              <a:t>continue;</a:t>
            </a:r>
            <a:endParaRPr>
              <a:solidFill>
                <a:schemeClr val="accent5"/>
              </a:solidFill>
            </a:endParaRPr>
          </a:p>
        </p:txBody>
      </p:sp>
      <p:sp>
        <p:nvSpPr>
          <p:cNvPr id="775" name="Google Shape;775;p54"/>
          <p:cNvSpPr txBox="1"/>
          <p:nvPr/>
        </p:nvSpPr>
        <p:spPr>
          <a:xfrm>
            <a:off x="349950" y="1079275"/>
            <a:ext cx="8444400" cy="156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rPr>
              <a:t>Within the loop’s block a </a:t>
            </a:r>
            <a:r>
              <a:rPr lang="en" sz="1600">
                <a:solidFill>
                  <a:schemeClr val="accent5"/>
                </a:solidFill>
              </a:rPr>
              <a:t>continue</a:t>
            </a:r>
            <a:r>
              <a:rPr lang="en" sz="1600">
                <a:solidFill>
                  <a:schemeClr val="dk1"/>
                </a:solidFill>
              </a:rPr>
              <a:t> can be used to immediately </a:t>
            </a:r>
            <a:r>
              <a:rPr lang="en" sz="1600">
                <a:solidFill>
                  <a:schemeClr val="accent5"/>
                </a:solidFill>
              </a:rPr>
              <a:t>skip to the next iteration</a:t>
            </a:r>
            <a:endParaRPr sz="1600">
              <a:solidFill>
                <a:schemeClr val="accent5"/>
              </a:solidFill>
            </a:endParaRPr>
          </a:p>
          <a:p>
            <a:pPr indent="-317500" lvl="0" marL="457200" rtl="0" algn="l">
              <a:lnSpc>
                <a:spcPct val="115000"/>
              </a:lnSpc>
              <a:spcBef>
                <a:spcPts val="1000"/>
              </a:spcBef>
              <a:spcAft>
                <a:spcPts val="0"/>
              </a:spcAft>
              <a:buClr>
                <a:srgbClr val="595959"/>
              </a:buClr>
              <a:buSzPts val="1400"/>
              <a:buChar char="●"/>
            </a:pPr>
            <a:r>
              <a:rPr lang="en">
                <a:solidFill>
                  <a:srgbClr val="595959"/>
                </a:solidFill>
              </a:rPr>
              <a:t>Use a decision branch within the loop </a:t>
            </a:r>
            <a:r>
              <a:rPr lang="en">
                <a:solidFill>
                  <a:srgbClr val="595959"/>
                </a:solidFill>
              </a:rPr>
              <a:t>to determine when to skip the current </a:t>
            </a:r>
            <a:r>
              <a:rPr lang="en">
                <a:solidFill>
                  <a:srgbClr val="595959"/>
                </a:solidFill>
              </a:rPr>
              <a:t>iteration’s</a:t>
            </a:r>
            <a:r>
              <a:rPr lang="en">
                <a:solidFill>
                  <a:srgbClr val="595959"/>
                </a:solidFill>
              </a:rPr>
              <a:t> statements and </a:t>
            </a:r>
            <a:r>
              <a:rPr lang="en">
                <a:solidFill>
                  <a:schemeClr val="accent5"/>
                </a:solidFill>
              </a:rPr>
              <a:t>continue</a:t>
            </a:r>
            <a:r>
              <a:rPr lang="en">
                <a:solidFill>
                  <a:srgbClr val="595959"/>
                </a:solidFill>
              </a:rPr>
              <a:t> to the next iteration of the loop</a:t>
            </a:r>
            <a:endParaRPr>
              <a:solidFill>
                <a:srgbClr val="595959"/>
              </a:solidFill>
            </a:endParaRPr>
          </a:p>
          <a:p>
            <a:pPr indent="-317500" lvl="0" marL="457200" rtl="0" algn="l">
              <a:lnSpc>
                <a:spcPct val="115000"/>
              </a:lnSpc>
              <a:spcBef>
                <a:spcPts val="0"/>
              </a:spcBef>
              <a:spcAft>
                <a:spcPts val="0"/>
              </a:spcAft>
              <a:buClr>
                <a:srgbClr val="595959"/>
              </a:buClr>
              <a:buSzPts val="1400"/>
              <a:buChar char="●"/>
            </a:pPr>
            <a:r>
              <a:rPr lang="en">
                <a:solidFill>
                  <a:srgbClr val="595959"/>
                </a:solidFill>
              </a:rPr>
              <a:t>The index iterator will </a:t>
            </a:r>
            <a:r>
              <a:rPr lang="en">
                <a:solidFill>
                  <a:schemeClr val="accent5"/>
                </a:solidFill>
              </a:rPr>
              <a:t>continue</a:t>
            </a:r>
            <a:r>
              <a:rPr lang="en">
                <a:solidFill>
                  <a:srgbClr val="595959"/>
                </a:solidFill>
              </a:rPr>
              <a:t> to the next value and the re-entry condition will be evaluated </a:t>
            </a:r>
            <a:endParaRPr>
              <a:solidFill>
                <a:srgbClr val="595959"/>
              </a:solidFill>
            </a:endParaRPr>
          </a:p>
        </p:txBody>
      </p:sp>
      <p:sp>
        <p:nvSpPr>
          <p:cNvPr id="776" name="Google Shape;776;p54"/>
          <p:cNvSpPr txBox="1"/>
          <p:nvPr/>
        </p:nvSpPr>
        <p:spPr>
          <a:xfrm>
            <a:off x="311700" y="2647950"/>
            <a:ext cx="8520600" cy="24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Structure</a:t>
            </a:r>
            <a:endParaRPr b="1">
              <a:solidFill>
                <a:schemeClr val="accent5"/>
              </a:solidFill>
            </a:endParaRPr>
          </a:p>
          <a:p>
            <a:pPr indent="0" lvl="0" marL="0" rtl="0" algn="l">
              <a:spcBef>
                <a:spcPts val="0"/>
              </a:spcBef>
              <a:spcAft>
                <a:spcPts val="0"/>
              </a:spcAft>
              <a:buNone/>
            </a:pPr>
            <a:r>
              <a:t/>
            </a:r>
            <a:endParaRPr b="1">
              <a:solidFill>
                <a:schemeClr val="accent5"/>
              </a:solidFill>
            </a:endParaRPr>
          </a:p>
          <a:p>
            <a:pPr indent="0" lvl="0" marL="0" rtl="0" algn="l">
              <a:spcBef>
                <a:spcPts val="0"/>
              </a:spcBef>
              <a:spcAft>
                <a:spcPts val="0"/>
              </a:spcAft>
              <a:buNone/>
            </a:pPr>
            <a:r>
              <a:rPr b="1" lang="en">
                <a:solidFill>
                  <a:schemeClr val="accent5"/>
                </a:solidFill>
              </a:rPr>
              <a:t>for</a:t>
            </a:r>
            <a:r>
              <a:rPr lang="en">
                <a:solidFill>
                  <a:schemeClr val="accent5"/>
                </a:solidFill>
              </a:rPr>
              <a:t> (VARIABLE INITIALIZATION; CONDITIONAL EXPRESSION; INCREMENT or </a:t>
            </a:r>
            <a:r>
              <a:rPr lang="en">
                <a:solidFill>
                  <a:schemeClr val="accent5"/>
                </a:solidFill>
              </a:rPr>
              <a:t>DECREMENT</a:t>
            </a:r>
            <a:r>
              <a:rPr lang="en">
                <a:solidFill>
                  <a:schemeClr val="accent5"/>
                </a:solidFill>
              </a:rPr>
              <a:t> ) {</a:t>
            </a:r>
            <a:endParaRPr>
              <a:solidFill>
                <a:schemeClr val="accent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solidFill>
                  <a:schemeClr val="accent5"/>
                </a:solidFill>
              </a:rPr>
              <a:t>     </a:t>
            </a:r>
            <a:r>
              <a:rPr b="1" lang="en">
                <a:solidFill>
                  <a:schemeClr val="accent5"/>
                </a:solidFill>
              </a:rPr>
              <a:t>if</a:t>
            </a:r>
            <a:r>
              <a:rPr lang="en">
                <a:solidFill>
                  <a:schemeClr val="accent5"/>
                </a:solidFill>
              </a:rPr>
              <a:t>(CONDITION){</a:t>
            </a:r>
            <a:endParaRPr>
              <a:solidFill>
                <a:schemeClr val="accent5"/>
              </a:solidFill>
            </a:endParaRPr>
          </a:p>
          <a:p>
            <a:pPr indent="0" lvl="0" marL="457200" rtl="0" algn="l">
              <a:spcBef>
                <a:spcPts val="0"/>
              </a:spcBef>
              <a:spcAft>
                <a:spcPts val="0"/>
              </a:spcAft>
              <a:buNone/>
            </a:pPr>
            <a:r>
              <a:rPr b="1" lang="en">
                <a:solidFill>
                  <a:schemeClr val="accent5"/>
                </a:solidFill>
              </a:rPr>
              <a:t>continue;</a:t>
            </a:r>
            <a:endParaRPr b="1">
              <a:solidFill>
                <a:schemeClr val="accent5"/>
              </a:solidFill>
            </a:endParaRPr>
          </a:p>
          <a:p>
            <a:pPr indent="0" lvl="0" marL="0" rtl="0" algn="l">
              <a:spcBef>
                <a:spcPts val="0"/>
              </a:spcBef>
              <a:spcAft>
                <a:spcPts val="0"/>
              </a:spcAft>
              <a:buNone/>
            </a:pPr>
            <a:r>
              <a:rPr lang="en">
                <a:solidFill>
                  <a:schemeClr val="accent5"/>
                </a:solidFill>
              </a:rPr>
              <a:t>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a:t>
            </a:r>
            <a:endParaRPr>
              <a:solidFill>
                <a:schemeClr val="accent5"/>
              </a:solidFill>
            </a:endParaRPr>
          </a:p>
        </p:txBody>
      </p:sp>
      <p:sp>
        <p:nvSpPr>
          <p:cNvPr id="777" name="Google Shape;777;p54"/>
          <p:cNvSpPr txBox="1"/>
          <p:nvPr/>
        </p:nvSpPr>
        <p:spPr>
          <a:xfrm>
            <a:off x="311850" y="738525"/>
            <a:ext cx="426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97A7"/>
                </a:solidFill>
              </a:rPr>
              <a:t>How does it work?</a:t>
            </a:r>
            <a:endParaRPr sz="1800"/>
          </a:p>
        </p:txBody>
      </p:sp>
      <p:sp>
        <p:nvSpPr>
          <p:cNvPr id="778" name="Google Shape;778;p54"/>
          <p:cNvSpPr txBox="1"/>
          <p:nvPr/>
        </p:nvSpPr>
        <p:spPr>
          <a:xfrm>
            <a:off x="490264" y="3389625"/>
            <a:ext cx="8388900" cy="1435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 Block of code to execute each time the loop’s condition is TRUE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 Code within the loop, but after the </a:t>
            </a:r>
            <a:r>
              <a:rPr lang="en" sz="1600">
                <a:solidFill>
                  <a:schemeClr val="dk1"/>
                </a:solidFill>
              </a:rPr>
              <a:t>continue</a:t>
            </a:r>
            <a:r>
              <a:rPr lang="en" sz="1600">
                <a:solidFill>
                  <a:schemeClr val="dk2"/>
                </a:solidFill>
              </a:rPr>
              <a:t> will be skipped when the continue is executed.</a:t>
            </a:r>
            <a:endParaRPr sz="1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77"/>
                                        </p:tgtEl>
                                        <p:attrNameLst>
                                          <p:attrName>style.visibility</p:attrName>
                                        </p:attrNameLst>
                                      </p:cBhvr>
                                      <p:to>
                                        <p:strVal val="visible"/>
                                      </p:to>
                                    </p:set>
                                    <p:anim calcmode="lin" valueType="num">
                                      <p:cBhvr additive="base">
                                        <p:cTn dur="1000"/>
                                        <p:tgtEl>
                                          <p:spTgt spid="777"/>
                                        </p:tgtEl>
                                        <p:attrNameLst>
                                          <p:attrName>ppt_w</p:attrName>
                                        </p:attrNameLst>
                                      </p:cBhvr>
                                      <p:tavLst>
                                        <p:tav fmla="" tm="0">
                                          <p:val>
                                            <p:strVal val="0"/>
                                          </p:val>
                                        </p:tav>
                                        <p:tav fmla="" tm="100000">
                                          <p:val>
                                            <p:strVal val="#ppt_w"/>
                                          </p:val>
                                        </p:tav>
                                      </p:tavLst>
                                    </p:anim>
                                    <p:anim calcmode="lin" valueType="num">
                                      <p:cBhvr additive="base">
                                        <p:cTn dur="1000"/>
                                        <p:tgtEl>
                                          <p:spTgt spid="77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55"/>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Loop </a:t>
            </a:r>
            <a:r>
              <a:rPr lang="en">
                <a:solidFill>
                  <a:schemeClr val="accent5"/>
                </a:solidFill>
              </a:rPr>
              <a:t>continue;</a:t>
            </a:r>
            <a:endParaRPr/>
          </a:p>
        </p:txBody>
      </p:sp>
      <p:sp>
        <p:nvSpPr>
          <p:cNvPr id="785" name="Google Shape;785;p55"/>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cookieNum</a:t>
            </a:r>
            <a:r>
              <a:rPr lang="en" sz="1200"/>
              <a:t> &gt; 0</a:t>
            </a:r>
            <a:endParaRPr sz="1200"/>
          </a:p>
        </p:txBody>
      </p:sp>
      <p:sp>
        <p:nvSpPr>
          <p:cNvPr id="786" name="Google Shape;786;p55"/>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cookieNum</a:t>
            </a:r>
            <a:endParaRPr sz="800">
              <a:solidFill>
                <a:schemeClr val="dk1"/>
              </a:solidFill>
            </a:endParaRPr>
          </a:p>
        </p:txBody>
      </p:sp>
      <p:sp>
        <p:nvSpPr>
          <p:cNvPr id="788" name="Google Shape;788;p55"/>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789" name="Google Shape;789;p55"/>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5</a:t>
            </a:r>
            <a:endParaRPr sz="1200"/>
          </a:p>
        </p:txBody>
      </p:sp>
      <p:sp>
        <p:nvSpPr>
          <p:cNvPr id="790" name="Google Shape;790;p55"/>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5"/>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r>
              <a:rPr lang="en"/>
              <a:t>at cookie # 5</a:t>
            </a:r>
            <a:endParaRPr/>
          </a:p>
        </p:txBody>
      </p:sp>
      <p:pic>
        <p:nvPicPr>
          <p:cNvPr id="792" name="Google Shape;792;p55"/>
          <p:cNvPicPr preferRelativeResize="0"/>
          <p:nvPr/>
        </p:nvPicPr>
        <p:blipFill>
          <a:blip r:embed="rId3">
            <a:alphaModFix/>
          </a:blip>
          <a:stretch>
            <a:fillRect/>
          </a:stretch>
        </p:blipFill>
        <p:spPr>
          <a:xfrm>
            <a:off x="931750" y="2913100"/>
            <a:ext cx="1500149" cy="1078229"/>
          </a:xfrm>
          <a:prstGeom prst="rect">
            <a:avLst/>
          </a:prstGeom>
          <a:noFill/>
          <a:ln>
            <a:noFill/>
          </a:ln>
        </p:spPr>
      </p:pic>
      <p:pic>
        <p:nvPicPr>
          <p:cNvPr id="793" name="Google Shape;793;p55"/>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794" name="Google Shape;794;p55"/>
          <p:cNvPicPr preferRelativeResize="0"/>
          <p:nvPr/>
        </p:nvPicPr>
        <p:blipFill>
          <a:blip r:embed="rId3">
            <a:alphaModFix/>
          </a:blip>
          <a:stretch>
            <a:fillRect/>
          </a:stretch>
        </p:blipFill>
        <p:spPr>
          <a:xfrm>
            <a:off x="1147500" y="3827713"/>
            <a:ext cx="1500149" cy="1078229"/>
          </a:xfrm>
          <a:prstGeom prst="rect">
            <a:avLst/>
          </a:prstGeom>
          <a:noFill/>
          <a:ln>
            <a:noFill/>
          </a:ln>
        </p:spPr>
      </p:pic>
      <p:pic>
        <p:nvPicPr>
          <p:cNvPr id="795" name="Google Shape;795;p55"/>
          <p:cNvPicPr preferRelativeResize="0"/>
          <p:nvPr/>
        </p:nvPicPr>
        <p:blipFill>
          <a:blip r:embed="rId3">
            <a:alphaModFix/>
          </a:blip>
          <a:stretch>
            <a:fillRect/>
          </a:stretch>
        </p:blipFill>
        <p:spPr>
          <a:xfrm>
            <a:off x="1952125" y="3241625"/>
            <a:ext cx="1500149" cy="1078229"/>
          </a:xfrm>
          <a:prstGeom prst="rect">
            <a:avLst/>
          </a:prstGeom>
          <a:noFill/>
          <a:ln>
            <a:noFill/>
          </a:ln>
        </p:spPr>
      </p:pic>
      <p:pic>
        <p:nvPicPr>
          <p:cNvPr id="796" name="Google Shape;796;p55"/>
          <p:cNvPicPr preferRelativeResize="0"/>
          <p:nvPr/>
        </p:nvPicPr>
        <p:blipFill>
          <a:blip r:embed="rId3">
            <a:alphaModFix/>
          </a:blip>
          <a:stretch>
            <a:fillRect/>
          </a:stretch>
        </p:blipFill>
        <p:spPr>
          <a:xfrm>
            <a:off x="998050" y="3322350"/>
            <a:ext cx="1500149" cy="1078229"/>
          </a:xfrm>
          <a:prstGeom prst="rect">
            <a:avLst/>
          </a:prstGeom>
          <a:noFill/>
          <a:ln>
            <a:noFill/>
          </a:ln>
        </p:spPr>
      </p:pic>
      <p:sp>
        <p:nvSpPr>
          <p:cNvPr id="797" name="Google Shape;797;p55"/>
          <p:cNvSpPr txBox="1"/>
          <p:nvPr/>
        </p:nvSpPr>
        <p:spPr>
          <a:xfrm>
            <a:off x="1432525" y="3658513"/>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5</a:t>
            </a:r>
            <a:endParaRPr sz="2300"/>
          </a:p>
        </p:txBody>
      </p:sp>
      <p:sp>
        <p:nvSpPr>
          <p:cNvPr id="798" name="Google Shape;798;p55"/>
          <p:cNvSpPr txBox="1"/>
          <p:nvPr/>
        </p:nvSpPr>
        <p:spPr>
          <a:xfrm>
            <a:off x="1366225" y="3150438"/>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4</a:t>
            </a:r>
            <a:endParaRPr sz="2300"/>
          </a:p>
        </p:txBody>
      </p:sp>
      <p:sp>
        <p:nvSpPr>
          <p:cNvPr id="799" name="Google Shape;799;p55"/>
          <p:cNvSpPr txBox="1"/>
          <p:nvPr/>
        </p:nvSpPr>
        <p:spPr>
          <a:xfrm>
            <a:off x="529275" y="38225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3</a:t>
            </a:r>
            <a:endParaRPr sz="2300"/>
          </a:p>
        </p:txBody>
      </p:sp>
      <p:sp>
        <p:nvSpPr>
          <p:cNvPr id="800" name="Google Shape;800;p55"/>
          <p:cNvSpPr txBox="1"/>
          <p:nvPr/>
        </p:nvSpPr>
        <p:spPr>
          <a:xfrm>
            <a:off x="1554013" y="4166600"/>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2</a:t>
            </a:r>
            <a:endParaRPr sz="2300"/>
          </a:p>
        </p:txBody>
      </p:sp>
      <p:sp>
        <p:nvSpPr>
          <p:cNvPr id="801" name="Google Shape;801;p55"/>
          <p:cNvSpPr txBox="1"/>
          <p:nvPr/>
        </p:nvSpPr>
        <p:spPr>
          <a:xfrm>
            <a:off x="2498200" y="35777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pic>
        <p:nvPicPr>
          <p:cNvPr id="802" name="Google Shape;802;p55"/>
          <p:cNvPicPr preferRelativeResize="0"/>
          <p:nvPr/>
        </p:nvPicPr>
        <p:blipFill>
          <a:blip r:embed="rId4">
            <a:alphaModFix/>
          </a:blip>
          <a:stretch>
            <a:fillRect/>
          </a:stretch>
        </p:blipFill>
        <p:spPr>
          <a:xfrm rot="7566206">
            <a:off x="232605" y="3419053"/>
            <a:ext cx="517892" cy="547845"/>
          </a:xfrm>
          <a:prstGeom prst="rect">
            <a:avLst/>
          </a:prstGeom>
          <a:noFill/>
          <a:ln>
            <a:noFill/>
          </a:ln>
        </p:spPr>
      </p:pic>
      <p:sp>
        <p:nvSpPr>
          <p:cNvPr id="803" name="Google Shape;803;p55"/>
          <p:cNvSpPr txBox="1"/>
          <p:nvPr/>
        </p:nvSpPr>
        <p:spPr>
          <a:xfrm>
            <a:off x="6219925" y="555475"/>
            <a:ext cx="2961300" cy="1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04" name="Google Shape;804;p55"/>
          <p:cNvSpPr txBox="1"/>
          <p:nvPr/>
        </p:nvSpPr>
        <p:spPr>
          <a:xfrm>
            <a:off x="6219925" y="555475"/>
            <a:ext cx="2961300" cy="12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05" name="Google Shape;805;p55"/>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802"/>
                                        </p:tgtEl>
                                        <p:attrNameLst>
                                          <p:attrName>style.visibility</p:attrName>
                                        </p:attrNameLst>
                                      </p:cBhvr>
                                      <p:to>
                                        <p:strVal val="visible"/>
                                      </p:to>
                                    </p:set>
                                    <p:anim calcmode="lin" valueType="num">
                                      <p:cBhvr additive="base">
                                        <p:cTn dur="1000"/>
                                        <p:tgtEl>
                                          <p:spTgt spid="80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childTnLst>
                          </p:cTn>
                        </p:par>
                        <p:par>
                          <p:cTn fill="hold">
                            <p:stCondLst>
                              <p:cond delay="2000"/>
                            </p:stCondLst>
                            <p:childTnLst>
                              <p:par>
                                <p:cTn fill="hold" nodeType="afterEffect" presetClass="emph" presetID="8" presetSubtype="0">
                                  <p:stCondLst>
                                    <p:cond delay="0"/>
                                  </p:stCondLst>
                                  <p:childTnLst>
                                    <p:animRot by="-21600000">
                                      <p:cBhvr>
                                        <p:cTn dur="1000" fill="hold"/>
                                        <p:tgtEl>
                                          <p:spTgt spid="80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childTnLst>
                          </p:cTn>
                        </p:par>
                        <p:par>
                          <p:cTn fill="hold">
                            <p:stCondLst>
                              <p:cond delay="3000"/>
                            </p:stCondLst>
                            <p:childTnLst>
                              <p:par>
                                <p:cTn fill="hold" nodeType="afterEffect" presetClass="exit" presetID="2" presetSubtype="1">
                                  <p:stCondLst>
                                    <p:cond delay="0"/>
                                  </p:stCondLst>
                                  <p:childTnLst>
                                    <p:anim calcmode="lin" valueType="num">
                                      <p:cBhvr additive="base">
                                        <p:cTn dur="1000"/>
                                        <p:tgtEl>
                                          <p:spTgt spid="797"/>
                                        </p:tgtEl>
                                        <p:attrNameLst>
                                          <p:attrName>ppt_y</p:attrName>
                                        </p:attrNameLst>
                                      </p:cBhvr>
                                      <p:tavLst>
                                        <p:tav fmla="" tm="0">
                                          <p:val>
                                            <p:strVal val="#ppt_y"/>
                                          </p:val>
                                        </p:tav>
                                        <p:tav fmla="" tm="100000">
                                          <p:val>
                                            <p:strVal val="#ppt_y-1"/>
                                          </p:val>
                                        </p:tav>
                                      </p:tavLst>
                                    </p:anim>
                                    <p:set>
                                      <p:cBhvr>
                                        <p:cTn dur="1" fill="hold">
                                          <p:stCondLst>
                                            <p:cond delay="1000"/>
                                          </p:stCondLst>
                                        </p:cTn>
                                        <p:tgtEl>
                                          <p:spTgt spid="79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796"/>
                                        </p:tgtEl>
                                        <p:attrNameLst>
                                          <p:attrName>ppt_y</p:attrName>
                                        </p:attrNameLst>
                                      </p:cBhvr>
                                      <p:tavLst>
                                        <p:tav fmla="" tm="0">
                                          <p:val>
                                            <p:strVal val="#ppt_y"/>
                                          </p:val>
                                        </p:tav>
                                        <p:tav fmla="" tm="100000">
                                          <p:val>
                                            <p:strVal val="#ppt_y-1"/>
                                          </p:val>
                                        </p:tav>
                                      </p:tavLst>
                                    </p:anim>
                                    <p:set>
                                      <p:cBhvr>
                                        <p:cTn dur="1" fill="hold">
                                          <p:stCondLst>
                                            <p:cond delay="1000"/>
                                          </p:stCondLst>
                                        </p:cTn>
                                        <p:tgtEl>
                                          <p:spTgt spid="79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6"/>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6"/>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Loop </a:t>
            </a:r>
            <a:r>
              <a:rPr lang="en">
                <a:solidFill>
                  <a:schemeClr val="accent5"/>
                </a:solidFill>
              </a:rPr>
              <a:t>continue;</a:t>
            </a:r>
            <a:endParaRPr/>
          </a:p>
        </p:txBody>
      </p:sp>
      <p:sp>
        <p:nvSpPr>
          <p:cNvPr id="812" name="Google Shape;812;p56"/>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cookieNum</a:t>
            </a:r>
            <a:r>
              <a:rPr lang="en" sz="1200"/>
              <a:t> &gt; 0</a:t>
            </a:r>
            <a:endParaRPr sz="1200"/>
          </a:p>
        </p:txBody>
      </p:sp>
      <p:sp>
        <p:nvSpPr>
          <p:cNvPr id="813" name="Google Shape;813;p56"/>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6"/>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cookieNum</a:t>
            </a:r>
            <a:endParaRPr sz="800">
              <a:solidFill>
                <a:schemeClr val="dk1"/>
              </a:solidFill>
            </a:endParaRPr>
          </a:p>
        </p:txBody>
      </p:sp>
      <p:sp>
        <p:nvSpPr>
          <p:cNvPr id="815" name="Google Shape;815;p56"/>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816" name="Google Shape;816;p56"/>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817" name="Google Shape;817;p56"/>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6"/>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a:t>
            </a:r>
            <a:r>
              <a:rPr lang="en">
                <a:solidFill>
                  <a:schemeClr val="dk1"/>
                </a:solidFill>
              </a:rPr>
              <a:t>at cookie # 4</a:t>
            </a:r>
            <a:endParaRPr/>
          </a:p>
        </p:txBody>
      </p:sp>
      <p:pic>
        <p:nvPicPr>
          <p:cNvPr id="819" name="Google Shape;819;p56"/>
          <p:cNvPicPr preferRelativeResize="0"/>
          <p:nvPr/>
        </p:nvPicPr>
        <p:blipFill>
          <a:blip r:embed="rId3">
            <a:alphaModFix/>
          </a:blip>
          <a:stretch>
            <a:fillRect/>
          </a:stretch>
        </p:blipFill>
        <p:spPr>
          <a:xfrm>
            <a:off x="931750" y="2913100"/>
            <a:ext cx="1500149" cy="1078229"/>
          </a:xfrm>
          <a:prstGeom prst="rect">
            <a:avLst/>
          </a:prstGeom>
          <a:noFill/>
          <a:ln>
            <a:noFill/>
          </a:ln>
        </p:spPr>
      </p:pic>
      <p:pic>
        <p:nvPicPr>
          <p:cNvPr id="820" name="Google Shape;820;p56"/>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821" name="Google Shape;821;p56"/>
          <p:cNvPicPr preferRelativeResize="0"/>
          <p:nvPr/>
        </p:nvPicPr>
        <p:blipFill>
          <a:blip r:embed="rId3">
            <a:alphaModFix/>
          </a:blip>
          <a:stretch>
            <a:fillRect/>
          </a:stretch>
        </p:blipFill>
        <p:spPr>
          <a:xfrm>
            <a:off x="1147500" y="3827713"/>
            <a:ext cx="1500149" cy="1078229"/>
          </a:xfrm>
          <a:prstGeom prst="rect">
            <a:avLst/>
          </a:prstGeom>
          <a:noFill/>
          <a:ln>
            <a:noFill/>
          </a:ln>
        </p:spPr>
      </p:pic>
      <p:pic>
        <p:nvPicPr>
          <p:cNvPr id="822" name="Google Shape;822;p56"/>
          <p:cNvPicPr preferRelativeResize="0"/>
          <p:nvPr/>
        </p:nvPicPr>
        <p:blipFill>
          <a:blip r:embed="rId3">
            <a:alphaModFix/>
          </a:blip>
          <a:stretch>
            <a:fillRect/>
          </a:stretch>
        </p:blipFill>
        <p:spPr>
          <a:xfrm>
            <a:off x="1952125" y="3241625"/>
            <a:ext cx="1500149" cy="1078229"/>
          </a:xfrm>
          <a:prstGeom prst="rect">
            <a:avLst/>
          </a:prstGeom>
          <a:noFill/>
          <a:ln>
            <a:noFill/>
          </a:ln>
        </p:spPr>
      </p:pic>
      <p:sp>
        <p:nvSpPr>
          <p:cNvPr id="823" name="Google Shape;823;p56"/>
          <p:cNvSpPr txBox="1"/>
          <p:nvPr/>
        </p:nvSpPr>
        <p:spPr>
          <a:xfrm>
            <a:off x="1366225" y="3150438"/>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4</a:t>
            </a:r>
            <a:endParaRPr sz="2300"/>
          </a:p>
        </p:txBody>
      </p:sp>
      <p:sp>
        <p:nvSpPr>
          <p:cNvPr id="824" name="Google Shape;824;p56"/>
          <p:cNvSpPr txBox="1"/>
          <p:nvPr/>
        </p:nvSpPr>
        <p:spPr>
          <a:xfrm>
            <a:off x="529275" y="38225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3</a:t>
            </a:r>
            <a:endParaRPr sz="2300"/>
          </a:p>
        </p:txBody>
      </p:sp>
      <p:sp>
        <p:nvSpPr>
          <p:cNvPr id="825" name="Google Shape;825;p56"/>
          <p:cNvSpPr txBox="1"/>
          <p:nvPr/>
        </p:nvSpPr>
        <p:spPr>
          <a:xfrm>
            <a:off x="1554013" y="4166600"/>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2</a:t>
            </a:r>
            <a:endParaRPr sz="2300"/>
          </a:p>
        </p:txBody>
      </p:sp>
      <p:sp>
        <p:nvSpPr>
          <p:cNvPr id="826" name="Google Shape;826;p56"/>
          <p:cNvSpPr txBox="1"/>
          <p:nvPr/>
        </p:nvSpPr>
        <p:spPr>
          <a:xfrm>
            <a:off x="2498200" y="35777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pic>
        <p:nvPicPr>
          <p:cNvPr id="827" name="Google Shape;827;p56"/>
          <p:cNvPicPr preferRelativeResize="0"/>
          <p:nvPr/>
        </p:nvPicPr>
        <p:blipFill>
          <a:blip r:embed="rId4">
            <a:alphaModFix/>
          </a:blip>
          <a:stretch>
            <a:fillRect/>
          </a:stretch>
        </p:blipFill>
        <p:spPr>
          <a:xfrm rot="7566206">
            <a:off x="232605" y="3419053"/>
            <a:ext cx="517892" cy="547845"/>
          </a:xfrm>
          <a:prstGeom prst="rect">
            <a:avLst/>
          </a:prstGeom>
          <a:noFill/>
          <a:ln>
            <a:noFill/>
          </a:ln>
        </p:spPr>
      </p:pic>
      <p:sp>
        <p:nvSpPr>
          <p:cNvPr id="828" name="Google Shape;828;p56"/>
          <p:cNvSpPr txBox="1"/>
          <p:nvPr/>
        </p:nvSpPr>
        <p:spPr>
          <a:xfrm>
            <a:off x="6219925" y="555475"/>
            <a:ext cx="2961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29" name="Google Shape;829;p56"/>
          <p:cNvSpPr txBox="1"/>
          <p:nvPr/>
        </p:nvSpPr>
        <p:spPr>
          <a:xfrm>
            <a:off x="6219925" y="14598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a:t>
            </a:r>
            <a:r>
              <a:rPr lang="en">
                <a:solidFill>
                  <a:schemeClr val="dk2"/>
                </a:solidFill>
              </a:rPr>
              <a:t>nside loop</a:t>
            </a:r>
            <a:endParaRPr>
              <a:solidFill>
                <a:schemeClr val="dk2"/>
              </a:solidFill>
            </a:endParaRPr>
          </a:p>
          <a:p>
            <a:pPr indent="0" lvl="0" marL="0" rtl="0" algn="l">
              <a:spcBef>
                <a:spcPts val="0"/>
              </a:spcBef>
              <a:spcAft>
                <a:spcPts val="0"/>
              </a:spcAft>
              <a:buNone/>
            </a:pPr>
            <a:r>
              <a:rPr lang="en">
                <a:solidFill>
                  <a:schemeClr val="dk2"/>
                </a:solidFill>
              </a:rPr>
              <a:t>eat cookie # 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30" name="Google Shape;830;p56"/>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mph" presetID="8" presetSubtype="0">
                                  <p:stCondLst>
                                    <p:cond delay="0"/>
                                  </p:stCondLst>
                                  <p:childTnLst>
                                    <p:animRot by="-21600000">
                                      <p:cBhvr>
                                        <p:cTn dur="1000" fill="hold"/>
                                        <p:tgtEl>
                                          <p:spTgt spid="827"/>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000"/>
                                        <p:tgtEl>
                                          <p:spTgt spid="818"/>
                                        </p:tgtEl>
                                      </p:cBhvr>
                                    </p:animEffect>
                                  </p:childTnLst>
                                </p:cTn>
                              </p:par>
                              <p:par>
                                <p:cTn fill="hold" nodeType="with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childTnLst>
                          </p:cTn>
                        </p:par>
                        <p:par>
                          <p:cTn fill="hold">
                            <p:stCondLst>
                              <p:cond delay="2000"/>
                            </p:stCondLst>
                            <p:childTnLst>
                              <p:par>
                                <p:cTn fill="hold" nodeType="afterEffect" presetClass="exit" presetID="2" presetSubtype="1">
                                  <p:stCondLst>
                                    <p:cond delay="0"/>
                                  </p:stCondLst>
                                  <p:childTnLst>
                                    <p:anim calcmode="lin" valueType="num">
                                      <p:cBhvr additive="base">
                                        <p:cTn dur="1000"/>
                                        <p:tgtEl>
                                          <p:spTgt spid="819"/>
                                        </p:tgtEl>
                                        <p:attrNameLst>
                                          <p:attrName>ppt_y</p:attrName>
                                        </p:attrNameLst>
                                      </p:cBhvr>
                                      <p:tavLst>
                                        <p:tav fmla="" tm="0">
                                          <p:val>
                                            <p:strVal val="#ppt_y"/>
                                          </p:val>
                                        </p:tav>
                                        <p:tav fmla="" tm="100000">
                                          <p:val>
                                            <p:strVal val="#ppt_y-1"/>
                                          </p:val>
                                        </p:tav>
                                      </p:tavLst>
                                    </p:anim>
                                    <p:set>
                                      <p:cBhvr>
                                        <p:cTn dur="1" fill="hold">
                                          <p:stCondLst>
                                            <p:cond delay="1000"/>
                                          </p:stCondLst>
                                        </p:cTn>
                                        <p:tgtEl>
                                          <p:spTgt spid="819"/>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823"/>
                                        </p:tgtEl>
                                        <p:attrNameLst>
                                          <p:attrName>ppt_y</p:attrName>
                                        </p:attrNameLst>
                                      </p:cBhvr>
                                      <p:tavLst>
                                        <p:tav fmla="" tm="0">
                                          <p:val>
                                            <p:strVal val="#ppt_y"/>
                                          </p:val>
                                        </p:tav>
                                        <p:tav fmla="" tm="100000">
                                          <p:val>
                                            <p:strVal val="#ppt_y-1"/>
                                          </p:val>
                                        </p:tav>
                                      </p:tavLst>
                                    </p:anim>
                                    <p:set>
                                      <p:cBhvr>
                                        <p:cTn dur="1" fill="hold">
                                          <p:stCondLst>
                                            <p:cond delay="1000"/>
                                          </p:stCondLst>
                                        </p:cTn>
                                        <p:tgtEl>
                                          <p:spTgt spid="8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57"/>
          <p:cNvSpPr/>
          <p:nvPr/>
        </p:nvSpPr>
        <p:spPr>
          <a:xfrm rot="4951209">
            <a:off x="3495181" y="1035603"/>
            <a:ext cx="1988823"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7"/>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Loop </a:t>
            </a:r>
            <a:r>
              <a:rPr lang="en">
                <a:solidFill>
                  <a:schemeClr val="accent5"/>
                </a:solidFill>
              </a:rPr>
              <a:t>continue;</a:t>
            </a:r>
            <a:endParaRPr/>
          </a:p>
        </p:txBody>
      </p:sp>
      <p:sp>
        <p:nvSpPr>
          <p:cNvPr id="837" name="Google Shape;837;p57"/>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cookieNum</a:t>
            </a:r>
            <a:r>
              <a:rPr lang="en" sz="1200"/>
              <a:t> &gt; 0</a:t>
            </a:r>
            <a:endParaRPr sz="1200"/>
          </a:p>
        </p:txBody>
      </p:sp>
      <p:sp>
        <p:nvSpPr>
          <p:cNvPr id="838" name="Google Shape;838;p57"/>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7"/>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cookieNum</a:t>
            </a:r>
            <a:endParaRPr sz="800"/>
          </a:p>
        </p:txBody>
      </p:sp>
      <p:sp>
        <p:nvSpPr>
          <p:cNvPr id="840" name="Google Shape;840;p57"/>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841" name="Google Shape;841;p57"/>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842" name="Google Shape;842;p57"/>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7"/>
          <p:cNvSpPr txBox="1"/>
          <p:nvPr/>
        </p:nvSpPr>
        <p:spPr>
          <a:xfrm>
            <a:off x="3885700" y="2492550"/>
            <a:ext cx="1900800" cy="65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look at</a:t>
            </a:r>
            <a:r>
              <a:rPr lang="en">
                <a:solidFill>
                  <a:schemeClr val="dk1"/>
                </a:solidFill>
              </a:rPr>
              <a:t> cookie # 3</a:t>
            </a:r>
            <a:endParaRPr>
              <a:solidFill>
                <a:schemeClr val="dk1"/>
              </a:solidFill>
            </a:endParaRPr>
          </a:p>
          <a:p>
            <a:pPr indent="0" lvl="0" marL="0" rtl="0" algn="ctr">
              <a:lnSpc>
                <a:spcPct val="115000"/>
              </a:lnSpc>
              <a:spcBef>
                <a:spcPts val="0"/>
              </a:spcBef>
              <a:spcAft>
                <a:spcPts val="0"/>
              </a:spcAft>
              <a:buNone/>
            </a:pPr>
            <a:r>
              <a:rPr lang="en">
                <a:solidFill>
                  <a:schemeClr val="dk2"/>
                </a:solidFill>
              </a:rPr>
              <a:t>continue;</a:t>
            </a:r>
            <a:endParaRPr>
              <a:solidFill>
                <a:schemeClr val="dk1"/>
              </a:solidFill>
            </a:endParaRPr>
          </a:p>
        </p:txBody>
      </p:sp>
      <p:pic>
        <p:nvPicPr>
          <p:cNvPr id="844" name="Google Shape;844;p57"/>
          <p:cNvPicPr preferRelativeResize="0"/>
          <p:nvPr/>
        </p:nvPicPr>
        <p:blipFill>
          <a:blip r:embed="rId3">
            <a:alphaModFix/>
          </a:blip>
          <a:stretch>
            <a:fillRect/>
          </a:stretch>
        </p:blipFill>
        <p:spPr>
          <a:xfrm>
            <a:off x="931750" y="2913100"/>
            <a:ext cx="1500149" cy="1078229"/>
          </a:xfrm>
          <a:prstGeom prst="rect">
            <a:avLst/>
          </a:prstGeom>
          <a:noFill/>
          <a:ln>
            <a:noFill/>
          </a:ln>
        </p:spPr>
      </p:pic>
      <p:pic>
        <p:nvPicPr>
          <p:cNvPr id="845" name="Google Shape;845;p57"/>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846" name="Google Shape;846;p57"/>
          <p:cNvPicPr preferRelativeResize="0"/>
          <p:nvPr/>
        </p:nvPicPr>
        <p:blipFill>
          <a:blip r:embed="rId3">
            <a:alphaModFix/>
          </a:blip>
          <a:stretch>
            <a:fillRect/>
          </a:stretch>
        </p:blipFill>
        <p:spPr>
          <a:xfrm>
            <a:off x="1147500" y="3827713"/>
            <a:ext cx="1500149" cy="1078229"/>
          </a:xfrm>
          <a:prstGeom prst="rect">
            <a:avLst/>
          </a:prstGeom>
          <a:noFill/>
          <a:ln>
            <a:noFill/>
          </a:ln>
        </p:spPr>
      </p:pic>
      <p:pic>
        <p:nvPicPr>
          <p:cNvPr id="847" name="Google Shape;847;p57"/>
          <p:cNvPicPr preferRelativeResize="0"/>
          <p:nvPr/>
        </p:nvPicPr>
        <p:blipFill>
          <a:blip r:embed="rId3">
            <a:alphaModFix/>
          </a:blip>
          <a:stretch>
            <a:fillRect/>
          </a:stretch>
        </p:blipFill>
        <p:spPr>
          <a:xfrm>
            <a:off x="1952125" y="3241625"/>
            <a:ext cx="1500149" cy="1078229"/>
          </a:xfrm>
          <a:prstGeom prst="rect">
            <a:avLst/>
          </a:prstGeom>
          <a:noFill/>
          <a:ln>
            <a:noFill/>
          </a:ln>
        </p:spPr>
      </p:pic>
      <p:sp>
        <p:nvSpPr>
          <p:cNvPr id="848" name="Google Shape;848;p57"/>
          <p:cNvSpPr txBox="1"/>
          <p:nvPr/>
        </p:nvSpPr>
        <p:spPr>
          <a:xfrm>
            <a:off x="1366225" y="3150438"/>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4</a:t>
            </a:r>
            <a:endParaRPr sz="2300"/>
          </a:p>
        </p:txBody>
      </p:sp>
      <p:sp>
        <p:nvSpPr>
          <p:cNvPr id="849" name="Google Shape;849;p57"/>
          <p:cNvSpPr txBox="1"/>
          <p:nvPr/>
        </p:nvSpPr>
        <p:spPr>
          <a:xfrm>
            <a:off x="529275" y="38225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3</a:t>
            </a:r>
            <a:endParaRPr sz="2300"/>
          </a:p>
        </p:txBody>
      </p:sp>
      <p:sp>
        <p:nvSpPr>
          <p:cNvPr id="850" name="Google Shape;850;p57"/>
          <p:cNvSpPr txBox="1"/>
          <p:nvPr/>
        </p:nvSpPr>
        <p:spPr>
          <a:xfrm>
            <a:off x="1554013" y="4166600"/>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2</a:t>
            </a:r>
            <a:endParaRPr sz="2300"/>
          </a:p>
        </p:txBody>
      </p:sp>
      <p:sp>
        <p:nvSpPr>
          <p:cNvPr id="851" name="Google Shape;851;p57"/>
          <p:cNvSpPr txBox="1"/>
          <p:nvPr/>
        </p:nvSpPr>
        <p:spPr>
          <a:xfrm>
            <a:off x="2498200" y="35777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pic>
        <p:nvPicPr>
          <p:cNvPr id="852" name="Google Shape;852;p57"/>
          <p:cNvPicPr preferRelativeResize="0"/>
          <p:nvPr/>
        </p:nvPicPr>
        <p:blipFill>
          <a:blip r:embed="rId4">
            <a:alphaModFix/>
          </a:blip>
          <a:stretch>
            <a:fillRect/>
          </a:stretch>
        </p:blipFill>
        <p:spPr>
          <a:xfrm rot="7566206">
            <a:off x="232605" y="3419053"/>
            <a:ext cx="517892" cy="547845"/>
          </a:xfrm>
          <a:prstGeom prst="rect">
            <a:avLst/>
          </a:prstGeom>
          <a:noFill/>
          <a:ln>
            <a:noFill/>
          </a:ln>
        </p:spPr>
      </p:pic>
      <p:sp>
        <p:nvSpPr>
          <p:cNvPr id="853" name="Google Shape;853;p57"/>
          <p:cNvSpPr txBox="1"/>
          <p:nvPr/>
        </p:nvSpPr>
        <p:spPr>
          <a:xfrm>
            <a:off x="6219925" y="555475"/>
            <a:ext cx="2961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54" name="Google Shape;854;p57"/>
          <p:cNvSpPr txBox="1"/>
          <p:nvPr/>
        </p:nvSpPr>
        <p:spPr>
          <a:xfrm>
            <a:off x="6219925" y="14598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55" name="Google Shape;855;p57"/>
          <p:cNvSpPr txBox="1"/>
          <p:nvPr/>
        </p:nvSpPr>
        <p:spPr>
          <a:xfrm>
            <a:off x="6219925" y="19170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look at cookie # 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56" name="Google Shape;856;p57"/>
          <p:cNvSpPr txBox="1"/>
          <p:nvPr/>
        </p:nvSpPr>
        <p:spPr>
          <a:xfrm>
            <a:off x="5560150" y="3916000"/>
            <a:ext cx="3509100" cy="114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0000"/>
                </a:solidFill>
              </a:rPr>
              <a:t>NOTE: </a:t>
            </a:r>
            <a:endParaRPr>
              <a:solidFill>
                <a:srgbClr val="FF0000"/>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2"/>
                </a:solidFill>
              </a:rPr>
              <a:t>continue;</a:t>
            </a:r>
            <a:endParaRPr>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2"/>
                </a:solidFill>
              </a:rPr>
              <a:t> when cookieNum == 3</a:t>
            </a:r>
            <a:endParaRPr>
              <a:solidFill>
                <a:schemeClr val="dk2"/>
              </a:solidFill>
            </a:endParaRPr>
          </a:p>
          <a:p>
            <a:pPr indent="0" lvl="0" marL="0" rtl="0" algn="ctr">
              <a:lnSpc>
                <a:spcPct val="115000"/>
              </a:lnSpc>
              <a:spcBef>
                <a:spcPts val="0"/>
              </a:spcBef>
              <a:spcAft>
                <a:spcPts val="0"/>
              </a:spcAft>
              <a:buNone/>
            </a:pPr>
            <a:r>
              <a:rPr lang="en">
                <a:solidFill>
                  <a:schemeClr val="dk2"/>
                </a:solidFill>
              </a:rPr>
              <a:t>skip eating cookie #3 and go to cookie #2</a:t>
            </a:r>
            <a:endParaRPr>
              <a:solidFill>
                <a:schemeClr val="dk2"/>
              </a:solidFill>
            </a:endParaRPr>
          </a:p>
        </p:txBody>
      </p:sp>
      <p:sp>
        <p:nvSpPr>
          <p:cNvPr id="857" name="Google Shape;857;p57"/>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par>
                                <p:cTn fill="hold" nodeType="withEffect" presetClass="emph" presetID="8" presetSubtype="0">
                                  <p:stCondLst>
                                    <p:cond delay="0"/>
                                  </p:stCondLst>
                                  <p:childTnLst>
                                    <p:animRot by="-21600000">
                                      <p:cBhvr>
                                        <p:cTn dur="1000" fill="hold"/>
                                        <p:tgtEl>
                                          <p:spTgt spid="85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55"/>
                                        </p:tgtEl>
                                        <p:attrNameLst>
                                          <p:attrName>style.visibility</p:attrName>
                                        </p:attrNameLst>
                                      </p:cBhvr>
                                      <p:to>
                                        <p:strVal val="visible"/>
                                      </p:to>
                                    </p:set>
                                    <p:animEffect filter="fade" transition="in">
                                      <p:cBhvr>
                                        <p:cTn dur="1000"/>
                                        <p:tgtEl>
                                          <p:spTgt spid="8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8"/>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8"/>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Loop </a:t>
            </a:r>
            <a:r>
              <a:rPr lang="en">
                <a:solidFill>
                  <a:schemeClr val="accent5"/>
                </a:solidFill>
              </a:rPr>
              <a:t>continue;</a:t>
            </a:r>
            <a:endParaRPr/>
          </a:p>
        </p:txBody>
      </p:sp>
      <p:sp>
        <p:nvSpPr>
          <p:cNvPr id="864" name="Google Shape;864;p58"/>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cookieNum</a:t>
            </a:r>
            <a:r>
              <a:rPr lang="en" sz="1200"/>
              <a:t> &gt; 0</a:t>
            </a:r>
            <a:endParaRPr sz="1200"/>
          </a:p>
        </p:txBody>
      </p:sp>
      <p:sp>
        <p:nvSpPr>
          <p:cNvPr id="865" name="Google Shape;865;p58"/>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8"/>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cookieNum</a:t>
            </a:r>
            <a:endParaRPr sz="800"/>
          </a:p>
        </p:txBody>
      </p:sp>
      <p:sp>
        <p:nvSpPr>
          <p:cNvPr id="867" name="Google Shape;867;p58"/>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868" name="Google Shape;868;p58"/>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2</a:t>
            </a:r>
            <a:endParaRPr sz="1200"/>
          </a:p>
        </p:txBody>
      </p:sp>
      <p:sp>
        <p:nvSpPr>
          <p:cNvPr id="869" name="Google Shape;869;p58"/>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8"/>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eat cookie # 2</a:t>
            </a:r>
            <a:endParaRPr/>
          </a:p>
        </p:txBody>
      </p:sp>
      <p:pic>
        <p:nvPicPr>
          <p:cNvPr id="871" name="Google Shape;871;p58"/>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872" name="Google Shape;872;p58"/>
          <p:cNvPicPr preferRelativeResize="0"/>
          <p:nvPr/>
        </p:nvPicPr>
        <p:blipFill>
          <a:blip r:embed="rId3">
            <a:alphaModFix/>
          </a:blip>
          <a:stretch>
            <a:fillRect/>
          </a:stretch>
        </p:blipFill>
        <p:spPr>
          <a:xfrm>
            <a:off x="1147500" y="3827713"/>
            <a:ext cx="1500149" cy="1078229"/>
          </a:xfrm>
          <a:prstGeom prst="rect">
            <a:avLst/>
          </a:prstGeom>
          <a:noFill/>
          <a:ln>
            <a:noFill/>
          </a:ln>
        </p:spPr>
      </p:pic>
      <p:pic>
        <p:nvPicPr>
          <p:cNvPr id="873" name="Google Shape;873;p58"/>
          <p:cNvPicPr preferRelativeResize="0"/>
          <p:nvPr/>
        </p:nvPicPr>
        <p:blipFill>
          <a:blip r:embed="rId3">
            <a:alphaModFix/>
          </a:blip>
          <a:stretch>
            <a:fillRect/>
          </a:stretch>
        </p:blipFill>
        <p:spPr>
          <a:xfrm>
            <a:off x="1952125" y="3241625"/>
            <a:ext cx="1500149" cy="1078229"/>
          </a:xfrm>
          <a:prstGeom prst="rect">
            <a:avLst/>
          </a:prstGeom>
          <a:noFill/>
          <a:ln>
            <a:noFill/>
          </a:ln>
        </p:spPr>
      </p:pic>
      <p:sp>
        <p:nvSpPr>
          <p:cNvPr id="874" name="Google Shape;874;p58"/>
          <p:cNvSpPr txBox="1"/>
          <p:nvPr/>
        </p:nvSpPr>
        <p:spPr>
          <a:xfrm>
            <a:off x="529275" y="38225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3</a:t>
            </a:r>
            <a:endParaRPr sz="2300"/>
          </a:p>
        </p:txBody>
      </p:sp>
      <p:sp>
        <p:nvSpPr>
          <p:cNvPr id="875" name="Google Shape;875;p58"/>
          <p:cNvSpPr txBox="1"/>
          <p:nvPr/>
        </p:nvSpPr>
        <p:spPr>
          <a:xfrm>
            <a:off x="1554013" y="4166600"/>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2</a:t>
            </a:r>
            <a:endParaRPr sz="2300"/>
          </a:p>
        </p:txBody>
      </p:sp>
      <p:sp>
        <p:nvSpPr>
          <p:cNvPr id="876" name="Google Shape;876;p58"/>
          <p:cNvSpPr txBox="1"/>
          <p:nvPr/>
        </p:nvSpPr>
        <p:spPr>
          <a:xfrm>
            <a:off x="2498200" y="35777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pic>
        <p:nvPicPr>
          <p:cNvPr id="877" name="Google Shape;877;p58"/>
          <p:cNvPicPr preferRelativeResize="0"/>
          <p:nvPr/>
        </p:nvPicPr>
        <p:blipFill>
          <a:blip r:embed="rId4">
            <a:alphaModFix/>
          </a:blip>
          <a:stretch>
            <a:fillRect/>
          </a:stretch>
        </p:blipFill>
        <p:spPr>
          <a:xfrm rot="7566206">
            <a:off x="232605" y="3419053"/>
            <a:ext cx="517892" cy="547845"/>
          </a:xfrm>
          <a:prstGeom prst="rect">
            <a:avLst/>
          </a:prstGeom>
          <a:noFill/>
          <a:ln>
            <a:noFill/>
          </a:ln>
        </p:spPr>
      </p:pic>
      <p:sp>
        <p:nvSpPr>
          <p:cNvPr id="878" name="Google Shape;878;p58"/>
          <p:cNvSpPr txBox="1"/>
          <p:nvPr/>
        </p:nvSpPr>
        <p:spPr>
          <a:xfrm>
            <a:off x="6219925" y="555475"/>
            <a:ext cx="2961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79" name="Google Shape;879;p58"/>
          <p:cNvSpPr txBox="1"/>
          <p:nvPr/>
        </p:nvSpPr>
        <p:spPr>
          <a:xfrm>
            <a:off x="6219925" y="14598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80" name="Google Shape;880;p58"/>
          <p:cNvSpPr txBox="1"/>
          <p:nvPr/>
        </p:nvSpPr>
        <p:spPr>
          <a:xfrm>
            <a:off x="6219925" y="19170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look at cookie # 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81" name="Google Shape;881;p58"/>
          <p:cNvSpPr txBox="1"/>
          <p:nvPr/>
        </p:nvSpPr>
        <p:spPr>
          <a:xfrm>
            <a:off x="6219925" y="23742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882" name="Google Shape;882;p58"/>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62"/>
                                        </p:tgtEl>
                                        <p:attrNameLst>
                                          <p:attrName>style.visibility</p:attrName>
                                        </p:attrNameLst>
                                      </p:cBhvr>
                                      <p:to>
                                        <p:strVal val="visible"/>
                                      </p:to>
                                    </p:set>
                                    <p:animEffect filter="fade" transition="in">
                                      <p:cBhvr>
                                        <p:cTn dur="1000"/>
                                        <p:tgtEl>
                                          <p:spTgt spid="862"/>
                                        </p:tgtEl>
                                      </p:cBhvr>
                                    </p:animEffect>
                                  </p:childTnLst>
                                </p:cTn>
                              </p:par>
                              <p:par>
                                <p:cTn fill="hold" nodeType="withEffect" presetClass="emph" presetID="8" presetSubtype="0">
                                  <p:stCondLst>
                                    <p:cond delay="0"/>
                                  </p:stCondLst>
                                  <p:childTnLst>
                                    <p:animRot by="-21600000">
                                      <p:cBhvr>
                                        <p:cTn dur="1000" fill="hold"/>
                                        <p:tgtEl>
                                          <p:spTgt spid="877"/>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par>
                                <p:cTn fill="hold" nodeType="withEffect" presetClass="entr" presetID="10" presetSubtype="0">
                                  <p:stCondLst>
                                    <p:cond delay="0"/>
                                  </p:stCondLst>
                                  <p:childTnLst>
                                    <p:set>
                                      <p:cBhvr>
                                        <p:cTn dur="1" fill="hold">
                                          <p:stCondLst>
                                            <p:cond delay="0"/>
                                          </p:stCondLst>
                                        </p:cTn>
                                        <p:tgtEl>
                                          <p:spTgt spid="881"/>
                                        </p:tgtEl>
                                        <p:attrNameLst>
                                          <p:attrName>style.visibility</p:attrName>
                                        </p:attrNameLst>
                                      </p:cBhvr>
                                      <p:to>
                                        <p:strVal val="visible"/>
                                      </p:to>
                                    </p:set>
                                    <p:animEffect filter="fade" transition="in">
                                      <p:cBhvr>
                                        <p:cTn dur="1000"/>
                                        <p:tgtEl>
                                          <p:spTgt spid="881"/>
                                        </p:tgtEl>
                                      </p:cBhvr>
                                    </p:animEffect>
                                  </p:childTnLst>
                                </p:cTn>
                              </p:par>
                            </p:childTnLst>
                          </p:cTn>
                        </p:par>
                        <p:par>
                          <p:cTn fill="hold">
                            <p:stCondLst>
                              <p:cond delay="2000"/>
                            </p:stCondLst>
                            <p:childTnLst>
                              <p:par>
                                <p:cTn fill="hold" nodeType="afterEffect" presetClass="exit" presetID="2" presetSubtype="1">
                                  <p:stCondLst>
                                    <p:cond delay="0"/>
                                  </p:stCondLst>
                                  <p:childTnLst>
                                    <p:anim calcmode="lin" valueType="num">
                                      <p:cBhvr additive="base">
                                        <p:cTn dur="1000"/>
                                        <p:tgtEl>
                                          <p:spTgt spid="875"/>
                                        </p:tgtEl>
                                        <p:attrNameLst>
                                          <p:attrName>ppt_y</p:attrName>
                                        </p:attrNameLst>
                                      </p:cBhvr>
                                      <p:tavLst>
                                        <p:tav fmla="" tm="0">
                                          <p:val>
                                            <p:strVal val="#ppt_y"/>
                                          </p:val>
                                        </p:tav>
                                        <p:tav fmla="" tm="100000">
                                          <p:val>
                                            <p:strVal val="#ppt_y-1"/>
                                          </p:val>
                                        </p:tav>
                                      </p:tavLst>
                                    </p:anim>
                                    <p:set>
                                      <p:cBhvr>
                                        <p:cTn dur="1" fill="hold">
                                          <p:stCondLst>
                                            <p:cond delay="1000"/>
                                          </p:stCondLst>
                                        </p:cTn>
                                        <p:tgtEl>
                                          <p:spTgt spid="875"/>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872"/>
                                        </p:tgtEl>
                                        <p:attrNameLst>
                                          <p:attrName>ppt_y</p:attrName>
                                        </p:attrNameLst>
                                      </p:cBhvr>
                                      <p:tavLst>
                                        <p:tav fmla="" tm="0">
                                          <p:val>
                                            <p:strVal val="#ppt_y"/>
                                          </p:val>
                                        </p:tav>
                                        <p:tav fmla="" tm="100000">
                                          <p:val>
                                            <p:strVal val="#ppt_y-1"/>
                                          </p:val>
                                        </p:tav>
                                      </p:tavLst>
                                    </p:anim>
                                    <p:set>
                                      <p:cBhvr>
                                        <p:cTn dur="1" fill="hold">
                                          <p:stCondLst>
                                            <p:cond delay="1000"/>
                                          </p:stCondLst>
                                        </p:cTn>
                                        <p:tgtEl>
                                          <p:spTgt spid="8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59"/>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9"/>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Loop </a:t>
            </a:r>
            <a:r>
              <a:rPr lang="en">
                <a:solidFill>
                  <a:schemeClr val="accent5"/>
                </a:solidFill>
              </a:rPr>
              <a:t>continue;</a:t>
            </a:r>
            <a:endParaRPr/>
          </a:p>
        </p:txBody>
      </p:sp>
      <p:sp>
        <p:nvSpPr>
          <p:cNvPr id="889" name="Google Shape;889;p59"/>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cookieNum</a:t>
            </a:r>
            <a:r>
              <a:rPr lang="en" sz="1200"/>
              <a:t> &gt; 0</a:t>
            </a:r>
            <a:endParaRPr sz="1200"/>
          </a:p>
        </p:txBody>
      </p:sp>
      <p:sp>
        <p:nvSpPr>
          <p:cNvPr id="890" name="Google Shape;890;p59"/>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9"/>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cookieNum</a:t>
            </a:r>
            <a:endParaRPr sz="800"/>
          </a:p>
        </p:txBody>
      </p:sp>
      <p:sp>
        <p:nvSpPr>
          <p:cNvPr id="892" name="Google Shape;892;p59"/>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893" name="Google Shape;893;p59"/>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894" name="Google Shape;894;p59"/>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9"/>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eat cookie # 1</a:t>
            </a:r>
            <a:endParaRPr/>
          </a:p>
        </p:txBody>
      </p:sp>
      <p:pic>
        <p:nvPicPr>
          <p:cNvPr id="896" name="Google Shape;896;p59"/>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897" name="Google Shape;897;p59"/>
          <p:cNvPicPr preferRelativeResize="0"/>
          <p:nvPr/>
        </p:nvPicPr>
        <p:blipFill>
          <a:blip r:embed="rId3">
            <a:alphaModFix/>
          </a:blip>
          <a:stretch>
            <a:fillRect/>
          </a:stretch>
        </p:blipFill>
        <p:spPr>
          <a:xfrm>
            <a:off x="1952125" y="3241625"/>
            <a:ext cx="1500149" cy="1078229"/>
          </a:xfrm>
          <a:prstGeom prst="rect">
            <a:avLst/>
          </a:prstGeom>
          <a:noFill/>
          <a:ln>
            <a:noFill/>
          </a:ln>
        </p:spPr>
      </p:pic>
      <p:sp>
        <p:nvSpPr>
          <p:cNvPr id="898" name="Google Shape;898;p59"/>
          <p:cNvSpPr txBox="1"/>
          <p:nvPr/>
        </p:nvSpPr>
        <p:spPr>
          <a:xfrm>
            <a:off x="529275" y="38225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3</a:t>
            </a:r>
            <a:endParaRPr sz="2300"/>
          </a:p>
        </p:txBody>
      </p:sp>
      <p:sp>
        <p:nvSpPr>
          <p:cNvPr id="899" name="Google Shape;899;p59"/>
          <p:cNvSpPr txBox="1"/>
          <p:nvPr/>
        </p:nvSpPr>
        <p:spPr>
          <a:xfrm>
            <a:off x="2498200" y="35777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pic>
        <p:nvPicPr>
          <p:cNvPr id="900" name="Google Shape;900;p59"/>
          <p:cNvPicPr preferRelativeResize="0"/>
          <p:nvPr/>
        </p:nvPicPr>
        <p:blipFill>
          <a:blip r:embed="rId4">
            <a:alphaModFix/>
          </a:blip>
          <a:stretch>
            <a:fillRect/>
          </a:stretch>
        </p:blipFill>
        <p:spPr>
          <a:xfrm rot="7566206">
            <a:off x="232605" y="3419053"/>
            <a:ext cx="517892" cy="547845"/>
          </a:xfrm>
          <a:prstGeom prst="rect">
            <a:avLst/>
          </a:prstGeom>
          <a:noFill/>
          <a:ln>
            <a:noFill/>
          </a:ln>
        </p:spPr>
      </p:pic>
      <p:sp>
        <p:nvSpPr>
          <p:cNvPr id="901" name="Google Shape;901;p59"/>
          <p:cNvSpPr txBox="1"/>
          <p:nvPr/>
        </p:nvSpPr>
        <p:spPr>
          <a:xfrm>
            <a:off x="6219925" y="555475"/>
            <a:ext cx="2961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02" name="Google Shape;902;p59"/>
          <p:cNvSpPr txBox="1"/>
          <p:nvPr/>
        </p:nvSpPr>
        <p:spPr>
          <a:xfrm>
            <a:off x="6219925" y="14598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03" name="Google Shape;903;p59"/>
          <p:cNvSpPr txBox="1"/>
          <p:nvPr/>
        </p:nvSpPr>
        <p:spPr>
          <a:xfrm>
            <a:off x="6219925" y="19170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look at cookie # 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04" name="Google Shape;904;p59"/>
          <p:cNvSpPr txBox="1"/>
          <p:nvPr/>
        </p:nvSpPr>
        <p:spPr>
          <a:xfrm>
            <a:off x="6219925" y="23742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05" name="Google Shape;905;p59"/>
          <p:cNvSpPr txBox="1"/>
          <p:nvPr/>
        </p:nvSpPr>
        <p:spPr>
          <a:xfrm>
            <a:off x="6219925" y="28314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1</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06" name="Google Shape;906;p59"/>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par>
                                <p:cTn fill="hold" nodeType="withEffect" presetClass="emph" presetID="8" presetSubtype="0">
                                  <p:stCondLst>
                                    <p:cond delay="0"/>
                                  </p:stCondLst>
                                  <p:childTnLst>
                                    <p:animRot by="-21600000">
                                      <p:cBhvr>
                                        <p:cTn dur="1000" fill="hold"/>
                                        <p:tgtEl>
                                          <p:spTgt spid="900"/>
                                        </p:tgtEl>
                                        <p:attrNameLst>
                                          <p:attrName>r</p:attrName>
                                        </p:attrNameLst>
                                      </p:cBhvr>
                                    </p:animRo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par>
                                <p:cTn fill="hold" nodeType="with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par>
                          <p:cTn fill="hold">
                            <p:stCondLst>
                              <p:cond delay="2000"/>
                            </p:stCondLst>
                            <p:childTnLst>
                              <p:par>
                                <p:cTn fill="hold" nodeType="afterEffect" presetClass="exit" presetID="2" presetSubtype="1">
                                  <p:stCondLst>
                                    <p:cond delay="0"/>
                                  </p:stCondLst>
                                  <p:childTnLst>
                                    <p:anim calcmode="lin" valueType="num">
                                      <p:cBhvr additive="base">
                                        <p:cTn dur="1000"/>
                                        <p:tgtEl>
                                          <p:spTgt spid="897"/>
                                        </p:tgtEl>
                                        <p:attrNameLst>
                                          <p:attrName>ppt_y</p:attrName>
                                        </p:attrNameLst>
                                      </p:cBhvr>
                                      <p:tavLst>
                                        <p:tav fmla="" tm="0">
                                          <p:val>
                                            <p:strVal val="#ppt_y"/>
                                          </p:val>
                                        </p:tav>
                                        <p:tav fmla="" tm="100000">
                                          <p:val>
                                            <p:strVal val="#ppt_y-1"/>
                                          </p:val>
                                        </p:tav>
                                      </p:tavLst>
                                    </p:anim>
                                    <p:set>
                                      <p:cBhvr>
                                        <p:cTn dur="1" fill="hold">
                                          <p:stCondLst>
                                            <p:cond delay="1000"/>
                                          </p:stCondLst>
                                        </p:cTn>
                                        <p:tgtEl>
                                          <p:spTgt spid="897"/>
                                        </p:tgtEl>
                                        <p:attrNameLst>
                                          <p:attrName>style.visibility</p:attrName>
                                        </p:attrNameLst>
                                      </p:cBhvr>
                                      <p:to>
                                        <p:strVal val="hidden"/>
                                      </p:to>
                                    </p:set>
                                  </p:childTnLst>
                                </p:cTn>
                              </p:par>
                              <p:par>
                                <p:cTn fill="hold" nodeType="withEffect" presetClass="exit" presetID="2" presetSubtype="1">
                                  <p:stCondLst>
                                    <p:cond delay="0"/>
                                  </p:stCondLst>
                                  <p:childTnLst>
                                    <p:anim calcmode="lin" valueType="num">
                                      <p:cBhvr additive="base">
                                        <p:cTn dur="1000"/>
                                        <p:tgtEl>
                                          <p:spTgt spid="899"/>
                                        </p:tgtEl>
                                        <p:attrNameLst>
                                          <p:attrName>ppt_y</p:attrName>
                                        </p:attrNameLst>
                                      </p:cBhvr>
                                      <p:tavLst>
                                        <p:tav fmla="" tm="0">
                                          <p:val>
                                            <p:strVal val="#ppt_y"/>
                                          </p:val>
                                        </p:tav>
                                        <p:tav fmla="" tm="100000">
                                          <p:val>
                                            <p:strVal val="#ppt_y-1"/>
                                          </p:val>
                                        </p:tav>
                                      </p:tavLst>
                                    </p:anim>
                                    <p:set>
                                      <p:cBhvr>
                                        <p:cTn dur="1" fill="hold">
                                          <p:stCondLst>
                                            <p:cond delay="1000"/>
                                          </p:stCondLst>
                                        </p:cTn>
                                        <p:tgtEl>
                                          <p:spTgt spid="8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0"/>
          <p:cNvSpPr/>
          <p:nvPr/>
        </p:nvSpPr>
        <p:spPr>
          <a:xfrm rot="5400000">
            <a:off x="5040625" y="2310600"/>
            <a:ext cx="1844100" cy="5223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0"/>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Loop </a:t>
            </a:r>
            <a:r>
              <a:rPr lang="en">
                <a:solidFill>
                  <a:schemeClr val="accent5"/>
                </a:solidFill>
              </a:rPr>
              <a:t>continue;</a:t>
            </a:r>
            <a:endParaRPr/>
          </a:p>
        </p:txBody>
      </p:sp>
      <p:sp>
        <p:nvSpPr>
          <p:cNvPr id="913" name="Google Shape;913;p60"/>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cookieNum</a:t>
            </a:r>
            <a:r>
              <a:rPr lang="en" sz="1200"/>
              <a:t> &gt; 0</a:t>
            </a:r>
            <a:endParaRPr sz="1200"/>
          </a:p>
        </p:txBody>
      </p:sp>
      <p:sp>
        <p:nvSpPr>
          <p:cNvPr id="914" name="Google Shape;914;p60"/>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0"/>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1"/>
                </a:solidFill>
              </a:rPr>
              <a:t>cookieNum</a:t>
            </a:r>
            <a:endParaRPr sz="800"/>
          </a:p>
        </p:txBody>
      </p:sp>
      <p:sp>
        <p:nvSpPr>
          <p:cNvPr id="916" name="Google Shape;916;p60"/>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917" name="Google Shape;917;p60"/>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0</a:t>
            </a:r>
            <a:endParaRPr sz="1200"/>
          </a:p>
        </p:txBody>
      </p:sp>
      <p:sp>
        <p:nvSpPr>
          <p:cNvPr id="918" name="Google Shape;918;p60"/>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9" name="Google Shape;919;p60"/>
          <p:cNvPicPr preferRelativeResize="0"/>
          <p:nvPr/>
        </p:nvPicPr>
        <p:blipFill>
          <a:blip r:embed="rId3">
            <a:alphaModFix/>
          </a:blip>
          <a:stretch>
            <a:fillRect/>
          </a:stretch>
        </p:blipFill>
        <p:spPr>
          <a:xfrm>
            <a:off x="94800" y="3486413"/>
            <a:ext cx="1500149" cy="1078229"/>
          </a:xfrm>
          <a:prstGeom prst="rect">
            <a:avLst/>
          </a:prstGeom>
          <a:noFill/>
          <a:ln>
            <a:noFill/>
          </a:ln>
        </p:spPr>
      </p:pic>
      <p:sp>
        <p:nvSpPr>
          <p:cNvPr id="920" name="Google Shape;920;p60"/>
          <p:cNvSpPr txBox="1"/>
          <p:nvPr/>
        </p:nvSpPr>
        <p:spPr>
          <a:xfrm>
            <a:off x="529275" y="3822575"/>
            <a:ext cx="6312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3</a:t>
            </a:r>
            <a:endParaRPr sz="2300"/>
          </a:p>
        </p:txBody>
      </p:sp>
      <p:pic>
        <p:nvPicPr>
          <p:cNvPr id="921" name="Google Shape;921;p60"/>
          <p:cNvPicPr preferRelativeResize="0"/>
          <p:nvPr/>
        </p:nvPicPr>
        <p:blipFill>
          <a:blip r:embed="rId4">
            <a:alphaModFix/>
          </a:blip>
          <a:stretch>
            <a:fillRect/>
          </a:stretch>
        </p:blipFill>
        <p:spPr>
          <a:xfrm rot="7566206">
            <a:off x="232605" y="3419053"/>
            <a:ext cx="517892" cy="547845"/>
          </a:xfrm>
          <a:prstGeom prst="rect">
            <a:avLst/>
          </a:prstGeom>
          <a:noFill/>
          <a:ln>
            <a:noFill/>
          </a:ln>
        </p:spPr>
      </p:pic>
      <p:sp>
        <p:nvSpPr>
          <p:cNvPr id="922" name="Google Shape;922;p60"/>
          <p:cNvSpPr txBox="1"/>
          <p:nvPr/>
        </p:nvSpPr>
        <p:spPr>
          <a:xfrm>
            <a:off x="6219925" y="555475"/>
            <a:ext cx="2961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23" name="Google Shape;923;p60"/>
          <p:cNvSpPr txBox="1"/>
          <p:nvPr/>
        </p:nvSpPr>
        <p:spPr>
          <a:xfrm>
            <a:off x="6219925" y="14598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24" name="Google Shape;924;p60"/>
          <p:cNvSpPr txBox="1"/>
          <p:nvPr/>
        </p:nvSpPr>
        <p:spPr>
          <a:xfrm>
            <a:off x="6219925" y="19170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look at cookie # 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25" name="Google Shape;925;p60"/>
          <p:cNvSpPr txBox="1"/>
          <p:nvPr/>
        </p:nvSpPr>
        <p:spPr>
          <a:xfrm>
            <a:off x="6219925" y="23742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26" name="Google Shape;926;p60"/>
          <p:cNvSpPr txBox="1"/>
          <p:nvPr/>
        </p:nvSpPr>
        <p:spPr>
          <a:xfrm>
            <a:off x="6219925" y="28314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1</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27" name="Google Shape;927;p60"/>
          <p:cNvSpPr txBox="1"/>
          <p:nvPr/>
        </p:nvSpPr>
        <p:spPr>
          <a:xfrm>
            <a:off x="6219925" y="3409074"/>
            <a:ext cx="296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done eating cookies</a:t>
            </a:r>
            <a:endParaRPr>
              <a:solidFill>
                <a:schemeClr val="dk2"/>
              </a:solidFill>
            </a:endParaRPr>
          </a:p>
        </p:txBody>
      </p:sp>
      <p:sp>
        <p:nvSpPr>
          <p:cNvPr id="928" name="Google Shape;928;p60"/>
          <p:cNvSpPr txBox="1"/>
          <p:nvPr/>
        </p:nvSpPr>
        <p:spPr>
          <a:xfrm>
            <a:off x="3885700" y="3420325"/>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do not re-enter loop</a:t>
            </a:r>
            <a:endParaRPr/>
          </a:p>
        </p:txBody>
      </p:sp>
      <p:sp>
        <p:nvSpPr>
          <p:cNvPr id="929" name="Google Shape;929;p60"/>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2000"/>
                                        <p:tgtEl>
                                          <p:spTgt spid="911"/>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Iteration Example Loop </a:t>
            </a:r>
            <a:r>
              <a:rPr lang="en">
                <a:solidFill>
                  <a:schemeClr val="accent5"/>
                </a:solidFill>
              </a:rPr>
              <a:t>continue;</a:t>
            </a:r>
            <a:endParaRPr/>
          </a:p>
        </p:txBody>
      </p:sp>
      <p:sp>
        <p:nvSpPr>
          <p:cNvPr id="935" name="Google Shape;935;p61"/>
          <p:cNvSpPr txBox="1"/>
          <p:nvPr/>
        </p:nvSpPr>
        <p:spPr>
          <a:xfrm>
            <a:off x="388375" y="1091375"/>
            <a:ext cx="5570100" cy="384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rPr>
              <a:t>for</a:t>
            </a:r>
            <a:r>
              <a:rPr lang="en" sz="1600">
                <a:solidFill>
                  <a:schemeClr val="dk1"/>
                </a:solidFill>
              </a:rPr>
              <a:t>( int cookieNum=5; cookieNum&gt;0; cookieNum-- ){</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    System.out.println("inside loop");</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    </a:t>
            </a:r>
            <a:r>
              <a:rPr b="1" lang="en" sz="1600">
                <a:solidFill>
                  <a:schemeClr val="dk1"/>
                </a:solidFill>
              </a:rPr>
              <a:t>if</a:t>
            </a:r>
            <a:r>
              <a:rPr lang="en" sz="1600">
                <a:solidFill>
                  <a:schemeClr val="dk1"/>
                </a:solidFill>
              </a:rPr>
              <a:t>(cookieNum==3){</a:t>
            </a:r>
            <a:endParaRPr sz="1600">
              <a:solidFill>
                <a:schemeClr val="dk1"/>
              </a:solidFill>
            </a:endParaRPr>
          </a:p>
          <a:p>
            <a:pPr indent="457200" lvl="0" marL="0" rtl="0" algn="l">
              <a:lnSpc>
                <a:spcPct val="150000"/>
              </a:lnSpc>
              <a:spcBef>
                <a:spcPts val="0"/>
              </a:spcBef>
              <a:spcAft>
                <a:spcPts val="0"/>
              </a:spcAft>
              <a:buNone/>
            </a:pPr>
            <a:r>
              <a:rPr lang="en" sz="1600">
                <a:solidFill>
                  <a:schemeClr val="dk1"/>
                </a:solidFill>
              </a:rPr>
              <a:t>System.out.println("look at cookie # "+cookieNum);</a:t>
            </a:r>
            <a:endParaRPr sz="1600">
              <a:solidFill>
                <a:schemeClr val="dk1"/>
              </a:solidFill>
            </a:endParaRPr>
          </a:p>
          <a:p>
            <a:pPr indent="457200" lvl="0" marL="0" rtl="0" algn="l">
              <a:lnSpc>
                <a:spcPct val="150000"/>
              </a:lnSpc>
              <a:spcBef>
                <a:spcPts val="0"/>
              </a:spcBef>
              <a:spcAft>
                <a:spcPts val="0"/>
              </a:spcAft>
              <a:buNone/>
            </a:pPr>
            <a:r>
              <a:rPr b="1" lang="en" sz="1600">
                <a:solidFill>
                  <a:schemeClr val="dk1"/>
                </a:solidFill>
              </a:rPr>
              <a:t>continue;</a:t>
            </a:r>
            <a:r>
              <a:rPr lang="en" sz="1600">
                <a:solidFill>
                  <a:schemeClr val="dk1"/>
                </a:solidFill>
              </a:rPr>
              <a:t>//do not eat cookie #3 skip to next value</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    }</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   System.out.println("eat cookie # "+cookieNum);</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a:t>
            </a:r>
            <a:endParaRPr sz="1600">
              <a:solidFill>
                <a:schemeClr val="dk1"/>
              </a:solidFill>
            </a:endParaRPr>
          </a:p>
          <a:p>
            <a:pPr indent="0" lvl="0" marL="0" rtl="0" algn="l">
              <a:lnSpc>
                <a:spcPct val="150000"/>
              </a:lnSpc>
              <a:spcBef>
                <a:spcPts val="0"/>
              </a:spcBef>
              <a:spcAft>
                <a:spcPts val="0"/>
              </a:spcAft>
              <a:buNone/>
            </a:pPr>
            <a:r>
              <a:rPr lang="en" sz="1600">
                <a:solidFill>
                  <a:schemeClr val="dk1"/>
                </a:solidFill>
              </a:rPr>
              <a:t>System.out.println("done eating cookies");</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p:txBody>
      </p:sp>
      <p:sp>
        <p:nvSpPr>
          <p:cNvPr id="936" name="Google Shape;936;p61"/>
          <p:cNvSpPr txBox="1"/>
          <p:nvPr/>
        </p:nvSpPr>
        <p:spPr>
          <a:xfrm>
            <a:off x="6219925" y="555475"/>
            <a:ext cx="2961300" cy="23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Output: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5</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37" name="Google Shape;937;p61"/>
          <p:cNvSpPr txBox="1"/>
          <p:nvPr/>
        </p:nvSpPr>
        <p:spPr>
          <a:xfrm>
            <a:off x="6219925" y="14598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4</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38" name="Google Shape;938;p61"/>
          <p:cNvSpPr txBox="1"/>
          <p:nvPr/>
        </p:nvSpPr>
        <p:spPr>
          <a:xfrm>
            <a:off x="6219925" y="19170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look at cookie # 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39" name="Google Shape;939;p61"/>
          <p:cNvSpPr txBox="1"/>
          <p:nvPr/>
        </p:nvSpPr>
        <p:spPr>
          <a:xfrm>
            <a:off x="6219925" y="23742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40" name="Google Shape;940;p61"/>
          <p:cNvSpPr txBox="1"/>
          <p:nvPr/>
        </p:nvSpPr>
        <p:spPr>
          <a:xfrm>
            <a:off x="6219925" y="2831425"/>
            <a:ext cx="2961300" cy="7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inside loop</a:t>
            </a:r>
            <a:endParaRPr>
              <a:solidFill>
                <a:schemeClr val="dk2"/>
              </a:solidFill>
            </a:endParaRPr>
          </a:p>
          <a:p>
            <a:pPr indent="0" lvl="0" marL="0" rtl="0" algn="l">
              <a:spcBef>
                <a:spcPts val="0"/>
              </a:spcBef>
              <a:spcAft>
                <a:spcPts val="0"/>
              </a:spcAft>
              <a:buNone/>
            </a:pPr>
            <a:r>
              <a:rPr lang="en">
                <a:solidFill>
                  <a:schemeClr val="dk2"/>
                </a:solidFill>
              </a:rPr>
              <a:t>eat cookie # 1</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41" name="Google Shape;941;p61"/>
          <p:cNvSpPr txBox="1"/>
          <p:nvPr/>
        </p:nvSpPr>
        <p:spPr>
          <a:xfrm>
            <a:off x="6219925" y="3409074"/>
            <a:ext cx="296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done eating cookies</a:t>
            </a:r>
            <a:endParaRPr>
              <a:solidFill>
                <a:schemeClr val="dk2"/>
              </a:solidFill>
            </a:endParaRPr>
          </a:p>
        </p:txBody>
      </p:sp>
      <p:sp>
        <p:nvSpPr>
          <p:cNvPr id="942" name="Google Shape;942;p61"/>
          <p:cNvSpPr txBox="1"/>
          <p:nvPr/>
        </p:nvSpPr>
        <p:spPr>
          <a:xfrm>
            <a:off x="6223825" y="580102"/>
            <a:ext cx="2831700" cy="322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1"/>
          <p:cNvSpPr txBox="1"/>
          <p:nvPr/>
        </p:nvSpPr>
        <p:spPr>
          <a:xfrm>
            <a:off x="5029199" y="3916000"/>
            <a:ext cx="4040100" cy="114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0000"/>
                </a:solidFill>
              </a:rPr>
              <a:t>NOTE: </a:t>
            </a:r>
            <a:endParaRPr>
              <a:solidFill>
                <a:srgbClr val="FF0000"/>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2"/>
                </a:solidFill>
              </a:rPr>
              <a:t>continue;</a:t>
            </a:r>
            <a:endParaRPr>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a:solidFill>
                  <a:schemeClr val="dk2"/>
                </a:solidFill>
              </a:rPr>
              <a:t> when cookieNum == 3</a:t>
            </a:r>
            <a:endParaRPr>
              <a:solidFill>
                <a:schemeClr val="dk2"/>
              </a:solidFill>
            </a:endParaRPr>
          </a:p>
          <a:p>
            <a:pPr indent="0" lvl="0" marL="0" rtl="0" algn="ctr">
              <a:lnSpc>
                <a:spcPct val="115000"/>
              </a:lnSpc>
              <a:spcBef>
                <a:spcPts val="0"/>
              </a:spcBef>
              <a:spcAft>
                <a:spcPts val="0"/>
              </a:spcAft>
              <a:buNone/>
            </a:pPr>
            <a:r>
              <a:rPr lang="en">
                <a:solidFill>
                  <a:schemeClr val="dk2"/>
                </a:solidFill>
              </a:rPr>
              <a:t>skip eating cookie #3 and go to cookie #2</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Eating Cookies</a:t>
            </a:r>
            <a:endParaRPr/>
          </a:p>
        </p:txBody>
      </p:sp>
      <p:sp>
        <p:nvSpPr>
          <p:cNvPr id="104" name="Google Shape;104;p17"/>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105" name="Google Shape;105;p17"/>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numCookies</a:t>
            </a:r>
            <a:endParaRPr sz="800"/>
          </a:p>
        </p:txBody>
      </p:sp>
      <p:sp>
        <p:nvSpPr>
          <p:cNvPr id="107" name="Google Shape;107;p17"/>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108" name="Google Shape;108;p17"/>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1</a:t>
            </a:r>
            <a:endParaRPr sz="1200"/>
          </a:p>
        </p:txBody>
      </p:sp>
      <p:sp>
        <p:nvSpPr>
          <p:cNvPr id="109" name="Google Shape;109;p17"/>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Eat a cookie</a:t>
            </a:r>
            <a:endParaRPr/>
          </a:p>
        </p:txBody>
      </p:sp>
      <p:pic>
        <p:nvPicPr>
          <p:cNvPr id="111" name="Google Shape;111;p17"/>
          <p:cNvPicPr preferRelativeResize="0"/>
          <p:nvPr/>
        </p:nvPicPr>
        <p:blipFill>
          <a:blip r:embed="rId3">
            <a:alphaModFix/>
          </a:blip>
          <a:stretch>
            <a:fillRect/>
          </a:stretch>
        </p:blipFill>
        <p:spPr>
          <a:xfrm>
            <a:off x="942750" y="2913100"/>
            <a:ext cx="1500149" cy="1078229"/>
          </a:xfrm>
          <a:prstGeom prst="rect">
            <a:avLst/>
          </a:prstGeom>
          <a:noFill/>
          <a:ln>
            <a:noFill/>
          </a:ln>
        </p:spPr>
      </p:pic>
      <p:sp>
        <p:nvSpPr>
          <p:cNvPr id="112" name="Google Shape;112;p17"/>
          <p:cNvSpPr txBox="1"/>
          <p:nvPr/>
        </p:nvSpPr>
        <p:spPr>
          <a:xfrm>
            <a:off x="2182800" y="173380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numCookies--</a:t>
            </a:r>
            <a:endParaRPr/>
          </a:p>
        </p:txBody>
      </p:sp>
      <p:sp>
        <p:nvSpPr>
          <p:cNvPr id="113" name="Google Shape;113;p17"/>
          <p:cNvSpPr txBox="1"/>
          <p:nvPr/>
        </p:nvSpPr>
        <p:spPr>
          <a:xfrm>
            <a:off x="828989" y="1997274"/>
            <a:ext cx="452700" cy="25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0</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xit" presetID="2" presetSubtype="1">
                                  <p:stCondLst>
                                    <p:cond delay="0"/>
                                  </p:stCondLst>
                                  <p:childTnLst>
                                    <p:anim calcmode="lin" valueType="num">
                                      <p:cBhvr additive="base">
                                        <p:cTn dur="1000"/>
                                        <p:tgtEl>
                                          <p:spTgt spid="111"/>
                                        </p:tgtEl>
                                        <p:attrNameLst>
                                          <p:attrName>ppt_y</p:attrName>
                                        </p:attrNameLst>
                                      </p:cBhvr>
                                      <p:tavLst>
                                        <p:tav fmla="" tm="0">
                                          <p:val>
                                            <p:strVal val="#ppt_y"/>
                                          </p:val>
                                        </p:tav>
                                        <p:tav fmla="" tm="100000">
                                          <p:val>
                                            <p:strVal val="#ppt_y-1"/>
                                          </p:val>
                                        </p:tav>
                                      </p:tavLst>
                                    </p:anim>
                                    <p:set>
                                      <p:cBhvr>
                                        <p:cTn dur="1" fill="hold">
                                          <p:stCondLst>
                                            <p:cond delay="1000"/>
                                          </p:stCondLst>
                                        </p:cTn>
                                        <p:tgtEl>
                                          <p:spTgt spid="11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7" name="Shape 947"/>
        <p:cNvGrpSpPr/>
        <p:nvPr/>
      </p:nvGrpSpPr>
      <p:grpSpPr>
        <a:xfrm>
          <a:off x="0" y="0"/>
          <a:ext cx="0" cy="0"/>
          <a:chOff x="0" y="0"/>
          <a:chExt cx="0" cy="0"/>
        </a:xfrm>
      </p:grpSpPr>
      <p:sp>
        <p:nvSpPr>
          <p:cNvPr id="948" name="Google Shape;948;p62"/>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 </a:t>
            </a:r>
            <a:endParaRPr/>
          </a:p>
        </p:txBody>
      </p:sp>
      <p:sp>
        <p:nvSpPr>
          <p:cNvPr id="949" name="Google Shape;949;p62"/>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50" name="Google Shape;950;p62"/>
          <p:cNvSpPr txBox="1"/>
          <p:nvPr/>
        </p:nvSpPr>
        <p:spPr>
          <a:xfrm>
            <a:off x="423150" y="1327425"/>
            <a:ext cx="80472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Use a loop to count from 5 down to 1 inclusive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Print “</a:t>
            </a:r>
            <a:r>
              <a:rPr lang="en" sz="1200">
                <a:solidFill>
                  <a:schemeClr val="dk2"/>
                </a:solidFill>
              </a:rPr>
              <a:t>Let's count down</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Repeatedly print the number of seconds left</a:t>
            </a:r>
            <a:endParaRPr sz="1200">
              <a:solidFill>
                <a:schemeClr val="dk1"/>
              </a:solidFill>
            </a:endParaRPr>
          </a:p>
          <a:p>
            <a:pPr indent="-304800" lvl="0" marL="457200" rtl="0" algn="l">
              <a:spcBef>
                <a:spcPts val="0"/>
              </a:spcBef>
              <a:spcAft>
                <a:spcPts val="0"/>
              </a:spcAft>
              <a:buSzPts val="1200"/>
              <a:buChar char="●"/>
            </a:pPr>
            <a:r>
              <a:rPr lang="en" sz="1200"/>
              <a:t>Print “</a:t>
            </a:r>
            <a:r>
              <a:rPr lang="en" sz="1200">
                <a:solidFill>
                  <a:schemeClr val="dk2"/>
                </a:solidFill>
              </a:rPr>
              <a:t>Time is up!</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resulting output should be:</a:t>
            </a:r>
            <a:endParaRPr sz="1200"/>
          </a:p>
          <a:p>
            <a:pPr indent="0" lvl="0" marL="0" rtl="0" algn="l">
              <a:spcBef>
                <a:spcPts val="0"/>
              </a:spcBef>
              <a:spcAft>
                <a:spcPts val="0"/>
              </a:spcAft>
              <a:buNone/>
            </a:pPr>
            <a:r>
              <a:t/>
            </a:r>
            <a:endParaRPr sz="1200"/>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Let's count down</a:t>
            </a:r>
            <a:endParaRPr sz="12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5 seconds left</a:t>
            </a:r>
            <a:endParaRPr sz="12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4 seconds left</a:t>
            </a:r>
            <a:endParaRPr sz="12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3 seconds left</a:t>
            </a:r>
            <a:endParaRPr sz="12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2 seconds left</a:t>
            </a:r>
            <a:endParaRPr sz="12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1 seconds left</a:t>
            </a:r>
            <a:endParaRPr sz="12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lang="en" sz="1200">
                <a:solidFill>
                  <a:schemeClr val="dk2"/>
                </a:solidFill>
              </a:rPr>
              <a:t>Time is up!</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t/>
            </a: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4" name="Shape 954"/>
        <p:cNvGrpSpPr/>
        <p:nvPr/>
      </p:nvGrpSpPr>
      <p:grpSpPr>
        <a:xfrm>
          <a:off x="0" y="0"/>
          <a:ext cx="0" cy="0"/>
          <a:chOff x="0" y="0"/>
          <a:chExt cx="0" cy="0"/>
        </a:xfrm>
      </p:grpSpPr>
      <p:sp>
        <p:nvSpPr>
          <p:cNvPr id="955" name="Google Shape;955;p63"/>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 </a:t>
            </a:r>
            <a:endParaRPr/>
          </a:p>
        </p:txBody>
      </p:sp>
      <p:sp>
        <p:nvSpPr>
          <p:cNvPr id="956" name="Google Shape;956;p63"/>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loop structure did you use </a:t>
            </a:r>
            <a:r>
              <a:rPr lang="en"/>
              <a:t>to solve exercise 1</a:t>
            </a:r>
            <a:r>
              <a:rPr lang="en"/>
              <a:t>?</a:t>
            </a:r>
            <a:r>
              <a:rPr lang="en">
                <a:solidFill>
                  <a:schemeClr val="accent5"/>
                </a:solidFill>
              </a:rPr>
              <a:t> for, while, do-while</a:t>
            </a:r>
            <a:endParaRPr>
              <a:solidFill>
                <a:schemeClr val="accent5"/>
              </a:solidFill>
            </a:endParaRPr>
          </a:p>
        </p:txBody>
      </p:sp>
      <p:sp>
        <p:nvSpPr>
          <p:cNvPr id="957" name="Google Shape;957;p63"/>
          <p:cNvSpPr txBox="1"/>
          <p:nvPr/>
        </p:nvSpPr>
        <p:spPr>
          <a:xfrm>
            <a:off x="423150" y="1403625"/>
            <a:ext cx="8047200" cy="34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Use a different loop structure </a:t>
            </a:r>
            <a:r>
              <a:rPr lang="en" sz="1600"/>
              <a:t>(</a:t>
            </a:r>
            <a:r>
              <a:rPr lang="en" sz="1600">
                <a:solidFill>
                  <a:schemeClr val="dk1"/>
                </a:solidFill>
              </a:rPr>
              <a:t> </a:t>
            </a:r>
            <a:r>
              <a:rPr lang="en" sz="1600">
                <a:solidFill>
                  <a:schemeClr val="accent5"/>
                </a:solidFill>
              </a:rPr>
              <a:t>for, while, do-while </a:t>
            </a:r>
            <a:r>
              <a:rPr lang="en" sz="1600"/>
              <a:t>) to solve the exact same problem</a:t>
            </a:r>
            <a:endParaRPr sz="1600">
              <a:solidFill>
                <a:schemeClr val="accent5"/>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Count from 5 down to 1 inclusive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Print “</a:t>
            </a:r>
            <a:r>
              <a:rPr lang="en" sz="1200">
                <a:solidFill>
                  <a:schemeClr val="dk2"/>
                </a:solidFill>
              </a:rPr>
              <a:t>Let's count down</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Repeatedly print the number of seconds left</a:t>
            </a:r>
            <a:endParaRPr sz="1200">
              <a:solidFill>
                <a:schemeClr val="dk1"/>
              </a:solidFill>
            </a:endParaRPr>
          </a:p>
          <a:p>
            <a:pPr indent="-304800" lvl="0" marL="457200" rtl="0" algn="l">
              <a:spcBef>
                <a:spcPts val="0"/>
              </a:spcBef>
              <a:spcAft>
                <a:spcPts val="0"/>
              </a:spcAft>
              <a:buSzPts val="1200"/>
              <a:buChar char="●"/>
            </a:pPr>
            <a:r>
              <a:rPr lang="en" sz="1200"/>
              <a:t>Print “</a:t>
            </a:r>
            <a:r>
              <a:rPr lang="en" sz="1200">
                <a:solidFill>
                  <a:schemeClr val="dk2"/>
                </a:solidFill>
              </a:rPr>
              <a:t>Time is up!</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resulting output should be:</a:t>
            </a:r>
            <a:endParaRPr sz="1200"/>
          </a:p>
          <a:p>
            <a:pPr indent="0" lvl="0" marL="0" rtl="0" algn="l">
              <a:spcBef>
                <a:spcPts val="0"/>
              </a:spcBef>
              <a:spcAft>
                <a:spcPts val="0"/>
              </a:spcAft>
              <a:buNone/>
            </a:pPr>
            <a:r>
              <a:t/>
            </a:r>
            <a:endParaRPr sz="1200"/>
          </a:p>
          <a:p>
            <a:pPr indent="0" lvl="0" marL="457200" rtl="0" algn="l">
              <a:lnSpc>
                <a:spcPct val="115000"/>
              </a:lnSpc>
              <a:spcBef>
                <a:spcPts val="0"/>
              </a:spcBef>
              <a:spcAft>
                <a:spcPts val="0"/>
              </a:spcAft>
              <a:buNone/>
            </a:pPr>
            <a:r>
              <a:rPr lang="en" sz="1200">
                <a:solidFill>
                  <a:schemeClr val="dk2"/>
                </a:solidFill>
              </a:rPr>
              <a:t>Let's count down</a:t>
            </a:r>
            <a:endParaRPr sz="1200">
              <a:solidFill>
                <a:schemeClr val="dk2"/>
              </a:solidFill>
            </a:endParaRPr>
          </a:p>
          <a:p>
            <a:pPr indent="0" lvl="0" marL="457200" rtl="0" algn="l">
              <a:lnSpc>
                <a:spcPct val="115000"/>
              </a:lnSpc>
              <a:spcBef>
                <a:spcPts val="0"/>
              </a:spcBef>
              <a:spcAft>
                <a:spcPts val="0"/>
              </a:spcAft>
              <a:buNone/>
            </a:pPr>
            <a:r>
              <a:rPr lang="en" sz="1200">
                <a:solidFill>
                  <a:schemeClr val="dk2"/>
                </a:solidFill>
              </a:rPr>
              <a:t>5 seconds left</a:t>
            </a:r>
            <a:endParaRPr sz="1200">
              <a:solidFill>
                <a:schemeClr val="dk2"/>
              </a:solidFill>
            </a:endParaRPr>
          </a:p>
          <a:p>
            <a:pPr indent="0" lvl="0" marL="457200" rtl="0" algn="l">
              <a:lnSpc>
                <a:spcPct val="115000"/>
              </a:lnSpc>
              <a:spcBef>
                <a:spcPts val="0"/>
              </a:spcBef>
              <a:spcAft>
                <a:spcPts val="0"/>
              </a:spcAft>
              <a:buNone/>
            </a:pPr>
            <a:r>
              <a:rPr lang="en" sz="1200">
                <a:solidFill>
                  <a:schemeClr val="dk2"/>
                </a:solidFill>
              </a:rPr>
              <a:t>4 seconds left</a:t>
            </a:r>
            <a:endParaRPr sz="1200">
              <a:solidFill>
                <a:schemeClr val="dk2"/>
              </a:solidFill>
            </a:endParaRPr>
          </a:p>
          <a:p>
            <a:pPr indent="0" lvl="0" marL="457200" rtl="0" algn="l">
              <a:lnSpc>
                <a:spcPct val="115000"/>
              </a:lnSpc>
              <a:spcBef>
                <a:spcPts val="0"/>
              </a:spcBef>
              <a:spcAft>
                <a:spcPts val="0"/>
              </a:spcAft>
              <a:buNone/>
            </a:pPr>
            <a:r>
              <a:rPr lang="en" sz="1200">
                <a:solidFill>
                  <a:schemeClr val="dk2"/>
                </a:solidFill>
              </a:rPr>
              <a:t>3 seconds left</a:t>
            </a:r>
            <a:endParaRPr sz="1200">
              <a:solidFill>
                <a:schemeClr val="dk2"/>
              </a:solidFill>
            </a:endParaRPr>
          </a:p>
          <a:p>
            <a:pPr indent="0" lvl="0" marL="457200" rtl="0" algn="l">
              <a:lnSpc>
                <a:spcPct val="115000"/>
              </a:lnSpc>
              <a:spcBef>
                <a:spcPts val="0"/>
              </a:spcBef>
              <a:spcAft>
                <a:spcPts val="0"/>
              </a:spcAft>
              <a:buNone/>
            </a:pPr>
            <a:r>
              <a:rPr lang="en" sz="1200">
                <a:solidFill>
                  <a:schemeClr val="dk2"/>
                </a:solidFill>
              </a:rPr>
              <a:t>2 seconds left</a:t>
            </a:r>
            <a:endParaRPr sz="1200">
              <a:solidFill>
                <a:schemeClr val="dk2"/>
              </a:solidFill>
            </a:endParaRPr>
          </a:p>
          <a:p>
            <a:pPr indent="0" lvl="0" marL="457200" rtl="0" algn="l">
              <a:lnSpc>
                <a:spcPct val="115000"/>
              </a:lnSpc>
              <a:spcBef>
                <a:spcPts val="0"/>
              </a:spcBef>
              <a:spcAft>
                <a:spcPts val="0"/>
              </a:spcAft>
              <a:buNone/>
            </a:pPr>
            <a:r>
              <a:rPr lang="en" sz="1200">
                <a:solidFill>
                  <a:schemeClr val="dk2"/>
                </a:solidFill>
              </a:rPr>
              <a:t>1 seconds left</a:t>
            </a:r>
            <a:endParaRPr sz="1200">
              <a:solidFill>
                <a:schemeClr val="dk2"/>
              </a:solidFill>
            </a:endParaRPr>
          </a:p>
          <a:p>
            <a:pPr indent="0" lvl="0" marL="457200" rtl="0" algn="l">
              <a:lnSpc>
                <a:spcPct val="115000"/>
              </a:lnSpc>
              <a:spcBef>
                <a:spcPts val="0"/>
              </a:spcBef>
              <a:spcAft>
                <a:spcPts val="0"/>
              </a:spcAft>
              <a:buNone/>
            </a:pPr>
            <a:r>
              <a:rPr lang="en" sz="1200">
                <a:solidFill>
                  <a:schemeClr val="dk2"/>
                </a:solidFill>
              </a:rPr>
              <a:t>Time is up!</a:t>
            </a:r>
            <a:endParaRPr sz="1200">
              <a:solidFill>
                <a:schemeClr val="dk2"/>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t/>
            </a:r>
            <a:endParaRPr sz="850">
              <a:solidFill>
                <a:schemeClr val="dk1"/>
              </a:solidFill>
            </a:endParaRPr>
          </a:p>
          <a:p>
            <a:pPr indent="0" lvl="0" marL="0" rtl="0" algn="l">
              <a:spcBef>
                <a:spcPts val="0"/>
              </a:spcBef>
              <a:spcAft>
                <a:spcPts val="0"/>
              </a:spcAft>
              <a:buNone/>
            </a:pPr>
            <a:r>
              <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64"/>
          <p:cNvSpPr txBox="1"/>
          <p:nvPr>
            <p:ph type="title"/>
          </p:nvPr>
        </p:nvSpPr>
        <p:spPr>
          <a:xfrm>
            <a:off x="311700" y="2070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 </a:t>
            </a:r>
            <a:endParaRPr/>
          </a:p>
        </p:txBody>
      </p:sp>
      <p:sp>
        <p:nvSpPr>
          <p:cNvPr id="963" name="Google Shape;963;p64"/>
          <p:cNvSpPr txBox="1"/>
          <p:nvPr>
            <p:ph idx="1" type="body"/>
          </p:nvPr>
        </p:nvSpPr>
        <p:spPr>
          <a:xfrm>
            <a:off x="311700" y="6764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64" name="Google Shape;964;p64"/>
          <p:cNvSpPr txBox="1"/>
          <p:nvPr/>
        </p:nvSpPr>
        <p:spPr>
          <a:xfrm>
            <a:off x="423150" y="1027900"/>
            <a:ext cx="8520600" cy="3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Recall the “Guess My Number” game from previous chapters.</a:t>
            </a:r>
            <a:endParaRPr/>
          </a:p>
          <a:p>
            <a:pPr indent="0" lvl="0" marL="0" rtl="0" algn="l">
              <a:spcBef>
                <a:spcPts val="0"/>
              </a:spcBef>
              <a:spcAft>
                <a:spcPts val="0"/>
              </a:spcAft>
              <a:buNone/>
            </a:pPr>
            <a:r>
              <a:rPr lang="en"/>
              <a:t>Expand upon the application by</a:t>
            </a:r>
            <a:r>
              <a:rPr lang="en">
                <a:solidFill>
                  <a:schemeClr val="dk1"/>
                </a:solidFill>
              </a:rPr>
              <a:t> using iteration to permit only user guesses within the range of 1 to 99.</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Greet the user by saying “Let’s play the guessing game.”</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 sz="1600"/>
              <a:t>Ask the user to guess a number within the range of 1 to 99 inclusive.</a:t>
            </a:r>
            <a:endParaRPr sz="1600">
              <a:solidFill>
                <a:schemeClr val="dk1"/>
              </a:solidFill>
            </a:endParaRPr>
          </a:p>
          <a:p>
            <a:pPr indent="0" lvl="0" marL="0" rtl="0" algn="l">
              <a:spcBef>
                <a:spcPts val="0"/>
              </a:spcBef>
              <a:spcAft>
                <a:spcPts val="0"/>
              </a:spcAft>
              <a:buNone/>
            </a:pPr>
            <a:r>
              <a:rPr lang="en" sz="1600">
                <a:solidFill>
                  <a:schemeClr val="dk1"/>
                </a:solidFill>
              </a:rPr>
              <a:t>Each time the user enters a value out of the range, repeat the request and retrieval process.</a:t>
            </a:r>
            <a:endParaRPr sz="1600">
              <a:solidFill>
                <a:schemeClr val="dk1"/>
              </a:solidFill>
            </a:endParaRPr>
          </a:p>
          <a:p>
            <a:pPr indent="457200" lvl="0" marL="0" rtl="0" algn="l">
              <a:spcBef>
                <a:spcPts val="0"/>
              </a:spcBef>
              <a:spcAft>
                <a:spcPts val="0"/>
              </a:spcAft>
              <a:buNone/>
            </a:pPr>
            <a:r>
              <a:rPr lang="en" sz="1550">
                <a:solidFill>
                  <a:schemeClr val="dk1"/>
                </a:solidFill>
              </a:rPr>
              <a:t>System.</a:t>
            </a:r>
            <a:r>
              <a:rPr lang="en" sz="1550">
                <a:solidFill>
                  <a:srgbClr val="0326CC"/>
                </a:solidFill>
              </a:rPr>
              <a:t>out</a:t>
            </a:r>
            <a:r>
              <a:rPr lang="en" sz="1550">
                <a:solidFill>
                  <a:schemeClr val="dk1"/>
                </a:solidFill>
              </a:rPr>
              <a:t>.println(</a:t>
            </a:r>
            <a:r>
              <a:rPr lang="en" sz="1550">
                <a:solidFill>
                  <a:srgbClr val="3933FF"/>
                </a:solidFill>
              </a:rPr>
              <a:t>"Enter a number between 1 and 99 inclusive"</a:t>
            </a:r>
            <a:r>
              <a:rPr lang="en" sz="1550">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a valid number is entered (1 to 99) proceed to check if the user won or not and provide them </a:t>
            </a:r>
            <a:r>
              <a:rPr lang="en">
                <a:solidFill>
                  <a:schemeClr val="dk1"/>
                </a:solidFill>
              </a:rPr>
              <a:t>feedback based on the rules below:</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2"/>
                </a:solidFill>
              </a:rPr>
              <a:t>When the user’s guess is equal to the random number</a:t>
            </a:r>
            <a:endParaRPr>
              <a:solidFill>
                <a:schemeClr val="dk2"/>
              </a:solidFill>
            </a:endParaRPr>
          </a:p>
          <a:p>
            <a:pPr indent="0" lvl="0" marL="457200" rtl="0" algn="l">
              <a:lnSpc>
                <a:spcPct val="115000"/>
              </a:lnSpc>
              <a:spcBef>
                <a:spcPts val="0"/>
              </a:spcBef>
              <a:spcAft>
                <a:spcPts val="0"/>
              </a:spcAft>
              <a:buNone/>
            </a:pPr>
            <a:r>
              <a:rPr lang="en">
                <a:solidFill>
                  <a:schemeClr val="dk1"/>
                </a:solidFill>
              </a:rPr>
              <a:t>Print a congratulatory message to the user including the number as part of the output.</a:t>
            </a:r>
            <a:endParaRPr>
              <a:solidFill>
                <a:schemeClr val="dk1"/>
              </a:solidFill>
            </a:endParaRPr>
          </a:p>
          <a:p>
            <a:pPr indent="457200" lvl="0" marL="457200" rtl="0" algn="l">
              <a:lnSpc>
                <a:spcPct val="115000"/>
              </a:lnSpc>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2"/>
                </a:solidFill>
              </a:rPr>
              <a:t>When the user’s guess is less than the random number</a:t>
            </a:r>
            <a:endParaRPr>
              <a:solidFill>
                <a:schemeClr val="dk2"/>
              </a:solidFill>
            </a:endParaRPr>
          </a:p>
          <a:p>
            <a:pPr indent="0" lvl="0" marL="457200" rtl="0" algn="l">
              <a:spcBef>
                <a:spcPts val="0"/>
              </a:spcBef>
              <a:spcAft>
                <a:spcPts val="0"/>
              </a:spcAft>
              <a:buNone/>
            </a:pPr>
            <a:r>
              <a:rPr lang="en">
                <a:solidFill>
                  <a:schemeClr val="dk1"/>
                </a:solidFill>
              </a:rPr>
              <a:t>Print the difference in the two numbers as a positive value and which is lesser or greater.</a:t>
            </a:r>
            <a:endParaRPr>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5"/>
          <p:cNvSpPr txBox="1"/>
          <p:nvPr>
            <p:ph type="title"/>
          </p:nvPr>
        </p:nvSpPr>
        <p:spPr>
          <a:xfrm>
            <a:off x="311700" y="2070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 </a:t>
            </a:r>
            <a:endParaRPr/>
          </a:p>
        </p:txBody>
      </p:sp>
      <p:sp>
        <p:nvSpPr>
          <p:cNvPr id="970" name="Google Shape;970;p65"/>
          <p:cNvSpPr txBox="1"/>
          <p:nvPr>
            <p:ph idx="1" type="body"/>
          </p:nvPr>
        </p:nvSpPr>
        <p:spPr>
          <a:xfrm>
            <a:off x="311700" y="6764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71" name="Google Shape;971;p65"/>
          <p:cNvSpPr txBox="1"/>
          <p:nvPr/>
        </p:nvSpPr>
        <p:spPr>
          <a:xfrm>
            <a:off x="423150" y="1027900"/>
            <a:ext cx="8520600" cy="39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Recall the “Where to go” application from the previous chapter (Chapter 4 Exercise 3) where we asked the user for the temperature as an int, and printe the associated statement using the temperature ranges.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sz="1600"/>
              <a:t>Build upon the application so the user, can repeat the process.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After the temperature is entered and the feedback is provided, ask the user </a:t>
            </a:r>
            <a:endParaRPr sz="1600"/>
          </a:p>
          <a:p>
            <a:pPr indent="0" lvl="0" marL="0" rtl="0" algn="l">
              <a:spcBef>
                <a:spcPts val="0"/>
              </a:spcBef>
              <a:spcAft>
                <a:spcPts val="0"/>
              </a:spcAft>
              <a:buNone/>
            </a:pPr>
            <a:r>
              <a:rPr lang="en" sz="1600"/>
              <a:t>“Do you want to enter another temperature?  Enter: YES/NO”</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When they enter “YES” repeat the temperature request, retrieval, feedback loop.</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When they enter anything other than “YES”, say “goodbye” and exit the application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NOTE: The application can be adapted to allow “YES” of any typecase if you desire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5" name="Shape 975"/>
        <p:cNvGrpSpPr/>
        <p:nvPr/>
      </p:nvGrpSpPr>
      <p:grpSpPr>
        <a:xfrm>
          <a:off x="0" y="0"/>
          <a:ext cx="0" cy="0"/>
          <a:chOff x="0" y="0"/>
          <a:chExt cx="0" cy="0"/>
        </a:xfrm>
      </p:grpSpPr>
      <p:sp>
        <p:nvSpPr>
          <p:cNvPr id="976" name="Google Shape;976;p66"/>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5 </a:t>
            </a:r>
            <a:endParaRPr/>
          </a:p>
        </p:txBody>
      </p:sp>
      <p:sp>
        <p:nvSpPr>
          <p:cNvPr id="977" name="Google Shape;977;p66"/>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78" name="Google Shape;978;p66"/>
          <p:cNvSpPr txBox="1"/>
          <p:nvPr/>
        </p:nvSpPr>
        <p:spPr>
          <a:xfrm>
            <a:off x="423150" y="1327425"/>
            <a:ext cx="84090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Ask the user to enter a word.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Retrieve the word and print it back to the user on 1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Then iterate through it using the loop structure of your choice </a:t>
            </a:r>
            <a:r>
              <a:rPr lang="en" sz="1600">
                <a:solidFill>
                  <a:schemeClr val="accent5"/>
                </a:solidFill>
              </a:rPr>
              <a:t>(for, while, do while)</a:t>
            </a:r>
            <a:endParaRPr sz="1600">
              <a:solidFill>
                <a:schemeClr val="accent5"/>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Visit each index location and print the character on a separate line until all characters of the word are displayed each on their own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Hint: Some String methods to remember are length(), charAt(index)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2" name="Shape 982"/>
        <p:cNvGrpSpPr/>
        <p:nvPr/>
      </p:nvGrpSpPr>
      <p:grpSpPr>
        <a:xfrm>
          <a:off x="0" y="0"/>
          <a:ext cx="0" cy="0"/>
          <a:chOff x="0" y="0"/>
          <a:chExt cx="0" cy="0"/>
        </a:xfrm>
      </p:grpSpPr>
      <p:sp>
        <p:nvSpPr>
          <p:cNvPr id="983" name="Google Shape;983;p67"/>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6 </a:t>
            </a:r>
            <a:endParaRPr/>
          </a:p>
        </p:txBody>
      </p:sp>
      <p:sp>
        <p:nvSpPr>
          <p:cNvPr id="984" name="Google Shape;984;p67"/>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85" name="Google Shape;985;p67"/>
          <p:cNvSpPr txBox="1"/>
          <p:nvPr/>
        </p:nvSpPr>
        <p:spPr>
          <a:xfrm>
            <a:off x="423150" y="1327425"/>
            <a:ext cx="84090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Ask the user to enter a word.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Retrieve the word and print it back to the user on 1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Then iterate through it using the loop structure of your choice </a:t>
            </a:r>
            <a:r>
              <a:rPr lang="en" sz="1600">
                <a:solidFill>
                  <a:schemeClr val="accent5"/>
                </a:solidFill>
              </a:rPr>
              <a:t>(for, while, do while)</a:t>
            </a:r>
            <a:endParaRPr sz="1600">
              <a:solidFill>
                <a:schemeClr val="accent5"/>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Visit each index location and print the character followed by a space on the same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All characters of the word should be displayed on the same line separated by spaces.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Hint: Some String methods to remember are length(), charAt(index)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9" name="Shape 989"/>
        <p:cNvGrpSpPr/>
        <p:nvPr/>
      </p:nvGrpSpPr>
      <p:grpSpPr>
        <a:xfrm>
          <a:off x="0" y="0"/>
          <a:ext cx="0" cy="0"/>
          <a:chOff x="0" y="0"/>
          <a:chExt cx="0" cy="0"/>
        </a:xfrm>
      </p:grpSpPr>
      <p:sp>
        <p:nvSpPr>
          <p:cNvPr id="990" name="Google Shape;990;p68"/>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7</a:t>
            </a:r>
            <a:endParaRPr/>
          </a:p>
        </p:txBody>
      </p:sp>
      <p:sp>
        <p:nvSpPr>
          <p:cNvPr id="991" name="Google Shape;991;p68"/>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92" name="Google Shape;992;p68"/>
          <p:cNvSpPr txBox="1"/>
          <p:nvPr/>
        </p:nvSpPr>
        <p:spPr>
          <a:xfrm>
            <a:off x="423150" y="1327425"/>
            <a:ext cx="84090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Re-solve / Re-write Exercise 5 to display the word in REVERSE without spaces.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Retrieve the word and print it </a:t>
            </a:r>
            <a:r>
              <a:rPr lang="en" sz="1600"/>
              <a:t>back</a:t>
            </a:r>
            <a:r>
              <a:rPr lang="en" sz="1600"/>
              <a:t> to the user on 1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Then iterate through it to display the characters in REVERSE. </a:t>
            </a:r>
            <a:endParaRPr sz="1600">
              <a:solidFill>
                <a:schemeClr val="accent5"/>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Visit each index location and print the character on the same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In the end, the word should be displayed in REVERSE on one same line.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Hint: Some String methods to remember are length(), charAt(index)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6" name="Shape 996"/>
        <p:cNvGrpSpPr/>
        <p:nvPr/>
      </p:nvGrpSpPr>
      <p:grpSpPr>
        <a:xfrm>
          <a:off x="0" y="0"/>
          <a:ext cx="0" cy="0"/>
          <a:chOff x="0" y="0"/>
          <a:chExt cx="0" cy="0"/>
        </a:xfrm>
      </p:grpSpPr>
      <p:sp>
        <p:nvSpPr>
          <p:cNvPr id="997" name="Google Shape;997;p69"/>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8</a:t>
            </a:r>
            <a:endParaRPr/>
          </a:p>
        </p:txBody>
      </p:sp>
      <p:sp>
        <p:nvSpPr>
          <p:cNvPr id="998" name="Google Shape;998;p69"/>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999" name="Google Shape;999;p69"/>
          <p:cNvSpPr txBox="1"/>
          <p:nvPr/>
        </p:nvSpPr>
        <p:spPr>
          <a:xfrm>
            <a:off x="423150" y="1327425"/>
            <a:ext cx="84090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Re-solve / Re-write Exercise 5 to use commas instead of spaces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Notice there will be a comma at the end of the line too. This is known as a trailing comma.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Fix the solution so the “,” only appears between characters and not after the last one.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solidFill>
                  <a:schemeClr val="dk1"/>
                </a:solidFill>
              </a:rPr>
              <a:t>In the end a</a:t>
            </a:r>
            <a:r>
              <a:rPr lang="en" sz="1600">
                <a:solidFill>
                  <a:schemeClr val="dk1"/>
                </a:solidFill>
              </a:rPr>
              <a:t>ll characters of the word should be displayed on the same line separated by commas without a trailing comma.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Hint: The number of iterations needs to be adjusted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3" name="Shape 1003"/>
        <p:cNvGrpSpPr/>
        <p:nvPr/>
      </p:nvGrpSpPr>
      <p:grpSpPr>
        <a:xfrm>
          <a:off x="0" y="0"/>
          <a:ext cx="0" cy="0"/>
          <a:chOff x="0" y="0"/>
          <a:chExt cx="0" cy="0"/>
        </a:xfrm>
      </p:grpSpPr>
      <p:sp>
        <p:nvSpPr>
          <p:cNvPr id="1004" name="Google Shape;1004;p70"/>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9 Nested Loop </a:t>
            </a:r>
            <a:endParaRPr/>
          </a:p>
        </p:txBody>
      </p:sp>
      <p:sp>
        <p:nvSpPr>
          <p:cNvPr id="1005" name="Google Shape;1005;p70"/>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1006" name="Google Shape;1006;p70"/>
          <p:cNvSpPr txBox="1"/>
          <p:nvPr/>
        </p:nvSpPr>
        <p:spPr>
          <a:xfrm>
            <a:off x="423150" y="1327425"/>
            <a:ext cx="6480000" cy="3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Ask the user to enter a number.</a:t>
            </a:r>
            <a:endParaRPr sz="1600">
              <a:solidFill>
                <a:schemeClr val="dk1"/>
              </a:solidFill>
            </a:endParaRPr>
          </a:p>
          <a:p>
            <a:pPr indent="0" lvl="0" marL="0" rtl="0" algn="l">
              <a:spcBef>
                <a:spcPts val="0"/>
              </a:spcBef>
              <a:spcAft>
                <a:spcPts val="0"/>
              </a:spcAft>
              <a:buNone/>
            </a:pPr>
            <a:r>
              <a:rPr lang="en" sz="1600">
                <a:solidFill>
                  <a:schemeClr val="dk1"/>
                </a:solidFill>
              </a:rPr>
              <a:t>Retrieve the number and print it back to the user on 1 line.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From 1 up to the user number inclusive, repeatedly do the following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On 1 line print all consecutive numbers from the current row number up to the user’s number inclusive</a:t>
            </a:r>
            <a:endParaRPr sz="1600">
              <a:solidFill>
                <a:schemeClr val="dk1"/>
              </a:solidFill>
            </a:endParaRPr>
          </a:p>
          <a:p>
            <a:pPr indent="0" lvl="0" marL="0" rtl="0" algn="l">
              <a:spcBef>
                <a:spcPts val="0"/>
              </a:spcBef>
              <a:spcAft>
                <a:spcPts val="0"/>
              </a:spcAft>
              <a:buNone/>
            </a:pPr>
            <a:r>
              <a:t/>
            </a:r>
            <a:endParaRPr sz="1600" u="sng">
              <a:solidFill>
                <a:schemeClr val="dk1"/>
              </a:solidFill>
            </a:endParaRPr>
          </a:p>
          <a:p>
            <a:pPr indent="0" lvl="0" marL="0" rtl="0" algn="l">
              <a:spcBef>
                <a:spcPts val="0"/>
              </a:spcBef>
              <a:spcAft>
                <a:spcPts val="0"/>
              </a:spcAft>
              <a:buNone/>
            </a:pPr>
            <a:r>
              <a:rPr lang="en" sz="1600">
                <a:solidFill>
                  <a:schemeClr val="dk1"/>
                </a:solidFill>
              </a:rPr>
              <a:t>Calculate the sum of the numbers for the current row</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Display the sum on the next line as </a:t>
            </a:r>
            <a:r>
              <a:rPr lang="en" sz="1350">
                <a:solidFill>
                  <a:srgbClr val="3933FF"/>
                </a:solidFill>
              </a:rPr>
              <a:t>"\nSum for line "</a:t>
            </a:r>
            <a:r>
              <a:rPr lang="en" sz="1350">
                <a:solidFill>
                  <a:schemeClr val="dk1"/>
                </a:solidFill>
              </a:rPr>
              <a:t>+</a:t>
            </a:r>
            <a:r>
              <a:rPr lang="en" sz="1350">
                <a:solidFill>
                  <a:srgbClr val="7E504F"/>
                </a:solidFill>
              </a:rPr>
              <a:t>i</a:t>
            </a:r>
            <a:r>
              <a:rPr lang="en" sz="1350">
                <a:solidFill>
                  <a:schemeClr val="dk1"/>
                </a:solidFill>
              </a:rPr>
              <a:t>+</a:t>
            </a:r>
            <a:r>
              <a:rPr lang="en" sz="1350">
                <a:solidFill>
                  <a:srgbClr val="3933FF"/>
                </a:solidFill>
              </a:rPr>
              <a:t>"= "</a:t>
            </a:r>
            <a:r>
              <a:rPr lang="en" sz="1350">
                <a:solidFill>
                  <a:schemeClr val="dk1"/>
                </a:solidFill>
              </a:rPr>
              <a:t>+</a:t>
            </a:r>
            <a:r>
              <a:rPr lang="en" sz="1350">
                <a:solidFill>
                  <a:srgbClr val="7E504F"/>
                </a:solidFill>
              </a:rPr>
              <a:t>sumLine</a:t>
            </a:r>
            <a:r>
              <a:rPr lang="en" sz="1350">
                <a:solidFill>
                  <a:schemeClr val="dk1"/>
                </a:solidFill>
              </a:rPr>
              <a:t>+</a:t>
            </a:r>
            <a:r>
              <a:rPr lang="en" sz="1350">
                <a:solidFill>
                  <a:srgbClr val="3933FF"/>
                </a:solidFill>
              </a:rPr>
              <a:t>"\n"</a:t>
            </a:r>
            <a:endParaRPr sz="16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Hints: </a:t>
            </a:r>
            <a:endParaRPr sz="1200"/>
          </a:p>
          <a:p>
            <a:pPr indent="0" lvl="0" marL="0" rtl="0" algn="l">
              <a:spcBef>
                <a:spcPts val="0"/>
              </a:spcBef>
              <a:spcAft>
                <a:spcPts val="0"/>
              </a:spcAft>
              <a:buNone/>
            </a:pPr>
            <a:r>
              <a:rPr lang="en" sz="1200"/>
              <a:t>The outer loop counts the rows and displays the calculated sum. </a:t>
            </a:r>
            <a:endParaRPr sz="1200"/>
          </a:p>
          <a:p>
            <a:pPr indent="0" lvl="0" marL="0" rtl="0" algn="l">
              <a:spcBef>
                <a:spcPts val="0"/>
              </a:spcBef>
              <a:spcAft>
                <a:spcPts val="0"/>
              </a:spcAft>
              <a:buNone/>
            </a:pPr>
            <a:r>
              <a:rPr lang="en" sz="1200"/>
              <a:t>The inner loop prints the values and calculates the sum for each row.</a:t>
            </a:r>
            <a:endParaRPr sz="1200"/>
          </a:p>
        </p:txBody>
      </p:sp>
      <p:sp>
        <p:nvSpPr>
          <p:cNvPr id="1007" name="Google Shape;1007;p70"/>
          <p:cNvSpPr txBox="1"/>
          <p:nvPr/>
        </p:nvSpPr>
        <p:spPr>
          <a:xfrm>
            <a:off x="7385075" y="1457725"/>
            <a:ext cx="1650600" cy="357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EXAMPLE: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Enter a number</a:t>
            </a:r>
            <a:endParaRPr sz="1000">
              <a:solidFill>
                <a:schemeClr val="dk1"/>
              </a:solidFill>
            </a:endParaRPr>
          </a:p>
          <a:p>
            <a:pPr indent="0" lvl="0" marL="0" rtl="0" algn="l">
              <a:lnSpc>
                <a:spcPct val="115000"/>
              </a:lnSpc>
              <a:spcBef>
                <a:spcPts val="0"/>
              </a:spcBef>
              <a:spcAft>
                <a:spcPts val="0"/>
              </a:spcAft>
              <a:buNone/>
            </a:pPr>
            <a:r>
              <a:rPr lang="en" sz="1000">
                <a:solidFill>
                  <a:srgbClr val="00CF90"/>
                </a:solidFill>
              </a:rPr>
              <a:t>5</a:t>
            </a:r>
            <a:endParaRPr sz="1000">
              <a:solidFill>
                <a:srgbClr val="00CF90"/>
              </a:solidFill>
            </a:endParaRPr>
          </a:p>
          <a:p>
            <a:pPr indent="0" lvl="0" marL="0" rtl="0" algn="l">
              <a:lnSpc>
                <a:spcPct val="115000"/>
              </a:lnSpc>
              <a:spcBef>
                <a:spcPts val="0"/>
              </a:spcBef>
              <a:spcAft>
                <a:spcPts val="0"/>
              </a:spcAft>
              <a:buNone/>
            </a:pPr>
            <a:r>
              <a:rPr lang="en" sz="1000">
                <a:solidFill>
                  <a:schemeClr val="dk1"/>
                </a:solidFill>
              </a:rPr>
              <a:t>You entered: 5</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1 2 3 4 5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Sum for line 1= 15</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2 3 4 5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Sum for line 2= 14</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3 4 5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Sum for line 3= 12</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4 5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Sum for line 4= 9</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5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Sum for line 5= 5</a:t>
            </a:r>
            <a:endParaRPr sz="10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1" name="Shape 1011"/>
        <p:cNvGrpSpPr/>
        <p:nvPr/>
      </p:nvGrpSpPr>
      <p:grpSpPr>
        <a:xfrm>
          <a:off x="0" y="0"/>
          <a:ext cx="0" cy="0"/>
          <a:chOff x="0" y="0"/>
          <a:chExt cx="0" cy="0"/>
        </a:xfrm>
      </p:grpSpPr>
      <p:sp>
        <p:nvSpPr>
          <p:cNvPr id="1012" name="Google Shape;1012;p71"/>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10 Loop containing logic</a:t>
            </a:r>
            <a:endParaRPr/>
          </a:p>
        </p:txBody>
      </p:sp>
      <p:sp>
        <p:nvSpPr>
          <p:cNvPr id="1013" name="Google Shape;1013;p71"/>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1014" name="Google Shape;1014;p71"/>
          <p:cNvSpPr txBox="1"/>
          <p:nvPr/>
        </p:nvSpPr>
        <p:spPr>
          <a:xfrm>
            <a:off x="423150" y="1327425"/>
            <a:ext cx="80472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015" name="Google Shape;1015;p71"/>
          <p:cNvSpPr txBox="1"/>
          <p:nvPr/>
        </p:nvSpPr>
        <p:spPr>
          <a:xfrm>
            <a:off x="423150" y="1327425"/>
            <a:ext cx="84090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Ask the user to enter a word to see if it is a palindrome.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1"/>
                </a:solidFill>
              </a:rPr>
              <a:t>Retrieve the word and print it back to the user on 1 line.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Compare the characters in the word to determine if it is a palindrome.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When done, tell the user “It is a palindrome” or “It is NOT a palindrome”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solution should work for any length word.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sz="1600">
                <a:solidFill>
                  <a:schemeClr val="dk1"/>
                </a:solidFill>
              </a:rPr>
              <a:t>Hint: Iteration and logic will be necessary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Eating Cookies</a:t>
            </a:r>
            <a:endParaRPr/>
          </a:p>
        </p:txBody>
      </p:sp>
      <p:sp>
        <p:nvSpPr>
          <p:cNvPr id="120" name="Google Shape;120;p18"/>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121" name="Google Shape;121;p18"/>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numCookies</a:t>
            </a:r>
            <a:endParaRPr sz="800"/>
          </a:p>
        </p:txBody>
      </p:sp>
      <p:sp>
        <p:nvSpPr>
          <p:cNvPr id="123" name="Google Shape;123;p18"/>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124" name="Google Shape;124;p18"/>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0</a:t>
            </a:r>
            <a:endParaRPr sz="1200"/>
          </a:p>
        </p:txBody>
      </p:sp>
      <p:sp>
        <p:nvSpPr>
          <p:cNvPr id="125" name="Google Shape;125;p18"/>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rot="5400000">
            <a:off x="4382875" y="2848075"/>
            <a:ext cx="3246900" cy="7752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2492550" y="2334175"/>
            <a:ext cx="4543200" cy="122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No more cookies</a:t>
            </a:r>
            <a:endParaRPr/>
          </a:p>
          <a:p>
            <a:pPr indent="0" lvl="0" marL="0" rtl="0" algn="ctr">
              <a:spcBef>
                <a:spcPts val="0"/>
              </a:spcBef>
              <a:spcAft>
                <a:spcPts val="0"/>
              </a:spcAft>
              <a:buNone/>
            </a:pPr>
            <a:r>
              <a:rPr lang="en"/>
              <a:t>the condition evaluates to false</a:t>
            </a:r>
            <a:endParaRPr/>
          </a:p>
          <a:p>
            <a:pPr indent="0" lvl="0" marL="0" rtl="0" algn="ctr">
              <a:spcBef>
                <a:spcPts val="0"/>
              </a:spcBef>
              <a:spcAft>
                <a:spcPts val="0"/>
              </a:spcAft>
              <a:buNone/>
            </a:pPr>
            <a:r>
              <a:rPr lang="en"/>
              <a:t>we do not re-enter the loop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9" name="Shape 1019"/>
        <p:cNvGrpSpPr/>
        <p:nvPr/>
      </p:nvGrpSpPr>
      <p:grpSpPr>
        <a:xfrm>
          <a:off x="0" y="0"/>
          <a:ext cx="0" cy="0"/>
          <a:chOff x="0" y="0"/>
          <a:chExt cx="0" cy="0"/>
        </a:xfrm>
      </p:grpSpPr>
      <p:sp>
        <p:nvSpPr>
          <p:cNvPr id="1020" name="Google Shape;1020;p72"/>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11 Loop within a decision branch</a:t>
            </a:r>
            <a:endParaRPr/>
          </a:p>
        </p:txBody>
      </p:sp>
      <p:sp>
        <p:nvSpPr>
          <p:cNvPr id="1021" name="Google Shape;1021;p72"/>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1022" name="Google Shape;1022;p72"/>
          <p:cNvSpPr txBox="1"/>
          <p:nvPr/>
        </p:nvSpPr>
        <p:spPr>
          <a:xfrm>
            <a:off x="423150" y="1327425"/>
            <a:ext cx="80472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Ask the user to enter two numbers.</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Retrieve the numbers and print them back to the user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Print all numbers from the 1st to the 2nd inclusive with spaces in between on one line.</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Hint:</a:t>
            </a:r>
            <a:endParaRPr sz="1600">
              <a:solidFill>
                <a:schemeClr val="dk1"/>
              </a:solidFill>
            </a:endParaRPr>
          </a:p>
          <a:p>
            <a:pPr indent="0" lvl="0" marL="0" rtl="0" algn="l">
              <a:spcBef>
                <a:spcPts val="0"/>
              </a:spcBef>
              <a:spcAft>
                <a:spcPts val="0"/>
              </a:spcAft>
              <a:buNone/>
            </a:pPr>
            <a:r>
              <a:rPr lang="en" sz="1600">
                <a:solidFill>
                  <a:schemeClr val="dk1"/>
                </a:solidFill>
              </a:rPr>
              <a:t>If the 1st is less than the 2nd you will need to count upward to print them</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Otherwise you will need to count downward to print them.</a:t>
            </a:r>
            <a:endParaRPr sz="16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6" name="Shape 1026"/>
        <p:cNvGrpSpPr/>
        <p:nvPr/>
      </p:nvGrpSpPr>
      <p:grpSpPr>
        <a:xfrm>
          <a:off x="0" y="0"/>
          <a:ext cx="0" cy="0"/>
          <a:chOff x="0" y="0"/>
          <a:chExt cx="0" cy="0"/>
        </a:xfrm>
      </p:grpSpPr>
      <p:sp>
        <p:nvSpPr>
          <p:cNvPr id="1027" name="Google Shape;1027;p73"/>
          <p:cNvSpPr txBox="1"/>
          <p:nvPr>
            <p:ph type="title"/>
          </p:nvPr>
        </p:nvSpPr>
        <p:spPr>
          <a:xfrm>
            <a:off x="311700" y="4356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12 Loop within a decision branch</a:t>
            </a:r>
            <a:endParaRPr/>
          </a:p>
        </p:txBody>
      </p:sp>
      <p:sp>
        <p:nvSpPr>
          <p:cNvPr id="1028" name="Google Shape;1028;p73"/>
          <p:cNvSpPr txBox="1"/>
          <p:nvPr>
            <p:ph idx="1" type="body"/>
          </p:nvPr>
        </p:nvSpPr>
        <p:spPr>
          <a:xfrm>
            <a:off x="311700" y="981234"/>
            <a:ext cx="8520600" cy="4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your IDE create and run an application as per the instructions below.</a:t>
            </a:r>
            <a:endParaRPr/>
          </a:p>
        </p:txBody>
      </p:sp>
      <p:sp>
        <p:nvSpPr>
          <p:cNvPr id="1029" name="Google Shape;1029;p73"/>
          <p:cNvSpPr txBox="1"/>
          <p:nvPr/>
        </p:nvSpPr>
        <p:spPr>
          <a:xfrm>
            <a:off x="423150" y="1327425"/>
            <a:ext cx="8047200" cy="3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Build on Exercise 11 so that it does the following:</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b="1" lang="en" sz="1600">
                <a:solidFill>
                  <a:schemeClr val="dk1"/>
                </a:solidFill>
              </a:rPr>
              <a:t>If the two numbers are equal print </a:t>
            </a:r>
            <a:r>
              <a:rPr lang="en" sz="1600">
                <a:solidFill>
                  <a:srgbClr val="3933FF"/>
                </a:solidFill>
              </a:rPr>
              <a:t>"No counting to do"</a:t>
            </a:r>
            <a:endParaRPr b="1"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If one is less than the other, print all numbers from the 1st to the 2nd inclusive with spaces in between on one line either counting up or down as in Exercise 11.</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chemeClr val="dk1"/>
                </a:solidFill>
              </a:rPr>
              <a:t>Hint:</a:t>
            </a:r>
            <a:endParaRPr sz="1600">
              <a:solidFill>
                <a:schemeClr val="dk1"/>
              </a:solidFill>
            </a:endParaRPr>
          </a:p>
          <a:p>
            <a:pPr indent="0" lvl="0" marL="0" rtl="0" algn="l">
              <a:spcBef>
                <a:spcPts val="0"/>
              </a:spcBef>
              <a:spcAft>
                <a:spcPts val="0"/>
              </a:spcAft>
              <a:buNone/>
            </a:pPr>
            <a:r>
              <a:rPr lang="en" sz="1600">
                <a:solidFill>
                  <a:schemeClr val="dk1"/>
                </a:solidFill>
              </a:rPr>
              <a:t>If the 1st is less than the 2nd you will need to count upward to print them</a:t>
            </a:r>
            <a:endParaRPr sz="1600">
              <a:solidFill>
                <a:schemeClr val="dk1"/>
              </a:solidFill>
            </a:endParaRPr>
          </a:p>
          <a:p>
            <a:pPr indent="0" lvl="0" marL="0" rtl="0" algn="l">
              <a:spcBef>
                <a:spcPts val="0"/>
              </a:spcBef>
              <a:spcAft>
                <a:spcPts val="0"/>
              </a:spcAft>
              <a:buNone/>
            </a:pPr>
            <a:r>
              <a:rPr lang="en" sz="1600">
                <a:solidFill>
                  <a:schemeClr val="dk1"/>
                </a:solidFill>
              </a:rPr>
              <a:t>Otherwise you will need to count downward to print them.</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Infinite Loop</a:t>
            </a:r>
            <a:endParaRPr/>
          </a:p>
        </p:txBody>
      </p:sp>
      <p:sp>
        <p:nvSpPr>
          <p:cNvPr id="134" name="Google Shape;134;p19"/>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135" name="Google Shape;135;p19"/>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numCookies</a:t>
            </a:r>
            <a:endParaRPr sz="800"/>
          </a:p>
        </p:txBody>
      </p:sp>
      <p:sp>
        <p:nvSpPr>
          <p:cNvPr id="137" name="Google Shape;137;p19"/>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138" name="Google Shape;138;p19"/>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139" name="Google Shape;139;p19"/>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Bake</a:t>
            </a:r>
            <a:r>
              <a:rPr lang="en"/>
              <a:t> a cookie</a:t>
            </a:r>
            <a:endParaRPr/>
          </a:p>
        </p:txBody>
      </p:sp>
      <p:pic>
        <p:nvPicPr>
          <p:cNvPr id="141" name="Google Shape;141;p19"/>
          <p:cNvPicPr preferRelativeResize="0"/>
          <p:nvPr/>
        </p:nvPicPr>
        <p:blipFill>
          <a:blip r:embed="rId3">
            <a:alphaModFix/>
          </a:blip>
          <a:stretch>
            <a:fillRect/>
          </a:stretch>
        </p:blipFill>
        <p:spPr>
          <a:xfrm>
            <a:off x="942750" y="2913100"/>
            <a:ext cx="1500149" cy="1078229"/>
          </a:xfrm>
          <a:prstGeom prst="rect">
            <a:avLst/>
          </a:prstGeom>
          <a:noFill/>
          <a:ln>
            <a:noFill/>
          </a:ln>
        </p:spPr>
      </p:pic>
      <p:pic>
        <p:nvPicPr>
          <p:cNvPr id="142" name="Google Shape;142;p19"/>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143" name="Google Shape;143;p19"/>
          <p:cNvPicPr preferRelativeResize="0"/>
          <p:nvPr/>
        </p:nvPicPr>
        <p:blipFill>
          <a:blip r:embed="rId3">
            <a:alphaModFix/>
          </a:blip>
          <a:stretch>
            <a:fillRect/>
          </a:stretch>
        </p:blipFill>
        <p:spPr>
          <a:xfrm>
            <a:off x="1147500" y="3827713"/>
            <a:ext cx="1500149" cy="1078229"/>
          </a:xfrm>
          <a:prstGeom prst="rect">
            <a:avLst/>
          </a:prstGeom>
          <a:noFill/>
          <a:ln>
            <a:noFill/>
          </a:ln>
        </p:spPr>
      </p:pic>
      <p:sp>
        <p:nvSpPr>
          <p:cNvPr id="144" name="Google Shape;144;p19"/>
          <p:cNvSpPr txBox="1"/>
          <p:nvPr/>
        </p:nvSpPr>
        <p:spPr>
          <a:xfrm>
            <a:off x="829000" y="2148700"/>
            <a:ext cx="7907100" cy="195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0000"/>
                </a:solidFill>
              </a:rPr>
              <a:t>INFINITE</a:t>
            </a:r>
            <a:r>
              <a:rPr lang="en" sz="4800">
                <a:solidFill>
                  <a:srgbClr val="FF0000"/>
                </a:solidFill>
              </a:rPr>
              <a:t> LOOP</a:t>
            </a:r>
            <a:endParaRPr sz="1200">
              <a:solidFill>
                <a:srgbClr val="FF0000"/>
              </a:solidFill>
            </a:endParaRPr>
          </a:p>
        </p:txBody>
      </p:sp>
      <p:pic>
        <p:nvPicPr>
          <p:cNvPr id="145" name="Google Shape;145;p19"/>
          <p:cNvPicPr preferRelativeResize="0"/>
          <p:nvPr/>
        </p:nvPicPr>
        <p:blipFill>
          <a:blip r:embed="rId3">
            <a:alphaModFix/>
          </a:blip>
          <a:stretch>
            <a:fillRect/>
          </a:stretch>
        </p:blipFill>
        <p:spPr>
          <a:xfrm>
            <a:off x="249100" y="2998288"/>
            <a:ext cx="1500149" cy="1078229"/>
          </a:xfrm>
          <a:prstGeom prst="rect">
            <a:avLst/>
          </a:prstGeom>
          <a:noFill/>
          <a:ln>
            <a:noFill/>
          </a:ln>
        </p:spPr>
      </p:pic>
      <p:pic>
        <p:nvPicPr>
          <p:cNvPr id="146" name="Google Shape;146;p19"/>
          <p:cNvPicPr preferRelativeResize="0"/>
          <p:nvPr/>
        </p:nvPicPr>
        <p:blipFill>
          <a:blip r:embed="rId3">
            <a:alphaModFix/>
          </a:blip>
          <a:stretch>
            <a:fillRect/>
          </a:stretch>
        </p:blipFill>
        <p:spPr>
          <a:xfrm>
            <a:off x="829000" y="3322338"/>
            <a:ext cx="1500149" cy="1078229"/>
          </a:xfrm>
          <a:prstGeom prst="rect">
            <a:avLst/>
          </a:prstGeom>
          <a:noFill/>
          <a:ln>
            <a:noFill/>
          </a:ln>
        </p:spPr>
      </p:pic>
      <p:pic>
        <p:nvPicPr>
          <p:cNvPr id="147" name="Google Shape;147;p19"/>
          <p:cNvPicPr preferRelativeResize="0"/>
          <p:nvPr/>
        </p:nvPicPr>
        <p:blipFill>
          <a:blip r:embed="rId3">
            <a:alphaModFix/>
          </a:blip>
          <a:stretch>
            <a:fillRect/>
          </a:stretch>
        </p:blipFill>
        <p:spPr>
          <a:xfrm>
            <a:off x="607400" y="3847788"/>
            <a:ext cx="1500149" cy="1078229"/>
          </a:xfrm>
          <a:prstGeom prst="rect">
            <a:avLst/>
          </a:prstGeom>
          <a:noFill/>
          <a:ln>
            <a:noFill/>
          </a:ln>
        </p:spPr>
      </p:pic>
      <p:pic>
        <p:nvPicPr>
          <p:cNvPr id="148" name="Google Shape;148;p19"/>
          <p:cNvPicPr preferRelativeResize="0"/>
          <p:nvPr/>
        </p:nvPicPr>
        <p:blipFill>
          <a:blip r:embed="rId3">
            <a:alphaModFix/>
          </a:blip>
          <a:stretch>
            <a:fillRect/>
          </a:stretch>
        </p:blipFill>
        <p:spPr>
          <a:xfrm>
            <a:off x="1281700" y="3370713"/>
            <a:ext cx="1500149" cy="1078229"/>
          </a:xfrm>
          <a:prstGeom prst="rect">
            <a:avLst/>
          </a:prstGeom>
          <a:noFill/>
          <a:ln>
            <a:noFill/>
          </a:ln>
        </p:spPr>
      </p:pic>
      <p:pic>
        <p:nvPicPr>
          <p:cNvPr id="149" name="Google Shape;149;p19"/>
          <p:cNvPicPr preferRelativeResize="0"/>
          <p:nvPr/>
        </p:nvPicPr>
        <p:blipFill>
          <a:blip r:embed="rId3">
            <a:alphaModFix/>
          </a:blip>
          <a:stretch>
            <a:fillRect/>
          </a:stretch>
        </p:blipFill>
        <p:spPr>
          <a:xfrm>
            <a:off x="1299900" y="3980113"/>
            <a:ext cx="1500149" cy="1078229"/>
          </a:xfrm>
          <a:prstGeom prst="rect">
            <a:avLst/>
          </a:prstGeom>
          <a:noFill/>
          <a:ln>
            <a:noFill/>
          </a:ln>
        </p:spPr>
      </p:pic>
      <p:sp>
        <p:nvSpPr>
          <p:cNvPr id="150" name="Google Shape;150;p19"/>
          <p:cNvSpPr txBox="1"/>
          <p:nvPr/>
        </p:nvSpPr>
        <p:spPr>
          <a:xfrm>
            <a:off x="5985575" y="3488625"/>
            <a:ext cx="3059100" cy="135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Notice the condition is</a:t>
            </a:r>
            <a:endParaRPr>
              <a:solidFill>
                <a:schemeClr val="dk2"/>
              </a:solidFill>
            </a:endParaRPr>
          </a:p>
          <a:p>
            <a:pPr indent="0" lvl="0" marL="0" rtl="0" algn="ctr">
              <a:spcBef>
                <a:spcPts val="0"/>
              </a:spcBef>
              <a:spcAft>
                <a:spcPts val="0"/>
              </a:spcAft>
              <a:buNone/>
            </a:pPr>
            <a:r>
              <a:rPr lang="en">
                <a:solidFill>
                  <a:schemeClr val="dk2"/>
                </a:solidFill>
              </a:rPr>
              <a:t>numCookies &gt; 0</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rPr lang="en">
                <a:solidFill>
                  <a:schemeClr val="dk2"/>
                </a:solidFill>
              </a:rPr>
              <a:t>and the cookies keep incrementing</a:t>
            </a:r>
            <a:endParaRPr>
              <a:solidFill>
                <a:schemeClr val="dk2"/>
              </a:solidFill>
            </a:endParaRPr>
          </a:p>
        </p:txBody>
      </p:sp>
      <p:sp>
        <p:nvSpPr>
          <p:cNvPr id="151" name="Google Shape;151;p19"/>
          <p:cNvSpPr txBox="1"/>
          <p:nvPr/>
        </p:nvSpPr>
        <p:spPr>
          <a:xfrm>
            <a:off x="828989" y="2004488"/>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4</a:t>
            </a:r>
            <a:endParaRPr sz="1200"/>
          </a:p>
        </p:txBody>
      </p:sp>
      <p:sp>
        <p:nvSpPr>
          <p:cNvPr id="152" name="Google Shape;152;p19"/>
          <p:cNvSpPr txBox="1"/>
          <p:nvPr/>
        </p:nvSpPr>
        <p:spPr>
          <a:xfrm>
            <a:off x="828989" y="2004488"/>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5</a:t>
            </a:r>
            <a:endParaRPr sz="1200"/>
          </a:p>
        </p:txBody>
      </p:sp>
      <p:sp>
        <p:nvSpPr>
          <p:cNvPr id="153" name="Google Shape;153;p19"/>
          <p:cNvSpPr txBox="1"/>
          <p:nvPr/>
        </p:nvSpPr>
        <p:spPr>
          <a:xfrm>
            <a:off x="849014" y="2021351"/>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6</a:t>
            </a:r>
            <a:endParaRPr sz="1200"/>
          </a:p>
        </p:txBody>
      </p:sp>
      <p:sp>
        <p:nvSpPr>
          <p:cNvPr id="154" name="Google Shape;154;p19"/>
          <p:cNvSpPr txBox="1"/>
          <p:nvPr/>
        </p:nvSpPr>
        <p:spPr>
          <a:xfrm>
            <a:off x="849014" y="2010320"/>
            <a:ext cx="452700" cy="250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7</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p:nvPr/>
        </p:nvSpPr>
        <p:spPr>
          <a:xfrm rot="4951327">
            <a:off x="3111949" y="1472402"/>
            <a:ext cx="2869908" cy="3593445"/>
          </a:xfrm>
          <a:prstGeom prst="curvedLeftArrow">
            <a:avLst>
              <a:gd fmla="val 12331" name="adj1"/>
              <a:gd fmla="val 42249" name="adj2"/>
              <a:gd fmla="val 13316" name="adj3"/>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Infinite Loop</a:t>
            </a:r>
            <a:endParaRPr/>
          </a:p>
        </p:txBody>
      </p:sp>
      <p:sp>
        <p:nvSpPr>
          <p:cNvPr id="161" name="Google Shape;161;p20"/>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&gt; 0</a:t>
            </a:r>
            <a:endParaRPr sz="1200"/>
          </a:p>
        </p:txBody>
      </p:sp>
      <p:sp>
        <p:nvSpPr>
          <p:cNvPr id="162" name="Google Shape;162;p20"/>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numCookies</a:t>
            </a:r>
            <a:endParaRPr sz="800"/>
          </a:p>
        </p:txBody>
      </p:sp>
      <p:sp>
        <p:nvSpPr>
          <p:cNvPr id="164" name="Google Shape;164;p20"/>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165" name="Google Shape;165;p20"/>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166" name="Google Shape;166;p20"/>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
          <p:cNvSpPr txBox="1"/>
          <p:nvPr/>
        </p:nvSpPr>
        <p:spPr>
          <a:xfrm>
            <a:off x="3885700" y="2492550"/>
            <a:ext cx="1900800" cy="40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Look</a:t>
            </a:r>
            <a:r>
              <a:rPr lang="en"/>
              <a:t> at cookies</a:t>
            </a:r>
            <a:endParaRPr/>
          </a:p>
        </p:txBody>
      </p:sp>
      <p:sp>
        <p:nvSpPr>
          <p:cNvPr id="168" name="Google Shape;168;p20"/>
          <p:cNvSpPr txBox="1"/>
          <p:nvPr/>
        </p:nvSpPr>
        <p:spPr>
          <a:xfrm>
            <a:off x="942750" y="2122400"/>
            <a:ext cx="7907100" cy="195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0000"/>
                </a:solidFill>
              </a:rPr>
              <a:t>INFINITE LOOP</a:t>
            </a:r>
            <a:endParaRPr sz="1200">
              <a:solidFill>
                <a:srgbClr val="FF0000"/>
              </a:solidFill>
            </a:endParaRPr>
          </a:p>
        </p:txBody>
      </p:sp>
      <p:sp>
        <p:nvSpPr>
          <p:cNvPr id="169" name="Google Shape;169;p20"/>
          <p:cNvSpPr txBox="1"/>
          <p:nvPr/>
        </p:nvSpPr>
        <p:spPr>
          <a:xfrm>
            <a:off x="5985575" y="3488625"/>
            <a:ext cx="3059100" cy="135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Notice the condition is</a:t>
            </a:r>
            <a:endParaRPr>
              <a:solidFill>
                <a:schemeClr val="dk2"/>
              </a:solidFill>
            </a:endParaRPr>
          </a:p>
          <a:p>
            <a:pPr indent="0" lvl="0" marL="0" rtl="0" algn="ctr">
              <a:spcBef>
                <a:spcPts val="0"/>
              </a:spcBef>
              <a:spcAft>
                <a:spcPts val="0"/>
              </a:spcAft>
              <a:buNone/>
            </a:pPr>
            <a:r>
              <a:rPr lang="en">
                <a:solidFill>
                  <a:schemeClr val="dk2"/>
                </a:solidFill>
              </a:rPr>
              <a:t>numCookies &gt; 0</a:t>
            </a:r>
            <a:endParaRPr>
              <a:solidFill>
                <a:schemeClr val="dk2"/>
              </a:solidFill>
            </a:endParaRPr>
          </a:p>
          <a:p>
            <a:pPr indent="0" lvl="0" marL="0" rtl="0" algn="ctr">
              <a:spcBef>
                <a:spcPts val="0"/>
              </a:spcBef>
              <a:spcAft>
                <a:spcPts val="0"/>
              </a:spcAft>
              <a:buNone/>
            </a:pPr>
            <a:r>
              <a:t/>
            </a:r>
            <a:endParaRPr>
              <a:solidFill>
                <a:schemeClr val="dk2"/>
              </a:solidFill>
            </a:endParaRPr>
          </a:p>
          <a:p>
            <a:pPr indent="0" lvl="0" marL="0" rtl="0" algn="ctr">
              <a:spcBef>
                <a:spcPts val="0"/>
              </a:spcBef>
              <a:spcAft>
                <a:spcPts val="0"/>
              </a:spcAft>
              <a:buNone/>
            </a:pPr>
            <a:r>
              <a:rPr lang="en">
                <a:solidFill>
                  <a:schemeClr val="dk2"/>
                </a:solidFill>
              </a:rPr>
              <a:t>and the cookies are always 3</a:t>
            </a:r>
            <a:endParaRPr>
              <a:solidFill>
                <a:schemeClr val="dk2"/>
              </a:solidFill>
            </a:endParaRPr>
          </a:p>
        </p:txBody>
      </p:sp>
      <p:pic>
        <p:nvPicPr>
          <p:cNvPr id="170" name="Google Shape;170;p20"/>
          <p:cNvPicPr preferRelativeResize="0"/>
          <p:nvPr/>
        </p:nvPicPr>
        <p:blipFill>
          <a:blip r:embed="rId3">
            <a:alphaModFix/>
          </a:blip>
          <a:stretch>
            <a:fillRect/>
          </a:stretch>
        </p:blipFill>
        <p:spPr>
          <a:xfrm>
            <a:off x="942750" y="2913100"/>
            <a:ext cx="1500149" cy="1078229"/>
          </a:xfrm>
          <a:prstGeom prst="rect">
            <a:avLst/>
          </a:prstGeom>
          <a:noFill/>
          <a:ln>
            <a:noFill/>
          </a:ln>
        </p:spPr>
      </p:pic>
      <p:pic>
        <p:nvPicPr>
          <p:cNvPr id="171" name="Google Shape;171;p20"/>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172" name="Google Shape;172;p20"/>
          <p:cNvPicPr preferRelativeResize="0"/>
          <p:nvPr/>
        </p:nvPicPr>
        <p:blipFill>
          <a:blip r:embed="rId3">
            <a:alphaModFix/>
          </a:blip>
          <a:stretch>
            <a:fillRect/>
          </a:stretch>
        </p:blipFill>
        <p:spPr>
          <a:xfrm>
            <a:off x="1147500" y="3827713"/>
            <a:ext cx="1500149" cy="10782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59"/>
                                        </p:tgtEl>
                                      </p:cBhvr>
                                    </p:animEffect>
                                    <p:set>
                                      <p:cBhvr>
                                        <p:cTn dur="1" fill="hold">
                                          <p:stCondLst>
                                            <p:cond delay="1000"/>
                                          </p:stCondLst>
                                        </p:cTn>
                                        <p:tgtEl>
                                          <p:spTgt spid="159"/>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59"/>
                                        </p:tgtEl>
                                      </p:cBhvr>
                                    </p:animEffect>
                                    <p:set>
                                      <p:cBhvr>
                                        <p:cTn dur="1" fill="hold">
                                          <p:stCondLst>
                                            <p:cond delay="1000"/>
                                          </p:stCondLst>
                                        </p:cTn>
                                        <p:tgtEl>
                                          <p:spTgt spid="159"/>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59"/>
                                        </p:tgtEl>
                                      </p:cBhvr>
                                    </p:animEffect>
                                    <p:set>
                                      <p:cBhvr>
                                        <p:cTn dur="1" fill="hold">
                                          <p:stCondLst>
                                            <p:cond delay="1000"/>
                                          </p:stCondLst>
                                        </p:cTn>
                                        <p:tgtEl>
                                          <p:spTgt spid="159"/>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1000"/>
                                        <p:tgtEl>
                                          <p:spTgt spid="159"/>
                                        </p:tgtEl>
                                      </p:cBhvr>
                                    </p:animEffect>
                                    <p:set>
                                      <p:cBhvr>
                                        <p:cTn dur="1" fill="hold">
                                          <p:stCondLst>
                                            <p:cond delay="1000"/>
                                          </p:stCondLst>
                                        </p:cTn>
                                        <p:tgtEl>
                                          <p:spTgt spid="159"/>
                                        </p:tgtEl>
                                        <p:attrNameLst>
                                          <p:attrName>style.visibility</p:attrName>
                                        </p:attrNameLst>
                                      </p:cBhvr>
                                      <p:to>
                                        <p:strVal val="hidden"/>
                                      </p:to>
                                    </p:se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11700" y="2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Example Never Enter Loop</a:t>
            </a:r>
            <a:endParaRPr/>
          </a:p>
        </p:txBody>
      </p:sp>
      <p:sp>
        <p:nvSpPr>
          <p:cNvPr id="178" name="Google Shape;178;p21"/>
          <p:cNvSpPr/>
          <p:nvPr/>
        </p:nvSpPr>
        <p:spPr>
          <a:xfrm>
            <a:off x="3452275" y="1013688"/>
            <a:ext cx="2767650" cy="1143975"/>
          </a:xfrm>
          <a:prstGeom prst="flowChartDecision">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numCookies &lt; 0</a:t>
            </a:r>
            <a:endParaRPr sz="1200"/>
          </a:p>
        </p:txBody>
      </p:sp>
      <p:sp>
        <p:nvSpPr>
          <p:cNvPr id="179" name="Google Shape;179;p21"/>
          <p:cNvSpPr/>
          <p:nvPr/>
        </p:nvSpPr>
        <p:spPr>
          <a:xfrm>
            <a:off x="649450" y="1119525"/>
            <a:ext cx="1099800" cy="1143900"/>
          </a:xfrm>
          <a:prstGeom prst="cube">
            <a:avLst>
              <a:gd fmla="val 25000" name="adj"/>
            </a:avLst>
          </a:prstGeom>
          <a:solidFill>
            <a:srgbClr val="FFAB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668078" y="1733809"/>
            <a:ext cx="783000" cy="252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rPr>
              <a:t>numCookies</a:t>
            </a:r>
            <a:endParaRPr sz="800"/>
          </a:p>
        </p:txBody>
      </p:sp>
      <p:sp>
        <p:nvSpPr>
          <p:cNvPr id="181" name="Google Shape;181;p21"/>
          <p:cNvSpPr txBox="1"/>
          <p:nvPr/>
        </p:nvSpPr>
        <p:spPr>
          <a:xfrm>
            <a:off x="714339" y="1332150"/>
            <a:ext cx="7044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int</a:t>
            </a:r>
            <a:endParaRPr sz="1200"/>
          </a:p>
        </p:txBody>
      </p:sp>
      <p:sp>
        <p:nvSpPr>
          <p:cNvPr id="182" name="Google Shape;182;p21"/>
          <p:cNvSpPr txBox="1"/>
          <p:nvPr/>
        </p:nvSpPr>
        <p:spPr>
          <a:xfrm>
            <a:off x="828989" y="1939331"/>
            <a:ext cx="4527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3</a:t>
            </a:r>
            <a:endParaRPr sz="1200"/>
          </a:p>
        </p:txBody>
      </p:sp>
      <p:sp>
        <p:nvSpPr>
          <p:cNvPr id="183" name="Google Shape;183;p21"/>
          <p:cNvSpPr/>
          <p:nvPr/>
        </p:nvSpPr>
        <p:spPr>
          <a:xfrm>
            <a:off x="2696025" y="1356475"/>
            <a:ext cx="1017000" cy="4584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5400000">
            <a:off x="4436575" y="2794375"/>
            <a:ext cx="3139500" cy="775200"/>
          </a:xfrm>
          <a:prstGeom prst="rightArrow">
            <a:avLst>
              <a:gd fmla="val 50000" name="adj1"/>
              <a:gd fmla="val 50000" name="adj2"/>
            </a:avLst>
          </a:prstGeom>
          <a:solidFill>
            <a:schemeClr val="accent5"/>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txBox="1"/>
          <p:nvPr/>
        </p:nvSpPr>
        <p:spPr>
          <a:xfrm>
            <a:off x="1111150" y="1843900"/>
            <a:ext cx="7907100" cy="1954800"/>
          </a:xfrm>
          <a:prstGeom prst="rect">
            <a:avLst/>
          </a:prstGeom>
          <a:noFill/>
          <a:ln>
            <a:noFill/>
          </a:ln>
          <a:effectLst>
            <a:outerShdw blurRad="57150" rotWithShape="0" algn="bl" dir="5400000" dist="28575">
              <a:schemeClr val="dk2">
                <a:alpha val="9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FF0000"/>
                </a:solidFill>
              </a:rPr>
              <a:t>NEVER ENTER</a:t>
            </a:r>
            <a:r>
              <a:rPr lang="en" sz="4800">
                <a:solidFill>
                  <a:srgbClr val="FF0000"/>
                </a:solidFill>
              </a:rPr>
              <a:t> LOOP</a:t>
            </a:r>
            <a:endParaRPr sz="1200">
              <a:solidFill>
                <a:srgbClr val="FF0000"/>
              </a:solidFill>
            </a:endParaRPr>
          </a:p>
        </p:txBody>
      </p:sp>
      <p:pic>
        <p:nvPicPr>
          <p:cNvPr id="186" name="Google Shape;186;p21"/>
          <p:cNvPicPr preferRelativeResize="0"/>
          <p:nvPr/>
        </p:nvPicPr>
        <p:blipFill>
          <a:blip r:embed="rId3">
            <a:alphaModFix/>
          </a:blip>
          <a:stretch>
            <a:fillRect/>
          </a:stretch>
        </p:blipFill>
        <p:spPr>
          <a:xfrm>
            <a:off x="942750" y="2913100"/>
            <a:ext cx="1500149" cy="1078229"/>
          </a:xfrm>
          <a:prstGeom prst="rect">
            <a:avLst/>
          </a:prstGeom>
          <a:noFill/>
          <a:ln>
            <a:noFill/>
          </a:ln>
        </p:spPr>
      </p:pic>
      <p:pic>
        <p:nvPicPr>
          <p:cNvPr id="187" name="Google Shape;187;p21"/>
          <p:cNvPicPr preferRelativeResize="0"/>
          <p:nvPr/>
        </p:nvPicPr>
        <p:blipFill>
          <a:blip r:embed="rId3">
            <a:alphaModFix/>
          </a:blip>
          <a:stretch>
            <a:fillRect/>
          </a:stretch>
        </p:blipFill>
        <p:spPr>
          <a:xfrm>
            <a:off x="94800" y="3486413"/>
            <a:ext cx="1500149" cy="1078229"/>
          </a:xfrm>
          <a:prstGeom prst="rect">
            <a:avLst/>
          </a:prstGeom>
          <a:noFill/>
          <a:ln>
            <a:noFill/>
          </a:ln>
        </p:spPr>
      </p:pic>
      <p:pic>
        <p:nvPicPr>
          <p:cNvPr id="188" name="Google Shape;188;p21"/>
          <p:cNvPicPr preferRelativeResize="0"/>
          <p:nvPr/>
        </p:nvPicPr>
        <p:blipFill>
          <a:blip r:embed="rId3">
            <a:alphaModFix/>
          </a:blip>
          <a:stretch>
            <a:fillRect/>
          </a:stretch>
        </p:blipFill>
        <p:spPr>
          <a:xfrm>
            <a:off x="1147500" y="3827713"/>
            <a:ext cx="1500149" cy="1078229"/>
          </a:xfrm>
          <a:prstGeom prst="rect">
            <a:avLst/>
          </a:prstGeom>
          <a:noFill/>
          <a:ln>
            <a:noFill/>
          </a:ln>
        </p:spPr>
      </p:pic>
      <p:sp>
        <p:nvSpPr>
          <p:cNvPr id="189" name="Google Shape;189;p21"/>
          <p:cNvSpPr txBox="1"/>
          <p:nvPr/>
        </p:nvSpPr>
        <p:spPr>
          <a:xfrm>
            <a:off x="5985575" y="3488625"/>
            <a:ext cx="3059100" cy="1351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Notice the condition is</a:t>
            </a:r>
            <a:endParaRPr>
              <a:solidFill>
                <a:schemeClr val="dk2"/>
              </a:solidFill>
            </a:endParaRPr>
          </a:p>
          <a:p>
            <a:pPr indent="0" lvl="0" marL="0" rtl="0" algn="ctr">
              <a:spcBef>
                <a:spcPts val="0"/>
              </a:spcBef>
              <a:spcAft>
                <a:spcPts val="0"/>
              </a:spcAft>
              <a:buNone/>
            </a:pPr>
            <a:r>
              <a:rPr lang="en">
                <a:solidFill>
                  <a:schemeClr val="dk2"/>
                </a:solidFill>
              </a:rPr>
              <a:t>numCookies &lt; 0</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