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68a8d8e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d68a8d8e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nextInt() </a:t>
            </a:r>
            <a:r>
              <a:rPr lang="en"/>
              <a:t>returns </a:t>
            </a:r>
            <a:r>
              <a:rPr lang="en"/>
              <a:t>the next pseudorandom, uniformly distributed int value from this random number generator's sequence of 32 bit int (negative or positive within the range)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d68a8d8e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d68a8d8e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next()</a:t>
            </a:r>
            <a:r>
              <a:rPr lang="en"/>
              <a:t> retrieves next token from user and returns it as a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nextInt()</a:t>
            </a:r>
            <a:r>
              <a:rPr lang="en">
                <a:solidFill>
                  <a:schemeClr val="dk1"/>
                </a:solidFill>
              </a:rPr>
              <a:t> retrieves next token from user and returns it as a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close()</a:t>
            </a:r>
            <a:r>
              <a:rPr lang="en">
                <a:solidFill>
                  <a:schemeClr val="dk1"/>
                </a:solidFill>
              </a:rPr>
              <a:t> closes the Scanner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9813a76b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9813a76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68a8d8e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d68a8d8e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d68a8d8e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d68a8d8e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 or Application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I.P.O</a:t>
            </a:r>
            <a:r>
              <a:rPr lang="en" sz="1400"/>
              <a:t> = Input, Process, Output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Input</a:t>
            </a:r>
            <a:r>
              <a:rPr lang="en" sz="1400"/>
              <a:t> - data passed into the program from a file, keyboard, touchscreen, etc.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Process</a:t>
            </a:r>
            <a:r>
              <a:rPr lang="en" sz="1400"/>
              <a:t> - operations performed on the data, such as calculations, decisions, repetitions…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Output</a:t>
            </a:r>
            <a:r>
              <a:rPr lang="en" sz="1400"/>
              <a:t> - result produced by the processing of data is then stored or displayed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d68a8d8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d68a8d8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d68a8d8e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d68a8d8e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d68a8d8e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d68a8d8e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d68a8d8e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d68a8d8e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d68a8d8e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d68a8d8e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813a7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813a7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d68a8d8ec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d68a8d8ec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813a76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813a76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d68a8d8ec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d68a8d8ec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d68a8d8e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d68a8d8e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9813a76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9813a76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9813a76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9813a76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68a8d8ec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68a8d8ec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68a8d8ec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68a8d8ec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d68a8d8e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d68a8d8e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68a8d8e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68a8d8e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d68a8d8e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d68a8d8e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d68a8d8ec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d68a8d8ec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d68a8d8e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d68a8d8e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9813a76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9813a76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d68a8d8ec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d68a8d8ec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d68a8d8e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d68a8d8e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d68a8d8ec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d68a8d8e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d68a8d8ec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d68a8d8ec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d68a8d8ec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d68a8d8ec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d68a8d8e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9d68a8d8e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d68a8d8ec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d68a8d8ec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d68a8d8ec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d68a8d8ec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9813a76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9813a76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d68a8d8ec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9d68a8d8ec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d68a8d8e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d68a8d8e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d68a8d8ec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d68a8d8ec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d68a8d8ec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d68a8d8ec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d68a8d8ec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d68a8d8ec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9d68a8d8e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9d68a8d8e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d68a8d8ec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d68a8d8ec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d68a8d8ec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d68a8d8ec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d68a8d8ec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d68a8d8ec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9813a76b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9813a76b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99813a76b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99813a76b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b7fdb11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b7fdb11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01be4bf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01be4bf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01be4bf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01be4bf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01be4bf8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01be4bf8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a01be4bf8c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a01be4bf8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a01be4bf8c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a01be4bf8c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01be4bf8c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01be4bf8c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01be4bf8c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01be4bf8c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99813a76b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99813a76b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d68a8d8e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d68a8d8e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b7fdb11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b7fdb11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9d68a8d8ec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9d68a8d8ec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b7fdb1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9b7fdb1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a01be4bf8c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a01be4bf8c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cf3214f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9cf3214f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9d68a8d8ec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9d68a8d8e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b7fdb11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b7fdb11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a01be4bf8c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a01be4bf8c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9cf3214f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9cf3214f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b7fdb11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b7fdb11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d68a8d8e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d68a8d8e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b7fdb110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b7fdb110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01be4bf8c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01be4bf8c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9cf3214f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9cf3214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cf3214f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cf3214f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9d68a8d8ec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9d68a8d8ec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d68a8d8ec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d68a8d8ec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d68a8d8ec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d68a8d8ec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9d68a8d8ec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9d68a8d8ec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9d68a8d8ec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9d68a8d8ec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d68a8d8ec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d68a8d8ec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813a76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813a76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d68a8d8ec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d68a8d8ec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9d68a8d8ec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9d68a8d8ec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d68a8d8ec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d68a8d8ec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a01be4bf8c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a01be4bf8c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813a76b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813a76b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 Chapter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r>
              <a:rPr lang="en"/>
              <a:t> class methods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441875"/>
            <a:ext cx="86790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rand = new Random();   //object of type Random to call the methods 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rand.nextInt();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rand.nextInt( 10 );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class methods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368850"/>
            <a:ext cx="86790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kb = new Scanner(System.in);   //object of type Scanner to call methods 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kb.next();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kb.nextInt( );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kb.close();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490250" y="450150"/>
            <a:ext cx="69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Method Composition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method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460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Decide on a method name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2304858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Identify the method input ( 0,1, 2, 3, N, arguments )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3149242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 the method’s process ( the algorithm to follow, operations to perform )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993625"/>
            <a:ext cx="86352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 the method’s output type ( print result? return value? call other method(s)?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input, process, output</a:t>
            </a: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7066550" y="3601050"/>
            <a:ext cx="1765750" cy="1227400"/>
          </a:xfrm>
          <a:prstGeom prst="flowChartDisplay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3187855" y="1840805"/>
            <a:ext cx="2626600" cy="1644675"/>
          </a:xfrm>
          <a:prstGeom prst="flowChart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Process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/>
          <p:nvPr/>
        </p:nvSpPr>
        <p:spPr>
          <a:xfrm rot="-2195021">
            <a:off x="2594164" y="12430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6"/>
          <p:cNvSpPr/>
          <p:nvPr/>
        </p:nvSpPr>
        <p:spPr>
          <a:xfrm rot="2547338">
            <a:off x="2314339" y="946680"/>
            <a:ext cx="616427" cy="282201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390430" y="912580"/>
            <a:ext cx="2097800" cy="1184550"/>
          </a:xfrm>
          <a:prstGeom prst="flowChartInputOutpu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6"/>
          <p:cNvSpPr/>
          <p:nvPr/>
        </p:nvSpPr>
        <p:spPr>
          <a:xfrm rot="2547338">
            <a:off x="5514739" y="3232680"/>
            <a:ext cx="616427" cy="282201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 rot="44">
            <a:off x="2746564" y="12430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6"/>
          <p:cNvSpPr/>
          <p:nvPr/>
        </p:nvSpPr>
        <p:spPr>
          <a:xfrm rot="3196561">
            <a:off x="2898964" y="12430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6"/>
          <p:cNvSpPr/>
          <p:nvPr/>
        </p:nvSpPr>
        <p:spPr>
          <a:xfrm rot="5266997">
            <a:off x="3030815" y="12781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/>
          <p:nvPr/>
        </p:nvSpPr>
        <p:spPr>
          <a:xfrm rot="6845216">
            <a:off x="3030815" y="12781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6"/>
          <p:cNvSpPr/>
          <p:nvPr/>
        </p:nvSpPr>
        <p:spPr>
          <a:xfrm rot="-2195021">
            <a:off x="5794564" y="36052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 rot="44">
            <a:off x="5946964" y="36052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 rot="3196561">
            <a:off x="6099364" y="36052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6"/>
          <p:cNvSpPr/>
          <p:nvPr/>
        </p:nvSpPr>
        <p:spPr>
          <a:xfrm rot="5266997">
            <a:off x="6231215" y="36403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6"/>
          <p:cNvSpPr/>
          <p:nvPr/>
        </p:nvSpPr>
        <p:spPr>
          <a:xfrm rot="6845216">
            <a:off x="6231215" y="36403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3726100" y="2217500"/>
            <a:ext cx="1608000" cy="858900"/>
            <a:chOff x="4335700" y="845900"/>
            <a:chExt cx="1608000" cy="858900"/>
          </a:xfrm>
        </p:grpSpPr>
        <p:sp>
          <p:nvSpPr>
            <p:cNvPr id="148" name="Google Shape;148;p26"/>
            <p:cNvSpPr/>
            <p:nvPr/>
          </p:nvSpPr>
          <p:spPr>
            <a:xfrm>
              <a:off x="4335700" y="11507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640500" y="9221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640500" y="1455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4792900" y="11507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945300" y="1455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5250100" y="1455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5021500" y="8459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250100" y="11507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554900" y="13793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478700" y="8459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707300" y="1074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26"/>
          <p:cNvGrpSpPr/>
          <p:nvPr/>
        </p:nvGrpSpPr>
        <p:grpSpPr>
          <a:xfrm>
            <a:off x="1705850" y="931950"/>
            <a:ext cx="643800" cy="522025"/>
            <a:chOff x="1705850" y="931950"/>
            <a:chExt cx="643800" cy="522025"/>
          </a:xfrm>
        </p:grpSpPr>
        <p:sp>
          <p:nvSpPr>
            <p:cNvPr id="160" name="Google Shape;160;p26"/>
            <p:cNvSpPr/>
            <p:nvPr/>
          </p:nvSpPr>
          <p:spPr>
            <a:xfrm>
              <a:off x="1705850" y="996475"/>
              <a:ext cx="321900" cy="305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858250" y="1148875"/>
              <a:ext cx="321900" cy="305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027750" y="931950"/>
              <a:ext cx="321900" cy="305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6"/>
          <p:cNvGrpSpPr/>
          <p:nvPr/>
        </p:nvGrpSpPr>
        <p:grpSpPr>
          <a:xfrm>
            <a:off x="7251875" y="4196375"/>
            <a:ext cx="564021" cy="605825"/>
            <a:chOff x="6870875" y="1529375"/>
            <a:chExt cx="564021" cy="605825"/>
          </a:xfrm>
        </p:grpSpPr>
        <p:sp>
          <p:nvSpPr>
            <p:cNvPr id="164" name="Google Shape;164;p26"/>
            <p:cNvSpPr/>
            <p:nvPr/>
          </p:nvSpPr>
          <p:spPr>
            <a:xfrm>
              <a:off x="7069424" y="1529375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7277096" y="1628481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870875" y="1727588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7078547" y="1826694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7267974" y="1925800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1359579" y="1779150"/>
            <a:ext cx="6416700" cy="195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void someMagicalMethod( ) 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parts of a method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 rot="1560899">
            <a:off x="2296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 rot="5213084">
            <a:off x="3916407" y="-1548994"/>
            <a:ext cx="590673" cy="5727639"/>
          </a:xfrm>
          <a:prstGeom prst="curvedRightArrow">
            <a:avLst>
              <a:gd fmla="val 50620" name="adj1"/>
              <a:gd fmla="val 114931" name="adj2"/>
              <a:gd fmla="val 31048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6582050" y="962225"/>
            <a:ext cx="2363400" cy="1421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access modifiers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protected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private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</p:txBody>
      </p:sp>
      <p:sp>
        <p:nvSpPr>
          <p:cNvPr id="178" name="Google Shape;178;p27"/>
          <p:cNvSpPr/>
          <p:nvPr/>
        </p:nvSpPr>
        <p:spPr>
          <a:xfrm rot="5213084">
            <a:off x="4321714" y="-1210011"/>
            <a:ext cx="590673" cy="5068471"/>
          </a:xfrm>
          <a:prstGeom prst="curvedRightArrow">
            <a:avLst>
              <a:gd fmla="val 50620" name="adj1"/>
              <a:gd fmla="val 114931" name="adj2"/>
              <a:gd fmla="val 31048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6582050" y="962225"/>
            <a:ext cx="2363400" cy="350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static</a:t>
            </a:r>
            <a:r>
              <a:rPr b="1" lang="en" sz="1800"/>
              <a:t> modifier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specifies whether it is a class method, or an instance method.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Today we will only create static methods.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will explore the meaning of </a:t>
            </a:r>
            <a:r>
              <a:rPr b="1" lang="en" sz="1600"/>
              <a:t>static</a:t>
            </a:r>
            <a:r>
              <a:rPr lang="en" sz="1600"/>
              <a:t> in depth when we reach chapter 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</p:txBody>
      </p:sp>
      <p:sp>
        <p:nvSpPr>
          <p:cNvPr id="180" name="Google Shape;180;p27"/>
          <p:cNvSpPr/>
          <p:nvPr/>
        </p:nvSpPr>
        <p:spPr>
          <a:xfrm rot="5213084">
            <a:off x="4855114" y="-1210011"/>
            <a:ext cx="590673" cy="5068471"/>
          </a:xfrm>
          <a:prstGeom prst="curvedRightArrow">
            <a:avLst>
              <a:gd fmla="val 50620" name="adj1"/>
              <a:gd fmla="val 114931" name="adj2"/>
              <a:gd fmla="val 31048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6582050" y="962225"/>
            <a:ext cx="2363400" cy="3916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return type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void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WILL NOT RETURN A VALUE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double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float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boolean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… </a:t>
            </a:r>
            <a:r>
              <a:rPr lang="en" sz="1300"/>
              <a:t>any primitive or class type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WILL RETURN A VALUE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of the TYPE SPECIFIED in the DECLARATION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1391077" y="1779150"/>
            <a:ext cx="4922700" cy="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protected static void someMagicalMethod( ) {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1373202" y="1779150"/>
            <a:ext cx="4922700" cy="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private</a:t>
            </a:r>
            <a:r>
              <a:rPr lang="en"/>
              <a:t> static void someMagicalMethod( ) {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2066393" y="1703425"/>
            <a:ext cx="623100" cy="572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2599793" y="1703425"/>
            <a:ext cx="623100" cy="572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1422148" y="1779150"/>
            <a:ext cx="4922700" cy="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</a:t>
            </a:r>
            <a:r>
              <a:rPr lang="en"/>
              <a:t> static void someMagicalMethod( ) {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1371375" y="1703425"/>
            <a:ext cx="1159500" cy="572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1371375" y="1703425"/>
            <a:ext cx="735900" cy="572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 rot="-2645">
            <a:off x="128200" y="2830117"/>
            <a:ext cx="15597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1359575" y="1779150"/>
            <a:ext cx="4985700" cy="421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1359579" y="1779150"/>
            <a:ext cx="6416700" cy="195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void someMagicalMethod( ) 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parts of a method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 rot="5213084">
            <a:off x="4855114" y="-1210011"/>
            <a:ext cx="590673" cy="5068471"/>
          </a:xfrm>
          <a:prstGeom prst="curvedRightArrow">
            <a:avLst>
              <a:gd fmla="val 50620" name="adj1"/>
              <a:gd fmla="val 114931" name="adj2"/>
              <a:gd fmla="val 31048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6582050" y="962225"/>
            <a:ext cx="2363400" cy="3916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return type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void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WILL NOT RETURN A VALUE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double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float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boolean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… </a:t>
            </a:r>
            <a:r>
              <a:rPr lang="en" sz="1300"/>
              <a:t>any primitive or class type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WILL RETURN A VALUE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of the TYPE SPECIFIED in the DECLARATION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422148" y="1779150"/>
            <a:ext cx="4922700" cy="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lang="en"/>
              <a:t>static int someMagicalMethod( 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5;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345948" y="1779150"/>
            <a:ext cx="4922700" cy="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boolean someMagicalMethod( 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return false;      // return true;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 rot="-2645">
            <a:off x="128200" y="2830117"/>
            <a:ext cx="15597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1345948" y="1779150"/>
            <a:ext cx="4922700" cy="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String someMagicalMethod( 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return “abracadabra”;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2675993" y="1703425"/>
            <a:ext cx="623100" cy="572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1359575" y="1794700"/>
            <a:ext cx="4985700" cy="421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 rot="1560899">
            <a:off x="2296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1359579" y="1779150"/>
            <a:ext cx="6416700" cy="195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void someMagicalMethod( ) 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1359575" y="1794700"/>
            <a:ext cx="4985700" cy="421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parts of a method</a:t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 rot="-2645">
            <a:off x="128200" y="2830117"/>
            <a:ext cx="15597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1690425" y="2316075"/>
            <a:ext cx="4368900" cy="1554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/*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method body consists of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statements that will be executed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each time the method runs.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*/</a:t>
            </a:r>
            <a:endParaRPr sz="1600"/>
          </a:p>
        </p:txBody>
      </p:sp>
      <p:sp>
        <p:nvSpPr>
          <p:cNvPr id="215" name="Google Shape;215;p29"/>
          <p:cNvSpPr/>
          <p:nvPr/>
        </p:nvSpPr>
        <p:spPr>
          <a:xfrm rot="1560899">
            <a:off x="2296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1337969" y="1695200"/>
            <a:ext cx="5657700" cy="27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void someMagicalMethod( int a , int b ) 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1363119" y="1718500"/>
            <a:ext cx="5632500" cy="421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parts of a method</a:t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693969" y="2239875"/>
            <a:ext cx="4368900" cy="1554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int sum = a + b;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System.out.println(“sum = “ + sum );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4" name="Google Shape;224;p30"/>
          <p:cNvSpPr/>
          <p:nvPr/>
        </p:nvSpPr>
        <p:spPr>
          <a:xfrm flipH="1" rot="-2285720">
            <a:off x="6177338" y="1222028"/>
            <a:ext cx="1559877" cy="1239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parameters</a:t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 flipH="1" rot="-2285720">
            <a:off x="5415338" y="1222028"/>
            <a:ext cx="1559877" cy="1239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parameters</a:t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1736819" y="2313299"/>
            <a:ext cx="809400" cy="740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771345" y="2729628"/>
            <a:ext cx="5397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8" name="Google Shape;228;p30"/>
          <p:cNvSpPr txBox="1"/>
          <p:nvPr/>
        </p:nvSpPr>
        <p:spPr>
          <a:xfrm>
            <a:off x="1814527" y="2538538"/>
            <a:ext cx="44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2625345" y="2313299"/>
            <a:ext cx="809400" cy="740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2659872" y="2729628"/>
            <a:ext cx="5397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31" name="Google Shape;231;p30"/>
          <p:cNvSpPr txBox="1"/>
          <p:nvPr/>
        </p:nvSpPr>
        <p:spPr>
          <a:xfrm>
            <a:off x="2719411" y="2538538"/>
            <a:ext cx="44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3996945" y="2313299"/>
            <a:ext cx="809400" cy="740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4031472" y="2729628"/>
            <a:ext cx="5397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</a:t>
            </a:r>
            <a:endParaRPr sz="1200"/>
          </a:p>
        </p:txBody>
      </p:sp>
      <p:sp>
        <p:nvSpPr>
          <p:cNvPr id="234" name="Google Shape;234;p30"/>
          <p:cNvSpPr txBox="1"/>
          <p:nvPr/>
        </p:nvSpPr>
        <p:spPr>
          <a:xfrm>
            <a:off x="4091011" y="2538538"/>
            <a:ext cx="44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 rot="-2372">
            <a:off x="112653" y="2891660"/>
            <a:ext cx="13041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6582050" y="2389500"/>
            <a:ext cx="2363400" cy="2489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sum = </a:t>
            </a:r>
            <a:r>
              <a:rPr lang="en" sz="1600">
                <a:solidFill>
                  <a:schemeClr val="accent1"/>
                </a:solidFill>
              </a:rPr>
              <a:t>sum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37" name="Google Shape;237;p30"/>
          <p:cNvSpPr/>
          <p:nvPr/>
        </p:nvSpPr>
        <p:spPr>
          <a:xfrm rot="1560899">
            <a:off x="2296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7239900" y="2857500"/>
            <a:ext cx="641520" cy="572724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334425" y="1695200"/>
            <a:ext cx="5657700" cy="27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void someMagicalMethod( int a , int b ) 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1359575" y="1718500"/>
            <a:ext cx="5632500" cy="421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parts of a method</a:t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1766625" y="2239875"/>
            <a:ext cx="4368900" cy="1554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int sum = a + b;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System.out.println(“sum = “ + sum );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47" name="Google Shape;247;p31"/>
          <p:cNvSpPr/>
          <p:nvPr/>
        </p:nvSpPr>
        <p:spPr>
          <a:xfrm flipH="1" rot="-2285720">
            <a:off x="6187084" y="1258356"/>
            <a:ext cx="1559877" cy="1239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parameters</a:t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 flipH="1" rot="-2285720">
            <a:off x="5425084" y="1258356"/>
            <a:ext cx="1559877" cy="1239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parameters</a:t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1809475" y="2313299"/>
            <a:ext cx="809400" cy="740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1844001" y="2729628"/>
            <a:ext cx="5397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51" name="Google Shape;251;p31"/>
          <p:cNvSpPr txBox="1"/>
          <p:nvPr/>
        </p:nvSpPr>
        <p:spPr>
          <a:xfrm>
            <a:off x="1887183" y="2538538"/>
            <a:ext cx="44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2698001" y="2313299"/>
            <a:ext cx="809400" cy="740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2732528" y="2729628"/>
            <a:ext cx="5397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54" name="Google Shape;254;p31"/>
          <p:cNvSpPr txBox="1"/>
          <p:nvPr/>
        </p:nvSpPr>
        <p:spPr>
          <a:xfrm>
            <a:off x="2792067" y="2538538"/>
            <a:ext cx="44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4069601" y="2313299"/>
            <a:ext cx="809400" cy="740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4104128" y="2729628"/>
            <a:ext cx="5397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</a:t>
            </a:r>
            <a:endParaRPr sz="1200"/>
          </a:p>
        </p:txBody>
      </p:sp>
      <p:sp>
        <p:nvSpPr>
          <p:cNvPr id="257" name="Google Shape;257;p31"/>
          <p:cNvSpPr txBox="1"/>
          <p:nvPr/>
        </p:nvSpPr>
        <p:spPr>
          <a:xfrm>
            <a:off x="4163667" y="2538538"/>
            <a:ext cx="44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 rot="-2372">
            <a:off x="112653" y="2891660"/>
            <a:ext cx="13041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6582050" y="2389500"/>
            <a:ext cx="2363400" cy="2489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sum = </a:t>
            </a:r>
            <a:r>
              <a:rPr b="1" lang="en" sz="1600">
                <a:solidFill>
                  <a:schemeClr val="accent1"/>
                </a:solidFill>
              </a:rPr>
              <a:t>8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6704050" y="588525"/>
            <a:ext cx="239100" cy="181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61" name="Google Shape;261;p31"/>
          <p:cNvSpPr txBox="1"/>
          <p:nvPr/>
        </p:nvSpPr>
        <p:spPr>
          <a:xfrm>
            <a:off x="7583861" y="588525"/>
            <a:ext cx="239100" cy="181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62" name="Google Shape;262;p31"/>
          <p:cNvSpPr txBox="1"/>
          <p:nvPr/>
        </p:nvSpPr>
        <p:spPr>
          <a:xfrm>
            <a:off x="1979650" y="2874525"/>
            <a:ext cx="239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sz="1200"/>
          </a:p>
        </p:txBody>
      </p:sp>
      <p:sp>
        <p:nvSpPr>
          <p:cNvPr id="263" name="Google Shape;263;p31"/>
          <p:cNvSpPr txBox="1"/>
          <p:nvPr/>
        </p:nvSpPr>
        <p:spPr>
          <a:xfrm>
            <a:off x="2859461" y="2874525"/>
            <a:ext cx="239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sz="1200"/>
          </a:p>
        </p:txBody>
      </p:sp>
      <p:sp>
        <p:nvSpPr>
          <p:cNvPr id="264" name="Google Shape;264;p31"/>
          <p:cNvSpPr txBox="1"/>
          <p:nvPr/>
        </p:nvSpPr>
        <p:spPr>
          <a:xfrm>
            <a:off x="4244845" y="2864122"/>
            <a:ext cx="239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sz="1200"/>
          </a:p>
        </p:txBody>
      </p:sp>
      <p:sp>
        <p:nvSpPr>
          <p:cNvPr id="265" name="Google Shape;265;p31"/>
          <p:cNvSpPr/>
          <p:nvPr/>
        </p:nvSpPr>
        <p:spPr>
          <a:xfrm rot="1560899">
            <a:off x="2296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method?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490250" y="450150"/>
            <a:ext cx="69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void</a:t>
            </a:r>
            <a:r>
              <a:rPr lang="en"/>
              <a:t> </a:t>
            </a: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vs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value</a:t>
            </a:r>
            <a:r>
              <a:rPr lang="en"/>
              <a:t> methods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490250" y="450150"/>
            <a:ext cx="6806400" cy="25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methods</a:t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566450" y="2313575"/>
            <a:ext cx="8520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Methods that do not return a result/value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void methods do one or more of the following in their defined process: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print results/values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call other methods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perform operations affecting the program’s state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490250" y="450150"/>
            <a:ext cx="6660000" cy="3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methods</a:t>
            </a:r>
            <a:endParaRPr/>
          </a:p>
        </p:txBody>
      </p:sp>
      <p:sp>
        <p:nvSpPr>
          <p:cNvPr id="282" name="Google Shape;282;p34"/>
          <p:cNvSpPr txBox="1"/>
          <p:nvPr/>
        </p:nvSpPr>
        <p:spPr>
          <a:xfrm>
            <a:off x="566450" y="2923175"/>
            <a:ext cx="8520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Methods that return a result/value</a:t>
            </a:r>
            <a:r>
              <a:rPr lang="en" sz="1800">
                <a:solidFill>
                  <a:schemeClr val="dk2"/>
                </a:solidFill>
              </a:rPr>
              <a:t> based on the methods defined process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490250" y="450150"/>
            <a:ext cx="7856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void</a:t>
            </a:r>
            <a:r>
              <a:rPr lang="en"/>
              <a:t> and </a:t>
            </a:r>
            <a:r>
              <a:rPr lang="en">
                <a:solidFill>
                  <a:schemeClr val="dk2"/>
                </a:solidFill>
              </a:rPr>
              <a:t>value</a:t>
            </a:r>
            <a:r>
              <a:rPr lang="en"/>
              <a:t> </a:t>
            </a: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</a:t>
            </a:r>
            <a:r>
              <a:rPr lang="en"/>
              <a:t> </a:t>
            </a:r>
            <a:r>
              <a:rPr lang="en"/>
              <a:t>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vs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r>
              <a:rPr lang="en">
                <a:solidFill>
                  <a:schemeClr val="accent1"/>
                </a:solidFill>
              </a:rPr>
              <a:t>with</a:t>
            </a:r>
            <a:r>
              <a:rPr lang="en"/>
              <a:t> arguments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490250" y="970225"/>
            <a:ext cx="7072200" cy="21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void</a:t>
            </a:r>
            <a:r>
              <a:rPr lang="en"/>
              <a:t>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</a:t>
            </a:r>
            <a:r>
              <a:rPr lang="en"/>
              <a:t> arguments</a:t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566450" y="3339275"/>
            <a:ext cx="85206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empty parenthesis () in the method declaration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no input parameters are specified, therefore these methods cannot receive input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414050" y="450150"/>
            <a:ext cx="6444000" cy="30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void</a:t>
            </a:r>
            <a:r>
              <a:rPr lang="en"/>
              <a:t>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with</a:t>
            </a:r>
            <a:r>
              <a:rPr lang="en"/>
              <a:t> arguments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414050" y="2958275"/>
            <a:ext cx="85968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non-</a:t>
            </a:r>
            <a:r>
              <a:rPr lang="en" sz="1800">
                <a:solidFill>
                  <a:srgbClr val="595959"/>
                </a:solidFill>
              </a:rPr>
              <a:t>empty parenthesis (type arg1, type arg2, type arg3) in the method declaration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input parameters are specified and separated by commas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these methods can receive input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414050" y="450150"/>
            <a:ext cx="6444000" cy="30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value</a:t>
            </a:r>
            <a:r>
              <a:rPr lang="en"/>
              <a:t>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</a:t>
            </a:r>
            <a:r>
              <a:rPr lang="en"/>
              <a:t> arguments</a:t>
            </a:r>
            <a:endParaRPr/>
          </a:p>
        </p:txBody>
      </p:sp>
      <p:sp>
        <p:nvSpPr>
          <p:cNvPr id="305" name="Google Shape;305;p38"/>
          <p:cNvSpPr txBox="1"/>
          <p:nvPr/>
        </p:nvSpPr>
        <p:spPr>
          <a:xfrm>
            <a:off x="414050" y="2805875"/>
            <a:ext cx="85206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empty parenthesis () in the method declaration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no input parameters are specified, therefore these methods cannot receive input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return a value/result based on the methods defined process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value</a:t>
            </a:r>
            <a:r>
              <a:rPr lang="en"/>
              <a:t>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with</a:t>
            </a:r>
            <a:r>
              <a:rPr lang="en"/>
              <a:t> arguments</a:t>
            </a:r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566450" y="3339275"/>
            <a:ext cx="85206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non-empty parenthesis (type arg1, type arg2, type arg3) in the method declaration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input parameters are specified and separated by commas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these methods can receive input and </a:t>
            </a:r>
            <a:r>
              <a:rPr lang="en" sz="1800">
                <a:solidFill>
                  <a:srgbClr val="595959"/>
                </a:solidFill>
              </a:rPr>
              <a:t>return a value/result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1664376" y="1779150"/>
            <a:ext cx="5045400" cy="195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void printGreeting( )  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System.out.println( “Hello Everyone!“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17" name="Google Shape;317;p40"/>
          <p:cNvSpPr/>
          <p:nvPr/>
        </p:nvSpPr>
        <p:spPr>
          <a:xfrm>
            <a:off x="1664375" y="1794700"/>
            <a:ext cx="4985700" cy="421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 #1 of defining a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void</a:t>
            </a:r>
            <a:r>
              <a:rPr lang="en"/>
              <a:t> method</a:t>
            </a:r>
            <a:endParaRPr/>
          </a:p>
        </p:txBody>
      </p:sp>
      <p:sp>
        <p:nvSpPr>
          <p:cNvPr id="319" name="Google Shape;319;p40"/>
          <p:cNvSpPr/>
          <p:nvPr/>
        </p:nvSpPr>
        <p:spPr>
          <a:xfrm rot="1560899">
            <a:off x="5344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"/>
          <p:cNvSpPr/>
          <p:nvPr/>
        </p:nvSpPr>
        <p:spPr>
          <a:xfrm>
            <a:off x="1995225" y="2316075"/>
            <a:ext cx="4368900" cy="1042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"/>
          <p:cNvSpPr/>
          <p:nvPr/>
        </p:nvSpPr>
        <p:spPr>
          <a:xfrm rot="-2645">
            <a:off x="356800" y="2830117"/>
            <a:ext cx="15597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6975475" y="3085576"/>
            <a:ext cx="1910100" cy="1839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/>
          <p:nvPr/>
        </p:nvSpPr>
        <p:spPr>
          <a:xfrm>
            <a:off x="6633575" y="2025350"/>
            <a:ext cx="2434500" cy="1017000"/>
          </a:xfrm>
          <a:prstGeom prst="wedgeEllipseCallout">
            <a:avLst>
              <a:gd fmla="val 20217" name="adj1"/>
              <a:gd fmla="val 82623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Hello Everyone!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664375" y="1779150"/>
            <a:ext cx="5045400" cy="258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</a:t>
            </a:r>
            <a:r>
              <a:rPr lang="en"/>
              <a:t>vo</a:t>
            </a:r>
            <a:r>
              <a:rPr lang="en"/>
              <a:t>i</a:t>
            </a:r>
            <a:r>
              <a:rPr lang="en"/>
              <a:t>d</a:t>
            </a:r>
            <a:r>
              <a:rPr lang="en"/>
              <a:t> printGreeting(String name ) 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1664375" y="1794700"/>
            <a:ext cx="4985700" cy="421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 #2 of defining a </a:t>
            </a:r>
            <a:r>
              <a:rPr lang="en">
                <a:solidFill>
                  <a:schemeClr val="accent1"/>
                </a:solidFill>
              </a:rPr>
              <a:t>void</a:t>
            </a:r>
            <a:r>
              <a:rPr lang="en"/>
              <a:t> method</a:t>
            </a:r>
            <a:endParaRPr/>
          </a:p>
        </p:txBody>
      </p:sp>
      <p:sp>
        <p:nvSpPr>
          <p:cNvPr id="331" name="Google Shape;331;p41"/>
          <p:cNvSpPr/>
          <p:nvPr/>
        </p:nvSpPr>
        <p:spPr>
          <a:xfrm rot="1560899">
            <a:off x="5344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>
            <a:off x="1995225" y="2316075"/>
            <a:ext cx="4559100" cy="1413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System.out.println( “Hello “ + name );</a:t>
            </a:r>
            <a:endParaRPr/>
          </a:p>
        </p:txBody>
      </p:sp>
      <p:sp>
        <p:nvSpPr>
          <p:cNvPr id="333" name="Google Shape;333;p41"/>
          <p:cNvSpPr/>
          <p:nvPr/>
        </p:nvSpPr>
        <p:spPr>
          <a:xfrm rot="-2645">
            <a:off x="356800" y="2830117"/>
            <a:ext cx="15597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/>
          <p:nvPr/>
        </p:nvSpPr>
        <p:spPr>
          <a:xfrm>
            <a:off x="6975475" y="3085576"/>
            <a:ext cx="1910100" cy="1839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/>
          <p:nvPr/>
        </p:nvSpPr>
        <p:spPr>
          <a:xfrm>
            <a:off x="6633575" y="2025350"/>
            <a:ext cx="2434500" cy="1017000"/>
          </a:xfrm>
          <a:prstGeom prst="wedgeEllipseCallout">
            <a:avLst>
              <a:gd fmla="val 20217" name="adj1"/>
              <a:gd fmla="val 82623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Hello Batman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6633575" y="2025350"/>
            <a:ext cx="2434500" cy="1017000"/>
          </a:xfrm>
          <a:prstGeom prst="wedgeEllipseCallout">
            <a:avLst>
              <a:gd fmla="val 20217" name="adj1"/>
              <a:gd fmla="val 82623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Hello Hulk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37" name="Google Shape;337;p41"/>
          <p:cNvSpPr/>
          <p:nvPr/>
        </p:nvSpPr>
        <p:spPr>
          <a:xfrm>
            <a:off x="6633575" y="2025350"/>
            <a:ext cx="2434500" cy="1017000"/>
          </a:xfrm>
          <a:prstGeom prst="wedgeEllipseCallout">
            <a:avLst>
              <a:gd fmla="val 20217" name="adj1"/>
              <a:gd fmla="val 82623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Hello Jedi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38" name="Google Shape;338;p41"/>
          <p:cNvSpPr/>
          <p:nvPr/>
        </p:nvSpPr>
        <p:spPr>
          <a:xfrm flipH="1" rot="-2285533">
            <a:off x="5572151" y="1397460"/>
            <a:ext cx="1485098" cy="1239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</a:t>
            </a:r>
            <a:endParaRPr/>
          </a:p>
        </p:txBody>
      </p:sp>
      <p:sp>
        <p:nvSpPr>
          <p:cNvPr id="339" name="Google Shape;339;p41"/>
          <p:cNvSpPr/>
          <p:nvPr/>
        </p:nvSpPr>
        <p:spPr>
          <a:xfrm>
            <a:off x="2031053" y="2264384"/>
            <a:ext cx="809400" cy="650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"/>
          <p:cNvSpPr/>
          <p:nvPr/>
        </p:nvSpPr>
        <p:spPr>
          <a:xfrm>
            <a:off x="2065578" y="2591009"/>
            <a:ext cx="5664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</a:t>
            </a:r>
            <a:endParaRPr sz="1200"/>
          </a:p>
        </p:txBody>
      </p:sp>
      <p:sp>
        <p:nvSpPr>
          <p:cNvPr id="341" name="Google Shape;341;p41"/>
          <p:cNvSpPr txBox="1"/>
          <p:nvPr/>
        </p:nvSpPr>
        <p:spPr>
          <a:xfrm>
            <a:off x="2031053" y="2399934"/>
            <a:ext cx="694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342" name="Google Shape;342;p41"/>
          <p:cNvSpPr txBox="1"/>
          <p:nvPr/>
        </p:nvSpPr>
        <p:spPr>
          <a:xfrm>
            <a:off x="2205378" y="2735909"/>
            <a:ext cx="239100" cy="1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3" name="Google Shape;343;p41"/>
          <p:cNvSpPr/>
          <p:nvPr/>
        </p:nvSpPr>
        <p:spPr>
          <a:xfrm rot="8105424">
            <a:off x="1185631" y="3278886"/>
            <a:ext cx="1344495" cy="8315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280875" y="3849000"/>
            <a:ext cx="13836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Batman</a:t>
            </a:r>
            <a:endParaRPr/>
          </a:p>
        </p:txBody>
      </p:sp>
      <p:sp>
        <p:nvSpPr>
          <p:cNvPr id="345" name="Google Shape;345;p41"/>
          <p:cNvSpPr txBox="1"/>
          <p:nvPr/>
        </p:nvSpPr>
        <p:spPr>
          <a:xfrm>
            <a:off x="280875" y="3849000"/>
            <a:ext cx="13836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Hulk</a:t>
            </a: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280875" y="3849000"/>
            <a:ext cx="13836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 method?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1850" y="1000075"/>
            <a:ext cx="8373600" cy="2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program construct used to create a named group of statements to perform operations whenever invoked/called.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idx="1" type="body"/>
          </p:nvPr>
        </p:nvSpPr>
        <p:spPr>
          <a:xfrm>
            <a:off x="1508575" y="1779150"/>
            <a:ext cx="5534400" cy="258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void someMagicalMethod(int a, int b 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52" name="Google Shape;352;p42"/>
          <p:cNvSpPr/>
          <p:nvPr/>
        </p:nvSpPr>
        <p:spPr>
          <a:xfrm>
            <a:off x="1664375" y="1413700"/>
            <a:ext cx="4985700" cy="421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2"/>
          <p:cNvSpPr txBox="1"/>
          <p:nvPr>
            <p:ph type="title"/>
          </p:nvPr>
        </p:nvSpPr>
        <p:spPr>
          <a:xfrm>
            <a:off x="311700" y="292625"/>
            <a:ext cx="86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 #3 of defining a </a:t>
            </a:r>
            <a:r>
              <a:rPr lang="en">
                <a:solidFill>
                  <a:schemeClr val="accent1"/>
                </a:solidFill>
              </a:rPr>
              <a:t>void</a:t>
            </a:r>
            <a:r>
              <a:rPr lang="en"/>
              <a:t> method</a:t>
            </a:r>
            <a:r>
              <a:rPr lang="en"/>
              <a:t> with arguments</a:t>
            </a:r>
            <a:endParaRPr/>
          </a:p>
        </p:txBody>
      </p:sp>
      <p:sp>
        <p:nvSpPr>
          <p:cNvPr id="354" name="Google Shape;354;p42"/>
          <p:cNvSpPr/>
          <p:nvPr/>
        </p:nvSpPr>
        <p:spPr>
          <a:xfrm rot="1560899">
            <a:off x="5344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"/>
          <p:cNvSpPr/>
          <p:nvPr/>
        </p:nvSpPr>
        <p:spPr>
          <a:xfrm>
            <a:off x="1995225" y="2316075"/>
            <a:ext cx="4559100" cy="1663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 sum = a + b;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System.out.println( “sum = “ + sum );</a:t>
            </a:r>
            <a:endParaRPr/>
          </a:p>
        </p:txBody>
      </p:sp>
      <p:sp>
        <p:nvSpPr>
          <p:cNvPr id="356" name="Google Shape;356;p42"/>
          <p:cNvSpPr/>
          <p:nvPr/>
        </p:nvSpPr>
        <p:spPr>
          <a:xfrm rot="-2645">
            <a:off x="356800" y="2830117"/>
            <a:ext cx="15597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6975475" y="3085576"/>
            <a:ext cx="1910100" cy="1839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6633575" y="2025350"/>
            <a:ext cx="2434500" cy="1017000"/>
          </a:xfrm>
          <a:prstGeom prst="wedgeEllipseCallout">
            <a:avLst>
              <a:gd fmla="val 20217" name="adj1"/>
              <a:gd fmla="val 82623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sum</a:t>
            </a:r>
            <a:r>
              <a:rPr b="1" lang="en" sz="1600">
                <a:solidFill>
                  <a:srgbClr val="FFFFFF"/>
                </a:solidFill>
              </a:rPr>
              <a:t> = 8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59" name="Google Shape;359;p42"/>
          <p:cNvSpPr/>
          <p:nvPr/>
        </p:nvSpPr>
        <p:spPr>
          <a:xfrm flipH="1" rot="-1885576">
            <a:off x="6207781" y="1487682"/>
            <a:ext cx="1485037" cy="1238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</a:t>
            </a:r>
            <a:endParaRPr/>
          </a:p>
        </p:txBody>
      </p:sp>
      <p:sp>
        <p:nvSpPr>
          <p:cNvPr id="360" name="Google Shape;360;p42"/>
          <p:cNvSpPr/>
          <p:nvPr/>
        </p:nvSpPr>
        <p:spPr>
          <a:xfrm>
            <a:off x="2031053" y="2264384"/>
            <a:ext cx="809400" cy="650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2"/>
          <p:cNvSpPr/>
          <p:nvPr/>
        </p:nvSpPr>
        <p:spPr>
          <a:xfrm>
            <a:off x="2065578" y="2591009"/>
            <a:ext cx="5664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362" name="Google Shape;362;p42"/>
          <p:cNvSpPr txBox="1"/>
          <p:nvPr/>
        </p:nvSpPr>
        <p:spPr>
          <a:xfrm>
            <a:off x="2031050" y="2408163"/>
            <a:ext cx="694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63" name="Google Shape;363;p42"/>
          <p:cNvSpPr/>
          <p:nvPr/>
        </p:nvSpPr>
        <p:spPr>
          <a:xfrm flipH="1" rot="-1885576">
            <a:off x="5651349" y="1422603"/>
            <a:ext cx="1485037" cy="1238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</a:t>
            </a:r>
            <a:endParaRPr/>
          </a:p>
        </p:txBody>
      </p:sp>
      <p:sp>
        <p:nvSpPr>
          <p:cNvPr id="364" name="Google Shape;364;p42"/>
          <p:cNvSpPr/>
          <p:nvPr/>
        </p:nvSpPr>
        <p:spPr>
          <a:xfrm>
            <a:off x="2869250" y="2264375"/>
            <a:ext cx="809400" cy="690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2"/>
          <p:cNvSpPr/>
          <p:nvPr/>
        </p:nvSpPr>
        <p:spPr>
          <a:xfrm>
            <a:off x="2903778" y="2591009"/>
            <a:ext cx="5664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366" name="Google Shape;366;p42"/>
          <p:cNvSpPr txBox="1"/>
          <p:nvPr/>
        </p:nvSpPr>
        <p:spPr>
          <a:xfrm>
            <a:off x="2869253" y="2399934"/>
            <a:ext cx="694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67" name="Google Shape;367;p42"/>
          <p:cNvSpPr txBox="1"/>
          <p:nvPr/>
        </p:nvSpPr>
        <p:spPr>
          <a:xfrm>
            <a:off x="7045870" y="823704"/>
            <a:ext cx="263400" cy="248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68" name="Google Shape;368;p42"/>
          <p:cNvSpPr txBox="1"/>
          <p:nvPr/>
        </p:nvSpPr>
        <p:spPr>
          <a:xfrm>
            <a:off x="7573390" y="823704"/>
            <a:ext cx="263400" cy="248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69" name="Google Shape;369;p42"/>
          <p:cNvSpPr txBox="1"/>
          <p:nvPr/>
        </p:nvSpPr>
        <p:spPr>
          <a:xfrm>
            <a:off x="2064125" y="2723047"/>
            <a:ext cx="566400" cy="181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70" name="Google Shape;370;p42"/>
          <p:cNvSpPr txBox="1"/>
          <p:nvPr/>
        </p:nvSpPr>
        <p:spPr>
          <a:xfrm>
            <a:off x="2894673" y="2723047"/>
            <a:ext cx="594000" cy="181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371" name="Google Shape;371;p42"/>
          <p:cNvSpPr/>
          <p:nvPr/>
        </p:nvSpPr>
        <p:spPr>
          <a:xfrm>
            <a:off x="4145801" y="2694299"/>
            <a:ext cx="809400" cy="740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4180328" y="3110628"/>
            <a:ext cx="5397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</a:t>
            </a:r>
            <a:endParaRPr sz="1200"/>
          </a:p>
        </p:txBody>
      </p:sp>
      <p:sp>
        <p:nvSpPr>
          <p:cNvPr id="373" name="Google Shape;373;p42"/>
          <p:cNvSpPr txBox="1"/>
          <p:nvPr/>
        </p:nvSpPr>
        <p:spPr>
          <a:xfrm>
            <a:off x="4239867" y="2919538"/>
            <a:ext cx="44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374" name="Google Shape;374;p42"/>
          <p:cNvSpPr txBox="1"/>
          <p:nvPr/>
        </p:nvSpPr>
        <p:spPr>
          <a:xfrm>
            <a:off x="4321045" y="3245122"/>
            <a:ext cx="239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idx="1" type="body"/>
          </p:nvPr>
        </p:nvSpPr>
        <p:spPr>
          <a:xfrm>
            <a:off x="1664379" y="1779150"/>
            <a:ext cx="6416700" cy="195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int getValueTripled(int a ) 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80" name="Google Shape;380;p43"/>
          <p:cNvSpPr/>
          <p:nvPr/>
        </p:nvSpPr>
        <p:spPr>
          <a:xfrm>
            <a:off x="1664375" y="1794700"/>
            <a:ext cx="4985700" cy="421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3"/>
          <p:cNvSpPr txBox="1"/>
          <p:nvPr>
            <p:ph type="title"/>
          </p:nvPr>
        </p:nvSpPr>
        <p:spPr>
          <a:xfrm>
            <a:off x="139400" y="292625"/>
            <a:ext cx="89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 #4 of defining a </a:t>
            </a:r>
            <a:r>
              <a:rPr lang="en">
                <a:solidFill>
                  <a:schemeClr val="accent1"/>
                </a:solidFill>
              </a:rPr>
              <a:t>value</a:t>
            </a:r>
            <a:r>
              <a:rPr lang="en"/>
              <a:t> method with 1 argument</a:t>
            </a:r>
            <a:endParaRPr/>
          </a:p>
        </p:txBody>
      </p:sp>
      <p:sp>
        <p:nvSpPr>
          <p:cNvPr id="382" name="Google Shape;382;p43"/>
          <p:cNvSpPr/>
          <p:nvPr/>
        </p:nvSpPr>
        <p:spPr>
          <a:xfrm rot="1560899">
            <a:off x="5344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1995225" y="2316075"/>
            <a:ext cx="4368900" cy="2011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int triple = 3 * a 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return triple ;</a:t>
            </a:r>
            <a:endParaRPr/>
          </a:p>
        </p:txBody>
      </p:sp>
      <p:sp>
        <p:nvSpPr>
          <p:cNvPr id="384" name="Google Shape;384;p43"/>
          <p:cNvSpPr/>
          <p:nvPr/>
        </p:nvSpPr>
        <p:spPr>
          <a:xfrm rot="-2645">
            <a:off x="356800" y="2830117"/>
            <a:ext cx="15597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3"/>
          <p:cNvSpPr/>
          <p:nvPr/>
        </p:nvSpPr>
        <p:spPr>
          <a:xfrm>
            <a:off x="2031053" y="2264384"/>
            <a:ext cx="809400" cy="650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3"/>
          <p:cNvSpPr/>
          <p:nvPr/>
        </p:nvSpPr>
        <p:spPr>
          <a:xfrm>
            <a:off x="2065578" y="2591009"/>
            <a:ext cx="5664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387" name="Google Shape;387;p43"/>
          <p:cNvSpPr txBox="1"/>
          <p:nvPr/>
        </p:nvSpPr>
        <p:spPr>
          <a:xfrm>
            <a:off x="2031053" y="2399934"/>
            <a:ext cx="694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88" name="Google Shape;388;p43"/>
          <p:cNvSpPr/>
          <p:nvPr/>
        </p:nvSpPr>
        <p:spPr>
          <a:xfrm>
            <a:off x="4088453" y="2264384"/>
            <a:ext cx="809400" cy="650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3"/>
          <p:cNvSpPr/>
          <p:nvPr/>
        </p:nvSpPr>
        <p:spPr>
          <a:xfrm>
            <a:off x="4122978" y="2591009"/>
            <a:ext cx="5664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triple</a:t>
            </a:r>
            <a:endParaRPr sz="1200"/>
          </a:p>
        </p:txBody>
      </p:sp>
      <p:sp>
        <p:nvSpPr>
          <p:cNvPr id="390" name="Google Shape;390;p43"/>
          <p:cNvSpPr txBox="1"/>
          <p:nvPr/>
        </p:nvSpPr>
        <p:spPr>
          <a:xfrm>
            <a:off x="4088453" y="2399934"/>
            <a:ext cx="694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91" name="Google Shape;391;p43"/>
          <p:cNvSpPr txBox="1"/>
          <p:nvPr/>
        </p:nvSpPr>
        <p:spPr>
          <a:xfrm>
            <a:off x="2208250" y="2722125"/>
            <a:ext cx="239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sz="1200"/>
          </a:p>
        </p:txBody>
      </p:sp>
      <p:sp>
        <p:nvSpPr>
          <p:cNvPr id="392" name="Google Shape;392;p43"/>
          <p:cNvSpPr txBox="1"/>
          <p:nvPr/>
        </p:nvSpPr>
        <p:spPr>
          <a:xfrm>
            <a:off x="2208250" y="2722125"/>
            <a:ext cx="239100" cy="1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sz="1200"/>
          </a:p>
        </p:txBody>
      </p:sp>
      <p:sp>
        <p:nvSpPr>
          <p:cNvPr id="393" name="Google Shape;393;p43"/>
          <p:cNvSpPr txBox="1"/>
          <p:nvPr/>
        </p:nvSpPr>
        <p:spPr>
          <a:xfrm>
            <a:off x="2208250" y="2722125"/>
            <a:ext cx="239100" cy="1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sz="1200"/>
          </a:p>
        </p:txBody>
      </p:sp>
      <p:sp>
        <p:nvSpPr>
          <p:cNvPr id="394" name="Google Shape;394;p43"/>
          <p:cNvSpPr txBox="1"/>
          <p:nvPr/>
        </p:nvSpPr>
        <p:spPr>
          <a:xfrm>
            <a:off x="4265650" y="2722125"/>
            <a:ext cx="239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 sz="1200"/>
          </a:p>
        </p:txBody>
      </p:sp>
      <p:sp>
        <p:nvSpPr>
          <p:cNvPr id="395" name="Google Shape;395;p43"/>
          <p:cNvSpPr txBox="1"/>
          <p:nvPr/>
        </p:nvSpPr>
        <p:spPr>
          <a:xfrm>
            <a:off x="4195950" y="2722125"/>
            <a:ext cx="434400" cy="1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 sz="1200"/>
          </a:p>
        </p:txBody>
      </p:sp>
      <p:sp>
        <p:nvSpPr>
          <p:cNvPr id="396" name="Google Shape;396;p43"/>
          <p:cNvSpPr txBox="1"/>
          <p:nvPr/>
        </p:nvSpPr>
        <p:spPr>
          <a:xfrm>
            <a:off x="4222750" y="2732528"/>
            <a:ext cx="434400" cy="1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endParaRPr sz="1200"/>
          </a:p>
        </p:txBody>
      </p:sp>
      <p:sp>
        <p:nvSpPr>
          <p:cNvPr id="397" name="Google Shape;397;p43"/>
          <p:cNvSpPr/>
          <p:nvPr/>
        </p:nvSpPr>
        <p:spPr>
          <a:xfrm flipH="1" rot="-1901773">
            <a:off x="5277715" y="1473676"/>
            <a:ext cx="1485110" cy="1237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</a:t>
            </a:r>
            <a:endParaRPr/>
          </a:p>
        </p:txBody>
      </p:sp>
      <p:sp>
        <p:nvSpPr>
          <p:cNvPr id="398" name="Google Shape;398;p43"/>
          <p:cNvSpPr txBox="1"/>
          <p:nvPr/>
        </p:nvSpPr>
        <p:spPr>
          <a:xfrm>
            <a:off x="6627850" y="893325"/>
            <a:ext cx="331500" cy="261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99" name="Google Shape;399;p43"/>
          <p:cNvSpPr txBox="1"/>
          <p:nvPr/>
        </p:nvSpPr>
        <p:spPr>
          <a:xfrm>
            <a:off x="6627850" y="893325"/>
            <a:ext cx="331500" cy="26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400" name="Google Shape;400;p43"/>
          <p:cNvSpPr txBox="1"/>
          <p:nvPr/>
        </p:nvSpPr>
        <p:spPr>
          <a:xfrm>
            <a:off x="6627850" y="893325"/>
            <a:ext cx="331500" cy="26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401" name="Google Shape;401;p43"/>
          <p:cNvSpPr/>
          <p:nvPr/>
        </p:nvSpPr>
        <p:spPr>
          <a:xfrm rot="-1947267">
            <a:off x="3670222" y="2319138"/>
            <a:ext cx="5355655" cy="1955439"/>
          </a:xfrm>
          <a:prstGeom prst="curvedUpArrow">
            <a:avLst>
              <a:gd fmla="val 14258" name="adj1"/>
              <a:gd fmla="val 35873" name="adj2"/>
              <a:gd fmla="val 25715" name="adj3"/>
            </a:avLst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490250" y="450150"/>
            <a:ext cx="69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call methods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call a method</a:t>
            </a:r>
            <a:endParaRPr/>
          </a:p>
        </p:txBody>
      </p:sp>
      <p:sp>
        <p:nvSpPr>
          <p:cNvPr id="412" name="Google Shape;412;p45"/>
          <p:cNvSpPr txBox="1"/>
          <p:nvPr>
            <p:ph idx="1" type="body"/>
          </p:nvPr>
        </p:nvSpPr>
        <p:spPr>
          <a:xfrm>
            <a:off x="311700" y="13842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Call a void method with 0 arguments			</a:t>
            </a:r>
            <a:r>
              <a:rPr lang="en">
                <a:solidFill>
                  <a:schemeClr val="dk1"/>
                </a:solidFill>
              </a:rPr>
              <a:t>someMagicalMethod();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45"/>
          <p:cNvSpPr txBox="1"/>
          <p:nvPr>
            <p:ph idx="1" type="body"/>
          </p:nvPr>
        </p:nvSpPr>
        <p:spPr>
          <a:xfrm>
            <a:off x="311700" y="2068913"/>
            <a:ext cx="86352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a void method with 1 argument				</a:t>
            </a:r>
            <a:r>
              <a:rPr lang="en">
                <a:solidFill>
                  <a:schemeClr val="dk1"/>
                </a:solidFill>
              </a:rPr>
              <a:t>someMagicalMethod(“Hopper”);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Note: The argument type must match the parameter type in the method’s declaration.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4" name="Google Shape;414;p45"/>
          <p:cNvSpPr txBox="1"/>
          <p:nvPr>
            <p:ph idx="1" type="body"/>
          </p:nvPr>
        </p:nvSpPr>
        <p:spPr>
          <a:xfrm>
            <a:off x="311700" y="2913304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a void method with 2 arguments			</a:t>
            </a:r>
            <a:r>
              <a:rPr lang="en">
                <a:solidFill>
                  <a:schemeClr val="dk1"/>
                </a:solidFill>
              </a:rPr>
              <a:t>someMagicalMethod(2, 7);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Note: The argument type must match the parameter type in the method’s declaration.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5"/>
          <p:cNvSpPr txBox="1"/>
          <p:nvPr>
            <p:ph idx="1" type="body"/>
          </p:nvPr>
        </p:nvSpPr>
        <p:spPr>
          <a:xfrm>
            <a:off x="311700" y="3917425"/>
            <a:ext cx="86352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a value method with 1 argument			</a:t>
            </a:r>
            <a:r>
              <a:rPr lang="en">
                <a:solidFill>
                  <a:schemeClr val="dk1"/>
                </a:solidFill>
              </a:rPr>
              <a:t>int result = getValueTripled(8);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Note: Value methods can use a variable to capture and store the result for later use.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/>
          <p:nvPr>
            <p:ph idx="1" type="body"/>
          </p:nvPr>
        </p:nvSpPr>
        <p:spPr>
          <a:xfrm>
            <a:off x="1664376" y="1779150"/>
            <a:ext cx="5045400" cy="195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printGreeting(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6"/>
          <p:cNvSpPr txBox="1"/>
          <p:nvPr>
            <p:ph type="title"/>
          </p:nvPr>
        </p:nvSpPr>
        <p:spPr>
          <a:xfrm>
            <a:off x="311700" y="445025"/>
            <a:ext cx="8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 call a </a:t>
            </a:r>
            <a:r>
              <a:rPr lang="en">
                <a:solidFill>
                  <a:schemeClr val="accent1"/>
                </a:solidFill>
              </a:rPr>
              <a:t>void</a:t>
            </a:r>
            <a:r>
              <a:rPr lang="en"/>
              <a:t> method with </a:t>
            </a:r>
            <a:r>
              <a:rPr lang="en">
                <a:solidFill>
                  <a:schemeClr val="accent1"/>
                </a:solidFill>
              </a:rPr>
              <a:t>0</a:t>
            </a:r>
            <a:r>
              <a:rPr lang="en"/>
              <a:t> arguments</a:t>
            </a:r>
            <a:endParaRPr/>
          </a:p>
        </p:txBody>
      </p:sp>
      <p:sp>
        <p:nvSpPr>
          <p:cNvPr id="422" name="Google Shape;422;p46"/>
          <p:cNvSpPr/>
          <p:nvPr/>
        </p:nvSpPr>
        <p:spPr>
          <a:xfrm rot="1560899">
            <a:off x="5344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6"/>
          <p:cNvSpPr/>
          <p:nvPr/>
        </p:nvSpPr>
        <p:spPr>
          <a:xfrm>
            <a:off x="6975475" y="3085576"/>
            <a:ext cx="1910100" cy="1839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/>
          <p:nvPr/>
        </p:nvSpPr>
        <p:spPr>
          <a:xfrm>
            <a:off x="6633575" y="2025350"/>
            <a:ext cx="2434500" cy="1017000"/>
          </a:xfrm>
          <a:prstGeom prst="wedgeEllipseCallout">
            <a:avLst>
              <a:gd fmla="val 20217" name="adj1"/>
              <a:gd fmla="val 82623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Hello Everyone!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1995225" y="2316075"/>
            <a:ext cx="4368900" cy="1042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System.out.println( “Hello Everyone!“ 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>
            <p:ph idx="1" type="body"/>
          </p:nvPr>
        </p:nvSpPr>
        <p:spPr>
          <a:xfrm>
            <a:off x="1435775" y="1779150"/>
            <a:ext cx="5045400" cy="232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printGreeting( “Batman”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7"/>
          <p:cNvSpPr txBox="1"/>
          <p:nvPr>
            <p:ph type="title"/>
          </p:nvPr>
        </p:nvSpPr>
        <p:spPr>
          <a:xfrm>
            <a:off x="212775" y="445025"/>
            <a:ext cx="861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 call a </a:t>
            </a:r>
            <a:r>
              <a:rPr lang="en">
                <a:solidFill>
                  <a:schemeClr val="accent1"/>
                </a:solidFill>
              </a:rPr>
              <a:t>void</a:t>
            </a:r>
            <a:r>
              <a:rPr lang="en"/>
              <a:t> method that takes </a:t>
            </a:r>
            <a:r>
              <a:rPr lang="en">
                <a:solidFill>
                  <a:schemeClr val="accent1"/>
                </a:solidFill>
              </a:rPr>
              <a:t>1</a:t>
            </a:r>
            <a:r>
              <a:rPr lang="en"/>
              <a:t> argument</a:t>
            </a:r>
            <a:endParaRPr/>
          </a:p>
        </p:txBody>
      </p:sp>
      <p:sp>
        <p:nvSpPr>
          <p:cNvPr id="432" name="Google Shape;432;p47"/>
          <p:cNvSpPr/>
          <p:nvPr/>
        </p:nvSpPr>
        <p:spPr>
          <a:xfrm>
            <a:off x="6975475" y="3085576"/>
            <a:ext cx="1910100" cy="1839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6633575" y="2025350"/>
            <a:ext cx="2434500" cy="1017000"/>
          </a:xfrm>
          <a:prstGeom prst="wedgeEllipseCallout">
            <a:avLst>
              <a:gd fmla="val 20217" name="adj1"/>
              <a:gd fmla="val 82623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Hello Batman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1435775" y="1779150"/>
            <a:ext cx="5045400" cy="232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printGreeting( “Hulk”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 txBox="1"/>
          <p:nvPr>
            <p:ph idx="1" type="body"/>
          </p:nvPr>
        </p:nvSpPr>
        <p:spPr>
          <a:xfrm>
            <a:off x="1435775" y="1779150"/>
            <a:ext cx="5045400" cy="232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printGreeting( “Jedi”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7"/>
          <p:cNvSpPr/>
          <p:nvPr/>
        </p:nvSpPr>
        <p:spPr>
          <a:xfrm>
            <a:off x="1766624" y="2420495"/>
            <a:ext cx="4368900" cy="1245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System.out.println( </a:t>
            </a:r>
            <a:r>
              <a:rPr lang="en" sz="1800">
                <a:solidFill>
                  <a:schemeClr val="dk2"/>
                </a:solidFill>
              </a:rPr>
              <a:t>“Hello “ + name </a:t>
            </a:r>
            <a:r>
              <a:rPr lang="en" sz="1800">
                <a:solidFill>
                  <a:schemeClr val="dk2"/>
                </a:solidFill>
              </a:rPr>
              <a:t>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7"/>
          <p:cNvSpPr/>
          <p:nvPr/>
        </p:nvSpPr>
        <p:spPr>
          <a:xfrm rot="1560899">
            <a:off x="305821" y="16108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7"/>
          <p:cNvSpPr/>
          <p:nvPr/>
        </p:nvSpPr>
        <p:spPr>
          <a:xfrm>
            <a:off x="6633575" y="2025350"/>
            <a:ext cx="2434500" cy="1017000"/>
          </a:xfrm>
          <a:prstGeom prst="wedgeEllipseCallout">
            <a:avLst>
              <a:gd fmla="val 20217" name="adj1"/>
              <a:gd fmla="val 82623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Hello Hulk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439" name="Google Shape;439;p47"/>
          <p:cNvSpPr/>
          <p:nvPr/>
        </p:nvSpPr>
        <p:spPr>
          <a:xfrm>
            <a:off x="6633575" y="2025350"/>
            <a:ext cx="2434500" cy="1017000"/>
          </a:xfrm>
          <a:prstGeom prst="wedgeEllipseCallout">
            <a:avLst>
              <a:gd fmla="val 20217" name="adj1"/>
              <a:gd fmla="val 82623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Hello Jedi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440" name="Google Shape;440;p47"/>
          <p:cNvSpPr/>
          <p:nvPr/>
        </p:nvSpPr>
        <p:spPr>
          <a:xfrm flipH="1" rot="-2441429">
            <a:off x="3207004" y="1419518"/>
            <a:ext cx="982403" cy="1047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</a:t>
            </a:r>
            <a:endParaRPr/>
          </a:p>
        </p:txBody>
      </p:sp>
      <p:sp>
        <p:nvSpPr>
          <p:cNvPr id="441" name="Google Shape;441;p47"/>
          <p:cNvSpPr/>
          <p:nvPr/>
        </p:nvSpPr>
        <p:spPr>
          <a:xfrm>
            <a:off x="2031053" y="2264384"/>
            <a:ext cx="809400" cy="650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7"/>
          <p:cNvSpPr/>
          <p:nvPr/>
        </p:nvSpPr>
        <p:spPr>
          <a:xfrm>
            <a:off x="2065578" y="2591009"/>
            <a:ext cx="5664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</a:t>
            </a:r>
            <a:endParaRPr sz="1200"/>
          </a:p>
        </p:txBody>
      </p:sp>
      <p:sp>
        <p:nvSpPr>
          <p:cNvPr id="443" name="Google Shape;443;p47"/>
          <p:cNvSpPr txBox="1"/>
          <p:nvPr/>
        </p:nvSpPr>
        <p:spPr>
          <a:xfrm>
            <a:off x="2031053" y="2399934"/>
            <a:ext cx="694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444" name="Google Shape;444;p47"/>
          <p:cNvSpPr txBox="1"/>
          <p:nvPr/>
        </p:nvSpPr>
        <p:spPr>
          <a:xfrm>
            <a:off x="2205378" y="2735909"/>
            <a:ext cx="239100" cy="1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45" name="Google Shape;445;p47"/>
          <p:cNvSpPr/>
          <p:nvPr/>
        </p:nvSpPr>
        <p:spPr>
          <a:xfrm rot="8105424">
            <a:off x="1185631" y="3278886"/>
            <a:ext cx="1344495" cy="8315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7"/>
          <p:cNvSpPr txBox="1"/>
          <p:nvPr/>
        </p:nvSpPr>
        <p:spPr>
          <a:xfrm>
            <a:off x="280875" y="3849000"/>
            <a:ext cx="13836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Batman</a:t>
            </a:r>
            <a:endParaRPr/>
          </a:p>
        </p:txBody>
      </p:sp>
      <p:sp>
        <p:nvSpPr>
          <p:cNvPr id="447" name="Google Shape;447;p47"/>
          <p:cNvSpPr txBox="1"/>
          <p:nvPr/>
        </p:nvSpPr>
        <p:spPr>
          <a:xfrm>
            <a:off x="280875" y="3849000"/>
            <a:ext cx="13836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Hulk</a:t>
            </a:r>
            <a:endParaRPr/>
          </a:p>
        </p:txBody>
      </p:sp>
      <p:sp>
        <p:nvSpPr>
          <p:cNvPr id="448" name="Google Shape;448;p47"/>
          <p:cNvSpPr txBox="1"/>
          <p:nvPr/>
        </p:nvSpPr>
        <p:spPr>
          <a:xfrm>
            <a:off x="280875" y="3849000"/>
            <a:ext cx="13836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>
            <p:ph idx="1" type="body"/>
          </p:nvPr>
        </p:nvSpPr>
        <p:spPr>
          <a:xfrm>
            <a:off x="801025" y="2304800"/>
            <a:ext cx="5657700" cy="44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someMagicalMethod( 3, 5 );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4" name="Google Shape;454;p48"/>
          <p:cNvSpPr txBox="1"/>
          <p:nvPr>
            <p:ph type="title"/>
          </p:nvPr>
        </p:nvSpPr>
        <p:spPr>
          <a:xfrm>
            <a:off x="227450" y="445025"/>
            <a:ext cx="881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#3 call a </a:t>
            </a:r>
            <a:r>
              <a:rPr lang="en">
                <a:solidFill>
                  <a:schemeClr val="accent1"/>
                </a:solidFill>
              </a:rPr>
              <a:t>void</a:t>
            </a:r>
            <a:r>
              <a:rPr lang="en"/>
              <a:t> method that takes </a:t>
            </a:r>
            <a:r>
              <a:rPr lang="en">
                <a:solidFill>
                  <a:schemeClr val="accent1"/>
                </a:solidFill>
              </a:rPr>
              <a:t>2</a:t>
            </a:r>
            <a:r>
              <a:rPr lang="en"/>
              <a:t>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8"/>
          <p:cNvSpPr/>
          <p:nvPr/>
        </p:nvSpPr>
        <p:spPr>
          <a:xfrm>
            <a:off x="1461825" y="2849475"/>
            <a:ext cx="4368900" cy="1554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int sum = a + b;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System.out.println(“sum = “ + sum );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56" name="Google Shape;456;p48"/>
          <p:cNvSpPr/>
          <p:nvPr/>
        </p:nvSpPr>
        <p:spPr>
          <a:xfrm flipH="1" rot="-2441453">
            <a:off x="3492379" y="1908060"/>
            <a:ext cx="1290228" cy="1047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</a:t>
            </a:r>
            <a:endParaRPr/>
          </a:p>
        </p:txBody>
      </p:sp>
      <p:sp>
        <p:nvSpPr>
          <p:cNvPr id="457" name="Google Shape;457;p48"/>
          <p:cNvSpPr/>
          <p:nvPr/>
        </p:nvSpPr>
        <p:spPr>
          <a:xfrm flipH="1" rot="-2441453">
            <a:off x="3006872" y="1908060"/>
            <a:ext cx="1290228" cy="1047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</a:t>
            </a:r>
            <a:endParaRPr/>
          </a:p>
        </p:txBody>
      </p:sp>
      <p:sp>
        <p:nvSpPr>
          <p:cNvPr id="458" name="Google Shape;458;p48"/>
          <p:cNvSpPr/>
          <p:nvPr/>
        </p:nvSpPr>
        <p:spPr>
          <a:xfrm>
            <a:off x="1504675" y="2922899"/>
            <a:ext cx="809400" cy="740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8"/>
          <p:cNvSpPr/>
          <p:nvPr/>
        </p:nvSpPr>
        <p:spPr>
          <a:xfrm>
            <a:off x="1539201" y="3339228"/>
            <a:ext cx="5397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460" name="Google Shape;460;p48"/>
          <p:cNvSpPr txBox="1"/>
          <p:nvPr/>
        </p:nvSpPr>
        <p:spPr>
          <a:xfrm>
            <a:off x="1582383" y="3148138"/>
            <a:ext cx="44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461" name="Google Shape;461;p48"/>
          <p:cNvSpPr/>
          <p:nvPr/>
        </p:nvSpPr>
        <p:spPr>
          <a:xfrm>
            <a:off x="2393201" y="2922899"/>
            <a:ext cx="809400" cy="740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2427728" y="3339228"/>
            <a:ext cx="5397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463" name="Google Shape;463;p48"/>
          <p:cNvSpPr txBox="1"/>
          <p:nvPr/>
        </p:nvSpPr>
        <p:spPr>
          <a:xfrm>
            <a:off x="2487267" y="3148138"/>
            <a:ext cx="44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464" name="Google Shape;464;p48"/>
          <p:cNvSpPr/>
          <p:nvPr/>
        </p:nvSpPr>
        <p:spPr>
          <a:xfrm>
            <a:off x="3764801" y="2922899"/>
            <a:ext cx="809400" cy="740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8"/>
          <p:cNvSpPr/>
          <p:nvPr/>
        </p:nvSpPr>
        <p:spPr>
          <a:xfrm>
            <a:off x="3799328" y="3339228"/>
            <a:ext cx="5397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</a:t>
            </a:r>
            <a:endParaRPr sz="1200"/>
          </a:p>
        </p:txBody>
      </p:sp>
      <p:sp>
        <p:nvSpPr>
          <p:cNvPr id="466" name="Google Shape;466;p48"/>
          <p:cNvSpPr txBox="1"/>
          <p:nvPr/>
        </p:nvSpPr>
        <p:spPr>
          <a:xfrm>
            <a:off x="3858867" y="3148138"/>
            <a:ext cx="447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467" name="Google Shape;467;p48"/>
          <p:cNvSpPr txBox="1"/>
          <p:nvPr/>
        </p:nvSpPr>
        <p:spPr>
          <a:xfrm>
            <a:off x="6582050" y="2389500"/>
            <a:ext cx="2363400" cy="2489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sum = </a:t>
            </a:r>
            <a:r>
              <a:rPr b="1" lang="en" sz="1600">
                <a:solidFill>
                  <a:schemeClr val="accent1"/>
                </a:solidFill>
              </a:rPr>
              <a:t>8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468" name="Google Shape;468;p48"/>
          <p:cNvSpPr txBox="1"/>
          <p:nvPr/>
        </p:nvSpPr>
        <p:spPr>
          <a:xfrm>
            <a:off x="4037050" y="1274325"/>
            <a:ext cx="239100" cy="181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469" name="Google Shape;469;p48"/>
          <p:cNvSpPr txBox="1"/>
          <p:nvPr/>
        </p:nvSpPr>
        <p:spPr>
          <a:xfrm>
            <a:off x="4612061" y="1274325"/>
            <a:ext cx="239100" cy="181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470" name="Google Shape;470;p48"/>
          <p:cNvSpPr txBox="1"/>
          <p:nvPr/>
        </p:nvSpPr>
        <p:spPr>
          <a:xfrm>
            <a:off x="1674850" y="3484125"/>
            <a:ext cx="239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sz="1200"/>
          </a:p>
        </p:txBody>
      </p:sp>
      <p:sp>
        <p:nvSpPr>
          <p:cNvPr id="471" name="Google Shape;471;p48"/>
          <p:cNvSpPr txBox="1"/>
          <p:nvPr/>
        </p:nvSpPr>
        <p:spPr>
          <a:xfrm>
            <a:off x="2554661" y="3484125"/>
            <a:ext cx="239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sz="1200"/>
          </a:p>
        </p:txBody>
      </p:sp>
      <p:sp>
        <p:nvSpPr>
          <p:cNvPr id="472" name="Google Shape;472;p48"/>
          <p:cNvSpPr txBox="1"/>
          <p:nvPr/>
        </p:nvSpPr>
        <p:spPr>
          <a:xfrm>
            <a:off x="3940045" y="3473722"/>
            <a:ext cx="239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sz="1200"/>
          </a:p>
        </p:txBody>
      </p:sp>
      <p:sp>
        <p:nvSpPr>
          <p:cNvPr id="473" name="Google Shape;473;p48"/>
          <p:cNvSpPr/>
          <p:nvPr/>
        </p:nvSpPr>
        <p:spPr>
          <a:xfrm rot="1560899">
            <a:off x="153421" y="20680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 txBox="1"/>
          <p:nvPr>
            <p:ph type="title"/>
          </p:nvPr>
        </p:nvSpPr>
        <p:spPr>
          <a:xfrm>
            <a:off x="154075" y="445025"/>
            <a:ext cx="8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#4 call a </a:t>
            </a:r>
            <a:r>
              <a:rPr lang="en">
                <a:solidFill>
                  <a:schemeClr val="accent1"/>
                </a:solidFill>
              </a:rPr>
              <a:t>value</a:t>
            </a:r>
            <a:r>
              <a:rPr lang="en"/>
              <a:t> method that takes </a:t>
            </a:r>
            <a:r>
              <a:rPr lang="en">
                <a:solidFill>
                  <a:schemeClr val="accent1"/>
                </a:solidFill>
              </a:rPr>
              <a:t>1</a:t>
            </a:r>
            <a:r>
              <a:rPr lang="en"/>
              <a:t> argument</a:t>
            </a:r>
            <a:endParaRPr/>
          </a:p>
        </p:txBody>
      </p:sp>
      <p:sp>
        <p:nvSpPr>
          <p:cNvPr id="479" name="Google Shape;479;p49"/>
          <p:cNvSpPr/>
          <p:nvPr/>
        </p:nvSpPr>
        <p:spPr>
          <a:xfrm>
            <a:off x="1995225" y="2544675"/>
            <a:ext cx="4368900" cy="2011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 triple = 3 * a 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return triple ;</a:t>
            </a:r>
            <a:endParaRPr/>
          </a:p>
        </p:txBody>
      </p:sp>
      <p:sp>
        <p:nvSpPr>
          <p:cNvPr id="480" name="Google Shape;480;p49"/>
          <p:cNvSpPr/>
          <p:nvPr/>
        </p:nvSpPr>
        <p:spPr>
          <a:xfrm>
            <a:off x="2031053" y="2492984"/>
            <a:ext cx="809400" cy="650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9"/>
          <p:cNvSpPr/>
          <p:nvPr/>
        </p:nvSpPr>
        <p:spPr>
          <a:xfrm>
            <a:off x="2065578" y="2819609"/>
            <a:ext cx="5664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482" name="Google Shape;482;p49"/>
          <p:cNvSpPr txBox="1"/>
          <p:nvPr/>
        </p:nvSpPr>
        <p:spPr>
          <a:xfrm>
            <a:off x="2031053" y="2628534"/>
            <a:ext cx="694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483" name="Google Shape;483;p49"/>
          <p:cNvSpPr/>
          <p:nvPr/>
        </p:nvSpPr>
        <p:spPr>
          <a:xfrm>
            <a:off x="4088453" y="2492984"/>
            <a:ext cx="809400" cy="650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"/>
          <p:cNvSpPr/>
          <p:nvPr/>
        </p:nvSpPr>
        <p:spPr>
          <a:xfrm>
            <a:off x="4122978" y="2819609"/>
            <a:ext cx="5664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triple</a:t>
            </a:r>
            <a:endParaRPr sz="1200"/>
          </a:p>
        </p:txBody>
      </p:sp>
      <p:sp>
        <p:nvSpPr>
          <p:cNvPr id="485" name="Google Shape;485;p49"/>
          <p:cNvSpPr txBox="1"/>
          <p:nvPr/>
        </p:nvSpPr>
        <p:spPr>
          <a:xfrm>
            <a:off x="4088453" y="2628534"/>
            <a:ext cx="694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486" name="Google Shape;486;p49"/>
          <p:cNvSpPr txBox="1"/>
          <p:nvPr/>
        </p:nvSpPr>
        <p:spPr>
          <a:xfrm>
            <a:off x="2208250" y="2950725"/>
            <a:ext cx="239100" cy="1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sz="1200"/>
          </a:p>
        </p:txBody>
      </p:sp>
      <p:sp>
        <p:nvSpPr>
          <p:cNvPr id="487" name="Google Shape;487;p49"/>
          <p:cNvSpPr txBox="1"/>
          <p:nvPr/>
        </p:nvSpPr>
        <p:spPr>
          <a:xfrm>
            <a:off x="4195950" y="2950725"/>
            <a:ext cx="434400" cy="1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 sz="1200"/>
          </a:p>
        </p:txBody>
      </p:sp>
      <p:sp>
        <p:nvSpPr>
          <p:cNvPr id="488" name="Google Shape;488;p49"/>
          <p:cNvSpPr txBox="1"/>
          <p:nvPr/>
        </p:nvSpPr>
        <p:spPr>
          <a:xfrm>
            <a:off x="4951450" y="1198125"/>
            <a:ext cx="331500" cy="26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489" name="Google Shape;489;p49"/>
          <p:cNvSpPr/>
          <p:nvPr/>
        </p:nvSpPr>
        <p:spPr>
          <a:xfrm rot="-1947267">
            <a:off x="3670222" y="2547738"/>
            <a:ext cx="5355655" cy="1955439"/>
          </a:xfrm>
          <a:prstGeom prst="curvedUpArrow">
            <a:avLst>
              <a:gd fmla="val 14258" name="adj1"/>
              <a:gd fmla="val 35873" name="adj2"/>
              <a:gd fmla="val 25715" name="adj3"/>
            </a:avLst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9"/>
          <p:cNvSpPr txBox="1"/>
          <p:nvPr>
            <p:ph idx="1" type="body"/>
          </p:nvPr>
        </p:nvSpPr>
        <p:spPr>
          <a:xfrm>
            <a:off x="1664375" y="2007750"/>
            <a:ext cx="49635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getValueTripled( 5 );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1" name="Google Shape;491;p49"/>
          <p:cNvSpPr/>
          <p:nvPr/>
        </p:nvSpPr>
        <p:spPr>
          <a:xfrm rot="1560899">
            <a:off x="839221" y="1763255"/>
            <a:ext cx="1229805" cy="123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9"/>
          <p:cNvSpPr/>
          <p:nvPr/>
        </p:nvSpPr>
        <p:spPr>
          <a:xfrm flipH="1" rot="-1901773">
            <a:off x="3525115" y="1702276"/>
            <a:ext cx="1485110" cy="1237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</a:t>
            </a:r>
            <a:endParaRPr/>
          </a:p>
        </p:txBody>
      </p:sp>
      <p:sp>
        <p:nvSpPr>
          <p:cNvPr id="493" name="Google Shape;493;p49"/>
          <p:cNvSpPr txBox="1"/>
          <p:nvPr>
            <p:ph idx="1" type="body"/>
          </p:nvPr>
        </p:nvSpPr>
        <p:spPr>
          <a:xfrm>
            <a:off x="448608" y="2007750"/>
            <a:ext cx="14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 result =</a:t>
            </a:r>
            <a:endParaRPr/>
          </a:p>
        </p:txBody>
      </p:sp>
      <p:sp>
        <p:nvSpPr>
          <p:cNvPr id="494" name="Google Shape;494;p49"/>
          <p:cNvSpPr/>
          <p:nvPr/>
        </p:nvSpPr>
        <p:spPr>
          <a:xfrm>
            <a:off x="278453" y="2569184"/>
            <a:ext cx="809400" cy="650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9"/>
          <p:cNvSpPr/>
          <p:nvPr/>
        </p:nvSpPr>
        <p:spPr>
          <a:xfrm>
            <a:off x="312978" y="2895809"/>
            <a:ext cx="5664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</a:t>
            </a:r>
            <a:endParaRPr sz="1200"/>
          </a:p>
        </p:txBody>
      </p:sp>
      <p:sp>
        <p:nvSpPr>
          <p:cNvPr id="496" name="Google Shape;496;p49"/>
          <p:cNvSpPr txBox="1"/>
          <p:nvPr/>
        </p:nvSpPr>
        <p:spPr>
          <a:xfrm>
            <a:off x="278453" y="2704734"/>
            <a:ext cx="694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497" name="Google Shape;497;p49"/>
          <p:cNvSpPr txBox="1"/>
          <p:nvPr/>
        </p:nvSpPr>
        <p:spPr>
          <a:xfrm>
            <a:off x="385950" y="3026925"/>
            <a:ext cx="434400" cy="1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90250" y="450150"/>
            <a:ext cx="69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a method is called?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Method Stack, Method Scope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</a:t>
            </a:r>
            <a:r>
              <a:rPr lang="en"/>
              <a:t> a method is called</a:t>
            </a:r>
            <a:endParaRPr/>
          </a:p>
        </p:txBody>
      </p:sp>
      <p:sp>
        <p:nvSpPr>
          <p:cNvPr id="508" name="Google Shape;508;p51"/>
          <p:cNvSpPr txBox="1"/>
          <p:nvPr>
            <p:ph idx="1" type="body"/>
          </p:nvPr>
        </p:nvSpPr>
        <p:spPr>
          <a:xfrm>
            <a:off x="227450" y="121402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High-level code is converted into Java Byte Code then interpreted by the JVM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227450" y="1865675"/>
            <a:ext cx="87132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solidFill>
                  <a:schemeClr val="dk1"/>
                </a:solidFill>
              </a:rPr>
              <a:t>Activation Record</a:t>
            </a:r>
            <a:r>
              <a:rPr lang="en"/>
              <a:t> is created and pushed onto the top of the </a:t>
            </a:r>
            <a:r>
              <a:rPr lang="en">
                <a:solidFill>
                  <a:schemeClr val="dk1"/>
                </a:solidFill>
              </a:rPr>
              <a:t>Method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arguments’ values are copied to the method’s local variables</a:t>
            </a:r>
            <a:endParaRPr/>
          </a:p>
        </p:txBody>
      </p:sp>
      <p:sp>
        <p:nvSpPr>
          <p:cNvPr id="510" name="Google Shape;510;p51"/>
          <p:cNvSpPr txBox="1"/>
          <p:nvPr>
            <p:ph idx="1" type="body"/>
          </p:nvPr>
        </p:nvSpPr>
        <p:spPr>
          <a:xfrm>
            <a:off x="227450" y="2832223"/>
            <a:ext cx="85206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instructions within the method’s body are executed</a:t>
            </a:r>
            <a:endParaRPr/>
          </a:p>
        </p:txBody>
      </p:sp>
      <p:sp>
        <p:nvSpPr>
          <p:cNvPr id="511" name="Google Shape;511;p51"/>
          <p:cNvSpPr txBox="1"/>
          <p:nvPr>
            <p:ph idx="1" type="body"/>
          </p:nvPr>
        </p:nvSpPr>
        <p:spPr>
          <a:xfrm>
            <a:off x="227450" y="3447425"/>
            <a:ext cx="8797500" cy="1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method is done executing, the activation record will be popped off the stack, releasing used memory and returning to where the method was called from.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Note1: </a:t>
            </a:r>
            <a:r>
              <a:rPr b="1" lang="en" sz="1400">
                <a:solidFill>
                  <a:schemeClr val="accent1"/>
                </a:solidFill>
              </a:rPr>
              <a:t>V</a:t>
            </a:r>
            <a:r>
              <a:rPr b="1" lang="en" sz="1400">
                <a:solidFill>
                  <a:schemeClr val="accent1"/>
                </a:solidFill>
              </a:rPr>
              <a:t>alue</a:t>
            </a:r>
            <a:r>
              <a:rPr lang="en" sz="1400"/>
              <a:t> methods </a:t>
            </a:r>
            <a:r>
              <a:rPr lang="en" sz="1400" u="sng"/>
              <a:t>return a value</a:t>
            </a:r>
            <a:r>
              <a:rPr lang="en" sz="1400"/>
              <a:t>, whereas </a:t>
            </a:r>
            <a:r>
              <a:rPr b="1" lang="en" sz="1400">
                <a:solidFill>
                  <a:schemeClr val="accent1"/>
                </a:solidFill>
              </a:rPr>
              <a:t>v</a:t>
            </a:r>
            <a:r>
              <a:rPr b="1" lang="en" sz="1400">
                <a:solidFill>
                  <a:schemeClr val="accent1"/>
                </a:solidFill>
              </a:rPr>
              <a:t>oid</a:t>
            </a:r>
            <a:r>
              <a:rPr lang="en" sz="1400"/>
              <a:t> methods </a:t>
            </a:r>
            <a:r>
              <a:rPr lang="en" sz="1400" u="sng"/>
              <a:t>do not return a value</a:t>
            </a:r>
            <a:r>
              <a:rPr lang="en" sz="1400"/>
              <a:t>.</a:t>
            </a:r>
            <a:br>
              <a:rPr lang="en" sz="1400"/>
            </a:br>
            <a:r>
              <a:rPr lang="en" sz="1400"/>
              <a:t>Note2: Any code following the method call will continue to execute on the main thread.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 method invocation or method call?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11850" y="1000075"/>
            <a:ext cx="8373600" cy="3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Method Invocation / Call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By using the name the method was given when it was defined, we can trigger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the block of code within the method to be executed.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This is known as invoking/</a:t>
            </a:r>
            <a:r>
              <a:rPr lang="en" sz="1800">
                <a:solidFill>
                  <a:schemeClr val="dk2"/>
                </a:solidFill>
              </a:rPr>
              <a:t>calling</a:t>
            </a:r>
            <a:r>
              <a:rPr lang="en" sz="1800">
                <a:solidFill>
                  <a:srgbClr val="595959"/>
                </a:solidFill>
              </a:rPr>
              <a:t> the method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/>
          <p:nvPr>
            <p:ph type="title"/>
          </p:nvPr>
        </p:nvSpPr>
        <p:spPr>
          <a:xfrm>
            <a:off x="490250" y="450150"/>
            <a:ext cx="69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</a:t>
            </a:r>
            <a:r>
              <a:rPr lang="en"/>
              <a:t>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6.4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Scope</a:t>
            </a:r>
            <a:endParaRPr/>
          </a:p>
        </p:txBody>
      </p:sp>
      <p:sp>
        <p:nvSpPr>
          <p:cNvPr id="522" name="Google Shape;522;p53"/>
          <p:cNvSpPr txBox="1"/>
          <p:nvPr>
            <p:ph idx="1" type="body"/>
          </p:nvPr>
        </p:nvSpPr>
        <p:spPr>
          <a:xfrm>
            <a:off x="227450" y="121402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Parameters prepare a method to accept input and define the method’s variables</a:t>
            </a:r>
            <a:endParaRPr/>
          </a:p>
        </p:txBody>
      </p:sp>
      <p:sp>
        <p:nvSpPr>
          <p:cNvPr id="523" name="Google Shape;523;p53"/>
          <p:cNvSpPr txBox="1"/>
          <p:nvPr>
            <p:ph idx="1" type="body"/>
          </p:nvPr>
        </p:nvSpPr>
        <p:spPr>
          <a:xfrm>
            <a:off x="227450" y="2023392"/>
            <a:ext cx="87132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method’s variables live only within the</a:t>
            </a:r>
            <a:r>
              <a:rPr lang="en"/>
              <a:t> Activation Record for the method </a:t>
            </a:r>
            <a:endParaRPr/>
          </a:p>
        </p:txBody>
      </p:sp>
      <p:sp>
        <p:nvSpPr>
          <p:cNvPr id="524" name="Google Shape;524;p53"/>
          <p:cNvSpPr txBox="1"/>
          <p:nvPr>
            <p:ph idx="1" type="body"/>
          </p:nvPr>
        </p:nvSpPr>
        <p:spPr>
          <a:xfrm>
            <a:off x="227450" y="2921258"/>
            <a:ext cx="85206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he arguments are copied into the method’s local variables</a:t>
            </a:r>
            <a:endParaRPr/>
          </a:p>
        </p:txBody>
      </p:sp>
      <p:sp>
        <p:nvSpPr>
          <p:cNvPr id="525" name="Google Shape;525;p53"/>
          <p:cNvSpPr txBox="1"/>
          <p:nvPr>
            <p:ph idx="1" type="body"/>
          </p:nvPr>
        </p:nvSpPr>
        <p:spPr>
          <a:xfrm>
            <a:off x="227450" y="3599825"/>
            <a:ext cx="87975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 of the method’s local variables are accessible outside the method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 </a:t>
            </a:r>
            <a:r>
              <a:rPr lang="en"/>
              <a:t>of the method’s local variables </a:t>
            </a:r>
            <a:r>
              <a:rPr lang="en"/>
              <a:t>will remain in memory after the method is done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arguments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Primitive Values</a:t>
            </a:r>
            <a:endParaRPr/>
          </a:p>
        </p:txBody>
      </p:sp>
      <p:sp>
        <p:nvSpPr>
          <p:cNvPr id="536" name="Google Shape;536;p55"/>
          <p:cNvSpPr txBox="1"/>
          <p:nvPr>
            <p:ph idx="1" type="body"/>
          </p:nvPr>
        </p:nvSpPr>
        <p:spPr>
          <a:xfrm>
            <a:off x="227450" y="1061625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 u="sng"/>
              <a:t>passing primitive values</a:t>
            </a:r>
            <a:r>
              <a:rPr lang="en"/>
              <a:t> as method arguments, the </a:t>
            </a:r>
            <a:r>
              <a:rPr lang="en" u="sng"/>
              <a:t>value</a:t>
            </a:r>
            <a:r>
              <a:rPr lang="en"/>
              <a:t> of each argument is </a:t>
            </a:r>
            <a:r>
              <a:rPr lang="en" u="sng"/>
              <a:t>directly copied</a:t>
            </a:r>
            <a:r>
              <a:rPr lang="en"/>
              <a:t> into the associated </a:t>
            </a:r>
            <a:r>
              <a:rPr lang="en" u="sng"/>
              <a:t>method’s local variable</a:t>
            </a:r>
            <a:endParaRPr u="sng"/>
          </a:p>
        </p:txBody>
      </p:sp>
      <p:sp>
        <p:nvSpPr>
          <p:cNvPr id="537" name="Google Shape;537;p55"/>
          <p:cNvSpPr txBox="1"/>
          <p:nvPr>
            <p:ph idx="1" type="body"/>
          </p:nvPr>
        </p:nvSpPr>
        <p:spPr>
          <a:xfrm>
            <a:off x="227450" y="2077575"/>
            <a:ext cx="87975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method is done executing, the activation record will be popped off the stack, </a:t>
            </a:r>
            <a:r>
              <a:rPr lang="en" u="sng"/>
              <a:t>releasing used memory</a:t>
            </a:r>
            <a:r>
              <a:rPr lang="en"/>
              <a:t> and returning to where the method was called from.</a:t>
            </a:r>
            <a:endParaRPr/>
          </a:p>
        </p:txBody>
      </p:sp>
      <p:sp>
        <p:nvSpPr>
          <p:cNvPr id="538" name="Google Shape;538;p55"/>
          <p:cNvSpPr txBox="1"/>
          <p:nvPr/>
        </p:nvSpPr>
        <p:spPr>
          <a:xfrm>
            <a:off x="227450" y="3138050"/>
            <a:ext cx="87975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NONE of the method’s variables will remain in memory after the method completes since they were created local to the method and received copies of the passed in arguments’ values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Any </a:t>
            </a:r>
            <a:r>
              <a:rPr lang="en" sz="1600" u="sng">
                <a:solidFill>
                  <a:schemeClr val="dk2"/>
                </a:solidFill>
              </a:rPr>
              <a:t>changes made to a value</a:t>
            </a:r>
            <a:r>
              <a:rPr lang="en" sz="1600">
                <a:solidFill>
                  <a:schemeClr val="dk2"/>
                </a:solidFill>
              </a:rPr>
              <a:t> from within the method do not affect the outer variable’s value, and </a:t>
            </a:r>
            <a:r>
              <a:rPr lang="en" sz="1600" u="sng">
                <a:solidFill>
                  <a:schemeClr val="dk2"/>
                </a:solidFill>
              </a:rPr>
              <a:t>will be lost after</a:t>
            </a:r>
            <a:r>
              <a:rPr lang="en" sz="1600">
                <a:solidFill>
                  <a:schemeClr val="dk2"/>
                </a:solidFill>
              </a:rPr>
              <a:t> the method has completed, </a:t>
            </a:r>
            <a:r>
              <a:rPr lang="en" sz="1600" u="sng">
                <a:solidFill>
                  <a:schemeClr val="dk2"/>
                </a:solidFill>
              </a:rPr>
              <a:t>unless returned by the method and capture</a:t>
            </a:r>
            <a:r>
              <a:rPr lang="en" sz="1600">
                <a:solidFill>
                  <a:schemeClr val="dk2"/>
                </a:solidFill>
              </a:rPr>
              <a:t>d.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arguments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Objects</a:t>
            </a:r>
            <a:endParaRPr/>
          </a:p>
        </p:txBody>
      </p:sp>
      <p:sp>
        <p:nvSpPr>
          <p:cNvPr id="549" name="Google Shape;549;p57"/>
          <p:cNvSpPr txBox="1"/>
          <p:nvPr>
            <p:ph idx="1" type="body"/>
          </p:nvPr>
        </p:nvSpPr>
        <p:spPr>
          <a:xfrm>
            <a:off x="187125" y="833025"/>
            <a:ext cx="85206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lang="en" u="sng"/>
              <a:t>passing object</a:t>
            </a:r>
            <a:r>
              <a:rPr lang="en" u="sng"/>
              <a:t>s</a:t>
            </a:r>
            <a:r>
              <a:rPr lang="en"/>
              <a:t> to method as arguments, the </a:t>
            </a:r>
            <a:r>
              <a:rPr lang="en" u="sng"/>
              <a:t>address location</a:t>
            </a:r>
            <a:r>
              <a:rPr lang="en"/>
              <a:t> of each argument is </a:t>
            </a:r>
            <a:r>
              <a:rPr lang="en" u="sng"/>
              <a:t>copied</a:t>
            </a:r>
            <a:r>
              <a:rPr lang="en"/>
              <a:t> into the </a:t>
            </a:r>
            <a:r>
              <a:rPr lang="en" u="sng"/>
              <a:t>method’s associated local variable</a:t>
            </a:r>
            <a:endParaRPr/>
          </a:p>
        </p:txBody>
      </p:sp>
      <p:sp>
        <p:nvSpPr>
          <p:cNvPr id="550" name="Google Shape;550;p57"/>
          <p:cNvSpPr txBox="1"/>
          <p:nvPr>
            <p:ph idx="1" type="body"/>
          </p:nvPr>
        </p:nvSpPr>
        <p:spPr>
          <a:xfrm>
            <a:off x="187125" y="1751817"/>
            <a:ext cx="87975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method is done executing, the activation record will be popped off the stack, releasing used memory, and returning to where the method was called from.</a:t>
            </a:r>
            <a:endParaRPr/>
          </a:p>
        </p:txBody>
      </p:sp>
      <p:sp>
        <p:nvSpPr>
          <p:cNvPr id="551" name="Google Shape;551;p57"/>
          <p:cNvSpPr txBox="1"/>
          <p:nvPr/>
        </p:nvSpPr>
        <p:spPr>
          <a:xfrm>
            <a:off x="187125" y="2670608"/>
            <a:ext cx="88488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None of the method’s local variables will remain in memory, but the </a:t>
            </a:r>
            <a:r>
              <a:rPr lang="en" sz="1600" u="sng">
                <a:solidFill>
                  <a:schemeClr val="dk2"/>
                </a:solidFill>
              </a:rPr>
              <a:t>object that existed prior</a:t>
            </a:r>
            <a:r>
              <a:rPr lang="en" sz="1600">
                <a:solidFill>
                  <a:schemeClr val="dk2"/>
                </a:solidFill>
              </a:rPr>
              <a:t> to the method call </a:t>
            </a:r>
            <a:r>
              <a:rPr lang="en" sz="1600" u="sng">
                <a:solidFill>
                  <a:schemeClr val="dk2"/>
                </a:solidFill>
              </a:rPr>
              <a:t>will remain</a:t>
            </a:r>
            <a:r>
              <a:rPr lang="en" sz="1600">
                <a:solidFill>
                  <a:schemeClr val="dk2"/>
                </a:solidFill>
              </a:rPr>
              <a:t> in memory as long as there is </a:t>
            </a:r>
            <a:r>
              <a:rPr lang="en" sz="1600" u="sng">
                <a:solidFill>
                  <a:schemeClr val="dk2"/>
                </a:solidFill>
              </a:rPr>
              <a:t>at least 1 reference</a:t>
            </a:r>
            <a:r>
              <a:rPr lang="en" sz="1600">
                <a:solidFill>
                  <a:schemeClr val="dk2"/>
                </a:solidFill>
              </a:rPr>
              <a:t> to it.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Any </a:t>
            </a:r>
            <a:r>
              <a:rPr lang="en" sz="1600" u="sng">
                <a:solidFill>
                  <a:schemeClr val="dk2"/>
                </a:solidFill>
              </a:rPr>
              <a:t>changes made to an object</a:t>
            </a:r>
            <a:r>
              <a:rPr lang="en" sz="1600">
                <a:solidFill>
                  <a:schemeClr val="dk2"/>
                </a:solidFill>
              </a:rPr>
              <a:t> from within the method will </a:t>
            </a:r>
            <a:r>
              <a:rPr lang="en" sz="1600" u="sng">
                <a:solidFill>
                  <a:schemeClr val="dk2"/>
                </a:solidFill>
              </a:rPr>
              <a:t>affect the pre-existing object</a:t>
            </a:r>
            <a:r>
              <a:rPr lang="en" sz="1600">
                <a:solidFill>
                  <a:schemeClr val="dk2"/>
                </a:solidFill>
              </a:rPr>
              <a:t> even after the method has completed. </a:t>
            </a:r>
            <a:endParaRPr/>
          </a:p>
        </p:txBody>
      </p:sp>
      <p:sp>
        <p:nvSpPr>
          <p:cNvPr id="552" name="Google Shape;552;p57"/>
          <p:cNvSpPr txBox="1"/>
          <p:nvPr/>
        </p:nvSpPr>
        <p:spPr>
          <a:xfrm>
            <a:off x="187125" y="4250600"/>
            <a:ext cx="88488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NOTE: Immutable objects will not follow this behavior. The changes made within a method on a String passed as an argument are not reflected on the original String after the method completes. The same rule applies to the Wrapper classes we’ve discussed.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a primitive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 method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</a:t>
            </a:r>
            <a:r>
              <a:rPr lang="en"/>
              <a:t> a Primitive Value from a Method</a:t>
            </a:r>
            <a:endParaRPr/>
          </a:p>
        </p:txBody>
      </p:sp>
      <p:sp>
        <p:nvSpPr>
          <p:cNvPr id="563" name="Google Shape;563;p59"/>
          <p:cNvSpPr txBox="1"/>
          <p:nvPr>
            <p:ph idx="1" type="body"/>
          </p:nvPr>
        </p:nvSpPr>
        <p:spPr>
          <a:xfrm>
            <a:off x="227450" y="1442625"/>
            <a:ext cx="85206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</a:t>
            </a:r>
            <a:r>
              <a:rPr lang="en" u="sng"/>
              <a:t>value</a:t>
            </a:r>
            <a:r>
              <a:rPr lang="en"/>
              <a:t> of the primitive is </a:t>
            </a:r>
            <a:r>
              <a:rPr lang="en" u="sng"/>
              <a:t>directly returned</a:t>
            </a:r>
            <a:endParaRPr u="sng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use the value it must be captured or it will be lost.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0"/>
          <p:cNvSpPr txBox="1"/>
          <p:nvPr>
            <p:ph type="title"/>
          </p:nvPr>
        </p:nvSpPr>
        <p:spPr>
          <a:xfrm>
            <a:off x="490250" y="450150"/>
            <a:ext cx="701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an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a method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an Object Reference from a Method</a:t>
            </a:r>
            <a:endParaRPr/>
          </a:p>
        </p:txBody>
      </p:sp>
      <p:sp>
        <p:nvSpPr>
          <p:cNvPr id="574" name="Google Shape;574;p61"/>
          <p:cNvSpPr txBox="1"/>
          <p:nvPr>
            <p:ph idx="1" type="body"/>
          </p:nvPr>
        </p:nvSpPr>
        <p:spPr>
          <a:xfrm>
            <a:off x="227450" y="1442625"/>
            <a:ext cx="85206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/>
              <a:t>address location</a:t>
            </a:r>
            <a:r>
              <a:rPr lang="en"/>
              <a:t> of the object is </a:t>
            </a:r>
            <a:r>
              <a:rPr lang="en" u="sng"/>
              <a:t>returned</a:t>
            </a:r>
            <a:endParaRPr u="sng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lang="en" sz="1600"/>
              <a:t>he </a:t>
            </a:r>
            <a:r>
              <a:rPr lang="en" sz="1600"/>
              <a:t>object’s address location </a:t>
            </a:r>
            <a:r>
              <a:rPr lang="en" sz="1600"/>
              <a:t>must be </a:t>
            </a:r>
            <a:r>
              <a:rPr lang="en" sz="1600"/>
              <a:t>captured to refer to it by name or it may be lost.</a:t>
            </a:r>
            <a:endParaRPr sz="1600"/>
          </a:p>
        </p:txBody>
      </p:sp>
      <p:sp>
        <p:nvSpPr>
          <p:cNvPr id="575" name="Google Shape;575;p61"/>
          <p:cNvSpPr txBox="1"/>
          <p:nvPr/>
        </p:nvSpPr>
        <p:spPr>
          <a:xfrm>
            <a:off x="227450" y="2770900"/>
            <a:ext cx="85206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</a:t>
            </a:r>
            <a:r>
              <a:rPr lang="en" sz="1600">
                <a:solidFill>
                  <a:schemeClr val="dk2"/>
                </a:solidFill>
              </a:rPr>
              <a:t>s long as the object is accessible via at least 1 reference, it will remain in memory.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To refer to the object, the name of the variable storing its address location is needed.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we</a:t>
            </a:r>
            <a:r>
              <a:rPr lang="en"/>
              <a:t> used methods?</a:t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92400" y="371100"/>
            <a:ext cx="8359200" cy="4401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YES</a:t>
            </a:r>
            <a:endParaRPr sz="9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Calls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3"/>
          <p:cNvSpPr txBox="1"/>
          <p:nvPr>
            <p:ph idx="1" type="body"/>
          </p:nvPr>
        </p:nvSpPr>
        <p:spPr>
          <a:xfrm>
            <a:off x="147322" y="684622"/>
            <a:ext cx="5045400" cy="128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static void main(String [] args){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p63"/>
          <p:cNvSpPr txBox="1"/>
          <p:nvPr/>
        </p:nvSpPr>
        <p:spPr>
          <a:xfrm>
            <a:off x="3107975" y="1703400"/>
            <a:ext cx="35088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Stack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NOTE: The </a:t>
            </a:r>
            <a:r>
              <a:rPr lang="en" sz="1000">
                <a:solidFill>
                  <a:schemeClr val="dk2"/>
                </a:solidFill>
              </a:rPr>
              <a:t>Method Stack is behind the scenes in memory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87" name="Google Shape;587;p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 Method Call &amp; Stack Trace</a:t>
            </a:r>
            <a:endParaRPr/>
          </a:p>
        </p:txBody>
      </p:sp>
      <p:sp>
        <p:nvSpPr>
          <p:cNvPr id="588" name="Google Shape;588;p63"/>
          <p:cNvSpPr txBox="1"/>
          <p:nvPr>
            <p:ph idx="1" type="body"/>
          </p:nvPr>
        </p:nvSpPr>
        <p:spPr>
          <a:xfrm>
            <a:off x="1102672" y="11412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printGreeting(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3"/>
          <p:cNvSpPr/>
          <p:nvPr/>
        </p:nvSpPr>
        <p:spPr>
          <a:xfrm rot="1036">
            <a:off x="54796" y="1354073"/>
            <a:ext cx="9951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90" name="Google Shape;590;p63"/>
          <p:cNvSpPr/>
          <p:nvPr/>
        </p:nvSpPr>
        <p:spPr>
          <a:xfrm>
            <a:off x="3321725" y="3129000"/>
            <a:ext cx="3021900" cy="1342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printGreeting(){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System.out.println( “Hello Everyone!“ 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591" name="Google Shape;591;p63"/>
          <p:cNvSpPr txBox="1"/>
          <p:nvPr/>
        </p:nvSpPr>
        <p:spPr>
          <a:xfrm>
            <a:off x="6691225" y="1703400"/>
            <a:ext cx="22173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Output:</a:t>
            </a:r>
            <a:endParaRPr/>
          </a:p>
        </p:txBody>
      </p:sp>
      <p:sp>
        <p:nvSpPr>
          <p:cNvPr id="592" name="Google Shape;592;p63"/>
          <p:cNvSpPr txBox="1"/>
          <p:nvPr/>
        </p:nvSpPr>
        <p:spPr>
          <a:xfrm>
            <a:off x="6795726" y="2267700"/>
            <a:ext cx="20169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Hello Everyone!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4"/>
          <p:cNvSpPr txBox="1"/>
          <p:nvPr>
            <p:ph idx="1" type="body"/>
          </p:nvPr>
        </p:nvSpPr>
        <p:spPr>
          <a:xfrm>
            <a:off x="147322" y="684622"/>
            <a:ext cx="5045400" cy="128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static void main(String [] args){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8" name="Google Shape;598;p64"/>
          <p:cNvSpPr txBox="1"/>
          <p:nvPr/>
        </p:nvSpPr>
        <p:spPr>
          <a:xfrm>
            <a:off x="3107975" y="1703400"/>
            <a:ext cx="35088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Stack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NOTE: The Method Stack is behind the scenes in memory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99" name="Google Shape;599;p6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 Method Call &amp; Stack Trace</a:t>
            </a:r>
            <a:endParaRPr/>
          </a:p>
        </p:txBody>
      </p:sp>
      <p:sp>
        <p:nvSpPr>
          <p:cNvPr id="600" name="Google Shape;600;p64"/>
          <p:cNvSpPr txBox="1"/>
          <p:nvPr>
            <p:ph idx="1" type="body"/>
          </p:nvPr>
        </p:nvSpPr>
        <p:spPr>
          <a:xfrm>
            <a:off x="1102672" y="9888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printGreeting(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4"/>
          <p:cNvSpPr/>
          <p:nvPr/>
        </p:nvSpPr>
        <p:spPr>
          <a:xfrm rot="1036">
            <a:off x="54796" y="1201673"/>
            <a:ext cx="9951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02" name="Google Shape;602;p64"/>
          <p:cNvSpPr/>
          <p:nvPr/>
        </p:nvSpPr>
        <p:spPr>
          <a:xfrm>
            <a:off x="3321725" y="3129000"/>
            <a:ext cx="3021900" cy="1342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printGreeting(){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System.out.println( “Hello Everyone!“ 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603" name="Google Shape;603;p64"/>
          <p:cNvSpPr txBox="1"/>
          <p:nvPr/>
        </p:nvSpPr>
        <p:spPr>
          <a:xfrm>
            <a:off x="6691225" y="1703400"/>
            <a:ext cx="22173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Output:</a:t>
            </a:r>
            <a:endParaRPr/>
          </a:p>
        </p:txBody>
      </p:sp>
      <p:sp>
        <p:nvSpPr>
          <p:cNvPr id="604" name="Google Shape;604;p64"/>
          <p:cNvSpPr txBox="1"/>
          <p:nvPr/>
        </p:nvSpPr>
        <p:spPr>
          <a:xfrm>
            <a:off x="6795725" y="2267700"/>
            <a:ext cx="2016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Hello Everyone!</a:t>
            </a:r>
            <a:endParaRPr/>
          </a:p>
        </p:txBody>
      </p:sp>
      <p:sp>
        <p:nvSpPr>
          <p:cNvPr id="605" name="Google Shape;605;p64"/>
          <p:cNvSpPr txBox="1"/>
          <p:nvPr>
            <p:ph idx="1" type="body"/>
          </p:nvPr>
        </p:nvSpPr>
        <p:spPr>
          <a:xfrm>
            <a:off x="1102672" y="12936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printGreeting(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4"/>
          <p:cNvSpPr/>
          <p:nvPr/>
        </p:nvSpPr>
        <p:spPr>
          <a:xfrm rot="1036">
            <a:off x="54796" y="1506473"/>
            <a:ext cx="9951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07" name="Google Shape;607;p64"/>
          <p:cNvSpPr txBox="1"/>
          <p:nvPr/>
        </p:nvSpPr>
        <p:spPr>
          <a:xfrm>
            <a:off x="6795725" y="2482800"/>
            <a:ext cx="2016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Hello Everyone!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5"/>
          <p:cNvSpPr txBox="1"/>
          <p:nvPr>
            <p:ph idx="1" type="body"/>
          </p:nvPr>
        </p:nvSpPr>
        <p:spPr>
          <a:xfrm>
            <a:off x="147322" y="684622"/>
            <a:ext cx="5045400" cy="128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static void main(String [] args){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3" name="Google Shape;613;p65"/>
          <p:cNvSpPr txBox="1"/>
          <p:nvPr/>
        </p:nvSpPr>
        <p:spPr>
          <a:xfrm>
            <a:off x="3107975" y="1703400"/>
            <a:ext cx="35088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Stack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NOTE: The Method Stack is behind the scenes in memory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14" name="Google Shape;614;p6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#3 Method Call &amp; Stack Trace</a:t>
            </a:r>
            <a:endParaRPr/>
          </a:p>
        </p:txBody>
      </p:sp>
      <p:sp>
        <p:nvSpPr>
          <p:cNvPr id="615" name="Google Shape;615;p65"/>
          <p:cNvSpPr txBox="1"/>
          <p:nvPr>
            <p:ph idx="1" type="body"/>
          </p:nvPr>
        </p:nvSpPr>
        <p:spPr>
          <a:xfrm>
            <a:off x="1102672" y="11412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displaySum</a:t>
            </a:r>
            <a:r>
              <a:rPr lang="en"/>
              <a:t>( 3 , 5 );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5"/>
          <p:cNvSpPr/>
          <p:nvPr/>
        </p:nvSpPr>
        <p:spPr>
          <a:xfrm rot="1036">
            <a:off x="54796" y="1354073"/>
            <a:ext cx="9951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7" name="Google Shape;617;p65"/>
          <p:cNvSpPr/>
          <p:nvPr/>
        </p:nvSpPr>
        <p:spPr>
          <a:xfrm>
            <a:off x="3321725" y="2832700"/>
            <a:ext cx="3021900" cy="1638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displaySum</a:t>
            </a:r>
            <a:r>
              <a:rPr lang="en" sz="1200">
                <a:solidFill>
                  <a:schemeClr val="dk2"/>
                </a:solidFill>
              </a:rPr>
              <a:t>(int a, int b){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int sum = a + b;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System.out.println( “sum = “ + sum 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618" name="Google Shape;618;p65"/>
          <p:cNvSpPr txBox="1"/>
          <p:nvPr/>
        </p:nvSpPr>
        <p:spPr>
          <a:xfrm>
            <a:off x="6691225" y="1703400"/>
            <a:ext cx="22173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Output:</a:t>
            </a:r>
            <a:endParaRPr/>
          </a:p>
        </p:txBody>
      </p:sp>
      <p:sp>
        <p:nvSpPr>
          <p:cNvPr id="619" name="Google Shape;619;p65"/>
          <p:cNvSpPr txBox="1"/>
          <p:nvPr/>
        </p:nvSpPr>
        <p:spPr>
          <a:xfrm>
            <a:off x="6795726" y="2267700"/>
            <a:ext cx="20169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sum = 8</a:t>
            </a:r>
            <a:endParaRPr/>
          </a:p>
        </p:txBody>
      </p:sp>
      <p:sp>
        <p:nvSpPr>
          <p:cNvPr id="620" name="Google Shape;620;p65"/>
          <p:cNvSpPr/>
          <p:nvPr/>
        </p:nvSpPr>
        <p:spPr>
          <a:xfrm>
            <a:off x="3520250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21" name="Google Shape;621;p65"/>
          <p:cNvSpPr/>
          <p:nvPr/>
        </p:nvSpPr>
        <p:spPr>
          <a:xfrm>
            <a:off x="3545954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622" name="Google Shape;622;p65"/>
          <p:cNvSpPr txBox="1"/>
          <p:nvPr/>
        </p:nvSpPr>
        <p:spPr>
          <a:xfrm>
            <a:off x="3578101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623" name="Google Shape;623;p65"/>
          <p:cNvSpPr/>
          <p:nvPr/>
        </p:nvSpPr>
        <p:spPr>
          <a:xfrm>
            <a:off x="4181732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24" name="Google Shape;624;p65"/>
          <p:cNvSpPr/>
          <p:nvPr/>
        </p:nvSpPr>
        <p:spPr>
          <a:xfrm>
            <a:off x="4207436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sp>
        <p:nvSpPr>
          <p:cNvPr id="625" name="Google Shape;625;p65"/>
          <p:cNvSpPr txBox="1"/>
          <p:nvPr/>
        </p:nvSpPr>
        <p:spPr>
          <a:xfrm>
            <a:off x="4251761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626" name="Google Shape;626;p65"/>
          <p:cNvSpPr/>
          <p:nvPr/>
        </p:nvSpPr>
        <p:spPr>
          <a:xfrm>
            <a:off x="5202848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27" name="Google Shape;627;p65"/>
          <p:cNvSpPr/>
          <p:nvPr/>
        </p:nvSpPr>
        <p:spPr>
          <a:xfrm>
            <a:off x="5228552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628" name="Google Shape;628;p65"/>
          <p:cNvSpPr txBox="1"/>
          <p:nvPr/>
        </p:nvSpPr>
        <p:spPr>
          <a:xfrm>
            <a:off x="5272877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629" name="Google Shape;629;p65"/>
          <p:cNvSpPr txBox="1"/>
          <p:nvPr/>
        </p:nvSpPr>
        <p:spPr>
          <a:xfrm>
            <a:off x="3646941" y="3582875"/>
            <a:ext cx="1785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630" name="Google Shape;630;p65"/>
          <p:cNvSpPr txBox="1"/>
          <p:nvPr/>
        </p:nvSpPr>
        <p:spPr>
          <a:xfrm>
            <a:off x="4301934" y="3582875"/>
            <a:ext cx="1785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631" name="Google Shape;631;p65"/>
          <p:cNvSpPr txBox="1"/>
          <p:nvPr/>
        </p:nvSpPr>
        <p:spPr>
          <a:xfrm>
            <a:off x="5333312" y="3575461"/>
            <a:ext cx="1785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6"/>
          <p:cNvSpPr txBox="1"/>
          <p:nvPr>
            <p:ph idx="1" type="body"/>
          </p:nvPr>
        </p:nvSpPr>
        <p:spPr>
          <a:xfrm>
            <a:off x="147322" y="684622"/>
            <a:ext cx="5045400" cy="128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static void main(String [] args){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7" name="Google Shape;637;p66"/>
          <p:cNvSpPr txBox="1"/>
          <p:nvPr/>
        </p:nvSpPr>
        <p:spPr>
          <a:xfrm>
            <a:off x="3107975" y="1703400"/>
            <a:ext cx="35088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Stack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NOTE: The Method Stack is behind the scenes in memory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38" name="Google Shape;638;p6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#4 Method Call &amp; Stack Trace</a:t>
            </a:r>
            <a:endParaRPr/>
          </a:p>
        </p:txBody>
      </p:sp>
      <p:sp>
        <p:nvSpPr>
          <p:cNvPr id="639" name="Google Shape;639;p66"/>
          <p:cNvSpPr txBox="1"/>
          <p:nvPr>
            <p:ph idx="1" type="body"/>
          </p:nvPr>
        </p:nvSpPr>
        <p:spPr>
          <a:xfrm>
            <a:off x="1102672" y="15222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displaySum( 7 , 9 );</a:t>
            </a:r>
            <a:endParaRPr/>
          </a:p>
        </p:txBody>
      </p:sp>
      <p:sp>
        <p:nvSpPr>
          <p:cNvPr id="640" name="Google Shape;640;p66"/>
          <p:cNvSpPr/>
          <p:nvPr/>
        </p:nvSpPr>
        <p:spPr>
          <a:xfrm rot="1036">
            <a:off x="54796" y="1735073"/>
            <a:ext cx="9951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1" name="Google Shape;641;p66"/>
          <p:cNvSpPr/>
          <p:nvPr/>
        </p:nvSpPr>
        <p:spPr>
          <a:xfrm>
            <a:off x="3321725" y="2832700"/>
            <a:ext cx="3021900" cy="1638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displaySum(int a, int b){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int sum = a + b;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System.out.println( “sum = “ + sum 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642" name="Google Shape;642;p66"/>
          <p:cNvSpPr txBox="1"/>
          <p:nvPr/>
        </p:nvSpPr>
        <p:spPr>
          <a:xfrm>
            <a:off x="6691225" y="1703400"/>
            <a:ext cx="22173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Output:</a:t>
            </a:r>
            <a:endParaRPr/>
          </a:p>
        </p:txBody>
      </p:sp>
      <p:sp>
        <p:nvSpPr>
          <p:cNvPr id="643" name="Google Shape;643;p66"/>
          <p:cNvSpPr txBox="1"/>
          <p:nvPr/>
        </p:nvSpPr>
        <p:spPr>
          <a:xfrm>
            <a:off x="6795725" y="2496300"/>
            <a:ext cx="20169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sum = 16</a:t>
            </a: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3520250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45" name="Google Shape;645;p66"/>
          <p:cNvSpPr/>
          <p:nvPr/>
        </p:nvSpPr>
        <p:spPr>
          <a:xfrm>
            <a:off x="3545954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646" name="Google Shape;646;p66"/>
          <p:cNvSpPr txBox="1"/>
          <p:nvPr/>
        </p:nvSpPr>
        <p:spPr>
          <a:xfrm>
            <a:off x="3578101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647" name="Google Shape;647;p66"/>
          <p:cNvSpPr/>
          <p:nvPr/>
        </p:nvSpPr>
        <p:spPr>
          <a:xfrm>
            <a:off x="4181732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48" name="Google Shape;648;p66"/>
          <p:cNvSpPr/>
          <p:nvPr/>
        </p:nvSpPr>
        <p:spPr>
          <a:xfrm>
            <a:off x="4207436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sp>
        <p:nvSpPr>
          <p:cNvPr id="649" name="Google Shape;649;p66"/>
          <p:cNvSpPr txBox="1"/>
          <p:nvPr/>
        </p:nvSpPr>
        <p:spPr>
          <a:xfrm>
            <a:off x="4251761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650" name="Google Shape;650;p66"/>
          <p:cNvSpPr/>
          <p:nvPr/>
        </p:nvSpPr>
        <p:spPr>
          <a:xfrm>
            <a:off x="5202848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51" name="Google Shape;651;p66"/>
          <p:cNvSpPr/>
          <p:nvPr/>
        </p:nvSpPr>
        <p:spPr>
          <a:xfrm>
            <a:off x="5228552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652" name="Google Shape;652;p66"/>
          <p:cNvSpPr txBox="1"/>
          <p:nvPr/>
        </p:nvSpPr>
        <p:spPr>
          <a:xfrm>
            <a:off x="5272877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653" name="Google Shape;653;p66"/>
          <p:cNvSpPr txBox="1"/>
          <p:nvPr/>
        </p:nvSpPr>
        <p:spPr>
          <a:xfrm>
            <a:off x="3646941" y="3582875"/>
            <a:ext cx="1785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654" name="Google Shape;654;p66"/>
          <p:cNvSpPr txBox="1"/>
          <p:nvPr/>
        </p:nvSpPr>
        <p:spPr>
          <a:xfrm>
            <a:off x="4301934" y="3582875"/>
            <a:ext cx="1785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655" name="Google Shape;655;p66"/>
          <p:cNvSpPr txBox="1"/>
          <p:nvPr/>
        </p:nvSpPr>
        <p:spPr>
          <a:xfrm>
            <a:off x="5270588" y="3575450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16</a:t>
            </a:r>
            <a:endParaRPr sz="900"/>
          </a:p>
        </p:txBody>
      </p:sp>
      <p:sp>
        <p:nvSpPr>
          <p:cNvPr id="656" name="Google Shape;656;p66"/>
          <p:cNvSpPr txBox="1"/>
          <p:nvPr>
            <p:ph idx="1" type="body"/>
          </p:nvPr>
        </p:nvSpPr>
        <p:spPr>
          <a:xfrm>
            <a:off x="1102672" y="11412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displaySum( 3 , 5 );</a:t>
            </a:r>
            <a:endParaRPr/>
          </a:p>
        </p:txBody>
      </p:sp>
      <p:sp>
        <p:nvSpPr>
          <p:cNvPr id="657" name="Google Shape;657;p66"/>
          <p:cNvSpPr txBox="1"/>
          <p:nvPr/>
        </p:nvSpPr>
        <p:spPr>
          <a:xfrm>
            <a:off x="6795725" y="2267700"/>
            <a:ext cx="2016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sum = 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7"/>
          <p:cNvSpPr txBox="1"/>
          <p:nvPr>
            <p:ph idx="1" type="body"/>
          </p:nvPr>
        </p:nvSpPr>
        <p:spPr>
          <a:xfrm>
            <a:off x="147325" y="684625"/>
            <a:ext cx="4158300" cy="224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static void main(String [] args){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3" name="Google Shape;663;p67"/>
          <p:cNvSpPr txBox="1"/>
          <p:nvPr/>
        </p:nvSpPr>
        <p:spPr>
          <a:xfrm>
            <a:off x="3107975" y="1703400"/>
            <a:ext cx="35088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Stack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NOTE: The Method Stack is behind the scenes in memory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64" name="Google Shape;664;p6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#5 Method Call &amp; Stack Trace</a:t>
            </a:r>
            <a:endParaRPr/>
          </a:p>
        </p:txBody>
      </p:sp>
      <p:sp>
        <p:nvSpPr>
          <p:cNvPr id="665" name="Google Shape;665;p67"/>
          <p:cNvSpPr txBox="1"/>
          <p:nvPr>
            <p:ph idx="1" type="body"/>
          </p:nvPr>
        </p:nvSpPr>
        <p:spPr>
          <a:xfrm>
            <a:off x="1102672" y="11412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printGreeting(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7"/>
          <p:cNvSpPr/>
          <p:nvPr/>
        </p:nvSpPr>
        <p:spPr>
          <a:xfrm rot="1036">
            <a:off x="54796" y="1354073"/>
            <a:ext cx="9951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7" name="Google Shape;667;p67"/>
          <p:cNvSpPr/>
          <p:nvPr/>
        </p:nvSpPr>
        <p:spPr>
          <a:xfrm>
            <a:off x="3321725" y="3129000"/>
            <a:ext cx="3021900" cy="1342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printGreeting(){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System.out.println( “Hello Everyone!“ 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668" name="Google Shape;668;p67"/>
          <p:cNvSpPr txBox="1"/>
          <p:nvPr/>
        </p:nvSpPr>
        <p:spPr>
          <a:xfrm>
            <a:off x="6691225" y="1703400"/>
            <a:ext cx="22173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Output:</a:t>
            </a:r>
            <a:endParaRPr/>
          </a:p>
        </p:txBody>
      </p:sp>
      <p:sp>
        <p:nvSpPr>
          <p:cNvPr id="669" name="Google Shape;669;p67"/>
          <p:cNvSpPr txBox="1"/>
          <p:nvPr/>
        </p:nvSpPr>
        <p:spPr>
          <a:xfrm>
            <a:off x="6795726" y="2267700"/>
            <a:ext cx="20169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Hello Everyone!</a:t>
            </a:r>
            <a:endParaRPr/>
          </a:p>
        </p:txBody>
      </p:sp>
      <p:sp>
        <p:nvSpPr>
          <p:cNvPr id="670" name="Google Shape;670;p67"/>
          <p:cNvSpPr txBox="1"/>
          <p:nvPr>
            <p:ph idx="1" type="body"/>
          </p:nvPr>
        </p:nvSpPr>
        <p:spPr>
          <a:xfrm>
            <a:off x="1102672" y="14460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displaySum( 3 , 5 );</a:t>
            </a:r>
            <a:endParaRPr/>
          </a:p>
        </p:txBody>
      </p:sp>
      <p:sp>
        <p:nvSpPr>
          <p:cNvPr id="671" name="Google Shape;671;p67"/>
          <p:cNvSpPr txBox="1"/>
          <p:nvPr>
            <p:ph idx="1" type="body"/>
          </p:nvPr>
        </p:nvSpPr>
        <p:spPr>
          <a:xfrm>
            <a:off x="1102672" y="17508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displaySum( 7 , 9 );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8"/>
          <p:cNvSpPr txBox="1"/>
          <p:nvPr>
            <p:ph idx="1" type="body"/>
          </p:nvPr>
        </p:nvSpPr>
        <p:spPr>
          <a:xfrm>
            <a:off x="147322" y="684622"/>
            <a:ext cx="5045400" cy="128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static void main(String [] args){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68"/>
          <p:cNvSpPr txBox="1"/>
          <p:nvPr/>
        </p:nvSpPr>
        <p:spPr>
          <a:xfrm>
            <a:off x="3107975" y="1703400"/>
            <a:ext cx="35088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Stack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NOTE: The Method Stack is behind the scenes in memory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78" name="Google Shape;678;p6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#5 Method Call &amp; Stack Trace</a:t>
            </a:r>
            <a:endParaRPr/>
          </a:p>
        </p:txBody>
      </p:sp>
      <p:sp>
        <p:nvSpPr>
          <p:cNvPr id="679" name="Google Shape;679;p68"/>
          <p:cNvSpPr txBox="1"/>
          <p:nvPr>
            <p:ph idx="1" type="body"/>
          </p:nvPr>
        </p:nvSpPr>
        <p:spPr>
          <a:xfrm>
            <a:off x="1102672" y="14460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displaySum( 3 , 5 );</a:t>
            </a:r>
            <a:endParaRPr/>
          </a:p>
        </p:txBody>
      </p:sp>
      <p:sp>
        <p:nvSpPr>
          <p:cNvPr id="680" name="Google Shape;680;p68"/>
          <p:cNvSpPr/>
          <p:nvPr/>
        </p:nvSpPr>
        <p:spPr>
          <a:xfrm rot="1036">
            <a:off x="54796" y="1658873"/>
            <a:ext cx="9951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81" name="Google Shape;681;p68"/>
          <p:cNvSpPr/>
          <p:nvPr/>
        </p:nvSpPr>
        <p:spPr>
          <a:xfrm>
            <a:off x="3321725" y="2832700"/>
            <a:ext cx="3021900" cy="1638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displaySum(int a, int b){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int sum = a + b;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System.out.println( “sum = “ + sum 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682" name="Google Shape;682;p68"/>
          <p:cNvSpPr txBox="1"/>
          <p:nvPr/>
        </p:nvSpPr>
        <p:spPr>
          <a:xfrm>
            <a:off x="6691225" y="1703400"/>
            <a:ext cx="22173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Output:</a:t>
            </a:r>
            <a:endParaRPr/>
          </a:p>
        </p:txBody>
      </p:sp>
      <p:sp>
        <p:nvSpPr>
          <p:cNvPr id="683" name="Google Shape;683;p68"/>
          <p:cNvSpPr txBox="1"/>
          <p:nvPr/>
        </p:nvSpPr>
        <p:spPr>
          <a:xfrm>
            <a:off x="6795725" y="2572500"/>
            <a:ext cx="2016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sum = 8</a:t>
            </a:r>
            <a:endParaRPr/>
          </a:p>
        </p:txBody>
      </p:sp>
      <p:sp>
        <p:nvSpPr>
          <p:cNvPr id="684" name="Google Shape;684;p68"/>
          <p:cNvSpPr/>
          <p:nvPr/>
        </p:nvSpPr>
        <p:spPr>
          <a:xfrm>
            <a:off x="3520250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85" name="Google Shape;685;p68"/>
          <p:cNvSpPr/>
          <p:nvPr/>
        </p:nvSpPr>
        <p:spPr>
          <a:xfrm>
            <a:off x="3545954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686" name="Google Shape;686;p68"/>
          <p:cNvSpPr txBox="1"/>
          <p:nvPr/>
        </p:nvSpPr>
        <p:spPr>
          <a:xfrm>
            <a:off x="3578101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687" name="Google Shape;687;p68"/>
          <p:cNvSpPr/>
          <p:nvPr/>
        </p:nvSpPr>
        <p:spPr>
          <a:xfrm>
            <a:off x="4181732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88" name="Google Shape;688;p68"/>
          <p:cNvSpPr/>
          <p:nvPr/>
        </p:nvSpPr>
        <p:spPr>
          <a:xfrm>
            <a:off x="4207436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sp>
        <p:nvSpPr>
          <p:cNvPr id="689" name="Google Shape;689;p68"/>
          <p:cNvSpPr txBox="1"/>
          <p:nvPr/>
        </p:nvSpPr>
        <p:spPr>
          <a:xfrm>
            <a:off x="4251761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690" name="Google Shape;690;p68"/>
          <p:cNvSpPr/>
          <p:nvPr/>
        </p:nvSpPr>
        <p:spPr>
          <a:xfrm>
            <a:off x="5202848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91" name="Google Shape;691;p68"/>
          <p:cNvSpPr/>
          <p:nvPr/>
        </p:nvSpPr>
        <p:spPr>
          <a:xfrm>
            <a:off x="5228552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692" name="Google Shape;692;p68"/>
          <p:cNvSpPr txBox="1"/>
          <p:nvPr/>
        </p:nvSpPr>
        <p:spPr>
          <a:xfrm>
            <a:off x="5272877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693" name="Google Shape;693;p68"/>
          <p:cNvSpPr txBox="1"/>
          <p:nvPr/>
        </p:nvSpPr>
        <p:spPr>
          <a:xfrm>
            <a:off x="3646941" y="3582875"/>
            <a:ext cx="1785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694" name="Google Shape;694;p68"/>
          <p:cNvSpPr txBox="1"/>
          <p:nvPr/>
        </p:nvSpPr>
        <p:spPr>
          <a:xfrm>
            <a:off x="4301934" y="3582875"/>
            <a:ext cx="1785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695" name="Google Shape;695;p68"/>
          <p:cNvSpPr txBox="1"/>
          <p:nvPr/>
        </p:nvSpPr>
        <p:spPr>
          <a:xfrm>
            <a:off x="5333312" y="3575461"/>
            <a:ext cx="1785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  <p:sp>
        <p:nvSpPr>
          <p:cNvPr id="696" name="Google Shape;696;p68"/>
          <p:cNvSpPr txBox="1"/>
          <p:nvPr>
            <p:ph idx="1" type="body"/>
          </p:nvPr>
        </p:nvSpPr>
        <p:spPr>
          <a:xfrm>
            <a:off x="1102672" y="11412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printGreeting(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8"/>
          <p:cNvSpPr txBox="1"/>
          <p:nvPr/>
        </p:nvSpPr>
        <p:spPr>
          <a:xfrm>
            <a:off x="6795725" y="2267700"/>
            <a:ext cx="201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Hello Everyone!</a:t>
            </a:r>
            <a:endParaRPr/>
          </a:p>
        </p:txBody>
      </p:sp>
      <p:sp>
        <p:nvSpPr>
          <p:cNvPr id="698" name="Google Shape;698;p68"/>
          <p:cNvSpPr txBox="1"/>
          <p:nvPr>
            <p:ph idx="1" type="body"/>
          </p:nvPr>
        </p:nvSpPr>
        <p:spPr>
          <a:xfrm>
            <a:off x="1102672" y="17508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displaySum( 7 , 9 );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9"/>
          <p:cNvSpPr txBox="1"/>
          <p:nvPr>
            <p:ph idx="1" type="body"/>
          </p:nvPr>
        </p:nvSpPr>
        <p:spPr>
          <a:xfrm>
            <a:off x="147322" y="684622"/>
            <a:ext cx="5045400" cy="128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static void main(String [] args){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4" name="Google Shape;704;p69"/>
          <p:cNvSpPr txBox="1"/>
          <p:nvPr/>
        </p:nvSpPr>
        <p:spPr>
          <a:xfrm>
            <a:off x="3107975" y="1703400"/>
            <a:ext cx="35088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Stack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NOTE: The Method Stack is behind the scenes in memory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05" name="Google Shape;705;p6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#5 Method Call &amp; Stack Trace</a:t>
            </a:r>
            <a:endParaRPr/>
          </a:p>
        </p:txBody>
      </p:sp>
      <p:sp>
        <p:nvSpPr>
          <p:cNvPr id="706" name="Google Shape;706;p69"/>
          <p:cNvSpPr txBox="1"/>
          <p:nvPr>
            <p:ph idx="1" type="body"/>
          </p:nvPr>
        </p:nvSpPr>
        <p:spPr>
          <a:xfrm>
            <a:off x="1102672" y="17508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displaySum( 7 , 9 );</a:t>
            </a:r>
            <a:endParaRPr/>
          </a:p>
        </p:txBody>
      </p:sp>
      <p:sp>
        <p:nvSpPr>
          <p:cNvPr id="707" name="Google Shape;707;p69"/>
          <p:cNvSpPr/>
          <p:nvPr/>
        </p:nvSpPr>
        <p:spPr>
          <a:xfrm rot="1036">
            <a:off x="54796" y="1963673"/>
            <a:ext cx="9951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08" name="Google Shape;708;p69"/>
          <p:cNvSpPr/>
          <p:nvPr/>
        </p:nvSpPr>
        <p:spPr>
          <a:xfrm>
            <a:off x="3321725" y="2832700"/>
            <a:ext cx="3021900" cy="1638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displaySum(int a, int b){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int sum = a + b;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System.out.println( “sum = “ + sum 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709" name="Google Shape;709;p69"/>
          <p:cNvSpPr txBox="1"/>
          <p:nvPr/>
        </p:nvSpPr>
        <p:spPr>
          <a:xfrm>
            <a:off x="6691225" y="1703400"/>
            <a:ext cx="22173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Output:</a:t>
            </a:r>
            <a:endParaRPr/>
          </a:p>
        </p:txBody>
      </p:sp>
      <p:sp>
        <p:nvSpPr>
          <p:cNvPr id="710" name="Google Shape;710;p69"/>
          <p:cNvSpPr txBox="1"/>
          <p:nvPr/>
        </p:nvSpPr>
        <p:spPr>
          <a:xfrm>
            <a:off x="6795725" y="2877300"/>
            <a:ext cx="201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sum = 16</a:t>
            </a:r>
            <a:endParaRPr/>
          </a:p>
        </p:txBody>
      </p:sp>
      <p:sp>
        <p:nvSpPr>
          <p:cNvPr id="711" name="Google Shape;711;p69"/>
          <p:cNvSpPr/>
          <p:nvPr/>
        </p:nvSpPr>
        <p:spPr>
          <a:xfrm>
            <a:off x="3520250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12" name="Google Shape;712;p69"/>
          <p:cNvSpPr/>
          <p:nvPr/>
        </p:nvSpPr>
        <p:spPr>
          <a:xfrm>
            <a:off x="3545954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713" name="Google Shape;713;p69"/>
          <p:cNvSpPr txBox="1"/>
          <p:nvPr/>
        </p:nvSpPr>
        <p:spPr>
          <a:xfrm>
            <a:off x="3578101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714" name="Google Shape;714;p69"/>
          <p:cNvSpPr/>
          <p:nvPr/>
        </p:nvSpPr>
        <p:spPr>
          <a:xfrm>
            <a:off x="4181732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15" name="Google Shape;715;p69"/>
          <p:cNvSpPr/>
          <p:nvPr/>
        </p:nvSpPr>
        <p:spPr>
          <a:xfrm>
            <a:off x="4207436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sp>
        <p:nvSpPr>
          <p:cNvPr id="716" name="Google Shape;716;p69"/>
          <p:cNvSpPr txBox="1"/>
          <p:nvPr/>
        </p:nvSpPr>
        <p:spPr>
          <a:xfrm>
            <a:off x="4251761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717" name="Google Shape;717;p69"/>
          <p:cNvSpPr/>
          <p:nvPr/>
        </p:nvSpPr>
        <p:spPr>
          <a:xfrm>
            <a:off x="5202848" y="31829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18" name="Google Shape;718;p69"/>
          <p:cNvSpPr/>
          <p:nvPr/>
        </p:nvSpPr>
        <p:spPr>
          <a:xfrm>
            <a:off x="5228552" y="34796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719" name="Google Shape;719;p69"/>
          <p:cNvSpPr txBox="1"/>
          <p:nvPr/>
        </p:nvSpPr>
        <p:spPr>
          <a:xfrm>
            <a:off x="5272877" y="33434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720" name="Google Shape;720;p69"/>
          <p:cNvSpPr txBox="1"/>
          <p:nvPr/>
        </p:nvSpPr>
        <p:spPr>
          <a:xfrm>
            <a:off x="3646941" y="3582875"/>
            <a:ext cx="1785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721" name="Google Shape;721;p69"/>
          <p:cNvSpPr txBox="1"/>
          <p:nvPr/>
        </p:nvSpPr>
        <p:spPr>
          <a:xfrm>
            <a:off x="4301934" y="3582875"/>
            <a:ext cx="1785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722" name="Google Shape;722;p69"/>
          <p:cNvSpPr txBox="1"/>
          <p:nvPr/>
        </p:nvSpPr>
        <p:spPr>
          <a:xfrm>
            <a:off x="5270588" y="3575450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16</a:t>
            </a:r>
            <a:endParaRPr sz="900"/>
          </a:p>
        </p:txBody>
      </p:sp>
      <p:sp>
        <p:nvSpPr>
          <p:cNvPr id="723" name="Google Shape;723;p69"/>
          <p:cNvSpPr txBox="1"/>
          <p:nvPr>
            <p:ph idx="1" type="body"/>
          </p:nvPr>
        </p:nvSpPr>
        <p:spPr>
          <a:xfrm>
            <a:off x="1102672" y="14460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displaySum( 3 , 5 );</a:t>
            </a:r>
            <a:endParaRPr/>
          </a:p>
        </p:txBody>
      </p:sp>
      <p:sp>
        <p:nvSpPr>
          <p:cNvPr id="724" name="Google Shape;724;p69"/>
          <p:cNvSpPr txBox="1"/>
          <p:nvPr>
            <p:ph idx="1" type="body"/>
          </p:nvPr>
        </p:nvSpPr>
        <p:spPr>
          <a:xfrm>
            <a:off x="1102672" y="1141247"/>
            <a:ext cx="5045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printGreeting(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9"/>
          <p:cNvSpPr txBox="1"/>
          <p:nvPr/>
        </p:nvSpPr>
        <p:spPr>
          <a:xfrm>
            <a:off x="6795725" y="2572500"/>
            <a:ext cx="2016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sum = 8</a:t>
            </a:r>
            <a:endParaRPr/>
          </a:p>
        </p:txBody>
      </p:sp>
      <p:sp>
        <p:nvSpPr>
          <p:cNvPr id="726" name="Google Shape;726;p69"/>
          <p:cNvSpPr txBox="1"/>
          <p:nvPr/>
        </p:nvSpPr>
        <p:spPr>
          <a:xfrm>
            <a:off x="6795725" y="2267700"/>
            <a:ext cx="201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Hello Everyone!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0"/>
          <p:cNvSpPr txBox="1"/>
          <p:nvPr>
            <p:ph idx="1" type="body"/>
          </p:nvPr>
        </p:nvSpPr>
        <p:spPr>
          <a:xfrm>
            <a:off x="147322" y="684622"/>
            <a:ext cx="5045400" cy="128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static void main(String [] args){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2" name="Google Shape;732;p70"/>
          <p:cNvSpPr txBox="1"/>
          <p:nvPr/>
        </p:nvSpPr>
        <p:spPr>
          <a:xfrm>
            <a:off x="3107975" y="1703400"/>
            <a:ext cx="35088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Stack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NOTE: The Method Stack is behind the scenes in memory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3" name="Google Shape;733;p7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#6 Method Call &amp; Stack Trace</a:t>
            </a:r>
            <a:endParaRPr/>
          </a:p>
        </p:txBody>
      </p:sp>
      <p:sp>
        <p:nvSpPr>
          <p:cNvPr id="734" name="Google Shape;734;p70"/>
          <p:cNvSpPr txBox="1"/>
          <p:nvPr>
            <p:ph idx="1" type="body"/>
          </p:nvPr>
        </p:nvSpPr>
        <p:spPr>
          <a:xfrm>
            <a:off x="316675" y="1141250"/>
            <a:ext cx="3630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result = getValueTripled</a:t>
            </a:r>
            <a:r>
              <a:rPr lang="en"/>
              <a:t>( 5 );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70"/>
          <p:cNvSpPr/>
          <p:nvPr/>
        </p:nvSpPr>
        <p:spPr>
          <a:xfrm rot="-1551727">
            <a:off x="740549" y="1735068"/>
            <a:ext cx="995170" cy="1239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36" name="Google Shape;736;p70"/>
          <p:cNvSpPr/>
          <p:nvPr/>
        </p:nvSpPr>
        <p:spPr>
          <a:xfrm>
            <a:off x="3321725" y="2223100"/>
            <a:ext cx="3021900" cy="1638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getValueTripled</a:t>
            </a:r>
            <a:r>
              <a:rPr lang="en" sz="1200">
                <a:solidFill>
                  <a:schemeClr val="dk2"/>
                </a:solidFill>
              </a:rPr>
              <a:t>(int a){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int triple = 3 * a 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return triple;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737" name="Google Shape;737;p70"/>
          <p:cNvSpPr txBox="1"/>
          <p:nvPr/>
        </p:nvSpPr>
        <p:spPr>
          <a:xfrm>
            <a:off x="6691225" y="1703400"/>
            <a:ext cx="2217300" cy="31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Output:</a:t>
            </a:r>
            <a:endParaRPr/>
          </a:p>
        </p:txBody>
      </p:sp>
      <p:sp>
        <p:nvSpPr>
          <p:cNvPr id="738" name="Google Shape;738;p70"/>
          <p:cNvSpPr txBox="1"/>
          <p:nvPr/>
        </p:nvSpPr>
        <p:spPr>
          <a:xfrm>
            <a:off x="6795726" y="2267700"/>
            <a:ext cx="20169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70"/>
          <p:cNvSpPr/>
          <p:nvPr/>
        </p:nvSpPr>
        <p:spPr>
          <a:xfrm>
            <a:off x="3520250" y="25733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40" name="Google Shape;740;p70"/>
          <p:cNvSpPr/>
          <p:nvPr/>
        </p:nvSpPr>
        <p:spPr>
          <a:xfrm>
            <a:off x="3545954" y="2870009"/>
            <a:ext cx="4017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741" name="Google Shape;741;p70"/>
          <p:cNvSpPr txBox="1"/>
          <p:nvPr/>
        </p:nvSpPr>
        <p:spPr>
          <a:xfrm>
            <a:off x="3578101" y="27338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742" name="Google Shape;742;p70"/>
          <p:cNvSpPr/>
          <p:nvPr/>
        </p:nvSpPr>
        <p:spPr>
          <a:xfrm>
            <a:off x="5202848" y="2573300"/>
            <a:ext cx="602700" cy="527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43" name="Google Shape;743;p70"/>
          <p:cNvSpPr/>
          <p:nvPr/>
        </p:nvSpPr>
        <p:spPr>
          <a:xfrm>
            <a:off x="5203175" y="2870000"/>
            <a:ext cx="444900" cy="8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triple</a:t>
            </a:r>
            <a:endParaRPr sz="900"/>
          </a:p>
        </p:txBody>
      </p:sp>
      <p:sp>
        <p:nvSpPr>
          <p:cNvPr id="744" name="Google Shape;744;p70"/>
          <p:cNvSpPr txBox="1"/>
          <p:nvPr/>
        </p:nvSpPr>
        <p:spPr>
          <a:xfrm>
            <a:off x="5272877" y="2733824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</a:t>
            </a:r>
            <a:endParaRPr sz="900"/>
          </a:p>
        </p:txBody>
      </p:sp>
      <p:sp>
        <p:nvSpPr>
          <p:cNvPr id="745" name="Google Shape;745;p70"/>
          <p:cNvSpPr txBox="1"/>
          <p:nvPr/>
        </p:nvSpPr>
        <p:spPr>
          <a:xfrm>
            <a:off x="3577949" y="2973275"/>
            <a:ext cx="3336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746" name="Google Shape;746;p70"/>
          <p:cNvSpPr txBox="1"/>
          <p:nvPr/>
        </p:nvSpPr>
        <p:spPr>
          <a:xfrm>
            <a:off x="5230800" y="2989799"/>
            <a:ext cx="401700" cy="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15</a:t>
            </a:r>
            <a:endParaRPr sz="900"/>
          </a:p>
        </p:txBody>
      </p:sp>
      <p:sp>
        <p:nvSpPr>
          <p:cNvPr id="747" name="Google Shape;747;p70"/>
          <p:cNvSpPr/>
          <p:nvPr/>
        </p:nvSpPr>
        <p:spPr>
          <a:xfrm rot="-6655051">
            <a:off x="3462015" y="1280708"/>
            <a:ext cx="2838468" cy="1813135"/>
          </a:xfrm>
          <a:prstGeom prst="curvedUpArrow">
            <a:avLst>
              <a:gd fmla="val 6859" name="adj1"/>
              <a:gd fmla="val 17716" name="adj2"/>
              <a:gd fmla="val 10917" name="adj3"/>
            </a:avLst>
          </a:pr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0"/>
          <p:cNvSpPr txBox="1"/>
          <p:nvPr/>
        </p:nvSpPr>
        <p:spPr>
          <a:xfrm>
            <a:off x="5442600" y="1194025"/>
            <a:ext cx="602700" cy="26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5</a:t>
            </a:r>
            <a:endParaRPr sz="1600"/>
          </a:p>
        </p:txBody>
      </p:sp>
      <p:sp>
        <p:nvSpPr>
          <p:cNvPr id="749" name="Google Shape;749;p70"/>
          <p:cNvSpPr/>
          <p:nvPr/>
        </p:nvSpPr>
        <p:spPr>
          <a:xfrm>
            <a:off x="3321728" y="3965159"/>
            <a:ext cx="809400" cy="650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0"/>
          <p:cNvSpPr/>
          <p:nvPr/>
        </p:nvSpPr>
        <p:spPr>
          <a:xfrm>
            <a:off x="3356253" y="4291784"/>
            <a:ext cx="566400" cy="1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</a:t>
            </a:r>
            <a:endParaRPr sz="1200"/>
          </a:p>
        </p:txBody>
      </p:sp>
      <p:sp>
        <p:nvSpPr>
          <p:cNvPr id="751" name="Google Shape;751;p70"/>
          <p:cNvSpPr txBox="1"/>
          <p:nvPr/>
        </p:nvSpPr>
        <p:spPr>
          <a:xfrm>
            <a:off x="3321728" y="4100709"/>
            <a:ext cx="694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752" name="Google Shape;752;p70"/>
          <p:cNvSpPr txBox="1"/>
          <p:nvPr/>
        </p:nvSpPr>
        <p:spPr>
          <a:xfrm>
            <a:off x="3429225" y="4422900"/>
            <a:ext cx="4344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 overloading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methods?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</a:t>
            </a:r>
            <a:endParaRPr/>
          </a:p>
        </p:txBody>
      </p:sp>
      <p:sp>
        <p:nvSpPr>
          <p:cNvPr id="763" name="Google Shape;763;p72"/>
          <p:cNvSpPr txBox="1"/>
          <p:nvPr>
            <p:ph idx="1" type="body"/>
          </p:nvPr>
        </p:nvSpPr>
        <p:spPr>
          <a:xfrm>
            <a:off x="227450" y="1061625"/>
            <a:ext cx="86658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Having more than 1 method with the same name in a class, but different signatures</a:t>
            </a:r>
            <a:endParaRPr/>
          </a:p>
        </p:txBody>
      </p:sp>
      <p:sp>
        <p:nvSpPr>
          <p:cNvPr id="764" name="Google Shape;764;p72"/>
          <p:cNvSpPr txBox="1"/>
          <p:nvPr>
            <p:ph idx="1" type="body"/>
          </p:nvPr>
        </p:nvSpPr>
        <p:spPr>
          <a:xfrm>
            <a:off x="227450" y="1653533"/>
            <a:ext cx="87132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of parameters and/or the types of parameters changes the “load” while the name of the method and all other modifiers remain the same</a:t>
            </a:r>
            <a:endParaRPr/>
          </a:p>
        </p:txBody>
      </p:sp>
      <p:sp>
        <p:nvSpPr>
          <p:cNvPr id="765" name="Google Shape;765;p72"/>
          <p:cNvSpPr txBox="1"/>
          <p:nvPr>
            <p:ph idx="1" type="body"/>
          </p:nvPr>
        </p:nvSpPr>
        <p:spPr>
          <a:xfrm>
            <a:off x="227450" y="2464742"/>
            <a:ext cx="85206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overloaded </a:t>
            </a:r>
            <a:r>
              <a:rPr lang="en">
                <a:solidFill>
                  <a:schemeClr val="dk1"/>
                </a:solidFill>
              </a:rPr>
              <a:t>printGreeting()</a:t>
            </a:r>
            <a:r>
              <a:rPr lang="en"/>
              <a:t> with </a:t>
            </a:r>
            <a:r>
              <a:rPr lang="en">
                <a:solidFill>
                  <a:schemeClr val="dk1"/>
                </a:solidFill>
              </a:rPr>
              <a:t>printGreeting(String name)</a:t>
            </a:r>
            <a:r>
              <a:rPr lang="en"/>
              <a:t> in the earlier slides</a:t>
            </a:r>
            <a:endParaRPr/>
          </a:p>
        </p:txBody>
      </p:sp>
      <p:sp>
        <p:nvSpPr>
          <p:cNvPr id="766" name="Google Shape;766;p72"/>
          <p:cNvSpPr txBox="1"/>
          <p:nvPr>
            <p:ph idx="1" type="body"/>
          </p:nvPr>
        </p:nvSpPr>
        <p:spPr>
          <a:xfrm>
            <a:off x="227450" y="3056650"/>
            <a:ext cx="87975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 overloading</a:t>
            </a:r>
            <a:r>
              <a:rPr lang="en"/>
              <a:t> is an example of </a:t>
            </a:r>
            <a:r>
              <a:rPr lang="en">
                <a:solidFill>
                  <a:schemeClr val="dk1"/>
                </a:solidFill>
              </a:rPr>
              <a:t>compile time polymorphism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creating methods each signature must be unique so the code will compile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compiler can differentiate between the methods based on their parameters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difference in behavior of the methods is what is known as polymorphism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3"/>
          <p:cNvSpPr txBox="1"/>
          <p:nvPr>
            <p:ph type="title"/>
          </p:nvPr>
        </p:nvSpPr>
        <p:spPr>
          <a:xfrm>
            <a:off x="490250" y="450150"/>
            <a:ext cx="816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decision branches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containing logical decision branches</a:t>
            </a:r>
            <a:endParaRPr/>
          </a:p>
        </p:txBody>
      </p:sp>
      <p:sp>
        <p:nvSpPr>
          <p:cNvPr id="777" name="Google Shape;777;p74"/>
          <p:cNvSpPr txBox="1"/>
          <p:nvPr>
            <p:ph idx="1" type="body"/>
          </p:nvPr>
        </p:nvSpPr>
        <p:spPr>
          <a:xfrm>
            <a:off x="227450" y="1747425"/>
            <a:ext cx="85206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method can contain logical decision branches so that when it is called there can be multiple paths of execution depending on the input or program state.</a:t>
            </a:r>
            <a:endParaRPr/>
          </a:p>
        </p:txBody>
      </p:sp>
      <p:sp>
        <p:nvSpPr>
          <p:cNvPr id="778" name="Google Shape;778;p74"/>
          <p:cNvSpPr txBox="1"/>
          <p:nvPr>
            <p:ph idx="1" type="body"/>
          </p:nvPr>
        </p:nvSpPr>
        <p:spPr>
          <a:xfrm>
            <a:off x="227450" y="2756027"/>
            <a:ext cx="85206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Logical decision branches within methods, follow the same rules learned in prior chapters and behave accordingly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5"/>
          <p:cNvSpPr txBox="1"/>
          <p:nvPr>
            <p:ph type="title"/>
          </p:nvPr>
        </p:nvSpPr>
        <p:spPr>
          <a:xfrm>
            <a:off x="311700" y="445025"/>
            <a:ext cx="8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method containing logical decision branches</a:t>
            </a:r>
            <a:endParaRPr/>
          </a:p>
        </p:txBody>
      </p:sp>
      <p:sp>
        <p:nvSpPr>
          <p:cNvPr id="784" name="Google Shape;784;p75"/>
          <p:cNvSpPr txBox="1"/>
          <p:nvPr>
            <p:ph idx="1" type="body"/>
          </p:nvPr>
        </p:nvSpPr>
        <p:spPr>
          <a:xfrm>
            <a:off x="311700" y="1152475"/>
            <a:ext cx="40356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VOID</a:t>
            </a:r>
            <a:r>
              <a:rPr lang="en" sz="1400"/>
              <a:t> METHOD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public static void displayOddEven(int a){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if( a % 2 == 0 ){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System.out.println(a+ " is even");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else{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System.out.println(a+ " is odd");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6"/>
          <p:cNvSpPr txBox="1"/>
          <p:nvPr>
            <p:ph type="title"/>
          </p:nvPr>
        </p:nvSpPr>
        <p:spPr>
          <a:xfrm>
            <a:off x="311700" y="445025"/>
            <a:ext cx="8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method containing logical decision branches</a:t>
            </a:r>
            <a:endParaRPr/>
          </a:p>
        </p:txBody>
      </p:sp>
      <p:sp>
        <p:nvSpPr>
          <p:cNvPr id="790" name="Google Shape;790;p76"/>
          <p:cNvSpPr txBox="1"/>
          <p:nvPr>
            <p:ph idx="1" type="body"/>
          </p:nvPr>
        </p:nvSpPr>
        <p:spPr>
          <a:xfrm>
            <a:off x="4692175" y="1152475"/>
            <a:ext cx="41400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VALUE METHOD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static String getOddEvenStatement(int a){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if( a % 2 == 0 ){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return (a+ " is even");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else{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return (a+ " is odd");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(loops)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containing iteration (loops)</a:t>
            </a:r>
            <a:endParaRPr/>
          </a:p>
        </p:txBody>
      </p:sp>
      <p:sp>
        <p:nvSpPr>
          <p:cNvPr id="801" name="Google Shape;801;p78"/>
          <p:cNvSpPr txBox="1"/>
          <p:nvPr>
            <p:ph idx="1" type="body"/>
          </p:nvPr>
        </p:nvSpPr>
        <p:spPr>
          <a:xfrm>
            <a:off x="227450" y="1747425"/>
            <a:ext cx="85206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method can contain iteration so that when it is called it can perform a repetitive operation.</a:t>
            </a:r>
            <a:endParaRPr/>
          </a:p>
        </p:txBody>
      </p:sp>
      <p:sp>
        <p:nvSpPr>
          <p:cNvPr id="802" name="Google Shape;802;p78"/>
          <p:cNvSpPr txBox="1"/>
          <p:nvPr>
            <p:ph idx="1" type="body"/>
          </p:nvPr>
        </p:nvSpPr>
        <p:spPr>
          <a:xfrm>
            <a:off x="227450" y="2756026"/>
            <a:ext cx="85206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Iteration (loops)</a:t>
            </a:r>
            <a:r>
              <a:rPr lang="en"/>
              <a:t> within methods, follow the same rules learned in prior chapters and behave accordingly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9"/>
          <p:cNvSpPr txBox="1"/>
          <p:nvPr>
            <p:ph type="title"/>
          </p:nvPr>
        </p:nvSpPr>
        <p:spPr>
          <a:xfrm>
            <a:off x="311700" y="445025"/>
            <a:ext cx="8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method containing iteration</a:t>
            </a:r>
            <a:endParaRPr/>
          </a:p>
        </p:txBody>
      </p:sp>
      <p:sp>
        <p:nvSpPr>
          <p:cNvPr id="808" name="Google Shape;808;p79"/>
          <p:cNvSpPr txBox="1"/>
          <p:nvPr>
            <p:ph idx="1" type="body"/>
          </p:nvPr>
        </p:nvSpPr>
        <p:spPr>
          <a:xfrm>
            <a:off x="311700" y="1152475"/>
            <a:ext cx="4359600" cy="3748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VOID</a:t>
            </a:r>
            <a:r>
              <a:rPr lang="en" sz="1400"/>
              <a:t> METHOD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static void displaySumFromZeroUp(int a){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int sum = 0;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for(int i=1; i&lt;=a; i++){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sum += i;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System.out.println("Sum from 0 to "+a+" = "+sum);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80"/>
          <p:cNvSpPr txBox="1"/>
          <p:nvPr>
            <p:ph type="title"/>
          </p:nvPr>
        </p:nvSpPr>
        <p:spPr>
          <a:xfrm>
            <a:off x="311700" y="445025"/>
            <a:ext cx="8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method containing iteration</a:t>
            </a:r>
            <a:endParaRPr/>
          </a:p>
        </p:txBody>
      </p:sp>
      <p:sp>
        <p:nvSpPr>
          <p:cNvPr id="814" name="Google Shape;814;p80"/>
          <p:cNvSpPr txBox="1"/>
          <p:nvPr>
            <p:ph idx="1" type="body"/>
          </p:nvPr>
        </p:nvSpPr>
        <p:spPr>
          <a:xfrm>
            <a:off x="4838475" y="1152475"/>
            <a:ext cx="3993600" cy="3748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VALUE METHOD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public static int getSumFromZeroUp(int a){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int sum = 0;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for(int i=1; i&lt;=a; i++){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sum += i;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return sum;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1"/>
          <p:cNvSpPr txBox="1"/>
          <p:nvPr>
            <p:ph type="title"/>
          </p:nvPr>
        </p:nvSpPr>
        <p:spPr>
          <a:xfrm>
            <a:off x="490250" y="450150"/>
            <a:ext cx="816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containing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calls to other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use methods?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387900" y="1469812"/>
            <a:ext cx="8373600" cy="3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</a:rPr>
              <a:t>Less code to write (write once, reuse)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</a:rPr>
              <a:t>Cleaner code (easier to read and maintain)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595959"/>
                </a:solidFill>
              </a:rPr>
              <a:t>Less bugs in the long run (test thoroughly to reuse confidently)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containing calls to other methods</a:t>
            </a:r>
            <a:endParaRPr/>
          </a:p>
        </p:txBody>
      </p:sp>
      <p:sp>
        <p:nvSpPr>
          <p:cNvPr id="825" name="Google Shape;825;p82"/>
          <p:cNvSpPr txBox="1"/>
          <p:nvPr>
            <p:ph idx="1" type="body"/>
          </p:nvPr>
        </p:nvSpPr>
        <p:spPr>
          <a:xfrm>
            <a:off x="227450" y="1290225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 method can contain calls to other methods to make the code more modular.</a:t>
            </a:r>
            <a:endParaRPr sz="1400"/>
          </a:p>
        </p:txBody>
      </p:sp>
      <p:sp>
        <p:nvSpPr>
          <p:cNvPr id="826" name="Google Shape;826;p82"/>
          <p:cNvSpPr txBox="1"/>
          <p:nvPr>
            <p:ph idx="1" type="body"/>
          </p:nvPr>
        </p:nvSpPr>
        <p:spPr>
          <a:xfrm>
            <a:off x="227450" y="19389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 call to a method from within a method behaves as any other method call.</a:t>
            </a:r>
            <a:endParaRPr sz="1400"/>
          </a:p>
        </p:txBody>
      </p:sp>
      <p:sp>
        <p:nvSpPr>
          <p:cNvPr id="827" name="Google Shape;827;p82"/>
          <p:cNvSpPr txBox="1"/>
          <p:nvPr>
            <p:ph idx="1" type="body"/>
          </p:nvPr>
        </p:nvSpPr>
        <p:spPr>
          <a:xfrm>
            <a:off x="227450" y="3124856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</a:t>
            </a:r>
            <a:r>
              <a:rPr lang="en" sz="1400"/>
              <a:t>he initiating method will be blocked from proceeding</a:t>
            </a:r>
            <a:r>
              <a:rPr lang="en" sz="1400"/>
              <a:t> until the called method completes, and its activation record is popped off the method stack.</a:t>
            </a:r>
            <a:endParaRPr sz="1400"/>
          </a:p>
        </p:txBody>
      </p:sp>
      <p:sp>
        <p:nvSpPr>
          <p:cNvPr id="828" name="Google Shape;828;p82"/>
          <p:cNvSpPr txBox="1"/>
          <p:nvPr>
            <p:ph idx="1" type="body"/>
          </p:nvPr>
        </p:nvSpPr>
        <p:spPr>
          <a:xfrm>
            <a:off x="227450" y="4017500"/>
            <a:ext cx="8520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When t</a:t>
            </a:r>
            <a:r>
              <a:rPr lang="en" sz="1400"/>
              <a:t>he called method completes, its activation record is popped off the method stack, it returns to where it was called from, which allows the initiating method to resume executing instructions.</a:t>
            </a:r>
            <a:endParaRPr sz="1400"/>
          </a:p>
        </p:txBody>
      </p:sp>
      <p:sp>
        <p:nvSpPr>
          <p:cNvPr id="829" name="Google Shape;829;p82"/>
          <p:cNvSpPr txBox="1"/>
          <p:nvPr>
            <p:ph idx="1" type="body"/>
          </p:nvPr>
        </p:nvSpPr>
        <p:spPr>
          <a:xfrm>
            <a:off x="227450" y="25319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</a:t>
            </a:r>
            <a:r>
              <a:rPr lang="en" sz="1400"/>
              <a:t> new activation record is created for the method being called and pushed onto the method stack.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3"/>
          <p:cNvSpPr txBox="1"/>
          <p:nvPr>
            <p:ph type="title"/>
          </p:nvPr>
        </p:nvSpPr>
        <p:spPr>
          <a:xfrm>
            <a:off x="311700" y="445025"/>
            <a:ext cx="8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method calling other method</a:t>
            </a:r>
            <a:endParaRPr/>
          </a:p>
        </p:txBody>
      </p:sp>
      <p:sp>
        <p:nvSpPr>
          <p:cNvPr id="835" name="Google Shape;835;p83"/>
          <p:cNvSpPr txBox="1"/>
          <p:nvPr>
            <p:ph idx="1" type="body"/>
          </p:nvPr>
        </p:nvSpPr>
        <p:spPr>
          <a:xfrm>
            <a:off x="311700" y="1152475"/>
            <a:ext cx="41298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VOID METHOD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static void greetUserShowSum(int a){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printGreeting();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displaySumFromZeroUp;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System.out.println(“All Done!”);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6" name="Google Shape;836;p83"/>
          <p:cNvSpPr txBox="1"/>
          <p:nvPr>
            <p:ph idx="1" type="body"/>
          </p:nvPr>
        </p:nvSpPr>
        <p:spPr>
          <a:xfrm>
            <a:off x="4524975" y="1152475"/>
            <a:ext cx="44205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VALUE METHOD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static int getTripleTheSumFromZeroUp(int a){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System.out.println(“will get sum from 0 to ”+a);</a:t>
            </a:r>
            <a:endParaRPr sz="14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sum = getSumFromZeroUp( a );</a:t>
            </a:r>
            <a:endParaRPr sz="14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System.out.println(“will get triple the sum now”);</a:t>
            </a:r>
            <a:endParaRPr sz="14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tripleSum = getValueTripled( sum 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return tripleSum;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4"/>
          <p:cNvSpPr txBox="1"/>
          <p:nvPr>
            <p:ph type="title"/>
          </p:nvPr>
        </p:nvSpPr>
        <p:spPr>
          <a:xfrm>
            <a:off x="311700" y="445025"/>
            <a:ext cx="8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method calling other method</a:t>
            </a:r>
            <a:endParaRPr/>
          </a:p>
        </p:txBody>
      </p:sp>
      <p:sp>
        <p:nvSpPr>
          <p:cNvPr id="842" name="Google Shape;842;p84"/>
          <p:cNvSpPr txBox="1"/>
          <p:nvPr>
            <p:ph idx="1" type="body"/>
          </p:nvPr>
        </p:nvSpPr>
        <p:spPr>
          <a:xfrm>
            <a:off x="311700" y="1152475"/>
            <a:ext cx="41298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VOID METHOD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static void greetUserShowSum(int a){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printGreeting();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displaySumFromZeroUp(a);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System.out.println(“All Done!”);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85"/>
          <p:cNvSpPr txBox="1"/>
          <p:nvPr>
            <p:ph type="title"/>
          </p:nvPr>
        </p:nvSpPr>
        <p:spPr>
          <a:xfrm>
            <a:off x="311700" y="445025"/>
            <a:ext cx="8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method calling other method</a:t>
            </a:r>
            <a:endParaRPr/>
          </a:p>
        </p:txBody>
      </p:sp>
      <p:sp>
        <p:nvSpPr>
          <p:cNvPr id="848" name="Google Shape;848;p85"/>
          <p:cNvSpPr txBox="1"/>
          <p:nvPr>
            <p:ph idx="1" type="body"/>
          </p:nvPr>
        </p:nvSpPr>
        <p:spPr>
          <a:xfrm>
            <a:off x="4524975" y="1152475"/>
            <a:ext cx="44205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VALUE METHOD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static int getTripleTheSumFromZeroUp(int a){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System.out.println(“will get sum from 0 to ”+a);</a:t>
            </a:r>
            <a:endParaRPr sz="14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sum = getSumFromZeroUp( a );</a:t>
            </a:r>
            <a:endParaRPr sz="14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System.out.println(“will get triple the sum now”);</a:t>
            </a:r>
            <a:endParaRPr sz="14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tripleSum = getValueTripled( sum 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return tripleSum;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6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#1 void method 0 arguments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54" name="Google Shape;854;p86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a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55" name="Google Shape;855;p86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void method named </a:t>
            </a:r>
            <a:r>
              <a:rPr b="1" lang="en">
                <a:solidFill>
                  <a:schemeClr val="dk1"/>
                </a:solidFill>
              </a:rPr>
              <a:t>displayMyInfo</a:t>
            </a:r>
            <a:r>
              <a:rPr lang="en">
                <a:solidFill>
                  <a:schemeClr val="dk1"/>
                </a:solidFill>
              </a:rPr>
              <a:t> that does not take in any arguments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Then, c</a:t>
            </a:r>
            <a:r>
              <a:rPr lang="en">
                <a:solidFill>
                  <a:schemeClr val="dk1"/>
                </a:solidFill>
              </a:rPr>
              <a:t>all your method to test and debug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print the following on 4 separate lines: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 Everyone!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name is Awesome Student, and I am learning how to program in CMP 167 this semester.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school I attend is</a:t>
            </a:r>
            <a:r>
              <a:rPr lang="en">
                <a:solidFill>
                  <a:schemeClr val="dk1"/>
                </a:solidFill>
              </a:rPr>
              <a:t> Lehman College.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will soon create many more methods of my own.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7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#2 void method 1 argument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61" name="Google Shape;861;p87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a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62" name="Google Shape;862;p87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void method named </a:t>
            </a:r>
            <a:r>
              <a:rPr b="1" lang="en">
                <a:solidFill>
                  <a:schemeClr val="dk1"/>
                </a:solidFill>
              </a:rPr>
              <a:t>displayMyInfo(</a:t>
            </a:r>
            <a:r>
              <a:rPr b="1" lang="en">
                <a:solidFill>
                  <a:schemeClr val="accent5"/>
                </a:solidFill>
              </a:rPr>
              <a:t>String name</a:t>
            </a:r>
            <a:r>
              <a:rPr b="1"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that takes in 1 argument of type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the method is called, the argument will be used to print the name in the 2nd line of the output.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After creating</a:t>
            </a:r>
            <a:r>
              <a:rPr lang="en">
                <a:solidFill>
                  <a:schemeClr val="dk1"/>
                </a:solidFill>
              </a:rPr>
              <a:t> your method, call it to test and debug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print the following on 4 separate lines: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 Everyone!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name is </a:t>
            </a:r>
            <a:r>
              <a:rPr b="1" lang="en">
                <a:solidFill>
                  <a:schemeClr val="accent5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, and I am learning how to program in CMP 167 this semester.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school I attend is Lehman College.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will soon create many more methods of my own.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3" name="Google Shape;863;p87"/>
          <p:cNvSpPr/>
          <p:nvPr/>
        </p:nvSpPr>
        <p:spPr>
          <a:xfrm>
            <a:off x="1306050" y="3770876"/>
            <a:ext cx="550260" cy="422388"/>
          </a:xfrm>
          <a:prstGeom prst="cloud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8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#3 void method 2 arguments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69" name="Google Shape;869;p88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In your IDE create a method as per the instructions below, then call it to test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70" name="Google Shape;870;p88"/>
          <p:cNvSpPr txBox="1"/>
          <p:nvPr/>
        </p:nvSpPr>
        <p:spPr>
          <a:xfrm>
            <a:off x="311700" y="1425650"/>
            <a:ext cx="8520600" cy="3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void method named </a:t>
            </a:r>
            <a:r>
              <a:rPr b="1" lang="en">
                <a:solidFill>
                  <a:schemeClr val="dk1"/>
                </a:solidFill>
              </a:rPr>
              <a:t>displayMyInfo(</a:t>
            </a:r>
            <a:r>
              <a:rPr b="1" lang="en">
                <a:solidFill>
                  <a:schemeClr val="accent5"/>
                </a:solidFill>
              </a:rPr>
              <a:t>String name, int x</a:t>
            </a:r>
            <a:r>
              <a:rPr b="1"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that takes in 2 arguments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1st argument is of type String, the 2nd argument is of type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the method is called, the arguments will be used to generate the output.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name</a:t>
            </a:r>
            <a:r>
              <a:rPr lang="en">
                <a:solidFill>
                  <a:schemeClr val="dk2"/>
                </a:solidFill>
              </a:rPr>
              <a:t> will </a:t>
            </a:r>
            <a:r>
              <a:rPr lang="en">
                <a:solidFill>
                  <a:schemeClr val="dk2"/>
                </a:solidFill>
              </a:rPr>
              <a:t>be used to print the name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x</a:t>
            </a:r>
            <a:r>
              <a:rPr lang="en">
                <a:solidFill>
                  <a:schemeClr val="dk2"/>
                </a:solidFill>
              </a:rPr>
              <a:t> be used to print the number of methods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print the following on 4 separate lines: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 Everyone!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name is </a:t>
            </a:r>
            <a:r>
              <a:rPr b="1" lang="en">
                <a:solidFill>
                  <a:schemeClr val="accent5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, and I am learning how to program in CMP 167 this semester.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school I attend is Lehman College.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will soon create </a:t>
            </a:r>
            <a:r>
              <a:rPr b="1" lang="en">
                <a:solidFill>
                  <a:schemeClr val="accent5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more methods of my own.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Note: Call the method with various input arguments to thoroughly test its behavior and debug accordingly.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71" name="Google Shape;871;p88"/>
          <p:cNvSpPr/>
          <p:nvPr/>
        </p:nvSpPr>
        <p:spPr>
          <a:xfrm>
            <a:off x="1777925" y="3529276"/>
            <a:ext cx="550260" cy="422388"/>
          </a:xfrm>
          <a:prstGeom prst="cloud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88"/>
          <p:cNvSpPr/>
          <p:nvPr/>
        </p:nvSpPr>
        <p:spPr>
          <a:xfrm>
            <a:off x="2185450" y="4292912"/>
            <a:ext cx="194184" cy="249588"/>
          </a:xfrm>
          <a:prstGeom prst="cloud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9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#4 void method 1 argument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78" name="Google Shape;878;p89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a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79" name="Google Shape;879;p89"/>
          <p:cNvSpPr txBox="1"/>
          <p:nvPr/>
        </p:nvSpPr>
        <p:spPr>
          <a:xfrm>
            <a:off x="311700" y="1501850"/>
            <a:ext cx="8632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void method named </a:t>
            </a:r>
            <a:r>
              <a:rPr b="1" lang="en">
                <a:solidFill>
                  <a:schemeClr val="dk1"/>
                </a:solidFill>
              </a:rPr>
              <a:t>displayMyInfoManyTimes</a:t>
            </a:r>
            <a:r>
              <a:rPr b="1" lang="en">
                <a:solidFill>
                  <a:schemeClr val="dk1"/>
                </a:solidFill>
              </a:rPr>
              <a:t>(</a:t>
            </a:r>
            <a:r>
              <a:rPr b="1" lang="en">
                <a:solidFill>
                  <a:schemeClr val="accent5"/>
                </a:solidFill>
              </a:rPr>
              <a:t>int</a:t>
            </a:r>
            <a:r>
              <a:rPr b="1" lang="en">
                <a:solidFill>
                  <a:schemeClr val="accent5"/>
                </a:solidFill>
              </a:rPr>
              <a:t> n</a:t>
            </a:r>
            <a:r>
              <a:rPr b="1"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that takes in 1 argument of type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argument to invoke the </a:t>
            </a:r>
            <a:r>
              <a:rPr b="1" lang="en">
                <a:solidFill>
                  <a:schemeClr val="dk1"/>
                </a:solidFill>
              </a:rPr>
              <a:t>displayMyInfo()</a:t>
            </a:r>
            <a:r>
              <a:rPr lang="en">
                <a:solidFill>
                  <a:schemeClr val="dk1"/>
                </a:solidFill>
              </a:rPr>
              <a:t> method from Exercise #1 </a:t>
            </a:r>
            <a:r>
              <a:rPr b="1" lang="en">
                <a:solidFill>
                  <a:schemeClr val="accent5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times.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a line of 10 dashes “</a:t>
            </a:r>
            <a:r>
              <a:rPr lang="en">
                <a:solidFill>
                  <a:schemeClr val="dk1"/>
                </a:solidFill>
              </a:rPr>
              <a:t>----------” after each call to displayMyInfo() so the output is separated.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Hint: Use </a:t>
            </a:r>
            <a:r>
              <a:rPr lang="en" sz="1200">
                <a:solidFill>
                  <a:schemeClr val="dk1"/>
                </a:solidFill>
              </a:rPr>
              <a:t>iteration</a:t>
            </a:r>
            <a:r>
              <a:rPr lang="en" sz="1200">
                <a:solidFill>
                  <a:schemeClr val="dk2"/>
                </a:solidFill>
              </a:rPr>
              <a:t> to determine the number of times to call displayMyInfo() so it will run and display the four lines of info n times with the ten dashes following each output section.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Note: Call the method with various input arguments to thoroughly test its behavior and debug accordingly.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This method uses iteration.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0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#5 void method 2 arguments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85" name="Google Shape;885;p90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your IDE create a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86" name="Google Shape;886;p90"/>
          <p:cNvSpPr txBox="1"/>
          <p:nvPr/>
        </p:nvSpPr>
        <p:spPr>
          <a:xfrm>
            <a:off x="311700" y="1501850"/>
            <a:ext cx="8632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void method named </a:t>
            </a:r>
            <a:r>
              <a:rPr b="1" lang="en">
                <a:solidFill>
                  <a:schemeClr val="dk1"/>
                </a:solidFill>
              </a:rPr>
              <a:t>displayWhichIsBigger</a:t>
            </a:r>
            <a:r>
              <a:rPr b="1" lang="en">
                <a:solidFill>
                  <a:schemeClr val="dk1"/>
                </a:solidFill>
              </a:rPr>
              <a:t>(</a:t>
            </a:r>
            <a:r>
              <a:rPr b="1" lang="en">
                <a:solidFill>
                  <a:schemeClr val="accent5"/>
                </a:solidFill>
              </a:rPr>
              <a:t>int a, int b</a:t>
            </a:r>
            <a:r>
              <a:rPr b="1"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that takes in 1 argument of type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arguments to determine the larger of the 2 numbers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Display the values that were passed into the method using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"a =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a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", b =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b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display </a:t>
            </a:r>
            <a:r>
              <a:rPr lang="en" u="sng">
                <a:solidFill>
                  <a:schemeClr val="dk1"/>
                </a:solidFill>
              </a:rPr>
              <a:t>one</a:t>
            </a:r>
            <a:r>
              <a:rPr lang="en">
                <a:solidFill>
                  <a:schemeClr val="dk1"/>
                </a:solidFill>
              </a:rPr>
              <a:t> of the </a:t>
            </a:r>
            <a:r>
              <a:rPr lang="en">
                <a:solidFill>
                  <a:schemeClr val="dk1"/>
                </a:solidFill>
              </a:rPr>
              <a:t>following statements depending on their relationship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is bigger than b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 is bigger than a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and b are equal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Note: Call the method with various input arguments to thoroughly test its behavior and debug accordingly.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This method uses logical decision branching.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1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#6 value method 0 arguments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92" name="Google Shape;892;p91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your IDE create a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93" name="Google Shape;893;p91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getRandomInt()</a:t>
            </a:r>
            <a:r>
              <a:rPr lang="en">
                <a:solidFill>
                  <a:schemeClr val="dk1"/>
                </a:solidFill>
              </a:rPr>
              <a:t> that does not take in any arguments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should return an int between 1 and 10 inclusive.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Hint: Use the Random class to create an int between 1 and 10 inclusive then return the int.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Call your method to test and debug as needed until it runs as expected.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90250" y="587000"/>
            <a:ext cx="8507400" cy="39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</a:t>
            </a:r>
            <a:r>
              <a:rPr lang="en"/>
              <a:t>ethods we have used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from the following java classes:</a:t>
            </a:r>
            <a:r>
              <a:rPr lang="en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Math, Scanner, Random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are...</a:t>
            </a:r>
            <a:endParaRPr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2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#7 value method 1 argument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99" name="Google Shape;899;p92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your IDE create a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00" name="Google Shape;900;p92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getValueHalved(int a)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that takes in 1 argument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should use division to return a value that is half that of the passed in argument.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value returned should be of type </a:t>
            </a:r>
            <a:r>
              <a:rPr b="1" lang="en">
                <a:solidFill>
                  <a:schemeClr val="dk1"/>
                </a:solidFill>
              </a:rPr>
              <a:t>double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your method to test and debug as needed until it runs as expected.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3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#8 value method 2 arguments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06" name="Google Shape;906;p93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your IDE create a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07" name="Google Shape;907;p93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getBiggerOfTwo(int a, int b)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that takes in 2 arguments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should use logic to return the larger of the two passed in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Hint: if they are equal it doesn’t matter which gets returned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your method to test and debug as needed until it runs as expected.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94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#9 value method 1 argument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13" name="Google Shape;913;p94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your IDE create a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14" name="Google Shape;914;p94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getStringReversed</a:t>
            </a:r>
            <a:r>
              <a:rPr b="1" lang="en">
                <a:solidFill>
                  <a:schemeClr val="dk1"/>
                </a:solidFill>
              </a:rPr>
              <a:t>(String s)</a:t>
            </a:r>
            <a:r>
              <a:rPr lang="en">
                <a:solidFill>
                  <a:schemeClr val="dk1"/>
                </a:solidFill>
              </a:rPr>
              <a:t> that takes in 1 argument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should use iteration to return a String that contains the character sequence in reverse.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Hint: Use the charAt(index) method from the String class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your method to test and debug as needed until it runs as expected.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5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#10 void method calls other method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20" name="Google Shape;920;p95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your IDE create a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21" name="Google Shape;921;p95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void method that will use the methods created in exercise 5 and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should call the </a:t>
            </a:r>
            <a:r>
              <a:rPr b="1" lang="en">
                <a:solidFill>
                  <a:schemeClr val="dk1"/>
                </a:solidFill>
              </a:rPr>
              <a:t>getRandomInt()</a:t>
            </a:r>
            <a:r>
              <a:rPr lang="en">
                <a:solidFill>
                  <a:schemeClr val="dk1"/>
                </a:solidFill>
              </a:rPr>
              <a:t> method created in exercise 6 two times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should pass the resulting numbers to </a:t>
            </a: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displayWhichIsBigger(</a:t>
            </a:r>
            <a:r>
              <a:rPr b="1" lang="en">
                <a:solidFill>
                  <a:schemeClr val="accent5"/>
                </a:solidFill>
              </a:rPr>
              <a:t>int a, int b</a:t>
            </a:r>
            <a:r>
              <a:rPr b="1" lang="en">
                <a:solidFill>
                  <a:schemeClr val="dk1"/>
                </a:solidFill>
              </a:rPr>
              <a:t>) </a:t>
            </a:r>
            <a:r>
              <a:rPr lang="en">
                <a:solidFill>
                  <a:schemeClr val="dk1"/>
                </a:solidFill>
              </a:rPr>
              <a:t>method from exercise 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call to the method should generate 2 random numbers and display which of those is bigger.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Call your method to test and debug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class methods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Math.abs( -77 ) ;				result returned	77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Math.sqrt( 100 ) ;</a:t>
            </a:r>
            <a:r>
              <a:rPr lang="en"/>
              <a:t>				result returned	10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Math.pow( 5 , 2 ) ;</a:t>
            </a:r>
            <a:r>
              <a:rPr lang="en"/>
              <a:t>			result returned	25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Math.max( 3 , 8 ) ;</a:t>
            </a:r>
            <a:r>
              <a:rPr lang="en"/>
              <a:t>			result returned	8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Math.round( 4.7 ) ;</a:t>
            </a:r>
            <a:r>
              <a:rPr lang="en"/>
              <a:t>			result returned	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